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8" r:id="rId7"/>
    <p:sldId id="269" r:id="rId8"/>
    <p:sldId id="270" r:id="rId9"/>
    <p:sldId id="260" r:id="rId10"/>
    <p:sldId id="261" r:id="rId11"/>
    <p:sldId id="27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74"/>
  </p:normalViewPr>
  <p:slideViewPr>
    <p:cSldViewPr snapToGrid="0">
      <p:cViewPr varScale="1">
        <p:scale>
          <a:sx n="66" d="100"/>
          <a:sy n="66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B666-1C8B-264B-A2ED-292B2CA39D8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3AA-E262-864C-8E56-B0274313C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6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B666-1C8B-264B-A2ED-292B2CA39D8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3AA-E262-864C-8E56-B0274313C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0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B666-1C8B-264B-A2ED-292B2CA39D8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3AA-E262-864C-8E56-B0274313C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3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B666-1C8B-264B-A2ED-292B2CA39D8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3AA-E262-864C-8E56-B0274313C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B666-1C8B-264B-A2ED-292B2CA39D8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3AA-E262-864C-8E56-B0274313C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4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B666-1C8B-264B-A2ED-292B2CA39D8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3AA-E262-864C-8E56-B0274313C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B666-1C8B-264B-A2ED-292B2CA39D8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3AA-E262-864C-8E56-B0274313C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B666-1C8B-264B-A2ED-292B2CA39D8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3AA-E262-864C-8E56-B0274313C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2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B666-1C8B-264B-A2ED-292B2CA39D8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3AA-E262-864C-8E56-B0274313C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B666-1C8B-264B-A2ED-292B2CA39D8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3AA-E262-864C-8E56-B0274313C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8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B666-1C8B-264B-A2ED-292B2CA39D8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3AA-E262-864C-8E56-B0274313C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CB666-1C8B-264B-A2ED-292B2CA39D8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63AA-E262-864C-8E56-B0274313C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1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BE4D3-449F-2C7A-2AF9-A5271903D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3397793"/>
            <a:ext cx="8321040" cy="2387600"/>
          </a:xfrm>
        </p:spPr>
        <p:txBody>
          <a:bodyPr>
            <a:normAutofit/>
          </a:bodyPr>
          <a:lstStyle/>
          <a:p>
            <a:pPr algn="l"/>
            <a:r>
              <a:rPr lang="en-US" sz="8000" dirty="0">
                <a:solidFill>
                  <a:srgbClr val="00B0F0"/>
                </a:solidFill>
                <a:latin typeface="DIN Engschrift Std" panose="020B0606020202020204" pitchFamily="34" charset="0"/>
              </a:rPr>
              <a:t>HOW FIRM A FOUNDATION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49089-9520-BCE6-8F43-A85BAF918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0" y="2711993"/>
            <a:ext cx="6858000" cy="1655762"/>
          </a:xfrm>
        </p:spPr>
        <p:txBody>
          <a:bodyPr anchor="b">
            <a:normAutofit/>
          </a:bodyPr>
          <a:lstStyle/>
          <a:p>
            <a:pPr algn="l"/>
            <a:r>
              <a:rPr lang="en-US" sz="3600" dirty="0">
                <a:solidFill>
                  <a:schemeClr val="bg1">
                    <a:lumMod val="65000"/>
                  </a:schemeClr>
                </a:solidFill>
                <a:latin typeface="DIN Mittelschrift Std" panose="020B0603020202020204" pitchFamily="34" charset="0"/>
              </a:rPr>
              <a:t>ROOTED. ASSURED. EQUIPPED.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3B9DC76-897C-4595-D320-416B17786F41}"/>
              </a:ext>
            </a:extLst>
          </p:cNvPr>
          <p:cNvCxnSpPr/>
          <p:nvPr/>
        </p:nvCxnSpPr>
        <p:spPr>
          <a:xfrm>
            <a:off x="515621" y="4459195"/>
            <a:ext cx="786384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56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AB4D-516A-5E7D-1BE8-90729748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39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DIN Engschrift Std" panose="020B0606020202020204" pitchFamily="34" charset="0"/>
              </a:rPr>
              <a:t>OBJECTIONS TO INSPIRATION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F90C-E132-B7FA-82C7-DFFA2A5D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161" y="2044700"/>
            <a:ext cx="7259678" cy="3990340"/>
          </a:xfrm>
          <a:ln w="12700">
            <a:noFill/>
          </a:ln>
        </p:spPr>
        <p:txBody>
          <a:bodyPr anchor="t">
            <a:normAutofit/>
          </a:bodyPr>
          <a:lstStyle/>
          <a:p>
            <a:pPr marL="349250" indent="-349250">
              <a:lnSpc>
                <a:spcPct val="100000"/>
              </a:lnSpc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‘Absurdity’ of Supernatural</a:t>
            </a:r>
          </a:p>
          <a:p>
            <a:pPr marL="349250" indent="-349250">
              <a:lnSpc>
                <a:spcPct val="100000"/>
              </a:lnSpc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’Distasteful’ Elements </a:t>
            </a:r>
          </a:p>
          <a:p>
            <a:pPr marL="349250" indent="-349250">
              <a:lnSpc>
                <a:spcPct val="100000"/>
              </a:lnSpc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‘Contradictions’ in Accounts</a:t>
            </a:r>
          </a:p>
        </p:txBody>
      </p:sp>
    </p:spTree>
    <p:extLst>
      <p:ext uri="{BB962C8B-B14F-4D97-AF65-F5344CB8AC3E}">
        <p14:creationId xmlns:p14="http://schemas.microsoft.com/office/powerpoint/2010/main" val="248465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AB4D-516A-5E7D-1BE8-90729748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39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DIN Engschrift Std" panose="020B0606020202020204" pitchFamily="34" charset="0"/>
              </a:rPr>
              <a:t>DEALING WITH ‘CONTRADICTIONS’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F90C-E132-B7FA-82C7-DFFA2A5D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914" y="1514290"/>
            <a:ext cx="3529584" cy="2563496"/>
          </a:xfrm>
          <a:ln w="12700">
            <a:solidFill>
              <a:schemeClr val="bg2"/>
            </a:solidFill>
          </a:ln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2"/>
                </a:solidFill>
                <a:latin typeface="DIN Mittelschrift Std" panose="020B0603020202020204" pitchFamily="34" charset="0"/>
              </a:rPr>
              <a:t>Mark 5 – Jairus tells Jesus his daughter is sick (she dies)</a:t>
            </a:r>
          </a:p>
          <a:p>
            <a:r>
              <a:rPr lang="en-US" dirty="0">
                <a:solidFill>
                  <a:schemeClr val="bg2"/>
                </a:solidFill>
                <a:latin typeface="DIN Mittelschrift Std" panose="020B0603020202020204" pitchFamily="34" charset="0"/>
              </a:rPr>
              <a:t>Matthew 9 – Jairus tells Jesus his daughter has died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032E0B-1600-0746-0A1E-4396B2554127}"/>
              </a:ext>
            </a:extLst>
          </p:cNvPr>
          <p:cNvSpPr txBox="1">
            <a:spLocks/>
          </p:cNvSpPr>
          <p:nvPr/>
        </p:nvSpPr>
        <p:spPr>
          <a:xfrm>
            <a:off x="4676504" y="1514290"/>
            <a:ext cx="3526971" cy="2563496"/>
          </a:xfrm>
          <a:prstGeom prst="rect">
            <a:avLst/>
          </a:prstGeom>
          <a:ln w="127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00B0F0"/>
                </a:solidFill>
                <a:latin typeface="DIN Mittelschrift Std" panose="020B0603020202020204" pitchFamily="34" charset="0"/>
              </a:rPr>
              <a:t>“just died” </a:t>
            </a:r>
            <a:r>
              <a:rPr lang="en-US" dirty="0">
                <a:solidFill>
                  <a:srgbClr val="00B0F0"/>
                </a:solidFill>
                <a:latin typeface="DIN Mittelschrift Std" panose="020B0603020202020204" pitchFamily="34" charset="0"/>
              </a:rPr>
              <a:t>&amp; </a:t>
            </a:r>
            <a:r>
              <a:rPr lang="en-US" i="1" dirty="0">
                <a:solidFill>
                  <a:srgbClr val="00B0F0"/>
                </a:solidFill>
                <a:latin typeface="DIN Mittelschrift Std" panose="020B0603020202020204" pitchFamily="34" charset="0"/>
              </a:rPr>
              <a:t>“at the point of death” </a:t>
            </a:r>
            <a:r>
              <a:rPr lang="en-US" dirty="0">
                <a:solidFill>
                  <a:srgbClr val="00B0F0"/>
                </a:solidFill>
                <a:latin typeface="DIN Mittelschrift Std" panose="020B0603020202020204" pitchFamily="34" charset="0"/>
              </a:rPr>
              <a:t>could overlap in meaning</a:t>
            </a:r>
          </a:p>
          <a:p>
            <a:r>
              <a:rPr lang="en-US" dirty="0">
                <a:solidFill>
                  <a:srgbClr val="00B0F0"/>
                </a:solidFill>
                <a:latin typeface="DIN Mittelschrift Std" panose="020B0603020202020204" pitchFamily="34" charset="0"/>
              </a:rPr>
              <a:t>Matt is shortening the story (we do this)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013CAA-5007-7FF4-7D37-02763A5AE885}"/>
              </a:ext>
            </a:extLst>
          </p:cNvPr>
          <p:cNvSpPr txBox="1">
            <a:spLocks/>
          </p:cNvSpPr>
          <p:nvPr/>
        </p:nvSpPr>
        <p:spPr>
          <a:xfrm>
            <a:off x="940037" y="4216400"/>
            <a:ext cx="7263925" cy="2255971"/>
          </a:xfrm>
          <a:prstGeom prst="rect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accent4">
                    <a:lumMod val="60000"/>
                    <a:lumOff val="40000"/>
                  </a:schemeClr>
                </a:solidFill>
                <a:latin typeface="DIN Mittelschrift Std" panose="020B0603020202020204" pitchFamily="34" charset="0"/>
              </a:rPr>
              <a:t>Gospels give us multiple, partial reports</a:t>
            </a:r>
          </a:p>
          <a:p>
            <a:r>
              <a:rPr lang="en-US" sz="3000" dirty="0">
                <a:solidFill>
                  <a:schemeClr val="accent4">
                    <a:lumMod val="60000"/>
                    <a:lumOff val="40000"/>
                  </a:schemeClr>
                </a:solidFill>
                <a:latin typeface="DIN Mittelschrift Std" panose="020B0603020202020204" pitchFamily="34" charset="0"/>
              </a:rPr>
              <a:t>Context, intent, storytelling often resolves</a:t>
            </a:r>
          </a:p>
          <a:p>
            <a:r>
              <a:rPr lang="en-US" sz="3000" dirty="0">
                <a:solidFill>
                  <a:schemeClr val="accent4">
                    <a:lumMod val="60000"/>
                    <a:lumOff val="40000"/>
                  </a:schemeClr>
                </a:solidFill>
                <a:latin typeface="DIN Mittelschrift Std" panose="020B0603020202020204" pitchFamily="34" charset="0"/>
              </a:rPr>
              <a:t>Unexplained doesn’t mean unexplainable</a:t>
            </a:r>
          </a:p>
          <a:p>
            <a:r>
              <a:rPr lang="en-US" sz="3000" dirty="0">
                <a:solidFill>
                  <a:schemeClr val="accent4">
                    <a:lumMod val="60000"/>
                    <a:lumOff val="40000"/>
                  </a:schemeClr>
                </a:solidFill>
                <a:latin typeface="DIN Mittelschrift Std" panose="020B0603020202020204" pitchFamily="34" charset="0"/>
              </a:rPr>
              <a:t>Skeptics can (will) always raise attacks</a:t>
            </a:r>
          </a:p>
        </p:txBody>
      </p:sp>
    </p:spTree>
    <p:extLst>
      <p:ext uri="{BB962C8B-B14F-4D97-AF65-F5344CB8AC3E}">
        <p14:creationId xmlns:p14="http://schemas.microsoft.com/office/powerpoint/2010/main" val="313796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7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AB4D-516A-5E7D-1BE8-90729748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39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DIN Engschrift Std" panose="020B0606020202020204" pitchFamily="34" charset="0"/>
              </a:rPr>
              <a:t>IS THE BIBLE INSPIRED BY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F90C-E132-B7FA-82C7-DFFA2A5D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141" y="1641290"/>
            <a:ext cx="6966698" cy="4393750"/>
          </a:xfrm>
          <a:ln w="12700">
            <a:noFill/>
          </a:ln>
        </p:spPr>
        <p:txBody>
          <a:bodyPr anchor="ctr">
            <a:normAutofit/>
          </a:bodyPr>
          <a:lstStyle/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What is the evidence for Biblical inspiration? </a:t>
            </a:r>
          </a:p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What are the common objections to inspiration?</a:t>
            </a:r>
          </a:p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Where should we place our confidence?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55798697-CE72-A6F0-EC37-2A49C1330B6B}"/>
              </a:ext>
            </a:extLst>
          </p:cNvPr>
          <p:cNvSpPr/>
          <p:nvPr/>
        </p:nvSpPr>
        <p:spPr>
          <a:xfrm>
            <a:off x="521789" y="3079092"/>
            <a:ext cx="1078388" cy="783772"/>
          </a:xfrm>
          <a:prstGeom prst="rightArrow">
            <a:avLst/>
          </a:prstGeom>
          <a:solidFill>
            <a:srgbClr val="00B0F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all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DIN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85082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0.0007 0.2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AB4D-516A-5E7D-1BE8-90729748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39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DIN Engschrift Std" panose="020B0606020202020204" pitchFamily="34" charset="0"/>
              </a:rPr>
              <a:t>OUR CONFIDENCE IN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F90C-E132-B7FA-82C7-DFFA2A5D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80" y="1397000"/>
            <a:ext cx="7795439" cy="1104900"/>
          </a:xfrm>
          <a:ln w="12700">
            <a:noFill/>
          </a:ln>
        </p:spPr>
        <p:txBody>
          <a:bodyPr anchor="t"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2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The most important evidence for the truth of Scripture is the resurrection of Jesus.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03647A-6A43-2D87-06ED-104199E65900}"/>
              </a:ext>
            </a:extLst>
          </p:cNvPr>
          <p:cNvSpPr txBox="1">
            <a:spLocks/>
          </p:cNvSpPr>
          <p:nvPr/>
        </p:nvSpPr>
        <p:spPr>
          <a:xfrm>
            <a:off x="674280" y="2700337"/>
            <a:ext cx="7795439" cy="3792537"/>
          </a:xfrm>
          <a:prstGeom prst="rect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DIN Mittelschrift Std" panose="020B0603020202020204" pitchFamily="34" charset="0"/>
              </a:rPr>
              <a:t>Jesus, the Resurrected Son of God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accent4">
                    <a:lumMod val="60000"/>
                    <a:lumOff val="40000"/>
                  </a:schemeClr>
                </a:solidFill>
                <a:latin typeface="DIN Mittelschrift Std" panose="020B0603020202020204" pitchFamily="34" charset="0"/>
              </a:rPr>
              <a:t>Affirmed the authority of Scripture (Mt.5:17-9)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accent4">
                    <a:lumMod val="60000"/>
                    <a:lumOff val="40000"/>
                  </a:schemeClr>
                </a:solidFill>
                <a:latin typeface="DIN Mittelschrift Std" panose="020B0603020202020204" pitchFamily="34" charset="0"/>
              </a:rPr>
              <a:t>Recognized the entirety of the OT (Lk.24:44-6)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accent4">
                    <a:lumMod val="60000"/>
                    <a:lumOff val="40000"/>
                  </a:schemeClr>
                </a:solidFill>
                <a:latin typeface="DIN Mittelschrift Std" panose="020B0603020202020204" pitchFamily="34" charset="0"/>
              </a:rPr>
              <a:t>Spoke of Scripture as historical (Mt.24:37-9)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accent4">
                    <a:lumMod val="60000"/>
                    <a:lumOff val="40000"/>
                  </a:schemeClr>
                </a:solidFill>
                <a:latin typeface="DIN Mittelschrift Std" panose="020B0603020202020204" pitchFamily="34" charset="0"/>
              </a:rPr>
              <a:t>Used Scripture as moral authority (Mt.19.4-5)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accent4">
                    <a:lumMod val="60000"/>
                    <a:lumOff val="40000"/>
                  </a:schemeClr>
                </a:solidFill>
                <a:latin typeface="DIN Mittelschrift Std" panose="020B0603020202020204" pitchFamily="34" charset="0"/>
              </a:rPr>
              <a:t>Said the Spirit would speak God’s Word through His apostles (Jn.16:13-5)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3000" dirty="0">
              <a:solidFill>
                <a:schemeClr val="accent4">
                  <a:lumMod val="60000"/>
                  <a:lumOff val="40000"/>
                </a:schemeClr>
              </a:solidFill>
              <a:latin typeface="DIN Mittelschrift Std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6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BE4D3-449F-2C7A-2AF9-A5271903D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3397793"/>
            <a:ext cx="8321040" cy="2387600"/>
          </a:xfrm>
        </p:spPr>
        <p:txBody>
          <a:bodyPr>
            <a:normAutofit/>
          </a:bodyPr>
          <a:lstStyle/>
          <a:p>
            <a:pPr algn="l"/>
            <a:r>
              <a:rPr lang="en-US" sz="8000" dirty="0">
                <a:solidFill>
                  <a:srgbClr val="00B0F0"/>
                </a:solidFill>
                <a:latin typeface="DIN Engschrift Std" panose="020B0606020202020204" pitchFamily="34" charset="0"/>
              </a:rPr>
              <a:t>HOW FIRM A FOUNDATION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49089-9520-BCE6-8F43-A85BAF918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0" y="2711993"/>
            <a:ext cx="6858000" cy="1655762"/>
          </a:xfrm>
        </p:spPr>
        <p:txBody>
          <a:bodyPr anchor="b">
            <a:normAutofit/>
          </a:bodyPr>
          <a:lstStyle/>
          <a:p>
            <a:pPr algn="l"/>
            <a:r>
              <a:rPr lang="en-US" sz="3600" dirty="0">
                <a:solidFill>
                  <a:schemeClr val="bg1">
                    <a:lumMod val="65000"/>
                  </a:schemeClr>
                </a:solidFill>
                <a:latin typeface="DIN Mittelschrift Std" panose="020B0603020202020204" pitchFamily="34" charset="0"/>
              </a:rPr>
              <a:t>ROOTED. ASSURED. EQUIPPED.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3B9DC76-897C-4595-D320-416B17786F41}"/>
              </a:ext>
            </a:extLst>
          </p:cNvPr>
          <p:cNvCxnSpPr/>
          <p:nvPr/>
        </p:nvCxnSpPr>
        <p:spPr>
          <a:xfrm>
            <a:off x="515621" y="4459195"/>
            <a:ext cx="786384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75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AB4D-516A-5E7D-1BE8-90729748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39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DIN Engschrift Std" panose="020B0606020202020204" pitchFamily="34" charset="0"/>
              </a:rPr>
              <a:t>FOUNDATIONAL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F90C-E132-B7FA-82C7-DFFA2A5D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914" y="1641290"/>
            <a:ext cx="3529584" cy="2563496"/>
          </a:xfrm>
          <a:ln w="12700">
            <a:solidFill>
              <a:schemeClr val="bg2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The Bible is inspired by God; in it He reveals Himself and His will to us.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032E0B-1600-0746-0A1E-4396B2554127}"/>
              </a:ext>
            </a:extLst>
          </p:cNvPr>
          <p:cNvSpPr txBox="1">
            <a:spLocks/>
          </p:cNvSpPr>
          <p:nvPr/>
        </p:nvSpPr>
        <p:spPr>
          <a:xfrm>
            <a:off x="4676504" y="1641290"/>
            <a:ext cx="3526971" cy="2563496"/>
          </a:xfrm>
          <a:prstGeom prst="rect">
            <a:avLst/>
          </a:prstGeom>
          <a:ln w="12700">
            <a:solidFill>
              <a:schemeClr val="bg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The Bible was written, collected, organized, and transmitted by people.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E4432A8-8961-AB4E-7A89-F5E6FEAD85C4}"/>
              </a:ext>
            </a:extLst>
          </p:cNvPr>
          <p:cNvSpPr/>
          <p:nvPr/>
        </p:nvSpPr>
        <p:spPr>
          <a:xfrm>
            <a:off x="731520" y="1641290"/>
            <a:ext cx="3801291" cy="2563496"/>
          </a:xfrm>
          <a:prstGeom prst="ellipse">
            <a:avLst/>
          </a:prstGeom>
          <a:noFill/>
          <a:ln w="5080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365500"/>
                      <a:gd name="connsiteY0" fmla="*/ 1682750 h 3365500"/>
                      <a:gd name="connsiteX1" fmla="*/ 1682750 w 3365500"/>
                      <a:gd name="connsiteY1" fmla="*/ 0 h 3365500"/>
                      <a:gd name="connsiteX2" fmla="*/ 3365500 w 3365500"/>
                      <a:gd name="connsiteY2" fmla="*/ 1682750 h 3365500"/>
                      <a:gd name="connsiteX3" fmla="*/ 1682750 w 3365500"/>
                      <a:gd name="connsiteY3" fmla="*/ 3365500 h 3365500"/>
                      <a:gd name="connsiteX4" fmla="*/ 0 w 3365500"/>
                      <a:gd name="connsiteY4" fmla="*/ 1682750 h 3365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365500" h="3365500" extrusionOk="0">
                        <a:moveTo>
                          <a:pt x="0" y="1682750"/>
                        </a:moveTo>
                        <a:cubicBezTo>
                          <a:pt x="-22594" y="739457"/>
                          <a:pt x="706782" y="17494"/>
                          <a:pt x="1682750" y="0"/>
                        </a:cubicBezTo>
                        <a:cubicBezTo>
                          <a:pt x="2741711" y="27285"/>
                          <a:pt x="3187600" y="759050"/>
                          <a:pt x="3365500" y="1682750"/>
                        </a:cubicBezTo>
                        <a:cubicBezTo>
                          <a:pt x="3304585" y="2671594"/>
                          <a:pt x="2583465" y="3523815"/>
                          <a:pt x="1682750" y="3365500"/>
                        </a:cubicBezTo>
                        <a:cubicBezTo>
                          <a:pt x="736327" y="3356163"/>
                          <a:pt x="79903" y="2650285"/>
                          <a:pt x="0" y="168275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013CAA-5007-7FF4-7D37-02763A5AE885}"/>
              </a:ext>
            </a:extLst>
          </p:cNvPr>
          <p:cNvSpPr txBox="1">
            <a:spLocks/>
          </p:cNvSpPr>
          <p:nvPr/>
        </p:nvSpPr>
        <p:spPr>
          <a:xfrm>
            <a:off x="937913" y="4348297"/>
            <a:ext cx="7263925" cy="2053137"/>
          </a:xfrm>
          <a:prstGeom prst="rect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indent="-465138">
              <a:buFont typeface="Wingdings" pitchFamily="2" charset="2"/>
              <a:buChar char="Ø"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DIN Mittelschrift Std" panose="020B0603020202020204" pitchFamily="34" charset="0"/>
              </a:rPr>
              <a:t>The Bible claims to be the Word of God in written form. (2 Timothy 3; 2 Peter 1)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DIN Mittelschrift Std" panose="020B0603020202020204" pitchFamily="34" charset="0"/>
              </a:rPr>
              <a:t>What evidence is there to support this claim? What about objections?</a:t>
            </a:r>
          </a:p>
        </p:txBody>
      </p:sp>
    </p:spTree>
    <p:extLst>
      <p:ext uri="{BB962C8B-B14F-4D97-AF65-F5344CB8AC3E}">
        <p14:creationId xmlns:p14="http://schemas.microsoft.com/office/powerpoint/2010/main" val="188365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AB4D-516A-5E7D-1BE8-90729748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39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DIN Engschrift Std" panose="020B0606020202020204" pitchFamily="34" charset="0"/>
              </a:rPr>
              <a:t>IS THE BIBLE INSPIRED BY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F90C-E132-B7FA-82C7-DFFA2A5D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141" y="1641290"/>
            <a:ext cx="6966698" cy="4393750"/>
          </a:xfrm>
          <a:ln w="12700">
            <a:noFill/>
          </a:ln>
        </p:spPr>
        <p:txBody>
          <a:bodyPr anchor="ctr">
            <a:normAutofit/>
          </a:bodyPr>
          <a:lstStyle/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What is the evidence for Biblical inspiration? </a:t>
            </a:r>
          </a:p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What are the common objections to inspiration?</a:t>
            </a:r>
          </a:p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Where should we place our confidence?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55798697-CE72-A6F0-EC37-2A49C1330B6B}"/>
              </a:ext>
            </a:extLst>
          </p:cNvPr>
          <p:cNvSpPr/>
          <p:nvPr/>
        </p:nvSpPr>
        <p:spPr>
          <a:xfrm>
            <a:off x="496389" y="1690689"/>
            <a:ext cx="1078388" cy="783772"/>
          </a:xfrm>
          <a:prstGeom prst="rightArrow">
            <a:avLst/>
          </a:prstGeom>
          <a:solidFill>
            <a:srgbClr val="00B0F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all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DIN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44682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AB4D-516A-5E7D-1BE8-90729748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39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DIN Engschrift Std" panose="020B0606020202020204" pitchFamily="34" charset="0"/>
              </a:rPr>
              <a:t>EVIDENCE FOR INSPIRATION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F90C-E132-B7FA-82C7-DFFA2A5D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161" y="1902550"/>
            <a:ext cx="7259678" cy="4393750"/>
          </a:xfrm>
          <a:ln w="12700">
            <a:noFill/>
          </a:ln>
        </p:spPr>
        <p:txBody>
          <a:bodyPr anchor="t">
            <a:normAutofit/>
          </a:bodyPr>
          <a:lstStyle/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Internal Consistency</a:t>
            </a:r>
          </a:p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Fulfilled Prophecy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564501-B418-2F2D-47A2-3AD0D0885406}"/>
              </a:ext>
            </a:extLst>
          </p:cNvPr>
          <p:cNvSpPr/>
          <p:nvPr/>
        </p:nvSpPr>
        <p:spPr>
          <a:xfrm>
            <a:off x="942161" y="2722070"/>
            <a:ext cx="7259678" cy="228899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  <a:latin typeface="DIN Mittelschrift Std" panose="020B0603020202020204" pitchFamily="34" charset="0"/>
              </a:rPr>
              <a:t>Around 40 authors of the Biblical text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  <a:latin typeface="DIN Mittelschrift Std" panose="020B0603020202020204" pitchFamily="34" charset="0"/>
              </a:rPr>
              <a:t>From different cultures (3 languages)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  <a:latin typeface="DIN Mittelschrift Std" panose="020B0603020202020204" pitchFamily="34" charset="0"/>
              </a:rPr>
              <a:t>They wrote over a 1000 year span</a:t>
            </a:r>
          </a:p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tx1"/>
                </a:solidFill>
                <a:latin typeface="DIN Mittelschrift Std" panose="020B0603020202020204" pitchFamily="34" charset="0"/>
                <a:sym typeface="Wingdings" pitchFamily="2" charset="2"/>
              </a:rPr>
              <a:t> Message is cohesive and consistent</a:t>
            </a:r>
            <a:endParaRPr lang="en-US" sz="3200" b="1" dirty="0">
              <a:solidFill>
                <a:schemeClr val="tx1"/>
              </a:solidFill>
              <a:latin typeface="DIN Mittelschrift Std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2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Archaeologists are closing in on more Dead Sea Scrolls">
            <a:extLst>
              <a:ext uri="{FF2B5EF4-FFF2-40B4-BE49-F238E27FC236}">
                <a16:creationId xmlns:a16="http://schemas.microsoft.com/office/drawing/2014/main" id="{19FE76B3-A723-296E-E531-30BFA8AED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6" y="3696789"/>
            <a:ext cx="4699000" cy="312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ead Sea Scrolls | Definition, Discovery, History, &amp; Facts | Britannica">
            <a:extLst>
              <a:ext uri="{FF2B5EF4-FFF2-40B4-BE49-F238E27FC236}">
                <a16:creationId xmlns:a16="http://schemas.microsoft.com/office/drawing/2014/main" id="{3375202F-D48F-E68C-A61F-3339BD1E6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29052" cy="369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D386958-F318-3E90-F6C7-845C3FC09E07}"/>
              </a:ext>
            </a:extLst>
          </p:cNvPr>
          <p:cNvSpPr txBox="1">
            <a:spLocks/>
          </p:cNvSpPr>
          <p:nvPr/>
        </p:nvSpPr>
        <p:spPr>
          <a:xfrm>
            <a:off x="5043351" y="266700"/>
            <a:ext cx="3984897" cy="6324599"/>
          </a:xfrm>
          <a:prstGeom prst="rect">
            <a:avLst/>
          </a:prstGeom>
          <a:ln w="12700">
            <a:noFill/>
          </a:ln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Dead Sea Scrolls (discovered 1946)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Contained all OT books (but Esther)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Texts from 3</a:t>
            </a:r>
            <a:r>
              <a:rPr lang="en-US" sz="3600" baseline="30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rd</a:t>
            </a:r>
            <a:r>
              <a:rPr lang="en-US" sz="36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 cen. BC to 1</a:t>
            </a:r>
            <a:r>
              <a:rPr lang="en-US" sz="3600" baseline="30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st</a:t>
            </a:r>
            <a:r>
              <a:rPr lang="en-US" sz="36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 cen. AD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Provides MSS of Messianic texts before Jesus’ life (Ps.22, Is.53, etc.)</a:t>
            </a:r>
          </a:p>
        </p:txBody>
      </p:sp>
    </p:spTree>
    <p:extLst>
      <p:ext uri="{BB962C8B-B14F-4D97-AF65-F5344CB8AC3E}">
        <p14:creationId xmlns:p14="http://schemas.microsoft.com/office/powerpoint/2010/main" val="176017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AB4D-516A-5E7D-1BE8-90729748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39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DIN Engschrift Std" panose="020B0606020202020204" pitchFamily="34" charset="0"/>
              </a:rPr>
              <a:t>EVIDENCE FOR INSPIRATION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F90C-E132-B7FA-82C7-DFFA2A5D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161" y="1902550"/>
            <a:ext cx="7259678" cy="4393750"/>
          </a:xfrm>
          <a:ln w="12700">
            <a:noFill/>
          </a:ln>
        </p:spPr>
        <p:txBody>
          <a:bodyPr anchor="t">
            <a:normAutofit/>
          </a:bodyPr>
          <a:lstStyle/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Internal Consistency</a:t>
            </a:r>
          </a:p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Fulfilled Prophecy</a:t>
            </a:r>
          </a:p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Historical Accuracy</a:t>
            </a:r>
          </a:p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Archaeological Corroboration</a:t>
            </a:r>
          </a:p>
        </p:txBody>
      </p:sp>
    </p:spTree>
    <p:extLst>
      <p:ext uri="{BB962C8B-B14F-4D97-AF65-F5344CB8AC3E}">
        <p14:creationId xmlns:p14="http://schemas.microsoft.com/office/powerpoint/2010/main" val="152899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747635FB-1913-6FA4-C9DD-26D22DF92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50" y="147609"/>
            <a:ext cx="5118100" cy="495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66AE6-35F5-9161-0874-D311F6E9970A}"/>
              </a:ext>
            </a:extLst>
          </p:cNvPr>
          <p:cNvSpPr txBox="1">
            <a:spLocks/>
          </p:cNvSpPr>
          <p:nvPr/>
        </p:nvSpPr>
        <p:spPr>
          <a:xfrm>
            <a:off x="1365976" y="5266545"/>
            <a:ext cx="6412048" cy="1324755"/>
          </a:xfrm>
          <a:prstGeom prst="rect">
            <a:avLst/>
          </a:prstGeom>
          <a:ln w="12700">
            <a:noFill/>
          </a:ln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800"/>
              </a:spcAft>
              <a:buNone/>
            </a:pPr>
            <a:r>
              <a:rPr lang="en-US" sz="36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“House of David” named on Tel-Dan stele, discovered in 1993</a:t>
            </a:r>
          </a:p>
        </p:txBody>
      </p:sp>
    </p:spTree>
    <p:extLst>
      <p:ext uri="{BB962C8B-B14F-4D97-AF65-F5344CB8AC3E}">
        <p14:creationId xmlns:p14="http://schemas.microsoft.com/office/powerpoint/2010/main" val="306567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AB4D-516A-5E7D-1BE8-90729748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39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DIN Engschrift Std" panose="020B0606020202020204" pitchFamily="34" charset="0"/>
              </a:rPr>
              <a:t>EVIDENCE FOR INSPIRATION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F90C-E132-B7FA-82C7-DFFA2A5D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161" y="1902550"/>
            <a:ext cx="7259678" cy="4393750"/>
          </a:xfrm>
          <a:ln w="12700">
            <a:noFill/>
          </a:ln>
        </p:spPr>
        <p:txBody>
          <a:bodyPr anchor="t">
            <a:normAutofit/>
          </a:bodyPr>
          <a:lstStyle/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Internal Consistency</a:t>
            </a:r>
          </a:p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Fulfilled Prophecy</a:t>
            </a:r>
          </a:p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Historical Accuracy</a:t>
            </a:r>
          </a:p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Archaeological Corroboration</a:t>
            </a:r>
          </a:p>
        </p:txBody>
      </p:sp>
    </p:spTree>
    <p:extLst>
      <p:ext uri="{BB962C8B-B14F-4D97-AF65-F5344CB8AC3E}">
        <p14:creationId xmlns:p14="http://schemas.microsoft.com/office/powerpoint/2010/main" val="264718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AB4D-516A-5E7D-1BE8-90729748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39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DIN Engschrift Std" panose="020B0606020202020204" pitchFamily="34" charset="0"/>
              </a:rPr>
              <a:t>IS THE BIBLE INSPIRED BY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F90C-E132-B7FA-82C7-DFFA2A5D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141" y="1641290"/>
            <a:ext cx="6966698" cy="4393750"/>
          </a:xfrm>
          <a:ln w="12700">
            <a:noFill/>
          </a:ln>
        </p:spPr>
        <p:txBody>
          <a:bodyPr anchor="ctr">
            <a:normAutofit/>
          </a:bodyPr>
          <a:lstStyle/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What is the evidence for Biblical inspiration? </a:t>
            </a:r>
          </a:p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What are the common objections to inspiration?</a:t>
            </a:r>
          </a:p>
          <a:p>
            <a:pPr marL="349250" indent="-349250">
              <a:spcAft>
                <a:spcPts val="1800"/>
              </a:spcAft>
            </a:pPr>
            <a:r>
              <a:rPr lang="en-US" sz="4000" dirty="0">
                <a:solidFill>
                  <a:schemeClr val="bg2"/>
                </a:solidFill>
                <a:latin typeface="DIN Mittelschrift Std" panose="020B0603020202020204" pitchFamily="34" charset="0"/>
              </a:rPr>
              <a:t>Where should we place our confidence?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55798697-CE72-A6F0-EC37-2A49C1330B6B}"/>
              </a:ext>
            </a:extLst>
          </p:cNvPr>
          <p:cNvSpPr/>
          <p:nvPr/>
        </p:nvSpPr>
        <p:spPr>
          <a:xfrm>
            <a:off x="496389" y="1690689"/>
            <a:ext cx="1078388" cy="783772"/>
          </a:xfrm>
          <a:prstGeom prst="rightArrow">
            <a:avLst/>
          </a:prstGeom>
          <a:solidFill>
            <a:srgbClr val="00B0F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all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DIN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75896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0007 0.2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1792</TotalTime>
  <Words>473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DIN Engschrift Std</vt:lpstr>
      <vt:lpstr>DIN Mittelschrift Std</vt:lpstr>
      <vt:lpstr>Wingdings</vt:lpstr>
      <vt:lpstr>Office Theme</vt:lpstr>
      <vt:lpstr>HOW FIRM A FOUNDATION</vt:lpstr>
      <vt:lpstr>FOUNDATIONAL CONCEPT</vt:lpstr>
      <vt:lpstr>IS THE BIBLE INSPIRED BY GOD?</vt:lpstr>
      <vt:lpstr>EVIDENCE FOR INSPIRATION</vt:lpstr>
      <vt:lpstr>PowerPoint Presentation</vt:lpstr>
      <vt:lpstr>EVIDENCE FOR INSPIRATION</vt:lpstr>
      <vt:lpstr>PowerPoint Presentation</vt:lpstr>
      <vt:lpstr>EVIDENCE FOR INSPIRATION</vt:lpstr>
      <vt:lpstr>IS THE BIBLE INSPIRED BY GOD?</vt:lpstr>
      <vt:lpstr>OBJECTIONS TO INSPIRATION</vt:lpstr>
      <vt:lpstr>DEALING WITH ‘CONTRADICTIONS’</vt:lpstr>
      <vt:lpstr>IS THE BIBLE INSPIRED BY GOD?</vt:lpstr>
      <vt:lpstr>OUR CONFIDENCE IN JESUS</vt:lpstr>
      <vt:lpstr>HOW FIRM A FOUNDATION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FIRM A FOUNDATION</dc:title>
  <dc:creator>Daniel Broadwell</dc:creator>
  <cp:lastModifiedBy>Robert McDonald</cp:lastModifiedBy>
  <cp:revision>10</cp:revision>
  <cp:lastPrinted>2024-04-04T21:39:06Z</cp:lastPrinted>
  <dcterms:created xsi:type="dcterms:W3CDTF">2024-04-02T19:16:37Z</dcterms:created>
  <dcterms:modified xsi:type="dcterms:W3CDTF">2024-04-05T20:39:48Z</dcterms:modified>
</cp:coreProperties>
</file>