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21" r:id="rId2"/>
    <p:sldId id="256" r:id="rId3"/>
    <p:sldId id="325" r:id="rId4"/>
    <p:sldId id="320" r:id="rId5"/>
    <p:sldId id="322" r:id="rId6"/>
    <p:sldId id="319" r:id="rId7"/>
    <p:sldId id="294" r:id="rId8"/>
    <p:sldId id="326" r:id="rId9"/>
    <p:sldId id="313" r:id="rId10"/>
    <p:sldId id="314" r:id="rId11"/>
    <p:sldId id="317" r:id="rId12"/>
    <p:sldId id="307" r:id="rId13"/>
    <p:sldId id="327" r:id="rId14"/>
    <p:sldId id="315" r:id="rId15"/>
    <p:sldId id="301" r:id="rId16"/>
    <p:sldId id="302" r:id="rId17"/>
    <p:sldId id="309" r:id="rId18"/>
    <p:sldId id="328" r:id="rId19"/>
    <p:sldId id="316" r:id="rId20"/>
    <p:sldId id="324"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0" autoAdjust="0"/>
    <p:restoredTop sz="94681" autoAdjust="0"/>
  </p:normalViewPr>
  <p:slideViewPr>
    <p:cSldViewPr snapToGrid="0">
      <p:cViewPr varScale="1">
        <p:scale>
          <a:sx n="88" d="100"/>
          <a:sy n="88" d="100"/>
        </p:scale>
        <p:origin x="3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91D07E2-0745-4074-A08A-470434F72E9F}" type="datetimeFigureOut">
              <a:rPr lang="en-US" smtClean="0"/>
              <a:t>1/27/2024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0C1DD760-C19E-4927-8C27-36E0BF5A729C}" type="slidenum">
              <a:rPr lang="en-US" smtClean="0"/>
              <a:t>‹#›</a:t>
            </a:fld>
            <a:endParaRPr lang="en-US" dirty="0"/>
          </a:p>
        </p:txBody>
      </p:sp>
    </p:spTree>
    <p:extLst>
      <p:ext uri="{BB962C8B-B14F-4D97-AF65-F5344CB8AC3E}">
        <p14:creationId xmlns:p14="http://schemas.microsoft.com/office/powerpoint/2010/main" val="1065522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1DD760-C19E-4927-8C27-36E0BF5A729C}" type="slidenum">
              <a:rPr lang="en-US" smtClean="0"/>
              <a:t>4</a:t>
            </a:fld>
            <a:endParaRPr lang="en-US" dirty="0"/>
          </a:p>
        </p:txBody>
      </p:sp>
    </p:spTree>
    <p:extLst>
      <p:ext uri="{BB962C8B-B14F-4D97-AF65-F5344CB8AC3E}">
        <p14:creationId xmlns:p14="http://schemas.microsoft.com/office/powerpoint/2010/main" val="1546604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1DD760-C19E-4927-8C27-36E0BF5A729C}" type="slidenum">
              <a:rPr lang="en-US" smtClean="0"/>
              <a:t>17</a:t>
            </a:fld>
            <a:endParaRPr lang="en-US" dirty="0"/>
          </a:p>
        </p:txBody>
      </p:sp>
    </p:spTree>
    <p:extLst>
      <p:ext uri="{BB962C8B-B14F-4D97-AF65-F5344CB8AC3E}">
        <p14:creationId xmlns:p14="http://schemas.microsoft.com/office/powerpoint/2010/main" val="2141670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1DD760-C19E-4927-8C27-36E0BF5A729C}" type="slidenum">
              <a:rPr lang="en-US" smtClean="0"/>
              <a:t>18</a:t>
            </a:fld>
            <a:endParaRPr lang="en-US" dirty="0"/>
          </a:p>
        </p:txBody>
      </p:sp>
    </p:spTree>
    <p:extLst>
      <p:ext uri="{BB962C8B-B14F-4D97-AF65-F5344CB8AC3E}">
        <p14:creationId xmlns:p14="http://schemas.microsoft.com/office/powerpoint/2010/main" val="1724445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E7F43-F700-6A75-F124-7DA5C80084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C7ECB8-F9D5-629D-9F28-EF026D856F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4B1C25-2BC6-9C8A-DF5D-37AF2ABC32E1}"/>
              </a:ext>
            </a:extLst>
          </p:cNvPr>
          <p:cNvSpPr>
            <a:spLocks noGrp="1"/>
          </p:cNvSpPr>
          <p:nvPr>
            <p:ph type="dt" sz="half" idx="10"/>
          </p:nvPr>
        </p:nvSpPr>
        <p:spPr/>
        <p:txBody>
          <a:bodyPr/>
          <a:lstStyle/>
          <a:p>
            <a:fld id="{3304169A-2740-45E3-936A-4884150DAA2B}" type="datetimeFigureOut">
              <a:rPr lang="en-US" smtClean="0"/>
              <a:t>1/27/2024</a:t>
            </a:fld>
            <a:endParaRPr lang="en-US" dirty="0"/>
          </a:p>
        </p:txBody>
      </p:sp>
      <p:sp>
        <p:nvSpPr>
          <p:cNvPr id="5" name="Footer Placeholder 4">
            <a:extLst>
              <a:ext uri="{FF2B5EF4-FFF2-40B4-BE49-F238E27FC236}">
                <a16:creationId xmlns:a16="http://schemas.microsoft.com/office/drawing/2014/main" id="{D052A496-9A29-0889-EE24-F062C37A29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BAED84-D18D-62BF-736A-8C5A79203381}"/>
              </a:ext>
            </a:extLst>
          </p:cNvPr>
          <p:cNvSpPr>
            <a:spLocks noGrp="1"/>
          </p:cNvSpPr>
          <p:nvPr>
            <p:ph type="sldNum" sz="quarter" idx="12"/>
          </p:nvPr>
        </p:nvSpPr>
        <p:spPr/>
        <p:txBody>
          <a:bodyPr/>
          <a:lstStyle/>
          <a:p>
            <a:fld id="{8DD0CEA9-2334-4599-99FA-F6A4E03A19E4}" type="slidenum">
              <a:rPr lang="en-US" smtClean="0"/>
              <a:t>‹#›</a:t>
            </a:fld>
            <a:endParaRPr lang="en-US" dirty="0"/>
          </a:p>
        </p:txBody>
      </p:sp>
    </p:spTree>
    <p:extLst>
      <p:ext uri="{BB962C8B-B14F-4D97-AF65-F5344CB8AC3E}">
        <p14:creationId xmlns:p14="http://schemas.microsoft.com/office/powerpoint/2010/main" val="1240545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712E7-93F6-01F3-1872-DC0363C07B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73C37E-40D1-3EF8-0193-15C572229D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E1BB4-0930-4403-9123-897368E9610C}"/>
              </a:ext>
            </a:extLst>
          </p:cNvPr>
          <p:cNvSpPr>
            <a:spLocks noGrp="1"/>
          </p:cNvSpPr>
          <p:nvPr>
            <p:ph type="dt" sz="half" idx="10"/>
          </p:nvPr>
        </p:nvSpPr>
        <p:spPr/>
        <p:txBody>
          <a:bodyPr/>
          <a:lstStyle/>
          <a:p>
            <a:fld id="{3304169A-2740-45E3-936A-4884150DAA2B}" type="datetimeFigureOut">
              <a:rPr lang="en-US" smtClean="0"/>
              <a:t>1/27/2024</a:t>
            </a:fld>
            <a:endParaRPr lang="en-US" dirty="0"/>
          </a:p>
        </p:txBody>
      </p:sp>
      <p:sp>
        <p:nvSpPr>
          <p:cNvPr id="5" name="Footer Placeholder 4">
            <a:extLst>
              <a:ext uri="{FF2B5EF4-FFF2-40B4-BE49-F238E27FC236}">
                <a16:creationId xmlns:a16="http://schemas.microsoft.com/office/drawing/2014/main" id="{488A336C-8AF6-761A-5E64-EE0FBBE559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664D2E-2313-8EA5-91CE-9FDF41E6E32A}"/>
              </a:ext>
            </a:extLst>
          </p:cNvPr>
          <p:cNvSpPr>
            <a:spLocks noGrp="1"/>
          </p:cNvSpPr>
          <p:nvPr>
            <p:ph type="sldNum" sz="quarter" idx="12"/>
          </p:nvPr>
        </p:nvSpPr>
        <p:spPr/>
        <p:txBody>
          <a:bodyPr/>
          <a:lstStyle/>
          <a:p>
            <a:fld id="{8DD0CEA9-2334-4599-99FA-F6A4E03A19E4}" type="slidenum">
              <a:rPr lang="en-US" smtClean="0"/>
              <a:t>‹#›</a:t>
            </a:fld>
            <a:endParaRPr lang="en-US" dirty="0"/>
          </a:p>
        </p:txBody>
      </p:sp>
    </p:spTree>
    <p:extLst>
      <p:ext uri="{BB962C8B-B14F-4D97-AF65-F5344CB8AC3E}">
        <p14:creationId xmlns:p14="http://schemas.microsoft.com/office/powerpoint/2010/main" val="2505264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248065-AC20-A813-B910-196290B7BC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A92DF1-AD6B-7F15-66F0-50726FAFA9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165EB-7230-0644-9DDF-FC08E5362839}"/>
              </a:ext>
            </a:extLst>
          </p:cNvPr>
          <p:cNvSpPr>
            <a:spLocks noGrp="1"/>
          </p:cNvSpPr>
          <p:nvPr>
            <p:ph type="dt" sz="half" idx="10"/>
          </p:nvPr>
        </p:nvSpPr>
        <p:spPr/>
        <p:txBody>
          <a:bodyPr/>
          <a:lstStyle/>
          <a:p>
            <a:fld id="{3304169A-2740-45E3-936A-4884150DAA2B}" type="datetimeFigureOut">
              <a:rPr lang="en-US" smtClean="0"/>
              <a:t>1/27/2024</a:t>
            </a:fld>
            <a:endParaRPr lang="en-US" dirty="0"/>
          </a:p>
        </p:txBody>
      </p:sp>
      <p:sp>
        <p:nvSpPr>
          <p:cNvPr id="5" name="Footer Placeholder 4">
            <a:extLst>
              <a:ext uri="{FF2B5EF4-FFF2-40B4-BE49-F238E27FC236}">
                <a16:creationId xmlns:a16="http://schemas.microsoft.com/office/drawing/2014/main" id="{E4D5107B-EA66-29F7-953E-01561092B7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C2C42C-2D94-2863-3199-C7A099CA57C4}"/>
              </a:ext>
            </a:extLst>
          </p:cNvPr>
          <p:cNvSpPr>
            <a:spLocks noGrp="1"/>
          </p:cNvSpPr>
          <p:nvPr>
            <p:ph type="sldNum" sz="quarter" idx="12"/>
          </p:nvPr>
        </p:nvSpPr>
        <p:spPr/>
        <p:txBody>
          <a:bodyPr/>
          <a:lstStyle/>
          <a:p>
            <a:fld id="{8DD0CEA9-2334-4599-99FA-F6A4E03A19E4}" type="slidenum">
              <a:rPr lang="en-US" smtClean="0"/>
              <a:t>‹#›</a:t>
            </a:fld>
            <a:endParaRPr lang="en-US" dirty="0"/>
          </a:p>
        </p:txBody>
      </p:sp>
    </p:spTree>
    <p:extLst>
      <p:ext uri="{BB962C8B-B14F-4D97-AF65-F5344CB8AC3E}">
        <p14:creationId xmlns:p14="http://schemas.microsoft.com/office/powerpoint/2010/main" val="1265394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DA56A-782A-4A11-B7E4-18A16490FD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9B172-60B6-F67D-7FFE-ED4E627D56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7F0DF-96E0-BBA9-0E88-55A3A827868B}"/>
              </a:ext>
            </a:extLst>
          </p:cNvPr>
          <p:cNvSpPr>
            <a:spLocks noGrp="1"/>
          </p:cNvSpPr>
          <p:nvPr>
            <p:ph type="dt" sz="half" idx="10"/>
          </p:nvPr>
        </p:nvSpPr>
        <p:spPr/>
        <p:txBody>
          <a:bodyPr/>
          <a:lstStyle/>
          <a:p>
            <a:fld id="{3304169A-2740-45E3-936A-4884150DAA2B}" type="datetimeFigureOut">
              <a:rPr lang="en-US" smtClean="0"/>
              <a:t>1/27/2024</a:t>
            </a:fld>
            <a:endParaRPr lang="en-US" dirty="0"/>
          </a:p>
        </p:txBody>
      </p:sp>
      <p:sp>
        <p:nvSpPr>
          <p:cNvPr id="5" name="Footer Placeholder 4">
            <a:extLst>
              <a:ext uri="{FF2B5EF4-FFF2-40B4-BE49-F238E27FC236}">
                <a16:creationId xmlns:a16="http://schemas.microsoft.com/office/drawing/2014/main" id="{9DA99102-3530-578E-2267-E0DBEE5A75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F43C71-9D49-65F9-DDB5-9C9211E648A2}"/>
              </a:ext>
            </a:extLst>
          </p:cNvPr>
          <p:cNvSpPr>
            <a:spLocks noGrp="1"/>
          </p:cNvSpPr>
          <p:nvPr>
            <p:ph type="sldNum" sz="quarter" idx="12"/>
          </p:nvPr>
        </p:nvSpPr>
        <p:spPr/>
        <p:txBody>
          <a:bodyPr/>
          <a:lstStyle/>
          <a:p>
            <a:fld id="{8DD0CEA9-2334-4599-99FA-F6A4E03A19E4}" type="slidenum">
              <a:rPr lang="en-US" smtClean="0"/>
              <a:t>‹#›</a:t>
            </a:fld>
            <a:endParaRPr lang="en-US" dirty="0"/>
          </a:p>
        </p:txBody>
      </p:sp>
    </p:spTree>
    <p:extLst>
      <p:ext uri="{BB962C8B-B14F-4D97-AF65-F5344CB8AC3E}">
        <p14:creationId xmlns:p14="http://schemas.microsoft.com/office/powerpoint/2010/main" val="2154327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A3D98-CBA4-CCEE-0A86-21CE4E104A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F0B28C-D5EA-2236-E68C-223939275B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9C371-C38D-4749-89E2-CED0BF9C18C9}"/>
              </a:ext>
            </a:extLst>
          </p:cNvPr>
          <p:cNvSpPr>
            <a:spLocks noGrp="1"/>
          </p:cNvSpPr>
          <p:nvPr>
            <p:ph type="dt" sz="half" idx="10"/>
          </p:nvPr>
        </p:nvSpPr>
        <p:spPr/>
        <p:txBody>
          <a:bodyPr/>
          <a:lstStyle/>
          <a:p>
            <a:fld id="{3304169A-2740-45E3-936A-4884150DAA2B}" type="datetimeFigureOut">
              <a:rPr lang="en-US" smtClean="0"/>
              <a:t>1/27/2024</a:t>
            </a:fld>
            <a:endParaRPr lang="en-US" dirty="0"/>
          </a:p>
        </p:txBody>
      </p:sp>
      <p:sp>
        <p:nvSpPr>
          <p:cNvPr id="5" name="Footer Placeholder 4">
            <a:extLst>
              <a:ext uri="{FF2B5EF4-FFF2-40B4-BE49-F238E27FC236}">
                <a16:creationId xmlns:a16="http://schemas.microsoft.com/office/drawing/2014/main" id="{0BBA7851-2CBD-B95B-5FE7-B0F128FEF6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DF5060-F9DB-68D9-3788-8AF2D08057FF}"/>
              </a:ext>
            </a:extLst>
          </p:cNvPr>
          <p:cNvSpPr>
            <a:spLocks noGrp="1"/>
          </p:cNvSpPr>
          <p:nvPr>
            <p:ph type="sldNum" sz="quarter" idx="12"/>
          </p:nvPr>
        </p:nvSpPr>
        <p:spPr/>
        <p:txBody>
          <a:bodyPr/>
          <a:lstStyle/>
          <a:p>
            <a:fld id="{8DD0CEA9-2334-4599-99FA-F6A4E03A19E4}" type="slidenum">
              <a:rPr lang="en-US" smtClean="0"/>
              <a:t>‹#›</a:t>
            </a:fld>
            <a:endParaRPr lang="en-US" dirty="0"/>
          </a:p>
        </p:txBody>
      </p:sp>
    </p:spTree>
    <p:extLst>
      <p:ext uri="{BB962C8B-B14F-4D97-AF65-F5344CB8AC3E}">
        <p14:creationId xmlns:p14="http://schemas.microsoft.com/office/powerpoint/2010/main" val="3728488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09070-7D60-CECD-7DEB-37858D046B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8FED05-07A6-7813-C5C9-B43AB05A51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0D6EBD-08C5-38E3-025E-FA0C623ACB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0152FE-A701-71B5-F535-8D905895EE08}"/>
              </a:ext>
            </a:extLst>
          </p:cNvPr>
          <p:cNvSpPr>
            <a:spLocks noGrp="1"/>
          </p:cNvSpPr>
          <p:nvPr>
            <p:ph type="dt" sz="half" idx="10"/>
          </p:nvPr>
        </p:nvSpPr>
        <p:spPr/>
        <p:txBody>
          <a:bodyPr/>
          <a:lstStyle/>
          <a:p>
            <a:fld id="{3304169A-2740-45E3-936A-4884150DAA2B}" type="datetimeFigureOut">
              <a:rPr lang="en-US" smtClean="0"/>
              <a:t>1/27/2024</a:t>
            </a:fld>
            <a:endParaRPr lang="en-US" dirty="0"/>
          </a:p>
        </p:txBody>
      </p:sp>
      <p:sp>
        <p:nvSpPr>
          <p:cNvPr id="6" name="Footer Placeholder 5">
            <a:extLst>
              <a:ext uri="{FF2B5EF4-FFF2-40B4-BE49-F238E27FC236}">
                <a16:creationId xmlns:a16="http://schemas.microsoft.com/office/drawing/2014/main" id="{D93C460C-7231-9A48-4C44-32F77C839F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09D02AC-6E97-16FF-857E-658E6203C6DE}"/>
              </a:ext>
            </a:extLst>
          </p:cNvPr>
          <p:cNvSpPr>
            <a:spLocks noGrp="1"/>
          </p:cNvSpPr>
          <p:nvPr>
            <p:ph type="sldNum" sz="quarter" idx="12"/>
          </p:nvPr>
        </p:nvSpPr>
        <p:spPr/>
        <p:txBody>
          <a:bodyPr/>
          <a:lstStyle/>
          <a:p>
            <a:fld id="{8DD0CEA9-2334-4599-99FA-F6A4E03A19E4}" type="slidenum">
              <a:rPr lang="en-US" smtClean="0"/>
              <a:t>‹#›</a:t>
            </a:fld>
            <a:endParaRPr lang="en-US" dirty="0"/>
          </a:p>
        </p:txBody>
      </p:sp>
    </p:spTree>
    <p:extLst>
      <p:ext uri="{BB962C8B-B14F-4D97-AF65-F5344CB8AC3E}">
        <p14:creationId xmlns:p14="http://schemas.microsoft.com/office/powerpoint/2010/main" val="3870062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3FBC9-D727-7ADB-41FA-F126F4CF75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8F7F4E-DF2C-5C08-B106-E77AEB76E2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82C909-3A4E-7A51-D37B-AC1524A5A6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6BD535-D441-58E7-3883-0511090118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80FE24-81E8-E1D2-5733-30C1F9B8FE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2019ED-4795-716C-2433-06B83A129DCD}"/>
              </a:ext>
            </a:extLst>
          </p:cNvPr>
          <p:cNvSpPr>
            <a:spLocks noGrp="1"/>
          </p:cNvSpPr>
          <p:nvPr>
            <p:ph type="dt" sz="half" idx="10"/>
          </p:nvPr>
        </p:nvSpPr>
        <p:spPr/>
        <p:txBody>
          <a:bodyPr/>
          <a:lstStyle/>
          <a:p>
            <a:fld id="{3304169A-2740-45E3-936A-4884150DAA2B}" type="datetimeFigureOut">
              <a:rPr lang="en-US" smtClean="0"/>
              <a:t>1/27/2024</a:t>
            </a:fld>
            <a:endParaRPr lang="en-US" dirty="0"/>
          </a:p>
        </p:txBody>
      </p:sp>
      <p:sp>
        <p:nvSpPr>
          <p:cNvPr id="8" name="Footer Placeholder 7">
            <a:extLst>
              <a:ext uri="{FF2B5EF4-FFF2-40B4-BE49-F238E27FC236}">
                <a16:creationId xmlns:a16="http://schemas.microsoft.com/office/drawing/2014/main" id="{AB4D2D65-B014-19DD-500A-0182B865A2F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6BE86BF-760B-6662-E7B5-3A9136DA925A}"/>
              </a:ext>
            </a:extLst>
          </p:cNvPr>
          <p:cNvSpPr>
            <a:spLocks noGrp="1"/>
          </p:cNvSpPr>
          <p:nvPr>
            <p:ph type="sldNum" sz="quarter" idx="12"/>
          </p:nvPr>
        </p:nvSpPr>
        <p:spPr/>
        <p:txBody>
          <a:bodyPr/>
          <a:lstStyle/>
          <a:p>
            <a:fld id="{8DD0CEA9-2334-4599-99FA-F6A4E03A19E4}" type="slidenum">
              <a:rPr lang="en-US" smtClean="0"/>
              <a:t>‹#›</a:t>
            </a:fld>
            <a:endParaRPr lang="en-US" dirty="0"/>
          </a:p>
        </p:txBody>
      </p:sp>
    </p:spTree>
    <p:extLst>
      <p:ext uri="{BB962C8B-B14F-4D97-AF65-F5344CB8AC3E}">
        <p14:creationId xmlns:p14="http://schemas.microsoft.com/office/powerpoint/2010/main" val="2502134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98D43-B3EF-D2AB-1BD2-9E9F884606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8860C9-B7DE-1D99-BCE6-DB50CFC11C50}"/>
              </a:ext>
            </a:extLst>
          </p:cNvPr>
          <p:cNvSpPr>
            <a:spLocks noGrp="1"/>
          </p:cNvSpPr>
          <p:nvPr>
            <p:ph type="dt" sz="half" idx="10"/>
          </p:nvPr>
        </p:nvSpPr>
        <p:spPr/>
        <p:txBody>
          <a:bodyPr/>
          <a:lstStyle/>
          <a:p>
            <a:fld id="{3304169A-2740-45E3-936A-4884150DAA2B}" type="datetimeFigureOut">
              <a:rPr lang="en-US" smtClean="0"/>
              <a:t>1/27/2024</a:t>
            </a:fld>
            <a:endParaRPr lang="en-US" dirty="0"/>
          </a:p>
        </p:txBody>
      </p:sp>
      <p:sp>
        <p:nvSpPr>
          <p:cNvPr id="4" name="Footer Placeholder 3">
            <a:extLst>
              <a:ext uri="{FF2B5EF4-FFF2-40B4-BE49-F238E27FC236}">
                <a16:creationId xmlns:a16="http://schemas.microsoft.com/office/drawing/2014/main" id="{D2D3F2C7-B68D-7885-AFED-3F003E44FEE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B5745AE-8E09-9ECC-1DF0-ACCAA7F00446}"/>
              </a:ext>
            </a:extLst>
          </p:cNvPr>
          <p:cNvSpPr>
            <a:spLocks noGrp="1"/>
          </p:cNvSpPr>
          <p:nvPr>
            <p:ph type="sldNum" sz="quarter" idx="12"/>
          </p:nvPr>
        </p:nvSpPr>
        <p:spPr/>
        <p:txBody>
          <a:bodyPr/>
          <a:lstStyle/>
          <a:p>
            <a:fld id="{8DD0CEA9-2334-4599-99FA-F6A4E03A19E4}" type="slidenum">
              <a:rPr lang="en-US" smtClean="0"/>
              <a:t>‹#›</a:t>
            </a:fld>
            <a:endParaRPr lang="en-US" dirty="0"/>
          </a:p>
        </p:txBody>
      </p:sp>
    </p:spTree>
    <p:extLst>
      <p:ext uri="{BB962C8B-B14F-4D97-AF65-F5344CB8AC3E}">
        <p14:creationId xmlns:p14="http://schemas.microsoft.com/office/powerpoint/2010/main" val="3424836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25034C-8456-B36E-7197-C4B1FD5EC77E}"/>
              </a:ext>
            </a:extLst>
          </p:cNvPr>
          <p:cNvSpPr>
            <a:spLocks noGrp="1"/>
          </p:cNvSpPr>
          <p:nvPr>
            <p:ph type="dt" sz="half" idx="10"/>
          </p:nvPr>
        </p:nvSpPr>
        <p:spPr/>
        <p:txBody>
          <a:bodyPr/>
          <a:lstStyle/>
          <a:p>
            <a:fld id="{3304169A-2740-45E3-936A-4884150DAA2B}" type="datetimeFigureOut">
              <a:rPr lang="en-US" smtClean="0"/>
              <a:t>1/27/2024</a:t>
            </a:fld>
            <a:endParaRPr lang="en-US" dirty="0"/>
          </a:p>
        </p:txBody>
      </p:sp>
      <p:sp>
        <p:nvSpPr>
          <p:cNvPr id="3" name="Footer Placeholder 2">
            <a:extLst>
              <a:ext uri="{FF2B5EF4-FFF2-40B4-BE49-F238E27FC236}">
                <a16:creationId xmlns:a16="http://schemas.microsoft.com/office/drawing/2014/main" id="{A88C1B1E-543D-BB2B-E759-B493E46D2B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245ADAB-45BF-7F87-E918-A5279774274E}"/>
              </a:ext>
            </a:extLst>
          </p:cNvPr>
          <p:cNvSpPr>
            <a:spLocks noGrp="1"/>
          </p:cNvSpPr>
          <p:nvPr>
            <p:ph type="sldNum" sz="quarter" idx="12"/>
          </p:nvPr>
        </p:nvSpPr>
        <p:spPr/>
        <p:txBody>
          <a:bodyPr/>
          <a:lstStyle/>
          <a:p>
            <a:fld id="{8DD0CEA9-2334-4599-99FA-F6A4E03A19E4}" type="slidenum">
              <a:rPr lang="en-US" smtClean="0"/>
              <a:t>‹#›</a:t>
            </a:fld>
            <a:endParaRPr lang="en-US" dirty="0"/>
          </a:p>
        </p:txBody>
      </p:sp>
    </p:spTree>
    <p:extLst>
      <p:ext uri="{BB962C8B-B14F-4D97-AF65-F5344CB8AC3E}">
        <p14:creationId xmlns:p14="http://schemas.microsoft.com/office/powerpoint/2010/main" val="942323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2B3F5-D375-D619-AA46-49F8AEA406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BFD366-1B37-1C95-AE95-838694354F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181597-1439-B249-B23E-CB467F1A4A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A85CB5-90CE-0FBF-56EB-AE8442B1A500}"/>
              </a:ext>
            </a:extLst>
          </p:cNvPr>
          <p:cNvSpPr>
            <a:spLocks noGrp="1"/>
          </p:cNvSpPr>
          <p:nvPr>
            <p:ph type="dt" sz="half" idx="10"/>
          </p:nvPr>
        </p:nvSpPr>
        <p:spPr/>
        <p:txBody>
          <a:bodyPr/>
          <a:lstStyle/>
          <a:p>
            <a:fld id="{3304169A-2740-45E3-936A-4884150DAA2B}" type="datetimeFigureOut">
              <a:rPr lang="en-US" smtClean="0"/>
              <a:t>1/27/2024</a:t>
            </a:fld>
            <a:endParaRPr lang="en-US" dirty="0"/>
          </a:p>
        </p:txBody>
      </p:sp>
      <p:sp>
        <p:nvSpPr>
          <p:cNvPr id="6" name="Footer Placeholder 5">
            <a:extLst>
              <a:ext uri="{FF2B5EF4-FFF2-40B4-BE49-F238E27FC236}">
                <a16:creationId xmlns:a16="http://schemas.microsoft.com/office/drawing/2014/main" id="{3567500A-69B0-F227-7F40-E570EF6C73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1EE9A4-A184-AE11-5A59-41EE8B0FD1BB}"/>
              </a:ext>
            </a:extLst>
          </p:cNvPr>
          <p:cNvSpPr>
            <a:spLocks noGrp="1"/>
          </p:cNvSpPr>
          <p:nvPr>
            <p:ph type="sldNum" sz="quarter" idx="12"/>
          </p:nvPr>
        </p:nvSpPr>
        <p:spPr/>
        <p:txBody>
          <a:bodyPr/>
          <a:lstStyle/>
          <a:p>
            <a:fld id="{8DD0CEA9-2334-4599-99FA-F6A4E03A19E4}" type="slidenum">
              <a:rPr lang="en-US" smtClean="0"/>
              <a:t>‹#›</a:t>
            </a:fld>
            <a:endParaRPr lang="en-US" dirty="0"/>
          </a:p>
        </p:txBody>
      </p:sp>
    </p:spTree>
    <p:extLst>
      <p:ext uri="{BB962C8B-B14F-4D97-AF65-F5344CB8AC3E}">
        <p14:creationId xmlns:p14="http://schemas.microsoft.com/office/powerpoint/2010/main" val="2296511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65849-BF26-F1C5-34E4-581F9E3E94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FBDBAA-FF9D-4E00-9209-5CD6EAFB58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0D46589-A11A-80A2-32F1-24BDBB5C1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67E301-D59A-15B7-BA8E-A47A40F9F405}"/>
              </a:ext>
            </a:extLst>
          </p:cNvPr>
          <p:cNvSpPr>
            <a:spLocks noGrp="1"/>
          </p:cNvSpPr>
          <p:nvPr>
            <p:ph type="dt" sz="half" idx="10"/>
          </p:nvPr>
        </p:nvSpPr>
        <p:spPr/>
        <p:txBody>
          <a:bodyPr/>
          <a:lstStyle/>
          <a:p>
            <a:fld id="{3304169A-2740-45E3-936A-4884150DAA2B}" type="datetimeFigureOut">
              <a:rPr lang="en-US" smtClean="0"/>
              <a:t>1/27/2024</a:t>
            </a:fld>
            <a:endParaRPr lang="en-US" dirty="0"/>
          </a:p>
        </p:txBody>
      </p:sp>
      <p:sp>
        <p:nvSpPr>
          <p:cNvPr id="6" name="Footer Placeholder 5">
            <a:extLst>
              <a:ext uri="{FF2B5EF4-FFF2-40B4-BE49-F238E27FC236}">
                <a16:creationId xmlns:a16="http://schemas.microsoft.com/office/drawing/2014/main" id="{8C1CAA34-F9C9-5C83-FE0E-127BA5373AF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FDEE68E-DF31-8EA8-E4F5-209B39C4ECB2}"/>
              </a:ext>
            </a:extLst>
          </p:cNvPr>
          <p:cNvSpPr>
            <a:spLocks noGrp="1"/>
          </p:cNvSpPr>
          <p:nvPr>
            <p:ph type="sldNum" sz="quarter" idx="12"/>
          </p:nvPr>
        </p:nvSpPr>
        <p:spPr/>
        <p:txBody>
          <a:bodyPr/>
          <a:lstStyle/>
          <a:p>
            <a:fld id="{8DD0CEA9-2334-4599-99FA-F6A4E03A19E4}" type="slidenum">
              <a:rPr lang="en-US" smtClean="0"/>
              <a:t>‹#›</a:t>
            </a:fld>
            <a:endParaRPr lang="en-US" dirty="0"/>
          </a:p>
        </p:txBody>
      </p:sp>
    </p:spTree>
    <p:extLst>
      <p:ext uri="{BB962C8B-B14F-4D97-AF65-F5344CB8AC3E}">
        <p14:creationId xmlns:p14="http://schemas.microsoft.com/office/powerpoint/2010/main" val="3795714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60AA66-512B-5683-98CB-3094AA3144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20AC5E-0642-EB1C-1B0C-F419B128BB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628211-56E8-453D-4F61-C85D0A8085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04169A-2740-45E3-936A-4884150DAA2B}" type="datetimeFigureOut">
              <a:rPr lang="en-US" smtClean="0"/>
              <a:t>1/27/2024</a:t>
            </a:fld>
            <a:endParaRPr lang="en-US" dirty="0"/>
          </a:p>
        </p:txBody>
      </p:sp>
      <p:sp>
        <p:nvSpPr>
          <p:cNvPr id="5" name="Footer Placeholder 4">
            <a:extLst>
              <a:ext uri="{FF2B5EF4-FFF2-40B4-BE49-F238E27FC236}">
                <a16:creationId xmlns:a16="http://schemas.microsoft.com/office/drawing/2014/main" id="{38036558-F4B1-E769-BA42-F63F1D1AE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894A926-3A18-E6A1-CE60-5EA284D5C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0CEA9-2334-4599-99FA-F6A4E03A19E4}" type="slidenum">
              <a:rPr lang="en-US" smtClean="0"/>
              <a:t>‹#›</a:t>
            </a:fld>
            <a:endParaRPr lang="en-US" dirty="0"/>
          </a:p>
        </p:txBody>
      </p:sp>
    </p:spTree>
    <p:extLst>
      <p:ext uri="{BB962C8B-B14F-4D97-AF65-F5344CB8AC3E}">
        <p14:creationId xmlns:p14="http://schemas.microsoft.com/office/powerpoint/2010/main" val="3362539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58F86-D269-D56D-AD41-60F3A628C25B}"/>
              </a:ext>
            </a:extLst>
          </p:cNvPr>
          <p:cNvSpPr>
            <a:spLocks noGrp="1"/>
          </p:cNvSpPr>
          <p:nvPr>
            <p:ph type="ctrTitle"/>
          </p:nvPr>
        </p:nvSpPr>
        <p:spPr>
          <a:xfrm>
            <a:off x="116114" y="258660"/>
            <a:ext cx="12075886" cy="1238219"/>
          </a:xfrm>
        </p:spPr>
        <p:txBody>
          <a:bodyPr>
            <a:noAutofit/>
          </a:bodyPr>
          <a:lstStyle/>
          <a:p>
            <a:pPr algn="l"/>
            <a:r>
              <a:rPr lang="en-US" sz="5400" dirty="0">
                <a:solidFill>
                  <a:srgbClr val="FFFF00"/>
                </a:solidFill>
              </a:rPr>
              <a:t>                                 </a:t>
            </a:r>
            <a:br>
              <a:rPr lang="en-US" sz="5400" dirty="0">
                <a:solidFill>
                  <a:srgbClr val="FFFF00"/>
                </a:solidFill>
              </a:rPr>
            </a:br>
            <a:r>
              <a:rPr lang="en-US" sz="5400" dirty="0">
                <a:solidFill>
                  <a:srgbClr val="FFFF00"/>
                </a:solidFill>
              </a:rPr>
              <a:t>	</a:t>
            </a:r>
            <a:endParaRPr lang="en-US" sz="3600" dirty="0">
              <a:solidFill>
                <a:srgbClr val="FFFF00"/>
              </a:solidFill>
            </a:endParaRPr>
          </a:p>
        </p:txBody>
      </p:sp>
      <p:sp>
        <p:nvSpPr>
          <p:cNvPr id="6" name="TextBox 5">
            <a:extLst>
              <a:ext uri="{FF2B5EF4-FFF2-40B4-BE49-F238E27FC236}">
                <a16:creationId xmlns:a16="http://schemas.microsoft.com/office/drawing/2014/main" id="{7E63AE88-2BB8-2F01-D357-710C44323BAA}"/>
              </a:ext>
            </a:extLst>
          </p:cNvPr>
          <p:cNvSpPr txBox="1"/>
          <p:nvPr/>
        </p:nvSpPr>
        <p:spPr>
          <a:xfrm>
            <a:off x="11589657" y="6415314"/>
            <a:ext cx="290286" cy="369332"/>
          </a:xfrm>
          <a:prstGeom prst="rect">
            <a:avLst/>
          </a:prstGeom>
          <a:noFill/>
        </p:spPr>
        <p:txBody>
          <a:bodyPr wrap="square" rtlCol="0">
            <a:spAutoFit/>
          </a:bodyPr>
          <a:lstStyle/>
          <a:p>
            <a:r>
              <a:rPr lang="en-US" dirty="0">
                <a:solidFill>
                  <a:srgbClr val="FFFF00"/>
                </a:solidFill>
              </a:rPr>
              <a:t>2</a:t>
            </a:r>
          </a:p>
        </p:txBody>
      </p:sp>
      <p:pic>
        <p:nvPicPr>
          <p:cNvPr id="4" name="Picture 3" descr="a satellite view of the Earth">
            <a:extLst>
              <a:ext uri="{FF2B5EF4-FFF2-40B4-BE49-F238E27FC236}">
                <a16:creationId xmlns:a16="http://schemas.microsoft.com/office/drawing/2014/main" id="{D8E42E7D-0DF5-A092-857C-C024D0FF7C3A}"/>
              </a:ext>
            </a:extLst>
          </p:cNvPr>
          <p:cNvPicPr>
            <a:picLocks noChangeAspect="1"/>
          </p:cNvPicPr>
          <p:nvPr/>
        </p:nvPicPr>
        <p:blipFill rotWithShape="1">
          <a:blip r:embed="rId2"/>
          <a:srcRect t="3125" b="3125"/>
          <a:stretch/>
        </p:blipFill>
        <p:spPr>
          <a:xfrm>
            <a:off x="0" y="0"/>
            <a:ext cx="12191980" cy="6857990"/>
          </a:xfrm>
          <a:prstGeom prst="rect">
            <a:avLst/>
          </a:prstGeom>
        </p:spPr>
      </p:pic>
      <p:sp>
        <p:nvSpPr>
          <p:cNvPr id="5" name="Title 1">
            <a:extLst>
              <a:ext uri="{FF2B5EF4-FFF2-40B4-BE49-F238E27FC236}">
                <a16:creationId xmlns:a16="http://schemas.microsoft.com/office/drawing/2014/main" id="{BEBDFBF6-0438-3BB3-4F5B-F8BF8621E93F}"/>
              </a:ext>
            </a:extLst>
          </p:cNvPr>
          <p:cNvSpPr txBox="1">
            <a:spLocks/>
          </p:cNvSpPr>
          <p:nvPr/>
        </p:nvSpPr>
        <p:spPr>
          <a:xfrm>
            <a:off x="1600200" y="2386744"/>
            <a:ext cx="8991600" cy="1645920"/>
          </a:xfrm>
          <a:prstGeom prst="rect">
            <a:avLst/>
          </a:prstGeom>
          <a:solidFill>
            <a:schemeClr val="bg1">
              <a:alpha val="60000"/>
            </a:schemeClr>
          </a:solidFill>
          <a:ln w="38100" cap="sq">
            <a:solidFill>
              <a:schemeClr val="tx1"/>
            </a:solidFill>
            <a:miter lim="800000"/>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The Book of Genesis</a:t>
            </a:r>
          </a:p>
        </p:txBody>
      </p:sp>
      <p:sp>
        <p:nvSpPr>
          <p:cNvPr id="7" name="TextBox 6">
            <a:extLst>
              <a:ext uri="{FF2B5EF4-FFF2-40B4-BE49-F238E27FC236}">
                <a16:creationId xmlns:a16="http://schemas.microsoft.com/office/drawing/2014/main" id="{1C741FE0-0149-CB53-9F29-2F4AE258BA2C}"/>
              </a:ext>
            </a:extLst>
          </p:cNvPr>
          <p:cNvSpPr txBox="1"/>
          <p:nvPr/>
        </p:nvSpPr>
        <p:spPr>
          <a:xfrm>
            <a:off x="11585121" y="6415314"/>
            <a:ext cx="294822" cy="369332"/>
          </a:xfrm>
          <a:prstGeom prst="rect">
            <a:avLst/>
          </a:prstGeom>
          <a:noFill/>
        </p:spPr>
        <p:txBody>
          <a:bodyPr wrap="square" rtlCol="0">
            <a:spAutoFit/>
          </a:bodyPr>
          <a:lstStyle/>
          <a:p>
            <a:r>
              <a:rPr lang="en-US" dirty="0">
                <a:solidFill>
                  <a:srgbClr val="FFFF00"/>
                </a:solidFill>
              </a:rPr>
              <a:t>1</a:t>
            </a:r>
          </a:p>
        </p:txBody>
      </p:sp>
    </p:spTree>
    <p:extLst>
      <p:ext uri="{BB962C8B-B14F-4D97-AF65-F5344CB8AC3E}">
        <p14:creationId xmlns:p14="http://schemas.microsoft.com/office/powerpoint/2010/main" val="249459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58F86-D269-D56D-AD41-60F3A628C25B}"/>
              </a:ext>
            </a:extLst>
          </p:cNvPr>
          <p:cNvSpPr>
            <a:spLocks noGrp="1"/>
          </p:cNvSpPr>
          <p:nvPr>
            <p:ph type="ctrTitle"/>
          </p:nvPr>
        </p:nvSpPr>
        <p:spPr>
          <a:xfrm>
            <a:off x="116114" y="258660"/>
            <a:ext cx="12075886" cy="1238219"/>
          </a:xfrm>
        </p:spPr>
        <p:txBody>
          <a:bodyPr>
            <a:noAutofit/>
          </a:bodyPr>
          <a:lstStyle/>
          <a:p>
            <a:pPr algn="l"/>
            <a:r>
              <a:rPr lang="en-US" sz="5400" dirty="0">
                <a:solidFill>
                  <a:srgbClr val="FFFF00"/>
                </a:solidFill>
              </a:rPr>
              <a:t>                                 </a:t>
            </a:r>
            <a:br>
              <a:rPr lang="en-US" sz="5400" dirty="0">
                <a:solidFill>
                  <a:srgbClr val="FFFF00"/>
                </a:solidFill>
              </a:rPr>
            </a:br>
            <a:r>
              <a:rPr lang="en-US" sz="5400" dirty="0">
                <a:solidFill>
                  <a:srgbClr val="FFFF00"/>
                </a:solidFill>
              </a:rPr>
              <a:t>	</a:t>
            </a:r>
            <a:endParaRPr lang="en-US" sz="3600" dirty="0">
              <a:solidFill>
                <a:srgbClr val="FFFF00"/>
              </a:solidFill>
            </a:endParaRPr>
          </a:p>
        </p:txBody>
      </p:sp>
      <p:sp>
        <p:nvSpPr>
          <p:cNvPr id="3" name="TextBox 2">
            <a:extLst>
              <a:ext uri="{FF2B5EF4-FFF2-40B4-BE49-F238E27FC236}">
                <a16:creationId xmlns:a16="http://schemas.microsoft.com/office/drawing/2014/main" id="{97236457-5A56-7C07-8C7D-D40411710562}"/>
              </a:ext>
            </a:extLst>
          </p:cNvPr>
          <p:cNvSpPr txBox="1"/>
          <p:nvPr/>
        </p:nvSpPr>
        <p:spPr>
          <a:xfrm>
            <a:off x="1501152" y="258660"/>
            <a:ext cx="9189695" cy="1107996"/>
          </a:xfrm>
          <a:prstGeom prst="rect">
            <a:avLst/>
          </a:prstGeom>
          <a:noFill/>
        </p:spPr>
        <p:txBody>
          <a:bodyPr wrap="none" rtlCol="0">
            <a:spAutoFit/>
          </a:bodyPr>
          <a:lstStyle/>
          <a:p>
            <a:r>
              <a:rPr lang="en-US" sz="6600" dirty="0">
                <a:solidFill>
                  <a:srgbClr val="FFFF00"/>
                </a:solidFill>
              </a:rPr>
              <a:t>Jacob and Esau – the Birth</a:t>
            </a:r>
          </a:p>
        </p:txBody>
      </p:sp>
      <p:sp>
        <p:nvSpPr>
          <p:cNvPr id="4" name="TextBox 3">
            <a:extLst>
              <a:ext uri="{FF2B5EF4-FFF2-40B4-BE49-F238E27FC236}">
                <a16:creationId xmlns:a16="http://schemas.microsoft.com/office/drawing/2014/main" id="{813E0E44-6F49-62A6-C0B0-0E52A7D826F8}"/>
              </a:ext>
            </a:extLst>
          </p:cNvPr>
          <p:cNvSpPr txBox="1"/>
          <p:nvPr/>
        </p:nvSpPr>
        <p:spPr>
          <a:xfrm>
            <a:off x="-32656" y="1718131"/>
            <a:ext cx="12513810" cy="5139869"/>
          </a:xfrm>
          <a:prstGeom prst="rect">
            <a:avLst/>
          </a:prstGeom>
          <a:noFill/>
        </p:spPr>
        <p:txBody>
          <a:bodyPr wrap="none" rtlCol="0">
            <a:spAutoFit/>
          </a:bodyPr>
          <a:lstStyle/>
          <a:p>
            <a:pPr marL="285750" indent="-285750">
              <a:buFont typeface="Arial" panose="020B0604020202020204" pitchFamily="34" charset="0"/>
              <a:buChar char="•"/>
            </a:pPr>
            <a:r>
              <a:rPr lang="en-US" sz="4800" dirty="0">
                <a:solidFill>
                  <a:srgbClr val="FFFF00"/>
                </a:solidFill>
              </a:rPr>
              <a:t> </a:t>
            </a:r>
            <a:r>
              <a:rPr lang="en-US" sz="4000" dirty="0">
                <a:solidFill>
                  <a:srgbClr val="FFFF00"/>
                </a:solidFill>
              </a:rPr>
              <a:t>Rowdy pregnancy – children struggle within her</a:t>
            </a:r>
          </a:p>
          <a:p>
            <a:endParaRPr lang="en-US" sz="4000" dirty="0">
              <a:solidFill>
                <a:srgbClr val="FFFF00"/>
              </a:solidFill>
            </a:endParaRPr>
          </a:p>
          <a:p>
            <a:pPr marL="285750" indent="-285750">
              <a:buFont typeface="Arial" panose="020B0604020202020204" pitchFamily="34" charset="0"/>
              <a:buChar char="•"/>
            </a:pPr>
            <a:r>
              <a:rPr lang="en-US" sz="4000" dirty="0">
                <a:solidFill>
                  <a:srgbClr val="FFFF00"/>
                </a:solidFill>
              </a:rPr>
              <a:t> Inquires of Lord – two nations are in your womb</a:t>
            </a:r>
          </a:p>
          <a:p>
            <a:endParaRPr lang="en-US" sz="4000" dirty="0">
              <a:solidFill>
                <a:srgbClr val="FFFF00"/>
              </a:solidFill>
            </a:endParaRPr>
          </a:p>
          <a:p>
            <a:pPr marL="285750" indent="-285750">
              <a:buFont typeface="Arial" panose="020B0604020202020204" pitchFamily="34" charset="0"/>
              <a:buChar char="•"/>
            </a:pPr>
            <a:r>
              <a:rPr lang="en-US" sz="4000" dirty="0">
                <a:solidFill>
                  <a:srgbClr val="FFFF00"/>
                </a:solidFill>
              </a:rPr>
              <a:t> The older shall serve the younger - </a:t>
            </a:r>
            <a:r>
              <a:rPr lang="en-US" sz="4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1 Chronicles 18:12-13 </a:t>
            </a:r>
            <a:endParaRPr lang="en-US" sz="4000" dirty="0">
              <a:solidFill>
                <a:srgbClr val="FFFF00"/>
              </a:solidFill>
            </a:endParaRPr>
          </a:p>
          <a:p>
            <a:pPr marL="285750" indent="-285750">
              <a:buFont typeface="Arial" panose="020B0604020202020204" pitchFamily="34" charset="0"/>
              <a:buChar char="•"/>
            </a:pPr>
            <a:endParaRPr lang="en-US" sz="4000" dirty="0">
              <a:solidFill>
                <a:srgbClr val="FFFF00"/>
              </a:solidFill>
            </a:endParaRPr>
          </a:p>
          <a:p>
            <a:pPr marL="285750" indent="-285750">
              <a:buFont typeface="Arial" panose="020B0604020202020204" pitchFamily="34" charset="0"/>
              <a:buChar char="•"/>
            </a:pPr>
            <a:r>
              <a:rPr lang="en-US" sz="4000" dirty="0">
                <a:solidFill>
                  <a:srgbClr val="FFFF00"/>
                </a:solidFill>
              </a:rPr>
              <a:t> Romans 9:10-13 – what does this mean?</a:t>
            </a:r>
          </a:p>
          <a:p>
            <a:pPr lvl="1"/>
            <a:endParaRPr lang="en-US" sz="4000" dirty="0">
              <a:solidFill>
                <a:srgbClr val="FFFF00"/>
              </a:solidFill>
            </a:endParaRPr>
          </a:p>
        </p:txBody>
      </p:sp>
      <p:sp>
        <p:nvSpPr>
          <p:cNvPr id="5" name="TextBox 4">
            <a:extLst>
              <a:ext uri="{FF2B5EF4-FFF2-40B4-BE49-F238E27FC236}">
                <a16:creationId xmlns:a16="http://schemas.microsoft.com/office/drawing/2014/main" id="{24483E98-9FA6-252C-0149-902D9DC35A94}"/>
              </a:ext>
            </a:extLst>
          </p:cNvPr>
          <p:cNvSpPr txBox="1"/>
          <p:nvPr/>
        </p:nvSpPr>
        <p:spPr>
          <a:xfrm>
            <a:off x="11589657" y="6415314"/>
            <a:ext cx="290286" cy="369332"/>
          </a:xfrm>
          <a:prstGeom prst="rect">
            <a:avLst/>
          </a:prstGeom>
          <a:noFill/>
        </p:spPr>
        <p:txBody>
          <a:bodyPr wrap="square" rtlCol="0">
            <a:spAutoFit/>
          </a:bodyPr>
          <a:lstStyle/>
          <a:p>
            <a:r>
              <a:rPr lang="en-US" dirty="0">
                <a:solidFill>
                  <a:srgbClr val="FFFF00"/>
                </a:solidFill>
              </a:rPr>
              <a:t>9</a:t>
            </a:r>
          </a:p>
        </p:txBody>
      </p:sp>
    </p:spTree>
    <p:extLst>
      <p:ext uri="{BB962C8B-B14F-4D97-AF65-F5344CB8AC3E}">
        <p14:creationId xmlns:p14="http://schemas.microsoft.com/office/powerpoint/2010/main" val="2380178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58F86-D269-D56D-AD41-60F3A628C25B}"/>
              </a:ext>
            </a:extLst>
          </p:cNvPr>
          <p:cNvSpPr>
            <a:spLocks noGrp="1"/>
          </p:cNvSpPr>
          <p:nvPr>
            <p:ph type="ctrTitle"/>
          </p:nvPr>
        </p:nvSpPr>
        <p:spPr>
          <a:xfrm>
            <a:off x="116114" y="258660"/>
            <a:ext cx="12075886" cy="1238219"/>
          </a:xfrm>
        </p:spPr>
        <p:txBody>
          <a:bodyPr>
            <a:noAutofit/>
          </a:bodyPr>
          <a:lstStyle/>
          <a:p>
            <a:pPr algn="l"/>
            <a:r>
              <a:rPr lang="en-US" sz="5400" dirty="0">
                <a:solidFill>
                  <a:srgbClr val="FFFF00"/>
                </a:solidFill>
              </a:rPr>
              <a:t>                                 </a:t>
            </a:r>
            <a:br>
              <a:rPr lang="en-US" sz="5400" dirty="0">
                <a:solidFill>
                  <a:srgbClr val="FFFF00"/>
                </a:solidFill>
              </a:rPr>
            </a:br>
            <a:r>
              <a:rPr lang="en-US" sz="5400" dirty="0">
                <a:solidFill>
                  <a:srgbClr val="FFFF00"/>
                </a:solidFill>
              </a:rPr>
              <a:t>	</a:t>
            </a:r>
            <a:endParaRPr lang="en-US" sz="3600" dirty="0">
              <a:solidFill>
                <a:srgbClr val="FFFF00"/>
              </a:solidFill>
            </a:endParaRPr>
          </a:p>
        </p:txBody>
      </p:sp>
      <p:sp>
        <p:nvSpPr>
          <p:cNvPr id="3" name="TextBox 2">
            <a:extLst>
              <a:ext uri="{FF2B5EF4-FFF2-40B4-BE49-F238E27FC236}">
                <a16:creationId xmlns:a16="http://schemas.microsoft.com/office/drawing/2014/main" id="{97236457-5A56-7C07-8C7D-D40411710562}"/>
              </a:ext>
            </a:extLst>
          </p:cNvPr>
          <p:cNvSpPr txBox="1"/>
          <p:nvPr/>
        </p:nvSpPr>
        <p:spPr>
          <a:xfrm>
            <a:off x="1501152" y="258660"/>
            <a:ext cx="9189695" cy="1107996"/>
          </a:xfrm>
          <a:prstGeom prst="rect">
            <a:avLst/>
          </a:prstGeom>
          <a:noFill/>
        </p:spPr>
        <p:txBody>
          <a:bodyPr wrap="none" rtlCol="0">
            <a:spAutoFit/>
          </a:bodyPr>
          <a:lstStyle/>
          <a:p>
            <a:r>
              <a:rPr lang="en-US" sz="6600" dirty="0">
                <a:solidFill>
                  <a:srgbClr val="FFFF00"/>
                </a:solidFill>
              </a:rPr>
              <a:t>Jacob and Esau – the Birth</a:t>
            </a:r>
          </a:p>
        </p:txBody>
      </p:sp>
      <p:sp>
        <p:nvSpPr>
          <p:cNvPr id="4" name="TextBox 3">
            <a:extLst>
              <a:ext uri="{FF2B5EF4-FFF2-40B4-BE49-F238E27FC236}">
                <a16:creationId xmlns:a16="http://schemas.microsoft.com/office/drawing/2014/main" id="{813E0E44-6F49-62A6-C0B0-0E52A7D826F8}"/>
              </a:ext>
            </a:extLst>
          </p:cNvPr>
          <p:cNvSpPr txBox="1"/>
          <p:nvPr/>
        </p:nvSpPr>
        <p:spPr>
          <a:xfrm>
            <a:off x="662524" y="1823855"/>
            <a:ext cx="10866949" cy="4154984"/>
          </a:xfrm>
          <a:prstGeom prst="rect">
            <a:avLst/>
          </a:prstGeom>
          <a:noFill/>
        </p:spPr>
        <p:txBody>
          <a:bodyPr wrap="square" rtlCol="0">
            <a:spAutoFit/>
          </a:bodyPr>
          <a:lstStyle/>
          <a:p>
            <a:r>
              <a:rPr lang="en-US" sz="2400" dirty="0">
                <a:solidFill>
                  <a:srgbClr val="FFFF00"/>
                </a:solidFill>
              </a:rPr>
              <a:t>Plan of God chose: </a:t>
            </a:r>
          </a:p>
          <a:p>
            <a:pPr marL="342900" indent="-342900">
              <a:buFont typeface="Arial" panose="020B0604020202020204" pitchFamily="34" charset="0"/>
              <a:buChar char="•"/>
            </a:pPr>
            <a:r>
              <a:rPr lang="en-US" sz="2400" dirty="0">
                <a:solidFill>
                  <a:srgbClr val="FFFF00"/>
                </a:solidFill>
              </a:rPr>
              <a:t>Issac over Ishmael</a:t>
            </a:r>
          </a:p>
          <a:p>
            <a:pPr marL="342900" indent="-342900">
              <a:buFont typeface="Arial" panose="020B0604020202020204" pitchFamily="34" charset="0"/>
              <a:buChar char="•"/>
            </a:pPr>
            <a:r>
              <a:rPr lang="en-US" sz="2400" dirty="0">
                <a:solidFill>
                  <a:srgbClr val="FFFF00"/>
                </a:solidFill>
              </a:rPr>
              <a:t>Moses over his older brother Aaron to lead the Israelites</a:t>
            </a:r>
          </a:p>
          <a:p>
            <a:pPr marL="342900" indent="-342900">
              <a:buFont typeface="Arial" panose="020B0604020202020204" pitchFamily="34" charset="0"/>
              <a:buChar char="•"/>
            </a:pPr>
            <a:r>
              <a:rPr lang="en-US" sz="2400" dirty="0">
                <a:solidFill>
                  <a:srgbClr val="FFFF00"/>
                </a:solidFill>
              </a:rPr>
              <a:t>Joseph, the 11</a:t>
            </a:r>
            <a:r>
              <a:rPr lang="en-US" sz="2400" baseline="30000" dirty="0">
                <a:solidFill>
                  <a:srgbClr val="FFFF00"/>
                </a:solidFill>
              </a:rPr>
              <a:t>th</a:t>
            </a:r>
            <a:r>
              <a:rPr lang="en-US" sz="2400" dirty="0">
                <a:solidFill>
                  <a:srgbClr val="FFFF00"/>
                </a:solidFill>
              </a:rPr>
              <a:t> of 12 brothers, to be second to Pharoh</a:t>
            </a:r>
          </a:p>
          <a:p>
            <a:pPr marL="342900" indent="-342900">
              <a:buFont typeface="Arial" panose="020B0604020202020204" pitchFamily="34" charset="0"/>
              <a:buChar char="•"/>
            </a:pPr>
            <a:r>
              <a:rPr lang="en-US" sz="2400" dirty="0">
                <a:solidFill>
                  <a:srgbClr val="FFFF00"/>
                </a:solidFill>
              </a:rPr>
              <a:t>Gideon, the weakest clan, the youngest in his family, to deliver Israel</a:t>
            </a:r>
          </a:p>
          <a:p>
            <a:pPr marL="342900" indent="-342900">
              <a:buFont typeface="Arial" panose="020B0604020202020204" pitchFamily="34" charset="0"/>
              <a:buChar char="•"/>
            </a:pPr>
            <a:r>
              <a:rPr lang="en-US" sz="2400" dirty="0">
                <a:solidFill>
                  <a:srgbClr val="FFFF00"/>
                </a:solidFill>
              </a:rPr>
              <a:t>A shepherd boy named David to be king over his older brothers and even over King Saul’s son Jonathan</a:t>
            </a:r>
          </a:p>
          <a:p>
            <a:pPr marL="342900" indent="-342900">
              <a:buFont typeface="Arial" panose="020B0604020202020204" pitchFamily="34" charset="0"/>
              <a:buChar char="•"/>
            </a:pPr>
            <a:r>
              <a:rPr lang="en-US" sz="2400" dirty="0">
                <a:solidFill>
                  <a:srgbClr val="FFFF00"/>
                </a:solidFill>
              </a:rPr>
              <a:t>Solomon over Adonijah</a:t>
            </a:r>
          </a:p>
          <a:p>
            <a:pPr marL="342900" indent="-342900">
              <a:buFont typeface="Arial" panose="020B0604020202020204" pitchFamily="34" charset="0"/>
              <a:buChar char="•"/>
            </a:pPr>
            <a:r>
              <a:rPr lang="en-US" sz="2400" dirty="0">
                <a:solidFill>
                  <a:srgbClr val="FFFF00"/>
                </a:solidFill>
              </a:rPr>
              <a:t>Joseph’s younger son Ephraim over his older brother Manasseh</a:t>
            </a:r>
          </a:p>
          <a:p>
            <a:pPr marL="342900" indent="-342900">
              <a:buFont typeface="Arial" panose="020B0604020202020204" pitchFamily="34" charset="0"/>
              <a:buChar char="•"/>
            </a:pPr>
            <a:r>
              <a:rPr lang="en-US" sz="2400" dirty="0">
                <a:solidFill>
                  <a:srgbClr val="FFFF00"/>
                </a:solidFill>
              </a:rPr>
              <a:t>Jacob over his older brother Esau</a:t>
            </a:r>
            <a:br>
              <a:rPr lang="en-US" sz="2400" dirty="0">
                <a:solidFill>
                  <a:srgbClr val="FFFF00"/>
                </a:solidFill>
              </a:rPr>
            </a:br>
            <a:endParaRPr lang="en-US" sz="2400" dirty="0">
              <a:solidFill>
                <a:srgbClr val="FFFF00"/>
              </a:solidFill>
            </a:endParaRPr>
          </a:p>
        </p:txBody>
      </p:sp>
      <p:sp>
        <p:nvSpPr>
          <p:cNvPr id="5" name="TextBox 4">
            <a:extLst>
              <a:ext uri="{FF2B5EF4-FFF2-40B4-BE49-F238E27FC236}">
                <a16:creationId xmlns:a16="http://schemas.microsoft.com/office/drawing/2014/main" id="{3EF132C3-A571-2D8B-C8DB-B11C875CCECF}"/>
              </a:ext>
            </a:extLst>
          </p:cNvPr>
          <p:cNvSpPr txBox="1"/>
          <p:nvPr/>
        </p:nvSpPr>
        <p:spPr>
          <a:xfrm>
            <a:off x="11589656" y="6415314"/>
            <a:ext cx="602343" cy="369332"/>
          </a:xfrm>
          <a:prstGeom prst="rect">
            <a:avLst/>
          </a:prstGeom>
          <a:noFill/>
        </p:spPr>
        <p:txBody>
          <a:bodyPr wrap="square" rtlCol="0">
            <a:spAutoFit/>
          </a:bodyPr>
          <a:lstStyle/>
          <a:p>
            <a:r>
              <a:rPr lang="en-US" dirty="0">
                <a:solidFill>
                  <a:srgbClr val="FFFF00"/>
                </a:solidFill>
              </a:rPr>
              <a:t>11</a:t>
            </a:r>
          </a:p>
        </p:txBody>
      </p:sp>
    </p:spTree>
    <p:extLst>
      <p:ext uri="{BB962C8B-B14F-4D97-AF65-F5344CB8AC3E}">
        <p14:creationId xmlns:p14="http://schemas.microsoft.com/office/powerpoint/2010/main" val="1231264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394A67-5614-BF83-F3CF-5E821DE638A3}"/>
              </a:ext>
            </a:extLst>
          </p:cNvPr>
          <p:cNvSpPr>
            <a:spLocks noGrp="1"/>
          </p:cNvSpPr>
          <p:nvPr>
            <p:ph type="ctrTitle"/>
          </p:nvPr>
        </p:nvSpPr>
        <p:spPr>
          <a:xfrm>
            <a:off x="847492" y="657922"/>
            <a:ext cx="10497015" cy="1153339"/>
          </a:xfrm>
        </p:spPr>
        <p:txBody>
          <a:bodyPr>
            <a:normAutofit fontScale="90000"/>
          </a:bodyPr>
          <a:lstStyle/>
          <a:p>
            <a:r>
              <a:rPr lang="en-US" dirty="0">
                <a:solidFill>
                  <a:srgbClr val="FFFF00"/>
                </a:solidFill>
              </a:rPr>
              <a:t>What is the Birthright?</a:t>
            </a:r>
            <a:br>
              <a:rPr lang="en-US" dirty="0">
                <a:solidFill>
                  <a:srgbClr val="FFFF00"/>
                </a:solidFill>
              </a:rPr>
            </a:br>
            <a:endParaRPr lang="en-US" sz="4000" dirty="0">
              <a:solidFill>
                <a:srgbClr val="FFFF00"/>
              </a:solidFill>
            </a:endParaRPr>
          </a:p>
        </p:txBody>
      </p:sp>
      <p:sp>
        <p:nvSpPr>
          <p:cNvPr id="2" name="TextBox 1">
            <a:extLst>
              <a:ext uri="{FF2B5EF4-FFF2-40B4-BE49-F238E27FC236}">
                <a16:creationId xmlns:a16="http://schemas.microsoft.com/office/drawing/2014/main" id="{A909830C-0B7C-E60E-15A9-DAB949A27246}"/>
              </a:ext>
            </a:extLst>
          </p:cNvPr>
          <p:cNvSpPr txBox="1"/>
          <p:nvPr/>
        </p:nvSpPr>
        <p:spPr>
          <a:xfrm>
            <a:off x="11589657" y="6415314"/>
            <a:ext cx="436336" cy="369332"/>
          </a:xfrm>
          <a:prstGeom prst="rect">
            <a:avLst/>
          </a:prstGeom>
          <a:noFill/>
        </p:spPr>
        <p:txBody>
          <a:bodyPr wrap="square" rtlCol="0">
            <a:spAutoFit/>
          </a:bodyPr>
          <a:lstStyle/>
          <a:p>
            <a:r>
              <a:rPr lang="en-US" dirty="0">
                <a:solidFill>
                  <a:srgbClr val="FFFF00"/>
                </a:solidFill>
              </a:rPr>
              <a:t>12</a:t>
            </a:r>
          </a:p>
        </p:txBody>
      </p:sp>
    </p:spTree>
    <p:extLst>
      <p:ext uri="{BB962C8B-B14F-4D97-AF65-F5344CB8AC3E}">
        <p14:creationId xmlns:p14="http://schemas.microsoft.com/office/powerpoint/2010/main" val="1607954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394A67-5614-BF83-F3CF-5E821DE638A3}"/>
              </a:ext>
            </a:extLst>
          </p:cNvPr>
          <p:cNvSpPr>
            <a:spLocks noGrp="1"/>
          </p:cNvSpPr>
          <p:nvPr>
            <p:ph type="ctrTitle"/>
          </p:nvPr>
        </p:nvSpPr>
        <p:spPr>
          <a:xfrm>
            <a:off x="847492" y="519129"/>
            <a:ext cx="10497015" cy="1153339"/>
          </a:xfrm>
        </p:spPr>
        <p:txBody>
          <a:bodyPr>
            <a:normAutofit fontScale="90000"/>
          </a:bodyPr>
          <a:lstStyle/>
          <a:p>
            <a:r>
              <a:rPr lang="en-US" dirty="0">
                <a:solidFill>
                  <a:srgbClr val="FFFF00"/>
                </a:solidFill>
              </a:rPr>
              <a:t>The Birthright or Right of Birth</a:t>
            </a:r>
            <a:br>
              <a:rPr lang="en-US" dirty="0">
                <a:solidFill>
                  <a:srgbClr val="FFFF00"/>
                </a:solidFill>
              </a:rPr>
            </a:br>
            <a:endParaRPr lang="en-US" sz="4000" dirty="0">
              <a:solidFill>
                <a:srgbClr val="FFFF00"/>
              </a:solidFill>
            </a:endParaRPr>
          </a:p>
        </p:txBody>
      </p:sp>
      <p:sp>
        <p:nvSpPr>
          <p:cNvPr id="3" name="TextBox 2">
            <a:extLst>
              <a:ext uri="{FF2B5EF4-FFF2-40B4-BE49-F238E27FC236}">
                <a16:creationId xmlns:a16="http://schemas.microsoft.com/office/drawing/2014/main" id="{030BDD54-2A6E-7BA1-A6C9-1BC5198CC3F8}"/>
              </a:ext>
            </a:extLst>
          </p:cNvPr>
          <p:cNvSpPr txBox="1"/>
          <p:nvPr/>
        </p:nvSpPr>
        <p:spPr>
          <a:xfrm>
            <a:off x="1025911" y="1858892"/>
            <a:ext cx="10140176" cy="4955203"/>
          </a:xfrm>
          <a:prstGeom prst="rect">
            <a:avLst/>
          </a:prstGeom>
          <a:noFill/>
        </p:spPr>
        <p:txBody>
          <a:bodyPr wrap="square" rtlCol="0">
            <a:spAutoFit/>
          </a:bodyPr>
          <a:lstStyle/>
          <a:p>
            <a:r>
              <a:rPr lang="en-US" sz="3200" b="0" i="0" dirty="0">
                <a:solidFill>
                  <a:srgbClr val="FFFF00"/>
                </a:solidFill>
                <a:effectLst/>
                <a:latin typeface="system-ui"/>
              </a:rPr>
              <a:t>The birthright is emphasized in the Bible because it honored the rights or privileges of the family’s firstborn son. After the father died, or in the father’s absence, the firstborn son assumed the father’s authority and responsibilities in the family.</a:t>
            </a:r>
            <a:r>
              <a:rPr lang="en-US" sz="3200" b="0" i="0" dirty="0">
                <a:solidFill>
                  <a:srgbClr val="081C2A"/>
                </a:solidFill>
                <a:effectLst/>
                <a:latin typeface="system-ui"/>
              </a:rPr>
              <a:t> </a:t>
            </a:r>
            <a:r>
              <a:rPr lang="en-US" sz="3200" dirty="0">
                <a:solidFill>
                  <a:srgbClr val="FFFF00"/>
                </a:solidFill>
                <a:latin typeface="system-ui"/>
              </a:rPr>
              <a:t>I</a:t>
            </a:r>
            <a:r>
              <a:rPr lang="en-US" sz="3200" b="0" i="0" dirty="0">
                <a:solidFill>
                  <a:srgbClr val="FFFF00"/>
                </a:solidFill>
                <a:effectLst/>
                <a:latin typeface="system-ui"/>
              </a:rPr>
              <a:t>n addition to assuming the leadership role in the family, the recipient of the birthright received a double portion of the inheritance. </a:t>
            </a:r>
          </a:p>
          <a:p>
            <a:br>
              <a:rPr lang="en-US" sz="2800" dirty="0">
                <a:solidFill>
                  <a:srgbClr val="FFFF00"/>
                </a:solidFill>
              </a:rPr>
            </a:br>
            <a:endParaRPr lang="en-US" sz="2800" dirty="0">
              <a:solidFill>
                <a:srgbClr val="FFFF00"/>
              </a:solidFill>
            </a:endParaRPr>
          </a:p>
          <a:p>
            <a:endParaRPr lang="en-US" sz="3600" dirty="0"/>
          </a:p>
        </p:txBody>
      </p:sp>
      <p:sp>
        <p:nvSpPr>
          <p:cNvPr id="2" name="TextBox 1">
            <a:extLst>
              <a:ext uri="{FF2B5EF4-FFF2-40B4-BE49-F238E27FC236}">
                <a16:creationId xmlns:a16="http://schemas.microsoft.com/office/drawing/2014/main" id="{A909830C-0B7C-E60E-15A9-DAB949A27246}"/>
              </a:ext>
            </a:extLst>
          </p:cNvPr>
          <p:cNvSpPr txBox="1"/>
          <p:nvPr/>
        </p:nvSpPr>
        <p:spPr>
          <a:xfrm>
            <a:off x="11589657" y="6415314"/>
            <a:ext cx="436336" cy="369332"/>
          </a:xfrm>
          <a:prstGeom prst="rect">
            <a:avLst/>
          </a:prstGeom>
          <a:noFill/>
        </p:spPr>
        <p:txBody>
          <a:bodyPr wrap="square" rtlCol="0">
            <a:spAutoFit/>
          </a:bodyPr>
          <a:lstStyle/>
          <a:p>
            <a:r>
              <a:rPr lang="en-US" dirty="0">
                <a:solidFill>
                  <a:srgbClr val="FFFF00"/>
                </a:solidFill>
              </a:rPr>
              <a:t>13</a:t>
            </a:r>
          </a:p>
        </p:txBody>
      </p:sp>
    </p:spTree>
    <p:extLst>
      <p:ext uri="{BB962C8B-B14F-4D97-AF65-F5344CB8AC3E}">
        <p14:creationId xmlns:p14="http://schemas.microsoft.com/office/powerpoint/2010/main" val="3604453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58F86-D269-D56D-AD41-60F3A628C25B}"/>
              </a:ext>
            </a:extLst>
          </p:cNvPr>
          <p:cNvSpPr>
            <a:spLocks noGrp="1"/>
          </p:cNvSpPr>
          <p:nvPr>
            <p:ph type="ctrTitle"/>
          </p:nvPr>
        </p:nvSpPr>
        <p:spPr>
          <a:xfrm>
            <a:off x="116114" y="258660"/>
            <a:ext cx="12075886" cy="1238219"/>
          </a:xfrm>
        </p:spPr>
        <p:txBody>
          <a:bodyPr>
            <a:noAutofit/>
          </a:bodyPr>
          <a:lstStyle/>
          <a:p>
            <a:pPr algn="l"/>
            <a:r>
              <a:rPr lang="en-US" sz="5400" dirty="0">
                <a:solidFill>
                  <a:srgbClr val="FFFF00"/>
                </a:solidFill>
              </a:rPr>
              <a:t>                                 </a:t>
            </a:r>
            <a:br>
              <a:rPr lang="en-US" sz="5400" dirty="0">
                <a:solidFill>
                  <a:srgbClr val="FFFF00"/>
                </a:solidFill>
              </a:rPr>
            </a:br>
            <a:r>
              <a:rPr lang="en-US" sz="5400" dirty="0">
                <a:solidFill>
                  <a:srgbClr val="FFFF00"/>
                </a:solidFill>
              </a:rPr>
              <a:t>	</a:t>
            </a:r>
            <a:endParaRPr lang="en-US" sz="3600" dirty="0">
              <a:solidFill>
                <a:srgbClr val="FFFF00"/>
              </a:solidFill>
            </a:endParaRPr>
          </a:p>
        </p:txBody>
      </p:sp>
      <p:sp>
        <p:nvSpPr>
          <p:cNvPr id="3" name="TextBox 2">
            <a:extLst>
              <a:ext uri="{FF2B5EF4-FFF2-40B4-BE49-F238E27FC236}">
                <a16:creationId xmlns:a16="http://schemas.microsoft.com/office/drawing/2014/main" id="{97236457-5A56-7C07-8C7D-D40411710562}"/>
              </a:ext>
            </a:extLst>
          </p:cNvPr>
          <p:cNvSpPr txBox="1"/>
          <p:nvPr/>
        </p:nvSpPr>
        <p:spPr>
          <a:xfrm>
            <a:off x="697150" y="249691"/>
            <a:ext cx="10797699" cy="1107996"/>
          </a:xfrm>
          <a:prstGeom prst="rect">
            <a:avLst/>
          </a:prstGeom>
          <a:noFill/>
        </p:spPr>
        <p:txBody>
          <a:bodyPr wrap="none" rtlCol="0">
            <a:spAutoFit/>
          </a:bodyPr>
          <a:lstStyle/>
          <a:p>
            <a:r>
              <a:rPr lang="en-US" sz="6600" dirty="0">
                <a:solidFill>
                  <a:srgbClr val="FFFF00"/>
                </a:solidFill>
              </a:rPr>
              <a:t>Jacob and Esau – the Birthright</a:t>
            </a:r>
          </a:p>
        </p:txBody>
      </p:sp>
      <p:sp>
        <p:nvSpPr>
          <p:cNvPr id="4" name="TextBox 3">
            <a:extLst>
              <a:ext uri="{FF2B5EF4-FFF2-40B4-BE49-F238E27FC236}">
                <a16:creationId xmlns:a16="http://schemas.microsoft.com/office/drawing/2014/main" id="{813E0E44-6F49-62A6-C0B0-0E52A7D826F8}"/>
              </a:ext>
            </a:extLst>
          </p:cNvPr>
          <p:cNvSpPr txBox="1"/>
          <p:nvPr/>
        </p:nvSpPr>
        <p:spPr>
          <a:xfrm>
            <a:off x="180190" y="1681357"/>
            <a:ext cx="10941457" cy="4524315"/>
          </a:xfrm>
          <a:prstGeom prst="rect">
            <a:avLst/>
          </a:prstGeom>
          <a:noFill/>
        </p:spPr>
        <p:txBody>
          <a:bodyPr wrap="none" rtlCol="0">
            <a:spAutoFit/>
          </a:bodyPr>
          <a:lstStyle/>
          <a:p>
            <a:pPr marL="285750" indent="-285750">
              <a:buFont typeface="Arial" panose="020B0604020202020204" pitchFamily="34" charset="0"/>
              <a:buChar char="•"/>
            </a:pPr>
            <a:r>
              <a:rPr lang="en-US" sz="3600" dirty="0">
                <a:solidFill>
                  <a:srgbClr val="FFFF00"/>
                </a:solidFill>
              </a:rPr>
              <a:t>Esau is weary from the field (25:32 says he about to die)</a:t>
            </a:r>
          </a:p>
          <a:p>
            <a:pPr marL="742950" lvl="1" indent="-285750">
              <a:buFont typeface="Arial" panose="020B0604020202020204" pitchFamily="34" charset="0"/>
              <a:buChar char="•"/>
            </a:pPr>
            <a:r>
              <a:rPr lang="en-US" sz="3600" dirty="0">
                <a:solidFill>
                  <a:srgbClr val="FFFF00"/>
                </a:solidFill>
              </a:rPr>
              <a:t>3 minutes / 3 days / 30 days</a:t>
            </a:r>
          </a:p>
          <a:p>
            <a:endParaRPr lang="en-US" sz="3600" dirty="0">
              <a:solidFill>
                <a:srgbClr val="FFFF00"/>
              </a:solidFill>
            </a:endParaRPr>
          </a:p>
          <a:p>
            <a:pPr marL="285750" indent="-285750">
              <a:buFont typeface="Arial" panose="020B0604020202020204" pitchFamily="34" charset="0"/>
              <a:buChar char="•"/>
            </a:pPr>
            <a:r>
              <a:rPr lang="en-US" sz="3600" dirty="0">
                <a:solidFill>
                  <a:srgbClr val="FFFF00"/>
                </a:solidFill>
              </a:rPr>
              <a:t> What is this birthright to me?</a:t>
            </a:r>
          </a:p>
          <a:p>
            <a:endParaRPr lang="en-US" sz="3600" dirty="0">
              <a:solidFill>
                <a:srgbClr val="FFFF00"/>
              </a:solidFill>
            </a:endParaRPr>
          </a:p>
          <a:p>
            <a:pPr marL="285750" indent="-285750">
              <a:buFont typeface="Arial" panose="020B0604020202020204" pitchFamily="34" charset="0"/>
              <a:buChar char="•"/>
            </a:pPr>
            <a:r>
              <a:rPr lang="en-US" sz="3600" dirty="0">
                <a:solidFill>
                  <a:srgbClr val="FFFF00"/>
                </a:solidFill>
              </a:rPr>
              <a:t> Sold his birthright with an oath</a:t>
            </a:r>
          </a:p>
          <a:p>
            <a:endParaRPr lang="en-US" sz="3600" dirty="0">
              <a:solidFill>
                <a:srgbClr val="FFFF00"/>
              </a:solidFill>
            </a:endParaRPr>
          </a:p>
          <a:p>
            <a:pPr marL="285750" indent="-285750">
              <a:buFont typeface="Arial" panose="020B0604020202020204" pitchFamily="34" charset="0"/>
              <a:buChar char="•"/>
            </a:pPr>
            <a:r>
              <a:rPr lang="en-US" sz="3600" dirty="0">
                <a:solidFill>
                  <a:srgbClr val="FFFF00"/>
                </a:solidFill>
              </a:rPr>
              <a:t>What does this event tell us about Esau and Jacob?</a:t>
            </a:r>
          </a:p>
        </p:txBody>
      </p:sp>
      <p:sp>
        <p:nvSpPr>
          <p:cNvPr id="5" name="TextBox 4">
            <a:extLst>
              <a:ext uri="{FF2B5EF4-FFF2-40B4-BE49-F238E27FC236}">
                <a16:creationId xmlns:a16="http://schemas.microsoft.com/office/drawing/2014/main" id="{FCCF7E4F-59C0-D908-4C52-B80F16BF0DF4}"/>
              </a:ext>
            </a:extLst>
          </p:cNvPr>
          <p:cNvSpPr txBox="1"/>
          <p:nvPr/>
        </p:nvSpPr>
        <p:spPr>
          <a:xfrm>
            <a:off x="11589657" y="6415314"/>
            <a:ext cx="444500" cy="369332"/>
          </a:xfrm>
          <a:prstGeom prst="rect">
            <a:avLst/>
          </a:prstGeom>
          <a:noFill/>
        </p:spPr>
        <p:txBody>
          <a:bodyPr wrap="square" rtlCol="0">
            <a:spAutoFit/>
          </a:bodyPr>
          <a:lstStyle/>
          <a:p>
            <a:r>
              <a:rPr lang="en-US" dirty="0">
                <a:solidFill>
                  <a:srgbClr val="FFFF00"/>
                </a:solidFill>
              </a:rPr>
              <a:t>14</a:t>
            </a:r>
          </a:p>
        </p:txBody>
      </p:sp>
    </p:spTree>
    <p:extLst>
      <p:ext uri="{BB962C8B-B14F-4D97-AF65-F5344CB8AC3E}">
        <p14:creationId xmlns:p14="http://schemas.microsoft.com/office/powerpoint/2010/main" val="3695551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394A67-5614-BF83-F3CF-5E821DE638A3}"/>
              </a:ext>
            </a:extLst>
          </p:cNvPr>
          <p:cNvSpPr>
            <a:spLocks noGrp="1"/>
          </p:cNvSpPr>
          <p:nvPr>
            <p:ph type="ctrTitle"/>
          </p:nvPr>
        </p:nvSpPr>
        <p:spPr>
          <a:xfrm>
            <a:off x="831384" y="-254505"/>
            <a:ext cx="10497015" cy="1153339"/>
          </a:xfrm>
        </p:spPr>
        <p:txBody>
          <a:bodyPr>
            <a:normAutofit/>
          </a:bodyPr>
          <a:lstStyle/>
          <a:p>
            <a:r>
              <a:rPr lang="en-US" dirty="0">
                <a:solidFill>
                  <a:srgbClr val="FFFF00"/>
                </a:solidFill>
              </a:rPr>
              <a:t>What is our Spiritual Birthright? </a:t>
            </a:r>
          </a:p>
        </p:txBody>
      </p:sp>
      <p:sp>
        <p:nvSpPr>
          <p:cNvPr id="5" name="TextBox 4">
            <a:extLst>
              <a:ext uri="{FF2B5EF4-FFF2-40B4-BE49-F238E27FC236}">
                <a16:creationId xmlns:a16="http://schemas.microsoft.com/office/drawing/2014/main" id="{94151DAE-BCA9-E68D-9000-B136A7BCDE9D}"/>
              </a:ext>
            </a:extLst>
          </p:cNvPr>
          <p:cNvSpPr txBox="1"/>
          <p:nvPr/>
        </p:nvSpPr>
        <p:spPr>
          <a:xfrm>
            <a:off x="766426" y="603763"/>
            <a:ext cx="10378068" cy="6678751"/>
          </a:xfrm>
          <a:prstGeom prst="rect">
            <a:avLst/>
          </a:prstGeom>
          <a:noFill/>
        </p:spPr>
        <p:txBody>
          <a:bodyPr wrap="square" rtlCol="0">
            <a:spAutoFit/>
          </a:bodyPr>
          <a:lstStyle/>
          <a:p>
            <a:pPr marL="342900" indent="-342900">
              <a:buFont typeface="Arial" panose="020B0604020202020204" pitchFamily="34" charset="0"/>
              <a:buChar char="•"/>
            </a:pPr>
            <a:endParaRPr lang="en-US" sz="2800" dirty="0">
              <a:solidFill>
                <a:srgbClr val="FFFF00"/>
              </a:solidFill>
            </a:endParaRPr>
          </a:p>
          <a:p>
            <a:pPr marL="342900" indent="-342900">
              <a:buFont typeface="Arial" panose="020B0604020202020204" pitchFamily="34" charset="0"/>
              <a:buChar char="•"/>
            </a:pPr>
            <a:r>
              <a:rPr lang="en-US" sz="2800" dirty="0">
                <a:solidFill>
                  <a:srgbClr val="FFFF00"/>
                </a:solidFill>
              </a:rPr>
              <a:t>John 1:12 (7-13) – … as many as received Him, to them he gave </a:t>
            </a:r>
            <a:r>
              <a:rPr lang="en-US" sz="2800" u="sng" dirty="0">
                <a:solidFill>
                  <a:srgbClr val="FFFF00"/>
                </a:solidFill>
              </a:rPr>
              <a:t>the right to become children of God</a:t>
            </a:r>
          </a:p>
          <a:p>
            <a:endParaRPr lang="en-US" sz="2800" u="sng" dirty="0">
              <a:solidFill>
                <a:srgbClr val="FFFF00"/>
              </a:solidFill>
            </a:endParaRPr>
          </a:p>
          <a:p>
            <a:pPr marL="342900" indent="-342900">
              <a:buFont typeface="Arial" panose="020B0604020202020204" pitchFamily="34" charset="0"/>
              <a:buChar char="•"/>
            </a:pPr>
            <a:r>
              <a:rPr lang="en-US" sz="2800" dirty="0">
                <a:solidFill>
                  <a:srgbClr val="FFFF00"/>
                </a:solidFill>
              </a:rPr>
              <a:t>1 Peter 1:3-5 – God has begotten us again to a living hope through the resurrection of Jesus Christ from the dead, to </a:t>
            </a:r>
            <a:r>
              <a:rPr lang="en-US" sz="2800" u="sng" dirty="0">
                <a:solidFill>
                  <a:srgbClr val="FFFF00"/>
                </a:solidFill>
              </a:rPr>
              <a:t>an inheritance incorruptible and undefiled and that does not fade away</a:t>
            </a:r>
            <a:r>
              <a:rPr lang="en-US" sz="2800" dirty="0">
                <a:solidFill>
                  <a:srgbClr val="FFFF00"/>
                </a:solidFill>
              </a:rPr>
              <a:t>, reserved for you in heaven</a:t>
            </a:r>
          </a:p>
          <a:p>
            <a:endParaRPr lang="en-US" sz="2800" dirty="0">
              <a:solidFill>
                <a:srgbClr val="FFFF00"/>
              </a:solidFill>
            </a:endParaRPr>
          </a:p>
          <a:p>
            <a:pPr marL="342900" indent="-342900">
              <a:buFont typeface="Arial" panose="020B0604020202020204" pitchFamily="34" charset="0"/>
              <a:buChar char="•"/>
            </a:pPr>
            <a:r>
              <a:rPr lang="en-US" sz="2800" dirty="0">
                <a:solidFill>
                  <a:srgbClr val="FFFF00"/>
                </a:solidFill>
              </a:rPr>
              <a:t>Romans 8:16-17 - …if children of God, then </a:t>
            </a:r>
            <a:r>
              <a:rPr lang="en-US" sz="2800" u="sng" dirty="0">
                <a:solidFill>
                  <a:srgbClr val="FFFF00"/>
                </a:solidFill>
              </a:rPr>
              <a:t>heirs of God and joint heirs with Christ</a:t>
            </a:r>
          </a:p>
          <a:p>
            <a:endParaRPr lang="en-US" sz="2800" u="sng" dirty="0">
              <a:solidFill>
                <a:srgbClr val="FFFF00"/>
              </a:solidFill>
            </a:endParaRPr>
          </a:p>
          <a:p>
            <a:pPr marL="342900" indent="-342900">
              <a:buFont typeface="Arial" panose="020B0604020202020204" pitchFamily="34" charset="0"/>
              <a:buChar char="•"/>
            </a:pPr>
            <a:r>
              <a:rPr lang="en-US" sz="2800" dirty="0">
                <a:solidFill>
                  <a:srgbClr val="FFFF00"/>
                </a:solidFill>
              </a:rPr>
              <a:t>Titus 3:7 - …Having been justified by His grace we should become </a:t>
            </a:r>
            <a:r>
              <a:rPr lang="en-US" sz="2800" u="sng" dirty="0">
                <a:solidFill>
                  <a:srgbClr val="FFFF00"/>
                </a:solidFill>
              </a:rPr>
              <a:t>heirs according to the hope of eternal life</a:t>
            </a:r>
          </a:p>
          <a:p>
            <a:endParaRPr lang="en-US" sz="3600" dirty="0">
              <a:solidFill>
                <a:srgbClr val="FFFF00"/>
              </a:solidFill>
            </a:endParaRPr>
          </a:p>
        </p:txBody>
      </p:sp>
      <p:sp>
        <p:nvSpPr>
          <p:cNvPr id="2" name="TextBox 1">
            <a:extLst>
              <a:ext uri="{FF2B5EF4-FFF2-40B4-BE49-F238E27FC236}">
                <a16:creationId xmlns:a16="http://schemas.microsoft.com/office/drawing/2014/main" id="{EFDE537F-54DF-C047-12DA-58C1F6F9BC0D}"/>
              </a:ext>
            </a:extLst>
          </p:cNvPr>
          <p:cNvSpPr txBox="1"/>
          <p:nvPr/>
        </p:nvSpPr>
        <p:spPr>
          <a:xfrm>
            <a:off x="11589656" y="6415314"/>
            <a:ext cx="468993" cy="369332"/>
          </a:xfrm>
          <a:prstGeom prst="rect">
            <a:avLst/>
          </a:prstGeom>
          <a:noFill/>
        </p:spPr>
        <p:txBody>
          <a:bodyPr wrap="square" rtlCol="0">
            <a:spAutoFit/>
          </a:bodyPr>
          <a:lstStyle/>
          <a:p>
            <a:r>
              <a:rPr lang="en-US" dirty="0">
                <a:solidFill>
                  <a:srgbClr val="FFFF00"/>
                </a:solidFill>
              </a:rPr>
              <a:t>15</a:t>
            </a:r>
          </a:p>
        </p:txBody>
      </p:sp>
    </p:spTree>
    <p:extLst>
      <p:ext uri="{BB962C8B-B14F-4D97-AF65-F5344CB8AC3E}">
        <p14:creationId xmlns:p14="http://schemas.microsoft.com/office/powerpoint/2010/main" val="3595692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394A67-5614-BF83-F3CF-5E821DE638A3}"/>
              </a:ext>
            </a:extLst>
          </p:cNvPr>
          <p:cNvSpPr>
            <a:spLocks noGrp="1"/>
          </p:cNvSpPr>
          <p:nvPr>
            <p:ph type="ctrTitle"/>
          </p:nvPr>
        </p:nvSpPr>
        <p:spPr>
          <a:xfrm>
            <a:off x="373963" y="800033"/>
            <a:ext cx="10497015" cy="1153339"/>
          </a:xfrm>
        </p:spPr>
        <p:txBody>
          <a:bodyPr>
            <a:normAutofit fontScale="90000"/>
          </a:bodyPr>
          <a:lstStyle/>
          <a:p>
            <a:r>
              <a:rPr lang="en-US" dirty="0">
                <a:solidFill>
                  <a:srgbClr val="FFFF00"/>
                </a:solidFill>
              </a:rPr>
              <a:t>Hebrews 12:12-17</a:t>
            </a:r>
            <a:br>
              <a:rPr lang="en-US" dirty="0">
                <a:solidFill>
                  <a:srgbClr val="FFFF00"/>
                </a:solidFill>
              </a:rPr>
            </a:br>
            <a:endParaRPr lang="en-US" sz="4000" dirty="0">
              <a:solidFill>
                <a:srgbClr val="FFFF00"/>
              </a:solidFill>
            </a:endParaRPr>
          </a:p>
        </p:txBody>
      </p:sp>
      <p:sp>
        <p:nvSpPr>
          <p:cNvPr id="3" name="TextBox 2">
            <a:extLst>
              <a:ext uri="{FF2B5EF4-FFF2-40B4-BE49-F238E27FC236}">
                <a16:creationId xmlns:a16="http://schemas.microsoft.com/office/drawing/2014/main" id="{030BDD54-2A6E-7BA1-A6C9-1BC5198CC3F8}"/>
              </a:ext>
            </a:extLst>
          </p:cNvPr>
          <p:cNvSpPr txBox="1"/>
          <p:nvPr/>
        </p:nvSpPr>
        <p:spPr>
          <a:xfrm>
            <a:off x="666086" y="2361670"/>
            <a:ext cx="10140176" cy="3970318"/>
          </a:xfrm>
          <a:prstGeom prst="rect">
            <a:avLst/>
          </a:prstGeom>
          <a:noFill/>
        </p:spPr>
        <p:txBody>
          <a:bodyPr wrap="square" rtlCol="0">
            <a:spAutoFit/>
          </a:bodyPr>
          <a:lstStyle/>
          <a:p>
            <a:pPr marL="571500" indent="-571500">
              <a:buFont typeface="Arial" panose="020B0604020202020204" pitchFamily="34" charset="0"/>
              <a:buChar char="•"/>
            </a:pPr>
            <a:r>
              <a:rPr lang="en-US" sz="3200" dirty="0">
                <a:solidFill>
                  <a:srgbClr val="FFFF00"/>
                </a:solidFill>
              </a:rPr>
              <a:t>…lest there be any fornicator or profane person like Esau, who for one morsel of food sold his birthright.  For you know that afterward, when he wanted to inherit the blessing, he was rejected, for </a:t>
            </a:r>
            <a:r>
              <a:rPr lang="en-US" sz="3200" u="sng" dirty="0">
                <a:solidFill>
                  <a:srgbClr val="FFFF00"/>
                </a:solidFill>
              </a:rPr>
              <a:t>he found no place for repentance, though he sought it diligently with tears</a:t>
            </a:r>
            <a:r>
              <a:rPr lang="en-US" sz="3200" dirty="0">
                <a:solidFill>
                  <a:srgbClr val="FFFF00"/>
                </a:solidFill>
              </a:rPr>
              <a:t>.</a:t>
            </a:r>
          </a:p>
          <a:p>
            <a:pPr marL="571500" indent="-571500">
              <a:buFont typeface="Arial" panose="020B0604020202020204" pitchFamily="34" charset="0"/>
              <a:buChar char="•"/>
            </a:pPr>
            <a:endParaRPr lang="en-US" sz="2800" dirty="0">
              <a:solidFill>
                <a:srgbClr val="FFFF00"/>
              </a:solidFill>
            </a:endParaRPr>
          </a:p>
          <a:p>
            <a:pPr marL="571500" indent="-571500">
              <a:buFont typeface="Arial" panose="020B0604020202020204" pitchFamily="34" charset="0"/>
              <a:buChar char="•"/>
            </a:pPr>
            <a:endParaRPr lang="en-US" sz="2800" dirty="0">
              <a:solidFill>
                <a:srgbClr val="FFFF00"/>
              </a:solidFill>
            </a:endParaRPr>
          </a:p>
          <a:p>
            <a:endParaRPr lang="en-US" sz="3600" dirty="0"/>
          </a:p>
        </p:txBody>
      </p:sp>
      <p:sp>
        <p:nvSpPr>
          <p:cNvPr id="2" name="TextBox 1">
            <a:extLst>
              <a:ext uri="{FF2B5EF4-FFF2-40B4-BE49-F238E27FC236}">
                <a16:creationId xmlns:a16="http://schemas.microsoft.com/office/drawing/2014/main" id="{5B8D612C-FF29-022D-54E0-74550720E67F}"/>
              </a:ext>
            </a:extLst>
          </p:cNvPr>
          <p:cNvSpPr txBox="1"/>
          <p:nvPr/>
        </p:nvSpPr>
        <p:spPr>
          <a:xfrm>
            <a:off x="11589656" y="6415314"/>
            <a:ext cx="551544" cy="369332"/>
          </a:xfrm>
          <a:prstGeom prst="rect">
            <a:avLst/>
          </a:prstGeom>
          <a:noFill/>
        </p:spPr>
        <p:txBody>
          <a:bodyPr wrap="square" rtlCol="0">
            <a:spAutoFit/>
          </a:bodyPr>
          <a:lstStyle/>
          <a:p>
            <a:r>
              <a:rPr lang="en-US" dirty="0">
                <a:solidFill>
                  <a:srgbClr val="FFFF00"/>
                </a:solidFill>
              </a:rPr>
              <a:t>16</a:t>
            </a:r>
          </a:p>
        </p:txBody>
      </p:sp>
    </p:spTree>
    <p:extLst>
      <p:ext uri="{BB962C8B-B14F-4D97-AF65-F5344CB8AC3E}">
        <p14:creationId xmlns:p14="http://schemas.microsoft.com/office/powerpoint/2010/main" val="2552573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394A67-5614-BF83-F3CF-5E821DE638A3}"/>
              </a:ext>
            </a:extLst>
          </p:cNvPr>
          <p:cNvSpPr>
            <a:spLocks noGrp="1"/>
          </p:cNvSpPr>
          <p:nvPr>
            <p:ph type="ctrTitle"/>
          </p:nvPr>
        </p:nvSpPr>
        <p:spPr>
          <a:xfrm>
            <a:off x="904665" y="702147"/>
            <a:ext cx="10497015" cy="1153339"/>
          </a:xfrm>
        </p:spPr>
        <p:txBody>
          <a:bodyPr>
            <a:normAutofit fontScale="90000"/>
          </a:bodyPr>
          <a:lstStyle/>
          <a:p>
            <a:r>
              <a:rPr lang="en-US" dirty="0">
                <a:solidFill>
                  <a:srgbClr val="FFFF00"/>
                </a:solidFill>
              </a:rPr>
              <a:t>How do we sell our Birthright?</a:t>
            </a:r>
            <a:br>
              <a:rPr lang="en-US" dirty="0">
                <a:solidFill>
                  <a:srgbClr val="FFFF00"/>
                </a:solidFill>
              </a:rPr>
            </a:br>
            <a:endParaRPr lang="en-US" sz="4000" dirty="0">
              <a:solidFill>
                <a:srgbClr val="FFFF00"/>
              </a:solidFill>
            </a:endParaRPr>
          </a:p>
        </p:txBody>
      </p:sp>
      <p:sp>
        <p:nvSpPr>
          <p:cNvPr id="2" name="TextBox 1">
            <a:extLst>
              <a:ext uri="{FF2B5EF4-FFF2-40B4-BE49-F238E27FC236}">
                <a16:creationId xmlns:a16="http://schemas.microsoft.com/office/drawing/2014/main" id="{45488276-6FE9-7B8E-3EB5-0A2D7D09D3DD}"/>
              </a:ext>
            </a:extLst>
          </p:cNvPr>
          <p:cNvSpPr txBox="1"/>
          <p:nvPr/>
        </p:nvSpPr>
        <p:spPr>
          <a:xfrm>
            <a:off x="11589656" y="6415314"/>
            <a:ext cx="486230" cy="369332"/>
          </a:xfrm>
          <a:prstGeom prst="rect">
            <a:avLst/>
          </a:prstGeom>
          <a:noFill/>
        </p:spPr>
        <p:txBody>
          <a:bodyPr wrap="square" rtlCol="0">
            <a:spAutoFit/>
          </a:bodyPr>
          <a:lstStyle/>
          <a:p>
            <a:r>
              <a:rPr lang="en-US" dirty="0">
                <a:solidFill>
                  <a:srgbClr val="FFFF00"/>
                </a:solidFill>
              </a:rPr>
              <a:t>17</a:t>
            </a:r>
          </a:p>
        </p:txBody>
      </p:sp>
    </p:spTree>
    <p:extLst>
      <p:ext uri="{BB962C8B-B14F-4D97-AF65-F5344CB8AC3E}">
        <p14:creationId xmlns:p14="http://schemas.microsoft.com/office/powerpoint/2010/main" val="95609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394A67-5614-BF83-F3CF-5E821DE638A3}"/>
              </a:ext>
            </a:extLst>
          </p:cNvPr>
          <p:cNvSpPr>
            <a:spLocks noGrp="1"/>
          </p:cNvSpPr>
          <p:nvPr>
            <p:ph type="ctrTitle"/>
          </p:nvPr>
        </p:nvSpPr>
        <p:spPr>
          <a:xfrm>
            <a:off x="847492" y="200725"/>
            <a:ext cx="10497015" cy="1153339"/>
          </a:xfrm>
        </p:spPr>
        <p:txBody>
          <a:bodyPr>
            <a:normAutofit fontScale="90000"/>
          </a:bodyPr>
          <a:lstStyle/>
          <a:p>
            <a:r>
              <a:rPr lang="en-US" dirty="0">
                <a:solidFill>
                  <a:srgbClr val="FFFF00"/>
                </a:solidFill>
              </a:rPr>
              <a:t>How do we sell our Birthright?</a:t>
            </a:r>
            <a:br>
              <a:rPr lang="en-US" dirty="0">
                <a:solidFill>
                  <a:srgbClr val="FFFF00"/>
                </a:solidFill>
              </a:rPr>
            </a:br>
            <a:endParaRPr lang="en-US" sz="4000" dirty="0">
              <a:solidFill>
                <a:srgbClr val="FFFF00"/>
              </a:solidFill>
            </a:endParaRPr>
          </a:p>
        </p:txBody>
      </p:sp>
      <p:sp>
        <p:nvSpPr>
          <p:cNvPr id="3" name="TextBox 2">
            <a:extLst>
              <a:ext uri="{FF2B5EF4-FFF2-40B4-BE49-F238E27FC236}">
                <a16:creationId xmlns:a16="http://schemas.microsoft.com/office/drawing/2014/main" id="{030BDD54-2A6E-7BA1-A6C9-1BC5198CC3F8}"/>
              </a:ext>
            </a:extLst>
          </p:cNvPr>
          <p:cNvSpPr txBox="1"/>
          <p:nvPr/>
        </p:nvSpPr>
        <p:spPr>
          <a:xfrm>
            <a:off x="904665" y="1532321"/>
            <a:ext cx="10140176" cy="4955203"/>
          </a:xfrm>
          <a:prstGeom prst="rect">
            <a:avLst/>
          </a:prstGeom>
          <a:noFill/>
        </p:spPr>
        <p:txBody>
          <a:bodyPr wrap="square" rtlCol="0">
            <a:spAutoFit/>
          </a:bodyPr>
          <a:lstStyle/>
          <a:p>
            <a:pPr marL="571500" indent="-571500">
              <a:buFont typeface="Arial" panose="020B0604020202020204" pitchFamily="34" charset="0"/>
              <a:buChar char="•"/>
            </a:pPr>
            <a:r>
              <a:rPr lang="en-US" sz="2800" dirty="0">
                <a:solidFill>
                  <a:srgbClr val="FFFF00"/>
                </a:solidFill>
              </a:rPr>
              <a:t>Matthew 16:26 – For what profit is it to a man if he gains the whole world, and loses his own soul? Or  what will a man give in exchange for his soul?</a:t>
            </a:r>
          </a:p>
          <a:p>
            <a:pPr marL="571500" indent="-571500">
              <a:buFont typeface="Arial" panose="020B0604020202020204" pitchFamily="34" charset="0"/>
              <a:buChar char="•"/>
            </a:pPr>
            <a:endParaRPr lang="en-US" sz="2800" dirty="0">
              <a:solidFill>
                <a:srgbClr val="FFFF00"/>
              </a:solidFill>
            </a:endParaRPr>
          </a:p>
          <a:p>
            <a:pPr marL="571500" indent="-571500">
              <a:buFont typeface="Arial" panose="020B0604020202020204" pitchFamily="34" charset="0"/>
              <a:buChar char="•"/>
            </a:pPr>
            <a:r>
              <a:rPr lang="en-US" sz="2800" dirty="0">
                <a:solidFill>
                  <a:srgbClr val="FFFF00"/>
                </a:solidFill>
              </a:rPr>
              <a:t>Esau was physically weak when he sold his birthright.  What makes us spiritually weak? </a:t>
            </a:r>
          </a:p>
          <a:p>
            <a:pPr marL="571500" indent="-571500">
              <a:buFont typeface="Arial" panose="020B0604020202020204" pitchFamily="34" charset="0"/>
              <a:buChar char="•"/>
            </a:pPr>
            <a:endParaRPr lang="en-US" sz="2800" dirty="0">
              <a:solidFill>
                <a:srgbClr val="FFFF00"/>
              </a:solidFill>
            </a:endParaRPr>
          </a:p>
          <a:p>
            <a:pPr marL="571500" indent="-571500">
              <a:buFont typeface="Arial" panose="020B0604020202020204" pitchFamily="34" charset="0"/>
              <a:buChar char="•"/>
            </a:pPr>
            <a:r>
              <a:rPr lang="en-US" sz="2800" dirty="0">
                <a:solidFill>
                  <a:srgbClr val="FFFF00"/>
                </a:solidFill>
              </a:rPr>
              <a:t>How did Jesus respond to Satan when he was physically weak? What did he rely on?</a:t>
            </a:r>
            <a:br>
              <a:rPr lang="en-US" sz="2800" dirty="0">
                <a:solidFill>
                  <a:srgbClr val="FFFF00"/>
                </a:solidFill>
              </a:rPr>
            </a:br>
            <a:endParaRPr lang="en-US" sz="2800" dirty="0">
              <a:solidFill>
                <a:srgbClr val="FFFF00"/>
              </a:solidFill>
            </a:endParaRPr>
          </a:p>
          <a:p>
            <a:endParaRPr lang="en-US" sz="3600" dirty="0"/>
          </a:p>
        </p:txBody>
      </p:sp>
      <p:sp>
        <p:nvSpPr>
          <p:cNvPr id="2" name="TextBox 1">
            <a:extLst>
              <a:ext uri="{FF2B5EF4-FFF2-40B4-BE49-F238E27FC236}">
                <a16:creationId xmlns:a16="http://schemas.microsoft.com/office/drawing/2014/main" id="{45488276-6FE9-7B8E-3EB5-0A2D7D09D3DD}"/>
              </a:ext>
            </a:extLst>
          </p:cNvPr>
          <p:cNvSpPr txBox="1"/>
          <p:nvPr/>
        </p:nvSpPr>
        <p:spPr>
          <a:xfrm>
            <a:off x="11589656" y="6415314"/>
            <a:ext cx="486230" cy="369332"/>
          </a:xfrm>
          <a:prstGeom prst="rect">
            <a:avLst/>
          </a:prstGeom>
          <a:noFill/>
        </p:spPr>
        <p:txBody>
          <a:bodyPr wrap="square" rtlCol="0">
            <a:spAutoFit/>
          </a:bodyPr>
          <a:lstStyle/>
          <a:p>
            <a:r>
              <a:rPr lang="en-US" dirty="0">
                <a:solidFill>
                  <a:srgbClr val="FFFF00"/>
                </a:solidFill>
              </a:rPr>
              <a:t>17</a:t>
            </a:r>
          </a:p>
        </p:txBody>
      </p:sp>
    </p:spTree>
    <p:extLst>
      <p:ext uri="{BB962C8B-B14F-4D97-AF65-F5344CB8AC3E}">
        <p14:creationId xmlns:p14="http://schemas.microsoft.com/office/powerpoint/2010/main" val="1248818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58F86-D269-D56D-AD41-60F3A628C25B}"/>
              </a:ext>
            </a:extLst>
          </p:cNvPr>
          <p:cNvSpPr>
            <a:spLocks noGrp="1"/>
          </p:cNvSpPr>
          <p:nvPr>
            <p:ph type="ctrTitle"/>
          </p:nvPr>
        </p:nvSpPr>
        <p:spPr>
          <a:xfrm>
            <a:off x="116114" y="258660"/>
            <a:ext cx="12075886" cy="1238219"/>
          </a:xfrm>
        </p:spPr>
        <p:txBody>
          <a:bodyPr>
            <a:noAutofit/>
          </a:bodyPr>
          <a:lstStyle/>
          <a:p>
            <a:pPr algn="l"/>
            <a:r>
              <a:rPr lang="en-US" sz="5400" dirty="0">
                <a:solidFill>
                  <a:srgbClr val="FFFF00"/>
                </a:solidFill>
              </a:rPr>
              <a:t>                                 </a:t>
            </a:r>
            <a:br>
              <a:rPr lang="en-US" sz="5400" dirty="0">
                <a:solidFill>
                  <a:srgbClr val="FFFF00"/>
                </a:solidFill>
              </a:rPr>
            </a:br>
            <a:r>
              <a:rPr lang="en-US" sz="5400" dirty="0">
                <a:solidFill>
                  <a:srgbClr val="FFFF00"/>
                </a:solidFill>
              </a:rPr>
              <a:t>	</a:t>
            </a:r>
            <a:endParaRPr lang="en-US" sz="3600" dirty="0">
              <a:solidFill>
                <a:srgbClr val="FFFF00"/>
              </a:solidFill>
            </a:endParaRPr>
          </a:p>
        </p:txBody>
      </p:sp>
      <p:sp>
        <p:nvSpPr>
          <p:cNvPr id="3" name="TextBox 2">
            <a:extLst>
              <a:ext uri="{FF2B5EF4-FFF2-40B4-BE49-F238E27FC236}">
                <a16:creationId xmlns:a16="http://schemas.microsoft.com/office/drawing/2014/main" id="{97236457-5A56-7C07-8C7D-D40411710562}"/>
              </a:ext>
            </a:extLst>
          </p:cNvPr>
          <p:cNvSpPr txBox="1"/>
          <p:nvPr/>
        </p:nvSpPr>
        <p:spPr>
          <a:xfrm>
            <a:off x="697150" y="249691"/>
            <a:ext cx="10560263" cy="1107996"/>
          </a:xfrm>
          <a:prstGeom prst="rect">
            <a:avLst/>
          </a:prstGeom>
          <a:noFill/>
        </p:spPr>
        <p:txBody>
          <a:bodyPr wrap="none" rtlCol="0">
            <a:spAutoFit/>
          </a:bodyPr>
          <a:lstStyle/>
          <a:p>
            <a:r>
              <a:rPr lang="en-US" sz="6600" dirty="0">
                <a:solidFill>
                  <a:srgbClr val="FFFF00"/>
                </a:solidFill>
              </a:rPr>
              <a:t>Jacob and Esau – the Blessing</a:t>
            </a:r>
          </a:p>
        </p:txBody>
      </p:sp>
      <p:sp>
        <p:nvSpPr>
          <p:cNvPr id="4" name="TextBox 3">
            <a:extLst>
              <a:ext uri="{FF2B5EF4-FFF2-40B4-BE49-F238E27FC236}">
                <a16:creationId xmlns:a16="http://schemas.microsoft.com/office/drawing/2014/main" id="{813E0E44-6F49-62A6-C0B0-0E52A7D826F8}"/>
              </a:ext>
            </a:extLst>
          </p:cNvPr>
          <p:cNvSpPr txBox="1"/>
          <p:nvPr/>
        </p:nvSpPr>
        <p:spPr>
          <a:xfrm>
            <a:off x="383720" y="2213339"/>
            <a:ext cx="12075886" cy="3647152"/>
          </a:xfrm>
          <a:prstGeom prst="rect">
            <a:avLst/>
          </a:prstGeom>
          <a:noFill/>
        </p:spPr>
        <p:txBody>
          <a:bodyPr wrap="square" rtlCol="0">
            <a:spAutoFit/>
          </a:bodyPr>
          <a:lstStyle/>
          <a:p>
            <a:pPr marL="285750" indent="-285750">
              <a:buFont typeface="Arial" panose="020B0604020202020204" pitchFamily="34" charset="0"/>
              <a:buChar char="•"/>
            </a:pPr>
            <a:r>
              <a:rPr lang="en-US" sz="3300" dirty="0">
                <a:solidFill>
                  <a:srgbClr val="FFFF00"/>
                </a:solidFill>
              </a:rPr>
              <a:t>Was there any question about who would receive the blessing?</a:t>
            </a:r>
          </a:p>
          <a:p>
            <a:endParaRPr lang="en-US" sz="3300" dirty="0">
              <a:solidFill>
                <a:srgbClr val="FFFF00"/>
              </a:solidFill>
            </a:endParaRPr>
          </a:p>
          <a:p>
            <a:pPr marL="285750" indent="-285750">
              <a:buFont typeface="Arial" panose="020B0604020202020204" pitchFamily="34" charset="0"/>
              <a:buChar char="•"/>
            </a:pPr>
            <a:r>
              <a:rPr lang="en-US" sz="3300" dirty="0">
                <a:solidFill>
                  <a:srgbClr val="FFFF00"/>
                </a:solidFill>
              </a:rPr>
              <a:t>Why would Isaac bless Esau?</a:t>
            </a:r>
          </a:p>
          <a:p>
            <a:pPr marL="285750" indent="-285750">
              <a:buFont typeface="Arial" panose="020B0604020202020204" pitchFamily="34" charset="0"/>
              <a:buChar char="•"/>
            </a:pPr>
            <a:endParaRPr lang="en-US" sz="3300" dirty="0">
              <a:solidFill>
                <a:srgbClr val="FFFF00"/>
              </a:solidFill>
            </a:endParaRPr>
          </a:p>
          <a:p>
            <a:pPr marL="285750" indent="-285750">
              <a:buFont typeface="Arial" panose="020B0604020202020204" pitchFamily="34" charset="0"/>
              <a:buChar char="•"/>
            </a:pPr>
            <a:r>
              <a:rPr lang="en-US" sz="3300" dirty="0">
                <a:solidFill>
                  <a:srgbClr val="FFFF00"/>
                </a:solidFill>
              </a:rPr>
              <a:t>Why would Rebekah devise such a scheme to trick Isaac?</a:t>
            </a:r>
          </a:p>
          <a:p>
            <a:pPr marL="285750" indent="-285750">
              <a:buFont typeface="Arial" panose="020B0604020202020204" pitchFamily="34" charset="0"/>
              <a:buChar char="•"/>
            </a:pPr>
            <a:endParaRPr lang="en-US" sz="3300" dirty="0">
              <a:solidFill>
                <a:srgbClr val="FFFF00"/>
              </a:solidFill>
            </a:endParaRPr>
          </a:p>
          <a:p>
            <a:pPr marL="285750" indent="-285750">
              <a:buFont typeface="Arial" panose="020B0604020202020204" pitchFamily="34" charset="0"/>
              <a:buChar char="•"/>
            </a:pPr>
            <a:r>
              <a:rPr lang="en-US" sz="3300" dirty="0">
                <a:solidFill>
                  <a:srgbClr val="FFFF00"/>
                </a:solidFill>
              </a:rPr>
              <a:t>What could have happened if Isaac had blessed Esau?</a:t>
            </a:r>
          </a:p>
        </p:txBody>
      </p:sp>
      <p:sp>
        <p:nvSpPr>
          <p:cNvPr id="5" name="TextBox 4">
            <a:extLst>
              <a:ext uri="{FF2B5EF4-FFF2-40B4-BE49-F238E27FC236}">
                <a16:creationId xmlns:a16="http://schemas.microsoft.com/office/drawing/2014/main" id="{777912A5-0103-C00B-B594-D0E056777BD6}"/>
              </a:ext>
            </a:extLst>
          </p:cNvPr>
          <p:cNvSpPr txBox="1"/>
          <p:nvPr/>
        </p:nvSpPr>
        <p:spPr>
          <a:xfrm>
            <a:off x="11589656" y="6415314"/>
            <a:ext cx="486229" cy="369332"/>
          </a:xfrm>
          <a:prstGeom prst="rect">
            <a:avLst/>
          </a:prstGeom>
          <a:noFill/>
        </p:spPr>
        <p:txBody>
          <a:bodyPr wrap="square" rtlCol="0">
            <a:spAutoFit/>
          </a:bodyPr>
          <a:lstStyle/>
          <a:p>
            <a:r>
              <a:rPr lang="en-US" dirty="0">
                <a:solidFill>
                  <a:srgbClr val="FFFF00"/>
                </a:solidFill>
              </a:rPr>
              <a:t>18</a:t>
            </a:r>
          </a:p>
        </p:txBody>
      </p:sp>
    </p:spTree>
    <p:extLst>
      <p:ext uri="{BB962C8B-B14F-4D97-AF65-F5344CB8AC3E}">
        <p14:creationId xmlns:p14="http://schemas.microsoft.com/office/powerpoint/2010/main" val="3170789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5" name="Table 7">
            <a:extLst>
              <a:ext uri="{FF2B5EF4-FFF2-40B4-BE49-F238E27FC236}">
                <a16:creationId xmlns:a16="http://schemas.microsoft.com/office/drawing/2014/main" id="{240AD89A-8DBF-7A86-7DB3-9BAA548882DC}"/>
              </a:ext>
            </a:extLst>
          </p:cNvPr>
          <p:cNvGraphicFramePr>
            <a:graphicFrameLocks/>
          </p:cNvGraphicFramePr>
          <p:nvPr>
            <p:extLst>
              <p:ext uri="{D42A27DB-BD31-4B8C-83A1-F6EECF244321}">
                <p14:modId xmlns:p14="http://schemas.microsoft.com/office/powerpoint/2010/main" val="2367823834"/>
              </p:ext>
            </p:extLst>
          </p:nvPr>
        </p:nvGraphicFramePr>
        <p:xfrm>
          <a:off x="2599950" y="236764"/>
          <a:ext cx="6992100" cy="6350510"/>
        </p:xfrm>
        <a:graphic>
          <a:graphicData uri="http://schemas.openxmlformats.org/drawingml/2006/table">
            <a:tbl>
              <a:tblPr firstRow="1" bandRow="1">
                <a:tableStyleId>{21E4AEA4-8DFA-4A89-87EB-49C32662AFE0}</a:tableStyleId>
              </a:tblPr>
              <a:tblGrid>
                <a:gridCol w="1293665">
                  <a:extLst>
                    <a:ext uri="{9D8B030D-6E8A-4147-A177-3AD203B41FA5}">
                      <a16:colId xmlns:a16="http://schemas.microsoft.com/office/drawing/2014/main" val="1747787418"/>
                    </a:ext>
                  </a:extLst>
                </a:gridCol>
                <a:gridCol w="3896139">
                  <a:extLst>
                    <a:ext uri="{9D8B030D-6E8A-4147-A177-3AD203B41FA5}">
                      <a16:colId xmlns:a16="http://schemas.microsoft.com/office/drawing/2014/main" val="2253179348"/>
                    </a:ext>
                  </a:extLst>
                </a:gridCol>
                <a:gridCol w="1802296">
                  <a:extLst>
                    <a:ext uri="{9D8B030D-6E8A-4147-A177-3AD203B41FA5}">
                      <a16:colId xmlns:a16="http://schemas.microsoft.com/office/drawing/2014/main" val="1424140197"/>
                    </a:ext>
                  </a:extLst>
                </a:gridCol>
              </a:tblGrid>
              <a:tr h="461562">
                <a:tc>
                  <a:txBody>
                    <a:bodyPr/>
                    <a:lstStyle/>
                    <a:p>
                      <a:pPr algn="ctr"/>
                      <a:r>
                        <a:rPr lang="en-US" sz="1700" dirty="0">
                          <a:solidFill>
                            <a:schemeClr val="tx1"/>
                          </a:solidFill>
                        </a:rPr>
                        <a:t>Date </a:t>
                      </a:r>
                    </a:p>
                  </a:txBody>
                  <a:tcPr>
                    <a:solidFill>
                      <a:schemeClr val="accent6">
                        <a:lumMod val="60000"/>
                        <a:lumOff val="40000"/>
                      </a:schemeClr>
                    </a:solidFill>
                  </a:tcPr>
                </a:tc>
                <a:tc>
                  <a:txBody>
                    <a:bodyPr/>
                    <a:lstStyle/>
                    <a:p>
                      <a:pPr algn="ctr"/>
                      <a:r>
                        <a:rPr lang="en-US" sz="1700" dirty="0">
                          <a:solidFill>
                            <a:schemeClr val="tx1"/>
                          </a:solidFill>
                        </a:rPr>
                        <a:t>Topic </a:t>
                      </a:r>
                    </a:p>
                  </a:txBody>
                  <a:tcPr>
                    <a:solidFill>
                      <a:schemeClr val="accent6">
                        <a:lumMod val="60000"/>
                        <a:lumOff val="40000"/>
                      </a:schemeClr>
                    </a:solidFill>
                  </a:tcPr>
                </a:tc>
                <a:tc>
                  <a:txBody>
                    <a:bodyPr/>
                    <a:lstStyle/>
                    <a:p>
                      <a:pPr algn="ctr"/>
                      <a:r>
                        <a:rPr lang="en-US" sz="1700" dirty="0">
                          <a:solidFill>
                            <a:schemeClr val="tx1"/>
                          </a:solidFill>
                        </a:rPr>
                        <a:t>Teacher </a:t>
                      </a:r>
                    </a:p>
                  </a:txBody>
                  <a:tcPr>
                    <a:solidFill>
                      <a:schemeClr val="accent6">
                        <a:lumMod val="60000"/>
                        <a:lumOff val="40000"/>
                      </a:schemeClr>
                    </a:solidFill>
                  </a:tcPr>
                </a:tc>
                <a:extLst>
                  <a:ext uri="{0D108BD9-81ED-4DB2-BD59-A6C34878D82A}">
                    <a16:rowId xmlns:a16="http://schemas.microsoft.com/office/drawing/2014/main" val="658335767"/>
                  </a:ext>
                </a:extLst>
              </a:tr>
              <a:tr h="452996">
                <a:tc>
                  <a:txBody>
                    <a:bodyPr/>
                    <a:lstStyle/>
                    <a:p>
                      <a:pPr algn="ctr"/>
                      <a:r>
                        <a:rPr lang="en-US" sz="1700" dirty="0">
                          <a:solidFill>
                            <a:schemeClr val="tx1"/>
                          </a:solidFill>
                        </a:rPr>
                        <a:t>12/3/23</a:t>
                      </a:r>
                    </a:p>
                  </a:txBody>
                  <a:tcPr>
                    <a:solidFill>
                      <a:schemeClr val="accent6">
                        <a:lumMod val="20000"/>
                        <a:lumOff val="80000"/>
                      </a:schemeClr>
                    </a:solidFill>
                  </a:tcPr>
                </a:tc>
                <a:tc>
                  <a:txBody>
                    <a:bodyPr/>
                    <a:lstStyle/>
                    <a:p>
                      <a:pPr algn="ctr"/>
                      <a:r>
                        <a:rPr lang="en-US" sz="1700" dirty="0">
                          <a:solidFill>
                            <a:schemeClr val="tx1"/>
                          </a:solidFill>
                        </a:rPr>
                        <a:t>Introduction / Creation</a:t>
                      </a:r>
                    </a:p>
                  </a:txBody>
                  <a:tcPr>
                    <a:solidFill>
                      <a:schemeClr val="accent6">
                        <a:lumMod val="20000"/>
                        <a:lumOff val="80000"/>
                      </a:schemeClr>
                    </a:solidFill>
                  </a:tcPr>
                </a:tc>
                <a:tc>
                  <a:txBody>
                    <a:bodyPr/>
                    <a:lstStyle/>
                    <a:p>
                      <a:pPr algn="ctr"/>
                      <a:r>
                        <a:rPr lang="en-US" sz="1700" dirty="0">
                          <a:solidFill>
                            <a:schemeClr val="tx1"/>
                          </a:solidFill>
                        </a:rPr>
                        <a:t>David Haley </a:t>
                      </a:r>
                    </a:p>
                  </a:txBody>
                  <a:tcPr>
                    <a:solidFill>
                      <a:schemeClr val="accent6">
                        <a:lumMod val="20000"/>
                        <a:lumOff val="80000"/>
                      </a:schemeClr>
                    </a:solidFill>
                  </a:tcPr>
                </a:tc>
                <a:extLst>
                  <a:ext uri="{0D108BD9-81ED-4DB2-BD59-A6C34878D82A}">
                    <a16:rowId xmlns:a16="http://schemas.microsoft.com/office/drawing/2014/main" val="3049190989"/>
                  </a:ext>
                </a:extLst>
              </a:tr>
              <a:tr h="452996">
                <a:tc>
                  <a:txBody>
                    <a:bodyPr/>
                    <a:lstStyle/>
                    <a:p>
                      <a:pPr algn="ctr"/>
                      <a:r>
                        <a:rPr lang="en-US" sz="1700" dirty="0">
                          <a:solidFill>
                            <a:schemeClr val="tx1"/>
                          </a:solidFill>
                        </a:rPr>
                        <a:t>12/10/23</a:t>
                      </a:r>
                    </a:p>
                  </a:txBody>
                  <a:tcPr>
                    <a:solidFill>
                      <a:schemeClr val="accent6">
                        <a:lumMod val="60000"/>
                        <a:lumOff val="40000"/>
                      </a:schemeClr>
                    </a:solidFill>
                  </a:tcPr>
                </a:tc>
                <a:tc>
                  <a:txBody>
                    <a:bodyPr/>
                    <a:lstStyle/>
                    <a:p>
                      <a:pPr algn="ctr"/>
                      <a:r>
                        <a:rPr lang="en-US" sz="1700" dirty="0">
                          <a:solidFill>
                            <a:schemeClr val="tx1"/>
                          </a:solidFill>
                        </a:rPr>
                        <a:t>Creation / Fall of Man</a:t>
                      </a:r>
                    </a:p>
                  </a:txBody>
                  <a:tcPr>
                    <a:solidFill>
                      <a:schemeClr val="accent6">
                        <a:lumMod val="60000"/>
                        <a:lumOff val="40000"/>
                      </a:schemeClr>
                    </a:solidFill>
                  </a:tcPr>
                </a:tc>
                <a:tc>
                  <a:txBody>
                    <a:bodyPr/>
                    <a:lstStyle/>
                    <a:p>
                      <a:pPr algn="ctr"/>
                      <a:r>
                        <a:rPr lang="en-US" sz="1700" dirty="0">
                          <a:solidFill>
                            <a:schemeClr val="tx1"/>
                          </a:solidFill>
                        </a:rPr>
                        <a:t>David Haley </a:t>
                      </a:r>
                    </a:p>
                  </a:txBody>
                  <a:tcPr>
                    <a:solidFill>
                      <a:schemeClr val="accent6">
                        <a:lumMod val="60000"/>
                        <a:lumOff val="40000"/>
                      </a:schemeClr>
                    </a:solidFill>
                  </a:tcPr>
                </a:tc>
                <a:extLst>
                  <a:ext uri="{0D108BD9-81ED-4DB2-BD59-A6C34878D82A}">
                    <a16:rowId xmlns:a16="http://schemas.microsoft.com/office/drawing/2014/main" val="3019601156"/>
                  </a:ext>
                </a:extLst>
              </a:tr>
              <a:tr h="452996">
                <a:tc>
                  <a:txBody>
                    <a:bodyPr/>
                    <a:lstStyle/>
                    <a:p>
                      <a:pPr algn="ctr"/>
                      <a:r>
                        <a:rPr lang="en-US" sz="1700" dirty="0">
                          <a:solidFill>
                            <a:schemeClr val="tx1"/>
                          </a:solidFill>
                        </a:rPr>
                        <a:t>12/17/23</a:t>
                      </a:r>
                    </a:p>
                  </a:txBody>
                  <a:tcPr>
                    <a:solidFill>
                      <a:schemeClr val="accent6">
                        <a:lumMod val="20000"/>
                        <a:lumOff val="80000"/>
                      </a:schemeClr>
                    </a:solidFill>
                  </a:tcPr>
                </a:tc>
                <a:tc>
                  <a:txBody>
                    <a:bodyPr/>
                    <a:lstStyle/>
                    <a:p>
                      <a:pPr algn="ctr"/>
                      <a:r>
                        <a:rPr lang="en-US" sz="1700" dirty="0">
                          <a:solidFill>
                            <a:schemeClr val="tx1"/>
                          </a:solidFill>
                        </a:rPr>
                        <a:t>Cain &amp; Abel </a:t>
                      </a:r>
                    </a:p>
                  </a:txBody>
                  <a:tcPr>
                    <a:solidFill>
                      <a:schemeClr val="accent6">
                        <a:lumMod val="20000"/>
                        <a:lumOff val="80000"/>
                      </a:schemeClr>
                    </a:solidFill>
                  </a:tcPr>
                </a:tc>
                <a:tc>
                  <a:txBody>
                    <a:bodyPr/>
                    <a:lstStyle/>
                    <a:p>
                      <a:pPr algn="ctr"/>
                      <a:r>
                        <a:rPr lang="en-US" sz="1700" dirty="0">
                          <a:solidFill>
                            <a:schemeClr val="tx1"/>
                          </a:solidFill>
                        </a:rPr>
                        <a:t>Doug Greer </a:t>
                      </a:r>
                    </a:p>
                  </a:txBody>
                  <a:tcPr>
                    <a:solidFill>
                      <a:schemeClr val="accent6">
                        <a:lumMod val="20000"/>
                        <a:lumOff val="80000"/>
                      </a:schemeClr>
                    </a:solidFill>
                  </a:tcPr>
                </a:tc>
                <a:extLst>
                  <a:ext uri="{0D108BD9-81ED-4DB2-BD59-A6C34878D82A}">
                    <a16:rowId xmlns:a16="http://schemas.microsoft.com/office/drawing/2014/main" val="3927668423"/>
                  </a:ext>
                </a:extLst>
              </a:tr>
              <a:tr h="452996">
                <a:tc>
                  <a:txBody>
                    <a:bodyPr/>
                    <a:lstStyle/>
                    <a:p>
                      <a:pPr algn="ctr"/>
                      <a:r>
                        <a:rPr lang="en-US" sz="1700" dirty="0">
                          <a:solidFill>
                            <a:schemeClr val="tx1"/>
                          </a:solidFill>
                        </a:rPr>
                        <a:t>12/24/23</a:t>
                      </a:r>
                    </a:p>
                  </a:txBody>
                  <a:tcPr>
                    <a:solidFill>
                      <a:schemeClr val="accent6">
                        <a:lumMod val="60000"/>
                        <a:lumOff val="40000"/>
                      </a:schemeClr>
                    </a:solidFill>
                  </a:tcPr>
                </a:tc>
                <a:tc>
                  <a:txBody>
                    <a:bodyPr/>
                    <a:lstStyle/>
                    <a:p>
                      <a:pPr algn="ctr"/>
                      <a:r>
                        <a:rPr lang="en-US" sz="1700" dirty="0">
                          <a:solidFill>
                            <a:schemeClr val="tx1"/>
                          </a:solidFill>
                        </a:rPr>
                        <a:t>Noah &amp; The Flood </a:t>
                      </a:r>
                    </a:p>
                  </a:txBody>
                  <a:tcPr>
                    <a:solidFill>
                      <a:schemeClr val="accent6">
                        <a:lumMod val="60000"/>
                        <a:lumOff val="40000"/>
                      </a:schemeClr>
                    </a:solidFill>
                  </a:tcPr>
                </a:tc>
                <a:tc>
                  <a:txBody>
                    <a:bodyPr/>
                    <a:lstStyle/>
                    <a:p>
                      <a:pPr algn="ctr"/>
                      <a:r>
                        <a:rPr lang="en-US" sz="1700" dirty="0">
                          <a:solidFill>
                            <a:schemeClr val="tx1"/>
                          </a:solidFill>
                        </a:rPr>
                        <a:t>Doug Greer </a:t>
                      </a:r>
                    </a:p>
                  </a:txBody>
                  <a:tcPr>
                    <a:solidFill>
                      <a:schemeClr val="accent6">
                        <a:lumMod val="60000"/>
                        <a:lumOff val="40000"/>
                      </a:schemeClr>
                    </a:solidFill>
                  </a:tcPr>
                </a:tc>
                <a:extLst>
                  <a:ext uri="{0D108BD9-81ED-4DB2-BD59-A6C34878D82A}">
                    <a16:rowId xmlns:a16="http://schemas.microsoft.com/office/drawing/2014/main" val="1532175290"/>
                  </a:ext>
                </a:extLst>
              </a:tr>
              <a:tr h="452996">
                <a:tc>
                  <a:txBody>
                    <a:bodyPr/>
                    <a:lstStyle/>
                    <a:p>
                      <a:pPr algn="ctr"/>
                      <a:r>
                        <a:rPr lang="en-US" sz="1700" dirty="0">
                          <a:solidFill>
                            <a:schemeClr val="tx1"/>
                          </a:solidFill>
                        </a:rPr>
                        <a:t>12/31/23</a:t>
                      </a:r>
                    </a:p>
                  </a:txBody>
                  <a:tcPr>
                    <a:solidFill>
                      <a:schemeClr val="accent6">
                        <a:lumMod val="20000"/>
                        <a:lumOff val="80000"/>
                      </a:schemeClr>
                    </a:solidFill>
                  </a:tcPr>
                </a:tc>
                <a:tc>
                  <a:txBody>
                    <a:bodyPr/>
                    <a:lstStyle/>
                    <a:p>
                      <a:pPr algn="ctr"/>
                      <a:r>
                        <a:rPr lang="en-US" sz="1700" dirty="0">
                          <a:solidFill>
                            <a:schemeClr val="tx1"/>
                          </a:solidFill>
                        </a:rPr>
                        <a:t>Babel and Abrahams Call</a:t>
                      </a:r>
                    </a:p>
                  </a:txBody>
                  <a:tcPr>
                    <a:solidFill>
                      <a:schemeClr val="accent6">
                        <a:lumMod val="20000"/>
                        <a:lumOff val="80000"/>
                      </a:schemeClr>
                    </a:solidFill>
                  </a:tcPr>
                </a:tc>
                <a:tc>
                  <a:txBody>
                    <a:bodyPr/>
                    <a:lstStyle/>
                    <a:p>
                      <a:pPr algn="ctr"/>
                      <a:r>
                        <a:rPr lang="en-US" sz="1700" dirty="0">
                          <a:solidFill>
                            <a:schemeClr val="tx1"/>
                          </a:solidFill>
                        </a:rPr>
                        <a:t>David Haley </a:t>
                      </a:r>
                    </a:p>
                  </a:txBody>
                  <a:tcPr>
                    <a:solidFill>
                      <a:schemeClr val="accent6">
                        <a:lumMod val="20000"/>
                        <a:lumOff val="80000"/>
                      </a:schemeClr>
                    </a:solidFill>
                  </a:tcPr>
                </a:tc>
                <a:extLst>
                  <a:ext uri="{0D108BD9-81ED-4DB2-BD59-A6C34878D82A}">
                    <a16:rowId xmlns:a16="http://schemas.microsoft.com/office/drawing/2014/main" val="1663708073"/>
                  </a:ext>
                </a:extLst>
              </a:tr>
              <a:tr h="452996">
                <a:tc>
                  <a:txBody>
                    <a:bodyPr/>
                    <a:lstStyle/>
                    <a:p>
                      <a:pPr algn="ctr"/>
                      <a:r>
                        <a:rPr lang="en-US" sz="1700" dirty="0">
                          <a:solidFill>
                            <a:schemeClr val="tx1"/>
                          </a:solidFill>
                        </a:rPr>
                        <a:t>1/7/24</a:t>
                      </a:r>
                    </a:p>
                  </a:txBody>
                  <a:tcPr>
                    <a:solidFill>
                      <a:schemeClr val="accent6">
                        <a:lumMod val="60000"/>
                        <a:lumOff val="40000"/>
                      </a:schemeClr>
                    </a:solidFill>
                  </a:tcPr>
                </a:tc>
                <a:tc>
                  <a:txBody>
                    <a:bodyPr/>
                    <a:lstStyle/>
                    <a:p>
                      <a:pPr algn="ctr"/>
                      <a:r>
                        <a:rPr lang="en-US" sz="1700" dirty="0">
                          <a:solidFill>
                            <a:schemeClr val="tx1"/>
                          </a:solidFill>
                        </a:rPr>
                        <a:t>Abraham &amp; Sarah </a:t>
                      </a:r>
                    </a:p>
                  </a:txBody>
                  <a:tcPr>
                    <a:solidFill>
                      <a:schemeClr val="accent6">
                        <a:lumMod val="60000"/>
                        <a:lumOff val="40000"/>
                      </a:schemeClr>
                    </a:solidFill>
                  </a:tcPr>
                </a:tc>
                <a:tc>
                  <a:txBody>
                    <a:bodyPr/>
                    <a:lstStyle/>
                    <a:p>
                      <a:pPr algn="ctr"/>
                      <a:r>
                        <a:rPr lang="en-US" sz="1700" dirty="0">
                          <a:solidFill>
                            <a:schemeClr val="tx1"/>
                          </a:solidFill>
                        </a:rPr>
                        <a:t>Doug Greer </a:t>
                      </a:r>
                    </a:p>
                  </a:txBody>
                  <a:tcPr>
                    <a:solidFill>
                      <a:schemeClr val="accent6">
                        <a:lumMod val="60000"/>
                        <a:lumOff val="40000"/>
                      </a:schemeClr>
                    </a:solidFill>
                  </a:tcPr>
                </a:tc>
                <a:extLst>
                  <a:ext uri="{0D108BD9-81ED-4DB2-BD59-A6C34878D82A}">
                    <a16:rowId xmlns:a16="http://schemas.microsoft.com/office/drawing/2014/main" val="3598839685"/>
                  </a:ext>
                </a:extLst>
              </a:tr>
              <a:tr h="452996">
                <a:tc>
                  <a:txBody>
                    <a:bodyPr/>
                    <a:lstStyle/>
                    <a:p>
                      <a:pPr algn="ctr"/>
                      <a:r>
                        <a:rPr lang="en-US" sz="1700" dirty="0">
                          <a:solidFill>
                            <a:schemeClr val="tx1"/>
                          </a:solidFill>
                        </a:rPr>
                        <a:t>1/14/24</a:t>
                      </a:r>
                    </a:p>
                  </a:txBody>
                  <a:tcPr>
                    <a:solidFill>
                      <a:schemeClr val="accent6">
                        <a:lumMod val="20000"/>
                        <a:lumOff val="80000"/>
                      </a:schemeClr>
                    </a:solidFill>
                  </a:tcPr>
                </a:tc>
                <a:tc>
                  <a:txBody>
                    <a:bodyPr/>
                    <a:lstStyle/>
                    <a:p>
                      <a:pPr algn="ctr"/>
                      <a:r>
                        <a:rPr lang="en-US" sz="1700" dirty="0">
                          <a:solidFill>
                            <a:schemeClr val="tx1"/>
                          </a:solidFill>
                        </a:rPr>
                        <a:t>Abraham’s Test </a:t>
                      </a:r>
                    </a:p>
                  </a:txBody>
                  <a:tcPr>
                    <a:solidFill>
                      <a:schemeClr val="accent6">
                        <a:lumMod val="20000"/>
                        <a:lumOff val="80000"/>
                      </a:schemeClr>
                    </a:solidFill>
                  </a:tcPr>
                </a:tc>
                <a:tc>
                  <a:txBody>
                    <a:bodyPr/>
                    <a:lstStyle/>
                    <a:p>
                      <a:pPr algn="ctr"/>
                      <a:r>
                        <a:rPr lang="en-US" sz="1700" dirty="0">
                          <a:solidFill>
                            <a:schemeClr val="tx1"/>
                          </a:solidFill>
                        </a:rPr>
                        <a:t>David Haley </a:t>
                      </a:r>
                    </a:p>
                  </a:txBody>
                  <a:tcPr>
                    <a:solidFill>
                      <a:schemeClr val="accent6">
                        <a:lumMod val="20000"/>
                        <a:lumOff val="80000"/>
                      </a:schemeClr>
                    </a:solidFill>
                  </a:tcPr>
                </a:tc>
                <a:extLst>
                  <a:ext uri="{0D108BD9-81ED-4DB2-BD59-A6C34878D82A}">
                    <a16:rowId xmlns:a16="http://schemas.microsoft.com/office/drawing/2014/main" val="271072385"/>
                  </a:ext>
                </a:extLst>
              </a:tr>
              <a:tr h="452996">
                <a:tc>
                  <a:txBody>
                    <a:bodyPr/>
                    <a:lstStyle/>
                    <a:p>
                      <a:pPr algn="ctr"/>
                      <a:r>
                        <a:rPr lang="en-US" sz="1700" dirty="0">
                          <a:solidFill>
                            <a:schemeClr val="tx1"/>
                          </a:solidFill>
                        </a:rPr>
                        <a:t>1/21/24</a:t>
                      </a:r>
                    </a:p>
                  </a:txBody>
                  <a:tcPr>
                    <a:solidFill>
                      <a:schemeClr val="accent6">
                        <a:lumMod val="60000"/>
                        <a:lumOff val="40000"/>
                      </a:schemeClr>
                    </a:solidFill>
                  </a:tcPr>
                </a:tc>
                <a:tc>
                  <a:txBody>
                    <a:bodyPr/>
                    <a:lstStyle/>
                    <a:p>
                      <a:pPr algn="ctr"/>
                      <a:r>
                        <a:rPr lang="en-US" sz="1700" dirty="0">
                          <a:solidFill>
                            <a:schemeClr val="tx1"/>
                          </a:solidFill>
                        </a:rPr>
                        <a:t>Jacob &amp; Esau </a:t>
                      </a:r>
                    </a:p>
                  </a:txBody>
                  <a:tcPr>
                    <a:solidFill>
                      <a:srgbClr val="FFFF00"/>
                    </a:solidFill>
                  </a:tcPr>
                </a:tc>
                <a:tc>
                  <a:txBody>
                    <a:bodyPr/>
                    <a:lstStyle/>
                    <a:p>
                      <a:pPr algn="ctr"/>
                      <a:r>
                        <a:rPr lang="en-US" sz="1700" dirty="0">
                          <a:solidFill>
                            <a:schemeClr val="tx1"/>
                          </a:solidFill>
                        </a:rPr>
                        <a:t>Doug Greer </a:t>
                      </a:r>
                    </a:p>
                  </a:txBody>
                  <a:tcPr>
                    <a:solidFill>
                      <a:schemeClr val="accent6">
                        <a:lumMod val="60000"/>
                        <a:lumOff val="40000"/>
                      </a:schemeClr>
                    </a:solidFill>
                  </a:tcPr>
                </a:tc>
                <a:extLst>
                  <a:ext uri="{0D108BD9-81ED-4DB2-BD59-A6C34878D82A}">
                    <a16:rowId xmlns:a16="http://schemas.microsoft.com/office/drawing/2014/main" val="4135255468"/>
                  </a:ext>
                </a:extLst>
              </a:tr>
              <a:tr h="452996">
                <a:tc>
                  <a:txBody>
                    <a:bodyPr/>
                    <a:lstStyle/>
                    <a:p>
                      <a:pPr algn="ctr"/>
                      <a:r>
                        <a:rPr lang="en-US" sz="1700" dirty="0">
                          <a:solidFill>
                            <a:schemeClr val="tx1"/>
                          </a:solidFill>
                        </a:rPr>
                        <a:t>1/28/24</a:t>
                      </a:r>
                    </a:p>
                  </a:txBody>
                  <a:tcPr>
                    <a:solidFill>
                      <a:schemeClr val="accent6">
                        <a:lumMod val="20000"/>
                        <a:lumOff val="80000"/>
                      </a:schemeClr>
                    </a:solidFill>
                  </a:tcPr>
                </a:tc>
                <a:tc>
                  <a:txBody>
                    <a:bodyPr/>
                    <a:lstStyle/>
                    <a:p>
                      <a:pPr algn="ctr"/>
                      <a:r>
                        <a:rPr lang="en-US" sz="1700" dirty="0">
                          <a:solidFill>
                            <a:schemeClr val="tx1"/>
                          </a:solidFill>
                        </a:rPr>
                        <a:t>Jacob’s Dream &amp; Wrestling w/ God </a:t>
                      </a:r>
                    </a:p>
                  </a:txBody>
                  <a:tcPr>
                    <a:solidFill>
                      <a:schemeClr val="accent6">
                        <a:lumMod val="20000"/>
                        <a:lumOff val="80000"/>
                      </a:schemeClr>
                    </a:solidFill>
                  </a:tcPr>
                </a:tc>
                <a:tc>
                  <a:txBody>
                    <a:bodyPr/>
                    <a:lstStyle/>
                    <a:p>
                      <a:pPr algn="ctr"/>
                      <a:r>
                        <a:rPr lang="en-US" sz="1700" dirty="0">
                          <a:solidFill>
                            <a:schemeClr val="tx1"/>
                          </a:solidFill>
                        </a:rPr>
                        <a:t>David Haley </a:t>
                      </a:r>
                    </a:p>
                  </a:txBody>
                  <a:tcPr>
                    <a:solidFill>
                      <a:schemeClr val="accent6">
                        <a:lumMod val="20000"/>
                        <a:lumOff val="80000"/>
                      </a:schemeClr>
                    </a:solidFill>
                  </a:tcPr>
                </a:tc>
                <a:extLst>
                  <a:ext uri="{0D108BD9-81ED-4DB2-BD59-A6C34878D82A}">
                    <a16:rowId xmlns:a16="http://schemas.microsoft.com/office/drawing/2014/main" val="1989784425"/>
                  </a:ext>
                </a:extLst>
              </a:tr>
              <a:tr h="452996">
                <a:tc>
                  <a:txBody>
                    <a:bodyPr/>
                    <a:lstStyle/>
                    <a:p>
                      <a:pPr algn="ctr"/>
                      <a:r>
                        <a:rPr lang="en-US" sz="1700" dirty="0">
                          <a:solidFill>
                            <a:schemeClr val="tx1"/>
                          </a:solidFill>
                        </a:rPr>
                        <a:t>2/4/24</a:t>
                      </a:r>
                    </a:p>
                  </a:txBody>
                  <a:tcPr>
                    <a:solidFill>
                      <a:schemeClr val="accent6">
                        <a:lumMod val="60000"/>
                        <a:lumOff val="40000"/>
                      </a:schemeClr>
                    </a:solidFill>
                  </a:tcPr>
                </a:tc>
                <a:tc>
                  <a:txBody>
                    <a:bodyPr/>
                    <a:lstStyle/>
                    <a:p>
                      <a:pPr algn="ctr"/>
                      <a:r>
                        <a:rPr lang="en-US" sz="1700" dirty="0">
                          <a:solidFill>
                            <a:schemeClr val="tx1"/>
                          </a:solidFill>
                        </a:rPr>
                        <a:t>Joseph: Slave to Governor </a:t>
                      </a:r>
                    </a:p>
                  </a:txBody>
                  <a:tcPr>
                    <a:solidFill>
                      <a:schemeClr val="accent6">
                        <a:lumMod val="60000"/>
                        <a:lumOff val="40000"/>
                      </a:schemeClr>
                    </a:solidFill>
                  </a:tcPr>
                </a:tc>
                <a:tc>
                  <a:txBody>
                    <a:bodyPr/>
                    <a:lstStyle/>
                    <a:p>
                      <a:pPr algn="ctr"/>
                      <a:r>
                        <a:rPr lang="en-US" sz="1700" dirty="0">
                          <a:solidFill>
                            <a:schemeClr val="tx1"/>
                          </a:solidFill>
                        </a:rPr>
                        <a:t>Doug Greer </a:t>
                      </a:r>
                    </a:p>
                  </a:txBody>
                  <a:tcPr>
                    <a:solidFill>
                      <a:schemeClr val="accent6">
                        <a:lumMod val="60000"/>
                        <a:lumOff val="40000"/>
                      </a:schemeClr>
                    </a:solidFill>
                  </a:tcPr>
                </a:tc>
                <a:extLst>
                  <a:ext uri="{0D108BD9-81ED-4DB2-BD59-A6C34878D82A}">
                    <a16:rowId xmlns:a16="http://schemas.microsoft.com/office/drawing/2014/main" val="3110012075"/>
                  </a:ext>
                </a:extLst>
              </a:tr>
              <a:tr h="452996">
                <a:tc>
                  <a:txBody>
                    <a:bodyPr/>
                    <a:lstStyle/>
                    <a:p>
                      <a:pPr algn="ctr"/>
                      <a:r>
                        <a:rPr lang="en-US" sz="1700" dirty="0">
                          <a:solidFill>
                            <a:schemeClr val="tx1"/>
                          </a:solidFill>
                        </a:rPr>
                        <a:t>2/11/24</a:t>
                      </a:r>
                    </a:p>
                  </a:txBody>
                  <a:tcPr>
                    <a:solidFill>
                      <a:schemeClr val="accent6">
                        <a:lumMod val="20000"/>
                        <a:lumOff val="80000"/>
                      </a:schemeClr>
                    </a:solidFill>
                  </a:tcPr>
                </a:tc>
                <a:tc>
                  <a:txBody>
                    <a:bodyPr/>
                    <a:lstStyle/>
                    <a:p>
                      <a:pPr algn="ctr"/>
                      <a:r>
                        <a:rPr lang="en-US" sz="1700" dirty="0">
                          <a:solidFill>
                            <a:schemeClr val="tx1"/>
                          </a:solidFill>
                        </a:rPr>
                        <a:t>Joseph: Reconciliation w/ Brothers </a:t>
                      </a:r>
                    </a:p>
                  </a:txBody>
                  <a:tcPr>
                    <a:solidFill>
                      <a:schemeClr val="accent6">
                        <a:lumMod val="20000"/>
                        <a:lumOff val="80000"/>
                      </a:schemeClr>
                    </a:solidFill>
                  </a:tcPr>
                </a:tc>
                <a:tc>
                  <a:txBody>
                    <a:bodyPr/>
                    <a:lstStyle/>
                    <a:p>
                      <a:pPr algn="ctr"/>
                      <a:r>
                        <a:rPr lang="en-US" sz="1700" dirty="0">
                          <a:solidFill>
                            <a:schemeClr val="tx1"/>
                          </a:solidFill>
                        </a:rPr>
                        <a:t>David Haley </a:t>
                      </a:r>
                    </a:p>
                  </a:txBody>
                  <a:tcPr>
                    <a:solidFill>
                      <a:schemeClr val="accent6">
                        <a:lumMod val="20000"/>
                        <a:lumOff val="80000"/>
                      </a:schemeClr>
                    </a:solidFill>
                  </a:tcPr>
                </a:tc>
                <a:extLst>
                  <a:ext uri="{0D108BD9-81ED-4DB2-BD59-A6C34878D82A}">
                    <a16:rowId xmlns:a16="http://schemas.microsoft.com/office/drawing/2014/main" val="205617094"/>
                  </a:ext>
                </a:extLst>
              </a:tr>
              <a:tr h="452996">
                <a:tc>
                  <a:txBody>
                    <a:bodyPr/>
                    <a:lstStyle/>
                    <a:p>
                      <a:pPr algn="ctr"/>
                      <a:r>
                        <a:rPr lang="en-US" sz="1700" dirty="0"/>
                        <a:t>2/18/24</a:t>
                      </a:r>
                    </a:p>
                  </a:txBody>
                  <a:tcPr>
                    <a:solidFill>
                      <a:schemeClr val="accent6">
                        <a:lumMod val="60000"/>
                        <a:lumOff val="40000"/>
                      </a:schemeClr>
                    </a:solidFill>
                  </a:tcPr>
                </a:tc>
                <a:tc>
                  <a:txBody>
                    <a:bodyPr/>
                    <a:lstStyle/>
                    <a:p>
                      <a:pPr algn="ctr"/>
                      <a:r>
                        <a:rPr lang="en-US" sz="1700" dirty="0"/>
                        <a:t>Jacob: Blessing &amp; Genesis’ End </a:t>
                      </a:r>
                    </a:p>
                  </a:txBody>
                  <a:tcPr>
                    <a:solidFill>
                      <a:schemeClr val="accent6">
                        <a:lumMod val="60000"/>
                        <a:lumOff val="40000"/>
                      </a:schemeClr>
                    </a:solidFill>
                  </a:tcPr>
                </a:tc>
                <a:tc>
                  <a:txBody>
                    <a:bodyPr/>
                    <a:lstStyle/>
                    <a:p>
                      <a:pPr algn="ctr"/>
                      <a:r>
                        <a:rPr lang="en-US" sz="1700" dirty="0"/>
                        <a:t>Doug Greer </a:t>
                      </a:r>
                    </a:p>
                  </a:txBody>
                  <a:tcPr>
                    <a:solidFill>
                      <a:schemeClr val="accent6">
                        <a:lumMod val="60000"/>
                        <a:lumOff val="40000"/>
                      </a:schemeClr>
                    </a:solidFill>
                  </a:tcPr>
                </a:tc>
                <a:extLst>
                  <a:ext uri="{0D108BD9-81ED-4DB2-BD59-A6C34878D82A}">
                    <a16:rowId xmlns:a16="http://schemas.microsoft.com/office/drawing/2014/main" val="3392723889"/>
                  </a:ext>
                </a:extLst>
              </a:tr>
              <a:tr h="452996">
                <a:tc>
                  <a:txBody>
                    <a:bodyPr/>
                    <a:lstStyle/>
                    <a:p>
                      <a:pPr algn="ctr"/>
                      <a:r>
                        <a:rPr lang="en-US" sz="1700" dirty="0"/>
                        <a:t>2/25/24</a:t>
                      </a:r>
                    </a:p>
                  </a:txBody>
                  <a:tcPr>
                    <a:solidFill>
                      <a:schemeClr val="accent6">
                        <a:lumMod val="20000"/>
                        <a:lumOff val="80000"/>
                      </a:schemeClr>
                    </a:solidFill>
                  </a:tcPr>
                </a:tc>
                <a:tc>
                  <a:txBody>
                    <a:bodyPr/>
                    <a:lstStyle/>
                    <a:p>
                      <a:pPr algn="ctr"/>
                      <a:r>
                        <a:rPr lang="en-US" sz="1700" dirty="0"/>
                        <a:t>Conclusion / Review </a:t>
                      </a:r>
                    </a:p>
                  </a:txBody>
                  <a:tcPr>
                    <a:solidFill>
                      <a:schemeClr val="accent6">
                        <a:lumMod val="20000"/>
                        <a:lumOff val="80000"/>
                      </a:schemeClr>
                    </a:solidFill>
                  </a:tcPr>
                </a:tc>
                <a:tc>
                  <a:txBody>
                    <a:bodyPr/>
                    <a:lstStyle/>
                    <a:p>
                      <a:pPr algn="ctr"/>
                      <a:r>
                        <a:rPr lang="en-US" sz="1700" dirty="0"/>
                        <a:t>David Haley </a:t>
                      </a:r>
                    </a:p>
                  </a:txBody>
                  <a:tcPr>
                    <a:solidFill>
                      <a:schemeClr val="accent6">
                        <a:lumMod val="20000"/>
                        <a:lumOff val="80000"/>
                      </a:schemeClr>
                    </a:solidFill>
                  </a:tcPr>
                </a:tc>
                <a:extLst>
                  <a:ext uri="{0D108BD9-81ED-4DB2-BD59-A6C34878D82A}">
                    <a16:rowId xmlns:a16="http://schemas.microsoft.com/office/drawing/2014/main" val="635357736"/>
                  </a:ext>
                </a:extLst>
              </a:tr>
            </a:tbl>
          </a:graphicData>
        </a:graphic>
      </p:graphicFrame>
      <p:sp>
        <p:nvSpPr>
          <p:cNvPr id="2" name="TextBox 1">
            <a:extLst>
              <a:ext uri="{FF2B5EF4-FFF2-40B4-BE49-F238E27FC236}">
                <a16:creationId xmlns:a16="http://schemas.microsoft.com/office/drawing/2014/main" id="{D9E10A75-253D-B3D7-4277-E93DC9122751}"/>
              </a:ext>
            </a:extLst>
          </p:cNvPr>
          <p:cNvSpPr txBox="1"/>
          <p:nvPr/>
        </p:nvSpPr>
        <p:spPr>
          <a:xfrm>
            <a:off x="11585121" y="6415314"/>
            <a:ext cx="294822" cy="369332"/>
          </a:xfrm>
          <a:prstGeom prst="rect">
            <a:avLst/>
          </a:prstGeom>
          <a:noFill/>
        </p:spPr>
        <p:txBody>
          <a:bodyPr wrap="square" rtlCol="0">
            <a:spAutoFit/>
          </a:bodyPr>
          <a:lstStyle/>
          <a:p>
            <a:r>
              <a:rPr lang="en-US" dirty="0">
                <a:solidFill>
                  <a:srgbClr val="FFFF00"/>
                </a:solidFill>
              </a:rPr>
              <a:t>2</a:t>
            </a:r>
          </a:p>
        </p:txBody>
      </p:sp>
    </p:spTree>
    <p:extLst>
      <p:ext uri="{BB962C8B-B14F-4D97-AF65-F5344CB8AC3E}">
        <p14:creationId xmlns:p14="http://schemas.microsoft.com/office/powerpoint/2010/main" val="1706280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394A67-5614-BF83-F3CF-5E821DE638A3}"/>
              </a:ext>
            </a:extLst>
          </p:cNvPr>
          <p:cNvSpPr>
            <a:spLocks noGrp="1"/>
          </p:cNvSpPr>
          <p:nvPr>
            <p:ph type="ctrTitle"/>
          </p:nvPr>
        </p:nvSpPr>
        <p:spPr>
          <a:xfrm>
            <a:off x="831384" y="166409"/>
            <a:ext cx="10497015" cy="1153339"/>
          </a:xfrm>
        </p:spPr>
        <p:txBody>
          <a:bodyPr>
            <a:normAutofit/>
          </a:bodyPr>
          <a:lstStyle/>
          <a:p>
            <a:r>
              <a:rPr lang="en-US" dirty="0">
                <a:solidFill>
                  <a:srgbClr val="FFFF00"/>
                </a:solidFill>
              </a:rPr>
              <a:t>What is our Spiritual Blessing? </a:t>
            </a:r>
          </a:p>
        </p:txBody>
      </p:sp>
      <p:sp>
        <p:nvSpPr>
          <p:cNvPr id="5" name="TextBox 4">
            <a:extLst>
              <a:ext uri="{FF2B5EF4-FFF2-40B4-BE49-F238E27FC236}">
                <a16:creationId xmlns:a16="http://schemas.microsoft.com/office/drawing/2014/main" id="{94151DAE-BCA9-E68D-9000-B136A7BCDE9D}"/>
              </a:ext>
            </a:extLst>
          </p:cNvPr>
          <p:cNvSpPr txBox="1"/>
          <p:nvPr/>
        </p:nvSpPr>
        <p:spPr>
          <a:xfrm>
            <a:off x="426755" y="1232413"/>
            <a:ext cx="11338489" cy="5078313"/>
          </a:xfrm>
          <a:prstGeom prst="rect">
            <a:avLst/>
          </a:prstGeom>
          <a:noFill/>
        </p:spPr>
        <p:txBody>
          <a:bodyPr wrap="square" rtlCol="0">
            <a:spAutoFit/>
          </a:bodyPr>
          <a:lstStyle/>
          <a:p>
            <a:pPr marL="342900" indent="-342900">
              <a:buFont typeface="Arial" panose="020B0604020202020204" pitchFamily="34" charset="0"/>
              <a:buChar char="•"/>
            </a:pPr>
            <a:endParaRPr lang="en-US" sz="2800" dirty="0">
              <a:solidFill>
                <a:srgbClr val="FFFF00"/>
              </a:solidFill>
            </a:endParaRPr>
          </a:p>
          <a:p>
            <a:pPr marL="285750" marR="0" indent="-285750" algn="l">
              <a:spcBef>
                <a:spcPts val="0"/>
              </a:spcBef>
              <a:spcAft>
                <a:spcPts val="0"/>
              </a:spcAft>
              <a:buFont typeface="Arial" panose="020B0604020202020204" pitchFamily="34" charset="0"/>
              <a:buChar char="•"/>
            </a:pPr>
            <a:r>
              <a:rPr lang="en-US" sz="1800" b="0" i="0" dirty="0">
                <a:solidFill>
                  <a:srgbClr val="FFFF00"/>
                </a:solidFill>
                <a:effectLst/>
                <a:latin typeface="Calibri" panose="020F0502020204030204" pitchFamily="34" charset="0"/>
              </a:rPr>
              <a:t> </a:t>
            </a:r>
            <a:r>
              <a:rPr lang="en-US" sz="2000" b="0" i="0" dirty="0">
                <a:solidFill>
                  <a:srgbClr val="FFFF00"/>
                </a:solidFill>
                <a:effectLst/>
                <a:latin typeface="Calibri" panose="020F0502020204030204" pitchFamily="34" charset="0"/>
              </a:rPr>
              <a:t>Acts 3:25-26 It is you who are the sons of the prophets, and of the </a:t>
            </a:r>
            <a:r>
              <a:rPr lang="en-US" sz="2000" b="0" i="1" dirty="0">
                <a:solidFill>
                  <a:srgbClr val="FFFF00"/>
                </a:solidFill>
                <a:effectLst/>
                <a:latin typeface="Calibri" panose="020F0502020204030204" pitchFamily="34" charset="0"/>
              </a:rPr>
              <a:t>covenant</a:t>
            </a:r>
            <a:r>
              <a:rPr lang="en-US" sz="2000" b="0" i="0" dirty="0">
                <a:solidFill>
                  <a:srgbClr val="FFFF00"/>
                </a:solidFill>
                <a:effectLst/>
                <a:latin typeface="Calibri" panose="020F0502020204030204" pitchFamily="34" charset="0"/>
              </a:rPr>
              <a:t> </a:t>
            </a:r>
            <a:r>
              <a:rPr lang="en-US" sz="2000" b="0" i="1" dirty="0">
                <a:solidFill>
                  <a:srgbClr val="FFFF00"/>
                </a:solidFill>
                <a:effectLst/>
                <a:latin typeface="Calibri" panose="020F0502020204030204" pitchFamily="34" charset="0"/>
              </a:rPr>
              <a:t>which</a:t>
            </a:r>
            <a:r>
              <a:rPr lang="en-US" sz="2000" b="0" i="0" dirty="0">
                <a:solidFill>
                  <a:srgbClr val="FFFF00"/>
                </a:solidFill>
                <a:effectLst/>
                <a:latin typeface="Calibri" panose="020F0502020204030204" pitchFamily="34" charset="0"/>
              </a:rPr>
              <a:t> </a:t>
            </a:r>
            <a:r>
              <a:rPr lang="en-US" sz="2000" b="0" i="1" dirty="0">
                <a:solidFill>
                  <a:srgbClr val="FFFF00"/>
                </a:solidFill>
                <a:effectLst/>
                <a:latin typeface="Calibri" panose="020F0502020204030204" pitchFamily="34" charset="0"/>
              </a:rPr>
              <a:t>God</a:t>
            </a:r>
            <a:r>
              <a:rPr lang="en-US" sz="2000" b="0" i="0" dirty="0">
                <a:solidFill>
                  <a:srgbClr val="FFFF00"/>
                </a:solidFill>
                <a:effectLst/>
                <a:latin typeface="Calibri" panose="020F0502020204030204" pitchFamily="34" charset="0"/>
              </a:rPr>
              <a:t> </a:t>
            </a:r>
            <a:r>
              <a:rPr lang="en-US" sz="2000" b="0" i="1" dirty="0">
                <a:solidFill>
                  <a:srgbClr val="FFFF00"/>
                </a:solidFill>
                <a:effectLst/>
                <a:latin typeface="Calibri" panose="020F0502020204030204" pitchFamily="34" charset="0"/>
              </a:rPr>
              <a:t>made</a:t>
            </a:r>
            <a:r>
              <a:rPr lang="en-US" sz="2000" b="0" i="0" dirty="0">
                <a:solidFill>
                  <a:srgbClr val="FFFF00"/>
                </a:solidFill>
                <a:effectLst/>
                <a:latin typeface="Calibri" panose="020F0502020204030204" pitchFamily="34" charset="0"/>
              </a:rPr>
              <a:t> </a:t>
            </a:r>
            <a:r>
              <a:rPr lang="en-US" sz="2000" b="0" i="1" dirty="0">
                <a:solidFill>
                  <a:srgbClr val="FFFF00"/>
                </a:solidFill>
                <a:effectLst/>
                <a:latin typeface="Calibri" panose="020F0502020204030204" pitchFamily="34" charset="0"/>
              </a:rPr>
              <a:t>with your fathers, saying to Abraham, `And </a:t>
            </a:r>
            <a:r>
              <a:rPr lang="en-US" sz="2000" b="0" i="1" u="sng" dirty="0">
                <a:solidFill>
                  <a:srgbClr val="FFFF00"/>
                </a:solidFill>
                <a:effectLst/>
                <a:latin typeface="Calibri" panose="020F0502020204030204" pitchFamily="34" charset="0"/>
              </a:rPr>
              <a:t>in your seed all the families of the earth shall be blessed</a:t>
            </a:r>
            <a:r>
              <a:rPr lang="en-US" sz="2000" b="0" i="1" dirty="0">
                <a:solidFill>
                  <a:srgbClr val="FFFF00"/>
                </a:solidFill>
                <a:effectLst/>
                <a:latin typeface="Calibri" panose="020F0502020204030204" pitchFamily="34" charset="0"/>
              </a:rPr>
              <a:t>.</a:t>
            </a:r>
            <a:r>
              <a:rPr lang="en-US" sz="2000" b="0" i="0" dirty="0">
                <a:solidFill>
                  <a:srgbClr val="FFFF00"/>
                </a:solidFill>
                <a:effectLst/>
                <a:latin typeface="Calibri" panose="020F0502020204030204" pitchFamily="34" charset="0"/>
              </a:rPr>
              <a:t> For you first, </a:t>
            </a:r>
            <a:r>
              <a:rPr lang="en-US" sz="2000" b="0" i="0" u="sng" dirty="0">
                <a:solidFill>
                  <a:srgbClr val="FFFF00"/>
                </a:solidFill>
                <a:effectLst/>
                <a:latin typeface="Calibri" panose="020F0502020204030204" pitchFamily="34" charset="0"/>
              </a:rPr>
              <a:t>God raised up His Servant Jesus, and </a:t>
            </a:r>
            <a:r>
              <a:rPr lang="en-US" sz="2000" b="0" i="1" u="sng" dirty="0">
                <a:solidFill>
                  <a:srgbClr val="FFFF00"/>
                </a:solidFill>
                <a:effectLst/>
                <a:latin typeface="Calibri" panose="020F0502020204030204" pitchFamily="34" charset="0"/>
              </a:rPr>
              <a:t>sent</a:t>
            </a:r>
            <a:r>
              <a:rPr lang="en-US" sz="2000" b="0" u="sng" dirty="0">
                <a:solidFill>
                  <a:srgbClr val="FFFF00"/>
                </a:solidFill>
                <a:effectLst/>
                <a:latin typeface="Calibri" panose="020F0502020204030204" pitchFamily="34" charset="0"/>
              </a:rPr>
              <a:t> </a:t>
            </a:r>
            <a:r>
              <a:rPr lang="en-US" sz="2000" b="0" i="1" u="sng" dirty="0">
                <a:solidFill>
                  <a:srgbClr val="FFFF00"/>
                </a:solidFill>
                <a:effectLst/>
                <a:latin typeface="Calibri" panose="020F0502020204030204" pitchFamily="34" charset="0"/>
              </a:rPr>
              <a:t>Him</a:t>
            </a:r>
            <a:r>
              <a:rPr lang="en-US" sz="2000" b="0" u="sng" dirty="0">
                <a:solidFill>
                  <a:srgbClr val="FFFF00"/>
                </a:solidFill>
                <a:effectLst/>
                <a:latin typeface="Calibri" panose="020F0502020204030204" pitchFamily="34" charset="0"/>
              </a:rPr>
              <a:t> </a:t>
            </a:r>
            <a:r>
              <a:rPr lang="en-US" sz="2000" b="0" i="1" u="sng" dirty="0">
                <a:solidFill>
                  <a:srgbClr val="FFFF00"/>
                </a:solidFill>
                <a:effectLst/>
                <a:latin typeface="Calibri" panose="020F0502020204030204" pitchFamily="34" charset="0"/>
              </a:rPr>
              <a:t>to</a:t>
            </a:r>
            <a:r>
              <a:rPr lang="en-US" sz="2000" b="0" u="sng" dirty="0">
                <a:solidFill>
                  <a:srgbClr val="FFFF00"/>
                </a:solidFill>
                <a:effectLst/>
                <a:latin typeface="Calibri" panose="020F0502020204030204" pitchFamily="34" charset="0"/>
              </a:rPr>
              <a:t> </a:t>
            </a:r>
            <a:r>
              <a:rPr lang="en-US" sz="2000" b="0" i="1" u="sng" dirty="0">
                <a:solidFill>
                  <a:srgbClr val="FFFF00"/>
                </a:solidFill>
                <a:effectLst/>
                <a:latin typeface="Calibri" panose="020F0502020204030204" pitchFamily="34" charset="0"/>
              </a:rPr>
              <a:t>bless</a:t>
            </a:r>
            <a:r>
              <a:rPr lang="en-US" sz="2000" b="0" u="sng" dirty="0">
                <a:solidFill>
                  <a:srgbClr val="FFFF00"/>
                </a:solidFill>
                <a:effectLst/>
                <a:latin typeface="Calibri" panose="020F0502020204030204" pitchFamily="34" charset="0"/>
              </a:rPr>
              <a:t> </a:t>
            </a:r>
            <a:r>
              <a:rPr lang="en-US" sz="2000" b="0" i="1" u="sng" dirty="0">
                <a:solidFill>
                  <a:srgbClr val="FFFF00"/>
                </a:solidFill>
                <a:effectLst/>
                <a:latin typeface="Calibri" panose="020F0502020204030204" pitchFamily="34" charset="0"/>
              </a:rPr>
              <a:t>you</a:t>
            </a:r>
            <a:r>
              <a:rPr lang="en-US" sz="2000" b="0" u="sng" dirty="0">
                <a:solidFill>
                  <a:srgbClr val="FFFF00"/>
                </a:solidFill>
                <a:effectLst/>
                <a:latin typeface="Calibri" panose="020F0502020204030204" pitchFamily="34" charset="0"/>
              </a:rPr>
              <a:t> </a:t>
            </a:r>
            <a:r>
              <a:rPr lang="en-US" sz="2000" b="0" i="1" u="sng" dirty="0">
                <a:solidFill>
                  <a:srgbClr val="FFFF00"/>
                </a:solidFill>
                <a:effectLst/>
                <a:latin typeface="Calibri" panose="020F0502020204030204" pitchFamily="34" charset="0"/>
              </a:rPr>
              <a:t>by turning every one  from your wicked ways</a:t>
            </a:r>
            <a:r>
              <a:rPr lang="en-US" sz="2000" b="0" i="0" dirty="0">
                <a:solidFill>
                  <a:srgbClr val="FFFF00"/>
                </a:solidFill>
                <a:effectLst/>
                <a:latin typeface="Calibri" panose="020F0502020204030204" pitchFamily="34" charset="0"/>
              </a:rPr>
              <a:t>.</a:t>
            </a:r>
          </a:p>
          <a:p>
            <a:pPr marR="0" algn="l">
              <a:spcBef>
                <a:spcPts val="0"/>
              </a:spcBef>
              <a:spcAft>
                <a:spcPts val="0"/>
              </a:spcAft>
            </a:pPr>
            <a:endParaRPr lang="en-US" sz="2000" b="0" i="0" dirty="0">
              <a:solidFill>
                <a:srgbClr val="FFFF00"/>
              </a:solidFill>
              <a:effectLst/>
              <a:latin typeface="Times New Roman" panose="02020603050405020304" pitchFamily="18" charset="0"/>
            </a:endParaRPr>
          </a:p>
          <a:p>
            <a:pPr marL="285750" marR="0" indent="-285750" algn="l">
              <a:spcBef>
                <a:spcPts val="0"/>
              </a:spcBef>
              <a:spcAft>
                <a:spcPts val="0"/>
              </a:spcAft>
              <a:buFont typeface="Arial" panose="020B0604020202020204" pitchFamily="34" charset="0"/>
              <a:buChar char="•"/>
            </a:pPr>
            <a:r>
              <a:rPr lang="en-US" sz="2000" b="0" i="0" dirty="0">
                <a:solidFill>
                  <a:srgbClr val="FFFF00"/>
                </a:solidFill>
                <a:effectLst/>
                <a:latin typeface="Calibri" panose="020F0502020204030204" pitchFamily="34" charset="0"/>
              </a:rPr>
              <a:t>Acts 13:32-33,38 we </a:t>
            </a:r>
            <a:r>
              <a:rPr lang="en-US" sz="2000" b="0" i="1" dirty="0">
                <a:solidFill>
                  <a:srgbClr val="FFFF00"/>
                </a:solidFill>
                <a:effectLst/>
                <a:latin typeface="Calibri" panose="020F0502020204030204" pitchFamily="34" charset="0"/>
              </a:rPr>
              <a:t>preach to you the good news of the promise made to the fathers</a:t>
            </a:r>
            <a:r>
              <a:rPr lang="en-US" sz="2000" b="0" i="0" dirty="0">
                <a:solidFill>
                  <a:srgbClr val="FFFF00"/>
                </a:solidFill>
                <a:effectLst/>
                <a:latin typeface="Calibri" panose="020F0502020204030204" pitchFamily="34" charset="0"/>
              </a:rPr>
              <a:t>, that God has </a:t>
            </a:r>
            <a:r>
              <a:rPr lang="en-US" sz="2000" b="0" i="1" dirty="0">
                <a:solidFill>
                  <a:srgbClr val="FFFF00"/>
                </a:solidFill>
                <a:effectLst/>
                <a:latin typeface="Calibri" panose="020F0502020204030204" pitchFamily="34" charset="0"/>
              </a:rPr>
              <a:t>fulfilled</a:t>
            </a:r>
            <a:r>
              <a:rPr lang="en-US" sz="2000" b="0" i="0" dirty="0">
                <a:solidFill>
                  <a:srgbClr val="FFFF00"/>
                </a:solidFill>
                <a:effectLst/>
                <a:latin typeface="Calibri" panose="020F0502020204030204" pitchFamily="34" charset="0"/>
              </a:rPr>
              <a:t> </a:t>
            </a:r>
            <a:r>
              <a:rPr lang="en-US" sz="2000" b="0" i="1" dirty="0">
                <a:solidFill>
                  <a:srgbClr val="FFFF00"/>
                </a:solidFill>
                <a:effectLst/>
                <a:latin typeface="Calibri" panose="020F0502020204030204" pitchFamily="34" charset="0"/>
              </a:rPr>
              <a:t>this</a:t>
            </a:r>
            <a:r>
              <a:rPr lang="en-US" sz="2000" b="0" i="0" dirty="0">
                <a:solidFill>
                  <a:srgbClr val="FFFF00"/>
                </a:solidFill>
                <a:effectLst/>
                <a:latin typeface="Calibri" panose="020F0502020204030204" pitchFamily="34" charset="0"/>
              </a:rPr>
              <a:t> </a:t>
            </a:r>
            <a:r>
              <a:rPr lang="en-US" sz="2000" b="0" i="1" dirty="0">
                <a:solidFill>
                  <a:srgbClr val="FFFF00"/>
                </a:solidFill>
                <a:effectLst/>
                <a:latin typeface="Calibri" panose="020F0502020204030204" pitchFamily="34" charset="0"/>
              </a:rPr>
              <a:t>promise</a:t>
            </a:r>
            <a:r>
              <a:rPr lang="en-US" sz="2000" b="0" i="0" dirty="0">
                <a:solidFill>
                  <a:srgbClr val="FFFF00"/>
                </a:solidFill>
                <a:effectLst/>
                <a:latin typeface="Calibri" panose="020F0502020204030204" pitchFamily="34" charset="0"/>
              </a:rPr>
              <a:t> to our children in that He </a:t>
            </a:r>
            <a:r>
              <a:rPr lang="en-US" sz="2000" b="0" i="1" dirty="0">
                <a:solidFill>
                  <a:srgbClr val="FFFF00"/>
                </a:solidFill>
                <a:effectLst/>
                <a:latin typeface="Calibri" panose="020F0502020204030204" pitchFamily="34" charset="0"/>
              </a:rPr>
              <a:t>raised</a:t>
            </a:r>
            <a:r>
              <a:rPr lang="en-US" sz="2000" b="0" i="0" dirty="0">
                <a:solidFill>
                  <a:srgbClr val="FFFF00"/>
                </a:solidFill>
                <a:effectLst/>
                <a:latin typeface="Calibri" panose="020F0502020204030204" pitchFamily="34" charset="0"/>
              </a:rPr>
              <a:t> </a:t>
            </a:r>
            <a:r>
              <a:rPr lang="en-US" sz="2000" b="0" i="1" dirty="0">
                <a:solidFill>
                  <a:srgbClr val="FFFF00"/>
                </a:solidFill>
                <a:effectLst/>
                <a:latin typeface="Calibri" panose="020F0502020204030204" pitchFamily="34" charset="0"/>
              </a:rPr>
              <a:t>up</a:t>
            </a:r>
            <a:r>
              <a:rPr lang="en-US" sz="2000" b="0" i="0" dirty="0">
                <a:solidFill>
                  <a:srgbClr val="FFFF00"/>
                </a:solidFill>
                <a:effectLst/>
                <a:latin typeface="Calibri" panose="020F0502020204030204" pitchFamily="34" charset="0"/>
              </a:rPr>
              <a:t> </a:t>
            </a:r>
            <a:r>
              <a:rPr lang="en-US" sz="2000" b="0" i="1" dirty="0">
                <a:solidFill>
                  <a:srgbClr val="FFFF00"/>
                </a:solidFill>
                <a:effectLst/>
                <a:latin typeface="Calibri" panose="020F0502020204030204" pitchFamily="34" charset="0"/>
              </a:rPr>
              <a:t>Jesus</a:t>
            </a:r>
            <a:r>
              <a:rPr lang="en-US" sz="2000" b="0" i="0" dirty="0">
                <a:solidFill>
                  <a:srgbClr val="FFFF00"/>
                </a:solidFill>
                <a:effectLst/>
                <a:latin typeface="Calibri" panose="020F0502020204030204" pitchFamily="34" charset="0"/>
              </a:rPr>
              <a:t>...that through Him </a:t>
            </a:r>
            <a:r>
              <a:rPr lang="en-US" sz="2000" b="0" i="1" u="sng" dirty="0">
                <a:solidFill>
                  <a:srgbClr val="FFFF00"/>
                </a:solidFill>
                <a:effectLst/>
                <a:latin typeface="Calibri" panose="020F0502020204030204" pitchFamily="34" charset="0"/>
              </a:rPr>
              <a:t>forgiveness</a:t>
            </a:r>
            <a:r>
              <a:rPr lang="en-US" sz="2000" b="0" i="0" u="sng" dirty="0">
                <a:solidFill>
                  <a:srgbClr val="FFFF00"/>
                </a:solidFill>
                <a:effectLst/>
                <a:latin typeface="Calibri" panose="020F0502020204030204" pitchFamily="34" charset="0"/>
              </a:rPr>
              <a:t> </a:t>
            </a:r>
            <a:r>
              <a:rPr lang="en-US" sz="2000" b="0" i="1" u="sng" dirty="0">
                <a:solidFill>
                  <a:srgbClr val="FFFF00"/>
                </a:solidFill>
                <a:effectLst/>
                <a:latin typeface="Calibri" panose="020F0502020204030204" pitchFamily="34" charset="0"/>
              </a:rPr>
              <a:t>of</a:t>
            </a:r>
            <a:r>
              <a:rPr lang="en-US" sz="2000" b="0" i="0" u="sng" dirty="0">
                <a:solidFill>
                  <a:srgbClr val="FFFF00"/>
                </a:solidFill>
                <a:effectLst/>
                <a:latin typeface="Calibri" panose="020F0502020204030204" pitchFamily="34" charset="0"/>
              </a:rPr>
              <a:t> </a:t>
            </a:r>
            <a:r>
              <a:rPr lang="en-US" sz="2000" b="0" i="1" u="sng" dirty="0">
                <a:solidFill>
                  <a:srgbClr val="FFFF00"/>
                </a:solidFill>
                <a:effectLst/>
                <a:latin typeface="Calibri" panose="020F0502020204030204" pitchFamily="34" charset="0"/>
              </a:rPr>
              <a:t>sins</a:t>
            </a:r>
            <a:r>
              <a:rPr lang="en-US" sz="2000" b="0" i="0" dirty="0">
                <a:solidFill>
                  <a:srgbClr val="FFFF00"/>
                </a:solidFill>
                <a:effectLst/>
                <a:latin typeface="Calibri" panose="020F0502020204030204" pitchFamily="34" charset="0"/>
              </a:rPr>
              <a:t> is proclaimed to you</a:t>
            </a:r>
          </a:p>
          <a:p>
            <a:pPr marR="0" algn="l">
              <a:spcBef>
                <a:spcPts val="0"/>
              </a:spcBef>
              <a:spcAft>
                <a:spcPts val="0"/>
              </a:spcAft>
            </a:pPr>
            <a:endParaRPr lang="en-US" sz="2000" b="0" i="0" dirty="0">
              <a:solidFill>
                <a:srgbClr val="FFFF00"/>
              </a:solidFill>
              <a:effectLst/>
              <a:latin typeface="Times New Roman" panose="02020603050405020304" pitchFamily="18" charset="0"/>
            </a:endParaRPr>
          </a:p>
          <a:p>
            <a:pPr marL="285750" marR="0" indent="-285750" algn="l">
              <a:spcBef>
                <a:spcPts val="0"/>
              </a:spcBef>
              <a:spcAft>
                <a:spcPts val="0"/>
              </a:spcAft>
              <a:buFont typeface="Arial" panose="020B0604020202020204" pitchFamily="34" charset="0"/>
              <a:buChar char="•"/>
            </a:pPr>
            <a:r>
              <a:rPr lang="en-US" sz="2000" b="0" i="0" dirty="0">
                <a:solidFill>
                  <a:srgbClr val="FFFF00"/>
                </a:solidFill>
                <a:effectLst/>
                <a:latin typeface="Calibri" panose="020F0502020204030204" pitchFamily="34" charset="0"/>
              </a:rPr>
              <a:t>Gal 3:8-9 And the Scripture, foreseeing that God would justify the Gentiles by faith, preached the gospel </a:t>
            </a:r>
            <a:r>
              <a:rPr lang="en-US" sz="2000" b="0" i="1" dirty="0">
                <a:solidFill>
                  <a:srgbClr val="FFFF00"/>
                </a:solidFill>
                <a:effectLst/>
                <a:latin typeface="Calibri" panose="020F0502020204030204" pitchFamily="34" charset="0"/>
              </a:rPr>
              <a:t>beforehand</a:t>
            </a:r>
            <a:r>
              <a:rPr lang="en-US" sz="2000" b="0" i="0" dirty="0">
                <a:solidFill>
                  <a:srgbClr val="FFFF00"/>
                </a:solidFill>
                <a:effectLst/>
                <a:latin typeface="Calibri" panose="020F0502020204030204" pitchFamily="34" charset="0"/>
              </a:rPr>
              <a:t> </a:t>
            </a:r>
            <a:r>
              <a:rPr lang="en-US" sz="2000" b="0" i="1" dirty="0">
                <a:solidFill>
                  <a:srgbClr val="FFFF00"/>
                </a:solidFill>
                <a:effectLst/>
                <a:latin typeface="Calibri" panose="020F0502020204030204" pitchFamily="34" charset="0"/>
              </a:rPr>
              <a:t>to</a:t>
            </a:r>
            <a:r>
              <a:rPr lang="en-US" sz="2000" b="0" i="0" dirty="0">
                <a:solidFill>
                  <a:srgbClr val="FFFF00"/>
                </a:solidFill>
                <a:effectLst/>
                <a:latin typeface="Calibri" panose="020F0502020204030204" pitchFamily="34" charset="0"/>
              </a:rPr>
              <a:t> </a:t>
            </a:r>
            <a:r>
              <a:rPr lang="en-US" sz="2000" b="0" i="1" dirty="0">
                <a:solidFill>
                  <a:srgbClr val="FFFF00"/>
                </a:solidFill>
                <a:effectLst/>
                <a:latin typeface="Calibri" panose="020F0502020204030204" pitchFamily="34" charset="0"/>
              </a:rPr>
              <a:t>Abraham</a:t>
            </a:r>
            <a:r>
              <a:rPr lang="en-US" sz="2000" b="0" i="0" dirty="0">
                <a:solidFill>
                  <a:srgbClr val="FFFF00"/>
                </a:solidFill>
                <a:effectLst/>
                <a:latin typeface="Calibri" panose="020F0502020204030204" pitchFamily="34" charset="0"/>
              </a:rPr>
              <a:t>, saying, </a:t>
            </a:r>
            <a:r>
              <a:rPr lang="en-US" sz="2000" b="0" i="1" dirty="0">
                <a:solidFill>
                  <a:srgbClr val="FFFF00"/>
                </a:solidFill>
                <a:effectLst/>
                <a:latin typeface="Calibri" panose="020F0502020204030204" pitchFamily="34" charset="0"/>
              </a:rPr>
              <a:t>"All the nations shall be blessed in you."</a:t>
            </a:r>
            <a:r>
              <a:rPr lang="en-US" sz="2000" b="0" i="0" dirty="0">
                <a:solidFill>
                  <a:srgbClr val="FFFF00"/>
                </a:solidFill>
                <a:effectLst/>
                <a:latin typeface="Calibri" panose="020F0502020204030204" pitchFamily="34" charset="0"/>
              </a:rPr>
              <a:t> So then </a:t>
            </a:r>
            <a:r>
              <a:rPr lang="en-US" sz="2000" b="0" i="1" u="sng" dirty="0">
                <a:solidFill>
                  <a:srgbClr val="FFFF00"/>
                </a:solidFill>
                <a:effectLst/>
                <a:latin typeface="Calibri" panose="020F0502020204030204" pitchFamily="34" charset="0"/>
              </a:rPr>
              <a:t>those who are of faith are</a:t>
            </a:r>
            <a:r>
              <a:rPr lang="en-US" sz="2000" b="0" i="0" dirty="0">
                <a:solidFill>
                  <a:srgbClr val="FFFF00"/>
                </a:solidFill>
                <a:effectLst/>
                <a:latin typeface="Calibri" panose="020F0502020204030204" pitchFamily="34" charset="0"/>
              </a:rPr>
              <a:t> </a:t>
            </a:r>
            <a:r>
              <a:rPr lang="en-US" sz="2000" b="0" i="1" u="sng" dirty="0">
                <a:solidFill>
                  <a:srgbClr val="FFFF00"/>
                </a:solidFill>
                <a:effectLst/>
                <a:latin typeface="Calibri" panose="020F0502020204030204" pitchFamily="34" charset="0"/>
              </a:rPr>
              <a:t>blessed with Abraham</a:t>
            </a:r>
            <a:r>
              <a:rPr lang="en-US" sz="2000" b="0" i="0" dirty="0">
                <a:solidFill>
                  <a:srgbClr val="FFFF00"/>
                </a:solidFill>
                <a:effectLst/>
                <a:latin typeface="Calibri" panose="020F0502020204030204" pitchFamily="34" charset="0"/>
              </a:rPr>
              <a:t>, the believer.</a:t>
            </a:r>
          </a:p>
          <a:p>
            <a:pPr marR="0" algn="l">
              <a:spcBef>
                <a:spcPts val="0"/>
              </a:spcBef>
              <a:spcAft>
                <a:spcPts val="0"/>
              </a:spcAft>
            </a:pPr>
            <a:endParaRPr lang="en-US" sz="2000" b="0" i="0" dirty="0">
              <a:solidFill>
                <a:srgbClr val="FFFF00"/>
              </a:solidFill>
              <a:effectLst/>
              <a:latin typeface="Times New Roman" panose="02020603050405020304" pitchFamily="18" charset="0"/>
            </a:endParaRPr>
          </a:p>
          <a:p>
            <a:pPr marL="285750" marR="0" indent="-285750" algn="l">
              <a:spcBef>
                <a:spcPts val="0"/>
              </a:spcBef>
              <a:spcAft>
                <a:spcPts val="0"/>
              </a:spcAft>
              <a:buFont typeface="Arial" panose="020B0604020202020204" pitchFamily="34" charset="0"/>
              <a:buChar char="•"/>
            </a:pPr>
            <a:r>
              <a:rPr lang="en-US" sz="2000" b="0" i="0" dirty="0">
                <a:solidFill>
                  <a:srgbClr val="FFFF00"/>
                </a:solidFill>
                <a:effectLst/>
                <a:latin typeface="Calibri" panose="020F0502020204030204" pitchFamily="34" charset="0"/>
              </a:rPr>
              <a:t>Gal 3:29 if you belong to Christ, then you are Abraham's offspring, </a:t>
            </a:r>
            <a:r>
              <a:rPr lang="en-US" sz="2000" b="0" i="1" u="sng" dirty="0">
                <a:solidFill>
                  <a:srgbClr val="FFFF00"/>
                </a:solidFill>
                <a:effectLst/>
                <a:latin typeface="Calibri" panose="020F0502020204030204" pitchFamily="34" charset="0"/>
              </a:rPr>
              <a:t>heirs according to promise</a:t>
            </a:r>
            <a:r>
              <a:rPr lang="en-US" sz="2000" b="0" i="1" dirty="0">
                <a:solidFill>
                  <a:srgbClr val="FFFF00"/>
                </a:solidFill>
                <a:effectLst/>
                <a:latin typeface="Calibri" panose="020F0502020204030204" pitchFamily="34" charset="0"/>
              </a:rPr>
              <a:t>.</a:t>
            </a:r>
            <a:endParaRPr lang="en-US" sz="2000" b="0" i="0" dirty="0">
              <a:solidFill>
                <a:srgbClr val="FFFF00"/>
              </a:solidFill>
              <a:effectLst/>
              <a:latin typeface="Times New Roman" panose="02020603050405020304" pitchFamily="18" charset="0"/>
            </a:endParaRPr>
          </a:p>
          <a:p>
            <a:endParaRPr lang="en-US" sz="3600" dirty="0">
              <a:solidFill>
                <a:srgbClr val="FFFF00"/>
              </a:solidFill>
            </a:endParaRPr>
          </a:p>
        </p:txBody>
      </p:sp>
      <p:sp>
        <p:nvSpPr>
          <p:cNvPr id="2" name="TextBox 1">
            <a:extLst>
              <a:ext uri="{FF2B5EF4-FFF2-40B4-BE49-F238E27FC236}">
                <a16:creationId xmlns:a16="http://schemas.microsoft.com/office/drawing/2014/main" id="{0850E59D-A9A4-78C0-840A-AEC24F9568FE}"/>
              </a:ext>
            </a:extLst>
          </p:cNvPr>
          <p:cNvSpPr txBox="1"/>
          <p:nvPr/>
        </p:nvSpPr>
        <p:spPr>
          <a:xfrm>
            <a:off x="11589657" y="6415314"/>
            <a:ext cx="420914" cy="369332"/>
          </a:xfrm>
          <a:prstGeom prst="rect">
            <a:avLst/>
          </a:prstGeom>
          <a:noFill/>
        </p:spPr>
        <p:txBody>
          <a:bodyPr wrap="square" rtlCol="0">
            <a:spAutoFit/>
          </a:bodyPr>
          <a:lstStyle/>
          <a:p>
            <a:r>
              <a:rPr lang="en-US" dirty="0">
                <a:solidFill>
                  <a:srgbClr val="FFFF00"/>
                </a:solidFill>
              </a:rPr>
              <a:t>20</a:t>
            </a:r>
          </a:p>
        </p:txBody>
      </p:sp>
    </p:spTree>
    <p:extLst>
      <p:ext uri="{BB962C8B-B14F-4D97-AF65-F5344CB8AC3E}">
        <p14:creationId xmlns:p14="http://schemas.microsoft.com/office/powerpoint/2010/main" val="2378888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E10A75-253D-B3D7-4277-E93DC9122751}"/>
              </a:ext>
            </a:extLst>
          </p:cNvPr>
          <p:cNvSpPr txBox="1"/>
          <p:nvPr/>
        </p:nvSpPr>
        <p:spPr>
          <a:xfrm>
            <a:off x="11589657" y="6415314"/>
            <a:ext cx="290286" cy="369332"/>
          </a:xfrm>
          <a:prstGeom prst="rect">
            <a:avLst/>
          </a:prstGeom>
          <a:noFill/>
        </p:spPr>
        <p:txBody>
          <a:bodyPr wrap="square" rtlCol="0">
            <a:spAutoFit/>
          </a:bodyPr>
          <a:lstStyle/>
          <a:p>
            <a:r>
              <a:rPr lang="en-US" dirty="0">
                <a:solidFill>
                  <a:srgbClr val="FFFF00"/>
                </a:solidFill>
              </a:rPr>
              <a:t>3</a:t>
            </a:r>
          </a:p>
        </p:txBody>
      </p:sp>
      <p:sp>
        <p:nvSpPr>
          <p:cNvPr id="4" name="TextBox 3">
            <a:extLst>
              <a:ext uri="{FF2B5EF4-FFF2-40B4-BE49-F238E27FC236}">
                <a16:creationId xmlns:a16="http://schemas.microsoft.com/office/drawing/2014/main" id="{55E4B449-C0A1-8144-0A58-04698CB21F95}"/>
              </a:ext>
            </a:extLst>
          </p:cNvPr>
          <p:cNvSpPr txBox="1"/>
          <p:nvPr/>
        </p:nvSpPr>
        <p:spPr>
          <a:xfrm>
            <a:off x="498021" y="1742105"/>
            <a:ext cx="10977336" cy="2769989"/>
          </a:xfrm>
          <a:prstGeom prst="rect">
            <a:avLst/>
          </a:prstGeom>
          <a:noFill/>
        </p:spPr>
        <p:txBody>
          <a:bodyPr wrap="square">
            <a:spAutoFit/>
          </a:bodyPr>
          <a:lstStyle/>
          <a:p>
            <a:r>
              <a:rPr lang="en-US" sz="5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en-US" sz="6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Jacob and Esau</a:t>
            </a:r>
          </a:p>
          <a:p>
            <a:endParaRPr lang="en-US" sz="5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5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Genesis 25:19 – 34 / Genesis 26:34-35  </a:t>
            </a:r>
            <a:endParaRPr lang="en-US" sz="5400" dirty="0">
              <a:solidFill>
                <a:srgbClr val="FFFF00"/>
              </a:solidFill>
            </a:endParaRPr>
          </a:p>
        </p:txBody>
      </p:sp>
    </p:spTree>
    <p:extLst>
      <p:ext uri="{BB962C8B-B14F-4D97-AF65-F5344CB8AC3E}">
        <p14:creationId xmlns:p14="http://schemas.microsoft.com/office/powerpoint/2010/main" val="336836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58F86-D269-D56D-AD41-60F3A628C25B}"/>
              </a:ext>
            </a:extLst>
          </p:cNvPr>
          <p:cNvSpPr>
            <a:spLocks noGrp="1"/>
          </p:cNvSpPr>
          <p:nvPr>
            <p:ph type="ctrTitle"/>
          </p:nvPr>
        </p:nvSpPr>
        <p:spPr>
          <a:xfrm>
            <a:off x="116114" y="258660"/>
            <a:ext cx="12075886" cy="1238219"/>
          </a:xfrm>
        </p:spPr>
        <p:txBody>
          <a:bodyPr>
            <a:noAutofit/>
          </a:bodyPr>
          <a:lstStyle/>
          <a:p>
            <a:pPr algn="l"/>
            <a:r>
              <a:rPr lang="en-US" sz="5400" dirty="0">
                <a:solidFill>
                  <a:srgbClr val="FFFF00"/>
                </a:solidFill>
              </a:rPr>
              <a:t>                                 </a:t>
            </a:r>
            <a:br>
              <a:rPr lang="en-US" sz="5400" dirty="0">
                <a:solidFill>
                  <a:srgbClr val="FFFF00"/>
                </a:solidFill>
              </a:rPr>
            </a:br>
            <a:r>
              <a:rPr lang="en-US" sz="5400" dirty="0">
                <a:solidFill>
                  <a:srgbClr val="FFFF00"/>
                </a:solidFill>
              </a:rPr>
              <a:t>	</a:t>
            </a:r>
            <a:endParaRPr lang="en-US" sz="3600" dirty="0">
              <a:solidFill>
                <a:srgbClr val="FFFF00"/>
              </a:solidFill>
            </a:endParaRPr>
          </a:p>
        </p:txBody>
      </p:sp>
      <p:sp>
        <p:nvSpPr>
          <p:cNvPr id="3" name="TextBox 2">
            <a:extLst>
              <a:ext uri="{FF2B5EF4-FFF2-40B4-BE49-F238E27FC236}">
                <a16:creationId xmlns:a16="http://schemas.microsoft.com/office/drawing/2014/main" id="{97236457-5A56-7C07-8C7D-D40411710562}"/>
              </a:ext>
            </a:extLst>
          </p:cNvPr>
          <p:cNvSpPr txBox="1"/>
          <p:nvPr/>
        </p:nvSpPr>
        <p:spPr>
          <a:xfrm>
            <a:off x="342899" y="446942"/>
            <a:ext cx="11537043" cy="6740307"/>
          </a:xfrm>
          <a:prstGeom prst="rect">
            <a:avLst/>
          </a:prstGeom>
          <a:noFill/>
        </p:spPr>
        <p:txBody>
          <a:bodyPr wrap="square" rtlCol="0">
            <a:spAutoFit/>
          </a:bodyPr>
          <a:lstStyle/>
          <a:p>
            <a:r>
              <a:rPr lang="en-US" sz="3600" u="sng" dirty="0">
                <a:solidFill>
                  <a:srgbClr val="FFFF00"/>
                </a:solidFill>
              </a:rPr>
              <a:t>Ithcar</a:t>
            </a:r>
            <a:r>
              <a:rPr lang="en-US" sz="3600" dirty="0">
                <a:solidFill>
                  <a:srgbClr val="FFFF00"/>
                </a:solidFill>
              </a:rPr>
              <a:t> – (me): I am being interviewed by the Isaac family to help with the flocks and herds as a hired servant.  I would report directly to you (Jacob).  I have extensive knowledge in animal husbandry with some experience in breading animals to accentuate certain traits (e.g. spotted, speckled and streaked characteristics). I’m somewhat hesitant to accept the position based on some things that I have heard.</a:t>
            </a:r>
          </a:p>
          <a:p>
            <a:endParaRPr lang="en-US" sz="3600" dirty="0">
              <a:solidFill>
                <a:srgbClr val="FFFF00"/>
              </a:solidFill>
            </a:endParaRPr>
          </a:p>
          <a:p>
            <a:r>
              <a:rPr lang="en-US" sz="3600" u="sng" dirty="0">
                <a:solidFill>
                  <a:srgbClr val="FFFF00"/>
                </a:solidFill>
              </a:rPr>
              <a:t>Jacob</a:t>
            </a:r>
            <a:r>
              <a:rPr lang="en-US" sz="3600" dirty="0">
                <a:solidFill>
                  <a:srgbClr val="FFFF00"/>
                </a:solidFill>
              </a:rPr>
              <a:t> – (Class): You are to show me around, answer any questions that I have and introduce me to your brother Esau. You are a little over 40 years old.</a:t>
            </a:r>
          </a:p>
          <a:p>
            <a:endParaRPr lang="en-US" sz="3600" dirty="0">
              <a:solidFill>
                <a:srgbClr val="FFFF00"/>
              </a:solidFill>
            </a:endParaRPr>
          </a:p>
        </p:txBody>
      </p:sp>
      <p:sp>
        <p:nvSpPr>
          <p:cNvPr id="6" name="TextBox 5">
            <a:extLst>
              <a:ext uri="{FF2B5EF4-FFF2-40B4-BE49-F238E27FC236}">
                <a16:creationId xmlns:a16="http://schemas.microsoft.com/office/drawing/2014/main" id="{7E63AE88-2BB8-2F01-D357-710C44323BAA}"/>
              </a:ext>
            </a:extLst>
          </p:cNvPr>
          <p:cNvSpPr txBox="1"/>
          <p:nvPr/>
        </p:nvSpPr>
        <p:spPr>
          <a:xfrm>
            <a:off x="11589657" y="6415314"/>
            <a:ext cx="290286" cy="369332"/>
          </a:xfrm>
          <a:prstGeom prst="rect">
            <a:avLst/>
          </a:prstGeom>
          <a:noFill/>
        </p:spPr>
        <p:txBody>
          <a:bodyPr wrap="square" rtlCol="0">
            <a:spAutoFit/>
          </a:bodyPr>
          <a:lstStyle/>
          <a:p>
            <a:r>
              <a:rPr lang="en-US" dirty="0">
                <a:solidFill>
                  <a:srgbClr val="FFFF00"/>
                </a:solidFill>
              </a:rPr>
              <a:t>4</a:t>
            </a:r>
          </a:p>
        </p:txBody>
      </p:sp>
    </p:spTree>
    <p:extLst>
      <p:ext uri="{BB962C8B-B14F-4D97-AF65-F5344CB8AC3E}">
        <p14:creationId xmlns:p14="http://schemas.microsoft.com/office/powerpoint/2010/main" val="2961558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E10A75-253D-B3D7-4277-E93DC9122751}"/>
              </a:ext>
            </a:extLst>
          </p:cNvPr>
          <p:cNvSpPr txBox="1"/>
          <p:nvPr/>
        </p:nvSpPr>
        <p:spPr>
          <a:xfrm>
            <a:off x="11589657" y="6415314"/>
            <a:ext cx="290286" cy="369332"/>
          </a:xfrm>
          <a:prstGeom prst="rect">
            <a:avLst/>
          </a:prstGeom>
          <a:noFill/>
        </p:spPr>
        <p:txBody>
          <a:bodyPr wrap="square" rtlCol="0">
            <a:spAutoFit/>
          </a:bodyPr>
          <a:lstStyle/>
          <a:p>
            <a:r>
              <a:rPr lang="en-US" dirty="0">
                <a:solidFill>
                  <a:srgbClr val="FFFF00"/>
                </a:solidFill>
              </a:rPr>
              <a:t>5</a:t>
            </a:r>
          </a:p>
        </p:txBody>
      </p:sp>
      <p:sp>
        <p:nvSpPr>
          <p:cNvPr id="4" name="TextBox 3">
            <a:extLst>
              <a:ext uri="{FF2B5EF4-FFF2-40B4-BE49-F238E27FC236}">
                <a16:creationId xmlns:a16="http://schemas.microsoft.com/office/drawing/2014/main" id="{55E4B449-C0A1-8144-0A58-04698CB21F95}"/>
              </a:ext>
            </a:extLst>
          </p:cNvPr>
          <p:cNvSpPr txBox="1"/>
          <p:nvPr/>
        </p:nvSpPr>
        <p:spPr>
          <a:xfrm>
            <a:off x="498021" y="1742105"/>
            <a:ext cx="10977336" cy="2769989"/>
          </a:xfrm>
          <a:prstGeom prst="rect">
            <a:avLst/>
          </a:prstGeom>
          <a:noFill/>
        </p:spPr>
        <p:txBody>
          <a:bodyPr wrap="square">
            <a:spAutoFit/>
          </a:bodyPr>
          <a:lstStyle/>
          <a:p>
            <a:r>
              <a:rPr lang="en-US" sz="5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en-US" sz="6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Jacob and Esau</a:t>
            </a:r>
          </a:p>
          <a:p>
            <a:endParaRPr lang="en-US" sz="5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5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Genesis 25:19 – 34 / Genesis 26:34-35  </a:t>
            </a:r>
            <a:endParaRPr lang="en-US" sz="5400" dirty="0">
              <a:solidFill>
                <a:srgbClr val="FFFF00"/>
              </a:solidFill>
            </a:endParaRPr>
          </a:p>
        </p:txBody>
      </p:sp>
    </p:spTree>
    <p:extLst>
      <p:ext uri="{BB962C8B-B14F-4D97-AF65-F5344CB8AC3E}">
        <p14:creationId xmlns:p14="http://schemas.microsoft.com/office/powerpoint/2010/main" val="2318663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58F86-D269-D56D-AD41-60F3A628C25B}"/>
              </a:ext>
            </a:extLst>
          </p:cNvPr>
          <p:cNvSpPr>
            <a:spLocks noGrp="1"/>
          </p:cNvSpPr>
          <p:nvPr>
            <p:ph type="ctrTitle"/>
          </p:nvPr>
        </p:nvSpPr>
        <p:spPr>
          <a:xfrm>
            <a:off x="116114" y="258660"/>
            <a:ext cx="12075886" cy="1238219"/>
          </a:xfrm>
        </p:spPr>
        <p:txBody>
          <a:bodyPr>
            <a:noAutofit/>
          </a:bodyPr>
          <a:lstStyle/>
          <a:p>
            <a:pPr algn="l"/>
            <a:r>
              <a:rPr lang="en-US" sz="5400" dirty="0">
                <a:solidFill>
                  <a:srgbClr val="FFFF00"/>
                </a:solidFill>
              </a:rPr>
              <a:t>                                 </a:t>
            </a:r>
            <a:br>
              <a:rPr lang="en-US" sz="5400" dirty="0">
                <a:solidFill>
                  <a:srgbClr val="FFFF00"/>
                </a:solidFill>
              </a:rPr>
            </a:br>
            <a:r>
              <a:rPr lang="en-US" sz="5400" dirty="0">
                <a:solidFill>
                  <a:srgbClr val="FFFF00"/>
                </a:solidFill>
              </a:rPr>
              <a:t>	</a:t>
            </a:r>
            <a:endParaRPr lang="en-US" sz="3600" dirty="0">
              <a:solidFill>
                <a:srgbClr val="FFFF00"/>
              </a:solidFill>
            </a:endParaRPr>
          </a:p>
        </p:txBody>
      </p:sp>
      <p:sp>
        <p:nvSpPr>
          <p:cNvPr id="5" name="TextBox 4">
            <a:extLst>
              <a:ext uri="{FF2B5EF4-FFF2-40B4-BE49-F238E27FC236}">
                <a16:creationId xmlns:a16="http://schemas.microsoft.com/office/drawing/2014/main" id="{777912A5-0103-C00B-B594-D0E056777BD6}"/>
              </a:ext>
            </a:extLst>
          </p:cNvPr>
          <p:cNvSpPr txBox="1"/>
          <p:nvPr/>
        </p:nvSpPr>
        <p:spPr>
          <a:xfrm>
            <a:off x="11589656" y="6415314"/>
            <a:ext cx="486229" cy="369332"/>
          </a:xfrm>
          <a:prstGeom prst="rect">
            <a:avLst/>
          </a:prstGeom>
          <a:noFill/>
        </p:spPr>
        <p:txBody>
          <a:bodyPr wrap="square" rtlCol="0">
            <a:spAutoFit/>
          </a:bodyPr>
          <a:lstStyle/>
          <a:p>
            <a:r>
              <a:rPr lang="en-US" dirty="0">
                <a:solidFill>
                  <a:srgbClr val="FFFF00"/>
                </a:solidFill>
              </a:rPr>
              <a:t>6</a:t>
            </a:r>
          </a:p>
        </p:txBody>
      </p:sp>
      <p:pic>
        <p:nvPicPr>
          <p:cNvPr id="9" name="Picture 8" descr="A drawing of two men&#10;&#10;Description automatically generated">
            <a:extLst>
              <a:ext uri="{FF2B5EF4-FFF2-40B4-BE49-F238E27FC236}">
                <a16:creationId xmlns:a16="http://schemas.microsoft.com/office/drawing/2014/main" id="{037A883B-DBEE-0608-878E-5391E2F8D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262464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58F86-D269-D56D-AD41-60F3A628C25B}"/>
              </a:ext>
            </a:extLst>
          </p:cNvPr>
          <p:cNvSpPr>
            <a:spLocks noGrp="1"/>
          </p:cNvSpPr>
          <p:nvPr>
            <p:ph type="ctrTitle"/>
          </p:nvPr>
        </p:nvSpPr>
        <p:spPr>
          <a:xfrm>
            <a:off x="768438" y="1954631"/>
            <a:ext cx="10655124" cy="3668748"/>
          </a:xfrm>
        </p:spPr>
        <p:txBody>
          <a:bodyPr>
            <a:normAutofit fontScale="90000"/>
          </a:bodyPr>
          <a:lstStyle/>
          <a:p>
            <a:pPr algn="l"/>
            <a:br>
              <a:rPr lang="en-US" sz="2700" dirty="0">
                <a:solidFill>
                  <a:srgbClr val="FFFF00"/>
                </a:solidFill>
              </a:rPr>
            </a:br>
            <a:br>
              <a:rPr lang="en-US" sz="2700" dirty="0">
                <a:solidFill>
                  <a:srgbClr val="FFFF00"/>
                </a:solidFill>
              </a:rPr>
            </a:br>
            <a:br>
              <a:rPr lang="en-US" sz="2700" dirty="0">
                <a:solidFill>
                  <a:srgbClr val="FFFF00"/>
                </a:solidFill>
              </a:rPr>
            </a:br>
            <a:br>
              <a:rPr lang="en-US" sz="2700" dirty="0">
                <a:solidFill>
                  <a:srgbClr val="FFFF00"/>
                </a:solidFill>
              </a:rPr>
            </a:br>
            <a:br>
              <a:rPr lang="en-US" sz="2700" dirty="0">
                <a:solidFill>
                  <a:srgbClr val="FFFF00"/>
                </a:solidFill>
              </a:rPr>
            </a:br>
            <a:br>
              <a:rPr lang="en-US" sz="2700" dirty="0">
                <a:solidFill>
                  <a:srgbClr val="FFFF00"/>
                </a:solidFill>
              </a:rPr>
            </a:br>
            <a:r>
              <a:rPr lang="en-US" sz="2700" b="1" u="sng" dirty="0">
                <a:solidFill>
                  <a:srgbClr val="FFFF00"/>
                </a:solidFill>
              </a:rPr>
              <a:t>Jacob</a:t>
            </a:r>
            <a:r>
              <a:rPr lang="en-US" sz="2700" dirty="0">
                <a:solidFill>
                  <a:srgbClr val="FFFF00"/>
                </a:solidFill>
              </a:rPr>
              <a:t>:</a:t>
            </a:r>
            <a:br>
              <a:rPr lang="en-US" sz="2700" dirty="0">
                <a:solidFill>
                  <a:srgbClr val="FFFF00"/>
                </a:solidFill>
              </a:rPr>
            </a:br>
            <a:br>
              <a:rPr lang="en-US" sz="2700" dirty="0">
                <a:solidFill>
                  <a:srgbClr val="FFFF00"/>
                </a:solidFill>
              </a:rPr>
            </a:br>
            <a:br>
              <a:rPr lang="en-US" sz="2700" dirty="0">
                <a:solidFill>
                  <a:srgbClr val="FFFF00"/>
                </a:solidFill>
              </a:rPr>
            </a:br>
            <a:br>
              <a:rPr lang="en-US" sz="2700" dirty="0">
                <a:solidFill>
                  <a:srgbClr val="FFFF00"/>
                </a:solidFill>
              </a:rPr>
            </a:br>
            <a:br>
              <a:rPr lang="en-US" sz="2700" dirty="0">
                <a:solidFill>
                  <a:srgbClr val="FFFF00"/>
                </a:solidFill>
              </a:rPr>
            </a:br>
            <a:br>
              <a:rPr lang="en-US" sz="2700" dirty="0">
                <a:solidFill>
                  <a:srgbClr val="FFFF00"/>
                </a:solidFill>
              </a:rPr>
            </a:br>
            <a:br>
              <a:rPr lang="en-US" sz="2700" dirty="0">
                <a:solidFill>
                  <a:srgbClr val="FFFF00"/>
                </a:solidFill>
              </a:rPr>
            </a:br>
            <a:br>
              <a:rPr lang="en-US" sz="2700" dirty="0">
                <a:solidFill>
                  <a:srgbClr val="FFFF00"/>
                </a:solidFill>
              </a:rPr>
            </a:br>
            <a:r>
              <a:rPr lang="en-US" sz="2700" b="1" u="sng" dirty="0">
                <a:solidFill>
                  <a:srgbClr val="FFFF00"/>
                </a:solidFill>
              </a:rPr>
              <a:t>Esau</a:t>
            </a:r>
            <a:r>
              <a:rPr lang="en-US" sz="2700" dirty="0">
                <a:solidFill>
                  <a:srgbClr val="FFFF00"/>
                </a:solidFill>
              </a:rPr>
              <a:t>:</a:t>
            </a:r>
            <a:br>
              <a:rPr lang="en-US" sz="2700" dirty="0">
                <a:solidFill>
                  <a:srgbClr val="FFFF00"/>
                </a:solidFill>
              </a:rPr>
            </a:br>
            <a:br>
              <a:rPr lang="en-US" sz="3100" dirty="0">
                <a:solidFill>
                  <a:srgbClr val="FFFF00"/>
                </a:solidFill>
              </a:rPr>
            </a:br>
            <a:br>
              <a:rPr lang="en-US" sz="3100" dirty="0">
                <a:solidFill>
                  <a:srgbClr val="FFFF00"/>
                </a:solidFill>
              </a:rPr>
            </a:br>
            <a:endParaRPr lang="en-US" sz="3100" dirty="0">
              <a:solidFill>
                <a:srgbClr val="FFFF00"/>
              </a:solidFill>
            </a:endParaRPr>
          </a:p>
        </p:txBody>
      </p:sp>
      <p:sp>
        <p:nvSpPr>
          <p:cNvPr id="3" name="TextBox 2">
            <a:extLst>
              <a:ext uri="{FF2B5EF4-FFF2-40B4-BE49-F238E27FC236}">
                <a16:creationId xmlns:a16="http://schemas.microsoft.com/office/drawing/2014/main" id="{49E9A649-B293-4B40-A303-4BFE5EE6F0BC}"/>
              </a:ext>
            </a:extLst>
          </p:cNvPr>
          <p:cNvSpPr txBox="1"/>
          <p:nvPr/>
        </p:nvSpPr>
        <p:spPr>
          <a:xfrm>
            <a:off x="306820" y="-141248"/>
            <a:ext cx="11781559" cy="1015663"/>
          </a:xfrm>
          <a:prstGeom prst="rect">
            <a:avLst/>
          </a:prstGeom>
          <a:noFill/>
        </p:spPr>
        <p:txBody>
          <a:bodyPr wrap="none" rtlCol="0">
            <a:spAutoFit/>
          </a:bodyPr>
          <a:lstStyle/>
          <a:p>
            <a:r>
              <a:rPr lang="en-US" sz="6000" dirty="0">
                <a:solidFill>
                  <a:srgbClr val="FFFF00"/>
                </a:solidFill>
              </a:rPr>
              <a:t>What we know about Jacob and Esau</a:t>
            </a:r>
            <a:endParaRPr lang="en-US" sz="6000" dirty="0"/>
          </a:p>
        </p:txBody>
      </p:sp>
      <p:sp>
        <p:nvSpPr>
          <p:cNvPr id="4" name="TextBox 3">
            <a:extLst>
              <a:ext uri="{FF2B5EF4-FFF2-40B4-BE49-F238E27FC236}">
                <a16:creationId xmlns:a16="http://schemas.microsoft.com/office/drawing/2014/main" id="{E1D66D71-6FDC-861A-A5D9-9DCDEB31591A}"/>
              </a:ext>
            </a:extLst>
          </p:cNvPr>
          <p:cNvSpPr txBox="1"/>
          <p:nvPr/>
        </p:nvSpPr>
        <p:spPr>
          <a:xfrm>
            <a:off x="11589657" y="6415314"/>
            <a:ext cx="290286" cy="369332"/>
          </a:xfrm>
          <a:prstGeom prst="rect">
            <a:avLst/>
          </a:prstGeom>
          <a:noFill/>
        </p:spPr>
        <p:txBody>
          <a:bodyPr wrap="square" rtlCol="0">
            <a:spAutoFit/>
          </a:bodyPr>
          <a:lstStyle/>
          <a:p>
            <a:r>
              <a:rPr lang="en-US" dirty="0">
                <a:solidFill>
                  <a:srgbClr val="FFFF00"/>
                </a:solidFill>
              </a:rPr>
              <a:t>7</a:t>
            </a:r>
          </a:p>
        </p:txBody>
      </p:sp>
    </p:spTree>
    <p:extLst>
      <p:ext uri="{BB962C8B-B14F-4D97-AF65-F5344CB8AC3E}">
        <p14:creationId xmlns:p14="http://schemas.microsoft.com/office/powerpoint/2010/main" val="4003602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58F86-D269-D56D-AD41-60F3A628C25B}"/>
              </a:ext>
            </a:extLst>
          </p:cNvPr>
          <p:cNvSpPr>
            <a:spLocks noGrp="1"/>
          </p:cNvSpPr>
          <p:nvPr>
            <p:ph type="ctrTitle"/>
          </p:nvPr>
        </p:nvSpPr>
        <p:spPr>
          <a:xfrm>
            <a:off x="392999" y="3609522"/>
            <a:ext cx="10655124" cy="3668748"/>
          </a:xfrm>
        </p:spPr>
        <p:txBody>
          <a:bodyPr>
            <a:normAutofit fontScale="90000"/>
          </a:bodyPr>
          <a:lstStyle/>
          <a:p>
            <a:pPr algn="l"/>
            <a:br>
              <a:rPr lang="en-US" sz="2700" dirty="0">
                <a:solidFill>
                  <a:srgbClr val="FFFF00"/>
                </a:solidFill>
              </a:rPr>
            </a:br>
            <a:br>
              <a:rPr lang="en-US" sz="2700" dirty="0">
                <a:solidFill>
                  <a:srgbClr val="FFFF00"/>
                </a:solidFill>
              </a:rPr>
            </a:br>
            <a:br>
              <a:rPr lang="en-US" sz="2700" dirty="0">
                <a:solidFill>
                  <a:srgbClr val="FFFF00"/>
                </a:solidFill>
              </a:rPr>
            </a:br>
            <a:br>
              <a:rPr lang="en-US" sz="2700" dirty="0">
                <a:solidFill>
                  <a:srgbClr val="FFFF00"/>
                </a:solidFill>
              </a:rPr>
            </a:br>
            <a:br>
              <a:rPr lang="en-US" sz="2700" dirty="0">
                <a:solidFill>
                  <a:srgbClr val="FFFF00"/>
                </a:solidFill>
              </a:rPr>
            </a:br>
            <a:br>
              <a:rPr lang="en-US" sz="2700" dirty="0">
                <a:solidFill>
                  <a:srgbClr val="FFFF00"/>
                </a:solidFill>
              </a:rPr>
            </a:br>
            <a:r>
              <a:rPr lang="en-US" sz="2700" b="1" u="sng" dirty="0">
                <a:solidFill>
                  <a:srgbClr val="FFFF00"/>
                </a:solidFill>
              </a:rPr>
              <a:t>Jacob</a:t>
            </a:r>
            <a:r>
              <a:rPr lang="en-US" sz="2700" dirty="0">
                <a:solidFill>
                  <a:srgbClr val="FFFF00"/>
                </a:solidFill>
              </a:rPr>
              <a:t>:</a:t>
            </a:r>
            <a:br>
              <a:rPr lang="en-US" sz="2700" dirty="0">
                <a:solidFill>
                  <a:srgbClr val="FFFF00"/>
                </a:solidFill>
              </a:rPr>
            </a:br>
            <a:r>
              <a:rPr lang="en-US" sz="2700" dirty="0">
                <a:solidFill>
                  <a:srgbClr val="FFFF00"/>
                </a:solidFill>
              </a:rPr>
              <a:t>Loved by God/Loved by Rebekah – Romans 9:13</a:t>
            </a:r>
            <a:br>
              <a:rPr lang="en-US" sz="2700" dirty="0">
                <a:solidFill>
                  <a:srgbClr val="FFFF00"/>
                </a:solidFill>
              </a:rPr>
            </a:br>
            <a:r>
              <a:rPr lang="en-US" sz="2700" dirty="0">
                <a:solidFill>
                  <a:srgbClr val="FFFF00"/>
                </a:solidFill>
              </a:rPr>
              <a:t>Name means: Supplanter/Deceiver </a:t>
            </a:r>
            <a:br>
              <a:rPr lang="en-US" sz="2700" dirty="0">
                <a:solidFill>
                  <a:srgbClr val="FFFF00"/>
                </a:solidFill>
              </a:rPr>
            </a:br>
            <a:r>
              <a:rPr lang="en-US" sz="2700" dirty="0">
                <a:solidFill>
                  <a:srgbClr val="FFFF00"/>
                </a:solidFill>
              </a:rPr>
              <a:t>Smooth skinned – Genesis 27:11</a:t>
            </a:r>
            <a:br>
              <a:rPr lang="en-US" sz="2700" dirty="0">
                <a:solidFill>
                  <a:srgbClr val="FFFF00"/>
                </a:solidFill>
              </a:rPr>
            </a:br>
            <a:r>
              <a:rPr lang="en-US" sz="2700" dirty="0">
                <a:solidFill>
                  <a:srgbClr val="FFFF00"/>
                </a:solidFill>
              </a:rPr>
              <a:t>Dwelt in tents – caring for flocks/herds</a:t>
            </a:r>
            <a:br>
              <a:rPr lang="en-US" sz="2700" dirty="0">
                <a:solidFill>
                  <a:srgbClr val="FFFF00"/>
                </a:solidFill>
              </a:rPr>
            </a:br>
            <a:r>
              <a:rPr lang="en-US" sz="2700" dirty="0">
                <a:solidFill>
                  <a:srgbClr val="FFFF00"/>
                </a:solidFill>
              </a:rPr>
              <a:t>Mild/plain/quiet man –The Hebrew word </a:t>
            </a:r>
            <a:r>
              <a:rPr lang="en-US" sz="2700" i="1" dirty="0">
                <a:solidFill>
                  <a:srgbClr val="FFFF00"/>
                </a:solidFill>
              </a:rPr>
              <a:t>tam</a:t>
            </a:r>
            <a:r>
              <a:rPr lang="en-US" sz="2700" dirty="0">
                <a:solidFill>
                  <a:srgbClr val="FFFF00"/>
                </a:solidFill>
              </a:rPr>
              <a:t> means perfect or complete, undefiled, 	upright and possibly even mature.  It is the exact word that God used to 	describe Job when God called him “a </a:t>
            </a:r>
            <a:r>
              <a:rPr lang="en-US" sz="2700" i="1" dirty="0">
                <a:solidFill>
                  <a:srgbClr val="FFFF00"/>
                </a:solidFill>
              </a:rPr>
              <a:t>perfect</a:t>
            </a:r>
            <a:r>
              <a:rPr lang="en-US" sz="2700" dirty="0">
                <a:solidFill>
                  <a:srgbClr val="FFFF00"/>
                </a:solidFill>
              </a:rPr>
              <a:t> and upright man…Job 1:8</a:t>
            </a:r>
            <a:br>
              <a:rPr lang="en-US" sz="2700" dirty="0">
                <a:solidFill>
                  <a:srgbClr val="FFFF00"/>
                </a:solidFill>
              </a:rPr>
            </a:br>
            <a:br>
              <a:rPr lang="en-US" sz="2700" dirty="0">
                <a:solidFill>
                  <a:srgbClr val="FFFF00"/>
                </a:solidFill>
              </a:rPr>
            </a:br>
            <a:r>
              <a:rPr lang="en-US" sz="2700" b="1" u="sng" dirty="0">
                <a:solidFill>
                  <a:srgbClr val="FFFF00"/>
                </a:solidFill>
              </a:rPr>
              <a:t>Esau</a:t>
            </a:r>
            <a:r>
              <a:rPr lang="en-US" sz="2700" dirty="0">
                <a:solidFill>
                  <a:srgbClr val="FFFF00"/>
                </a:solidFill>
              </a:rPr>
              <a:t>:</a:t>
            </a:r>
            <a:br>
              <a:rPr lang="en-US" sz="2700" dirty="0">
                <a:solidFill>
                  <a:srgbClr val="FFFF00"/>
                </a:solidFill>
              </a:rPr>
            </a:br>
            <a:r>
              <a:rPr lang="en-US" sz="2700" dirty="0">
                <a:solidFill>
                  <a:srgbClr val="FFFF00"/>
                </a:solidFill>
              </a:rPr>
              <a:t>Hated by the Lord/Loved by Isaac  - Romans 9:13/Hebrews 12:16-17</a:t>
            </a:r>
            <a:br>
              <a:rPr lang="en-US" sz="2700" dirty="0">
                <a:solidFill>
                  <a:srgbClr val="FFFF00"/>
                </a:solidFill>
              </a:rPr>
            </a:br>
            <a:r>
              <a:rPr lang="en-US" sz="2700" dirty="0">
                <a:solidFill>
                  <a:srgbClr val="FFFF00"/>
                </a:solidFill>
              </a:rPr>
              <a:t>Name means: Hairy</a:t>
            </a:r>
            <a:br>
              <a:rPr lang="en-US" sz="2700" dirty="0">
                <a:solidFill>
                  <a:srgbClr val="FFFF00"/>
                </a:solidFill>
              </a:rPr>
            </a:br>
            <a:r>
              <a:rPr lang="en-US" sz="2700" dirty="0">
                <a:solidFill>
                  <a:srgbClr val="FFFF00"/>
                </a:solidFill>
              </a:rPr>
              <a:t>Loved to hunt – Cunning hunter/a man’s man</a:t>
            </a:r>
            <a:br>
              <a:rPr lang="en-US" sz="2700" dirty="0">
                <a:solidFill>
                  <a:srgbClr val="FFFF00"/>
                </a:solidFill>
              </a:rPr>
            </a:br>
            <a:r>
              <a:rPr lang="en-US" sz="2700" dirty="0">
                <a:solidFill>
                  <a:srgbClr val="FFFF00"/>
                </a:solidFill>
              </a:rPr>
              <a:t>Wearied himself doing what he loved to do</a:t>
            </a:r>
            <a:br>
              <a:rPr lang="en-US" sz="2700" dirty="0">
                <a:solidFill>
                  <a:srgbClr val="FFFF00"/>
                </a:solidFill>
              </a:rPr>
            </a:br>
            <a:r>
              <a:rPr lang="en-US" sz="2700" dirty="0">
                <a:solidFill>
                  <a:srgbClr val="FFFF00"/>
                </a:solidFill>
              </a:rPr>
              <a:t>Man of the field – treasured his time in the wild</a:t>
            </a:r>
            <a:br>
              <a:rPr lang="en-US" sz="2700" dirty="0">
                <a:solidFill>
                  <a:srgbClr val="FFFF00"/>
                </a:solidFill>
              </a:rPr>
            </a:br>
            <a:br>
              <a:rPr lang="en-US" sz="3100" dirty="0">
                <a:solidFill>
                  <a:srgbClr val="FFFF00"/>
                </a:solidFill>
              </a:rPr>
            </a:br>
            <a:br>
              <a:rPr lang="en-US" sz="3100" dirty="0">
                <a:solidFill>
                  <a:srgbClr val="FFFF00"/>
                </a:solidFill>
              </a:rPr>
            </a:br>
            <a:endParaRPr lang="en-US" sz="3100" dirty="0">
              <a:solidFill>
                <a:srgbClr val="FFFF00"/>
              </a:solidFill>
            </a:endParaRPr>
          </a:p>
        </p:txBody>
      </p:sp>
      <p:sp>
        <p:nvSpPr>
          <p:cNvPr id="3" name="TextBox 2">
            <a:extLst>
              <a:ext uri="{FF2B5EF4-FFF2-40B4-BE49-F238E27FC236}">
                <a16:creationId xmlns:a16="http://schemas.microsoft.com/office/drawing/2014/main" id="{49E9A649-B293-4B40-A303-4BFE5EE6F0BC}"/>
              </a:ext>
            </a:extLst>
          </p:cNvPr>
          <p:cNvSpPr txBox="1"/>
          <p:nvPr/>
        </p:nvSpPr>
        <p:spPr>
          <a:xfrm>
            <a:off x="306820" y="-141248"/>
            <a:ext cx="11781559" cy="1015663"/>
          </a:xfrm>
          <a:prstGeom prst="rect">
            <a:avLst/>
          </a:prstGeom>
          <a:noFill/>
        </p:spPr>
        <p:txBody>
          <a:bodyPr wrap="none" rtlCol="0">
            <a:spAutoFit/>
          </a:bodyPr>
          <a:lstStyle/>
          <a:p>
            <a:r>
              <a:rPr lang="en-US" sz="6000" dirty="0">
                <a:solidFill>
                  <a:srgbClr val="FFFF00"/>
                </a:solidFill>
              </a:rPr>
              <a:t>What we know about Jacob and Esau</a:t>
            </a:r>
            <a:endParaRPr lang="en-US" sz="6000" dirty="0"/>
          </a:p>
        </p:txBody>
      </p:sp>
      <p:sp>
        <p:nvSpPr>
          <p:cNvPr id="4" name="TextBox 3">
            <a:extLst>
              <a:ext uri="{FF2B5EF4-FFF2-40B4-BE49-F238E27FC236}">
                <a16:creationId xmlns:a16="http://schemas.microsoft.com/office/drawing/2014/main" id="{E1D66D71-6FDC-861A-A5D9-9DCDEB31591A}"/>
              </a:ext>
            </a:extLst>
          </p:cNvPr>
          <p:cNvSpPr txBox="1"/>
          <p:nvPr/>
        </p:nvSpPr>
        <p:spPr>
          <a:xfrm>
            <a:off x="11589657" y="6415314"/>
            <a:ext cx="290286" cy="369332"/>
          </a:xfrm>
          <a:prstGeom prst="rect">
            <a:avLst/>
          </a:prstGeom>
          <a:noFill/>
        </p:spPr>
        <p:txBody>
          <a:bodyPr wrap="square" rtlCol="0">
            <a:spAutoFit/>
          </a:bodyPr>
          <a:lstStyle/>
          <a:p>
            <a:r>
              <a:rPr lang="en-US" dirty="0">
                <a:solidFill>
                  <a:srgbClr val="FFFF00"/>
                </a:solidFill>
              </a:rPr>
              <a:t>7</a:t>
            </a:r>
          </a:p>
        </p:txBody>
      </p:sp>
    </p:spTree>
    <p:extLst>
      <p:ext uri="{BB962C8B-B14F-4D97-AF65-F5344CB8AC3E}">
        <p14:creationId xmlns:p14="http://schemas.microsoft.com/office/powerpoint/2010/main" val="3435230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58F86-D269-D56D-AD41-60F3A628C25B}"/>
              </a:ext>
            </a:extLst>
          </p:cNvPr>
          <p:cNvSpPr>
            <a:spLocks noGrp="1"/>
          </p:cNvSpPr>
          <p:nvPr>
            <p:ph type="ctrTitle"/>
          </p:nvPr>
        </p:nvSpPr>
        <p:spPr>
          <a:xfrm>
            <a:off x="116114" y="258660"/>
            <a:ext cx="12075886" cy="1238219"/>
          </a:xfrm>
        </p:spPr>
        <p:txBody>
          <a:bodyPr>
            <a:noAutofit/>
          </a:bodyPr>
          <a:lstStyle/>
          <a:p>
            <a:pPr algn="l"/>
            <a:r>
              <a:rPr lang="en-US" sz="5400" dirty="0">
                <a:solidFill>
                  <a:srgbClr val="FFFF00"/>
                </a:solidFill>
              </a:rPr>
              <a:t>                                 </a:t>
            </a:r>
            <a:br>
              <a:rPr lang="en-US" sz="5400" dirty="0">
                <a:solidFill>
                  <a:srgbClr val="FFFF00"/>
                </a:solidFill>
              </a:rPr>
            </a:br>
            <a:r>
              <a:rPr lang="en-US" sz="5400" dirty="0">
                <a:solidFill>
                  <a:srgbClr val="FFFF00"/>
                </a:solidFill>
              </a:rPr>
              <a:t>	</a:t>
            </a:r>
            <a:endParaRPr lang="en-US" sz="3600" dirty="0">
              <a:solidFill>
                <a:srgbClr val="FFFF00"/>
              </a:solidFill>
            </a:endParaRPr>
          </a:p>
        </p:txBody>
      </p:sp>
      <p:sp>
        <p:nvSpPr>
          <p:cNvPr id="3" name="TextBox 2">
            <a:extLst>
              <a:ext uri="{FF2B5EF4-FFF2-40B4-BE49-F238E27FC236}">
                <a16:creationId xmlns:a16="http://schemas.microsoft.com/office/drawing/2014/main" id="{97236457-5A56-7C07-8C7D-D40411710562}"/>
              </a:ext>
            </a:extLst>
          </p:cNvPr>
          <p:cNvSpPr txBox="1"/>
          <p:nvPr/>
        </p:nvSpPr>
        <p:spPr>
          <a:xfrm>
            <a:off x="3236686" y="98604"/>
            <a:ext cx="5369740" cy="2092881"/>
          </a:xfrm>
          <a:prstGeom prst="rect">
            <a:avLst/>
          </a:prstGeom>
          <a:noFill/>
        </p:spPr>
        <p:txBody>
          <a:bodyPr wrap="none" rtlCol="0">
            <a:spAutoFit/>
          </a:bodyPr>
          <a:lstStyle/>
          <a:p>
            <a:r>
              <a:rPr lang="en-US" sz="6600" dirty="0">
                <a:solidFill>
                  <a:srgbClr val="FFFF00"/>
                </a:solidFill>
              </a:rPr>
              <a:t>Jacob and Esau</a:t>
            </a:r>
          </a:p>
          <a:p>
            <a:r>
              <a:rPr lang="en-US" sz="3200" dirty="0">
                <a:solidFill>
                  <a:srgbClr val="FFFF00"/>
                </a:solidFill>
              </a:rPr>
              <a:t>           Genesis 25:21 – 34</a:t>
            </a:r>
          </a:p>
          <a:p>
            <a:r>
              <a:rPr lang="en-US" sz="3200" dirty="0">
                <a:solidFill>
                  <a:srgbClr val="FFFF00"/>
                </a:solidFill>
              </a:rPr>
              <a:t>           Genesis 27:1 – 28:4</a:t>
            </a:r>
          </a:p>
        </p:txBody>
      </p:sp>
      <p:sp>
        <p:nvSpPr>
          <p:cNvPr id="4" name="TextBox 3">
            <a:extLst>
              <a:ext uri="{FF2B5EF4-FFF2-40B4-BE49-F238E27FC236}">
                <a16:creationId xmlns:a16="http://schemas.microsoft.com/office/drawing/2014/main" id="{813E0E44-6F49-62A6-C0B0-0E52A7D826F8}"/>
              </a:ext>
            </a:extLst>
          </p:cNvPr>
          <p:cNvSpPr txBox="1"/>
          <p:nvPr/>
        </p:nvSpPr>
        <p:spPr>
          <a:xfrm>
            <a:off x="1763486" y="2844800"/>
            <a:ext cx="5181931" cy="2308324"/>
          </a:xfrm>
          <a:prstGeom prst="rect">
            <a:avLst/>
          </a:prstGeom>
          <a:noFill/>
        </p:spPr>
        <p:txBody>
          <a:bodyPr wrap="none" rtlCol="0">
            <a:spAutoFit/>
          </a:bodyPr>
          <a:lstStyle/>
          <a:p>
            <a:pPr marL="285750" indent="-285750">
              <a:buFont typeface="Arial" panose="020B0604020202020204" pitchFamily="34" charset="0"/>
              <a:buChar char="•"/>
            </a:pPr>
            <a:r>
              <a:rPr lang="en-US" sz="4800" dirty="0">
                <a:solidFill>
                  <a:srgbClr val="FFFF00"/>
                </a:solidFill>
              </a:rPr>
              <a:t>The Birth,</a:t>
            </a:r>
          </a:p>
          <a:p>
            <a:pPr marL="285750" indent="-285750">
              <a:buFont typeface="Arial" panose="020B0604020202020204" pitchFamily="34" charset="0"/>
              <a:buChar char="•"/>
            </a:pPr>
            <a:r>
              <a:rPr lang="en-US" sz="4800" dirty="0">
                <a:solidFill>
                  <a:srgbClr val="FFFF00"/>
                </a:solidFill>
              </a:rPr>
              <a:t>The Birthright; and</a:t>
            </a:r>
          </a:p>
          <a:p>
            <a:pPr marL="285750" indent="-285750">
              <a:buFont typeface="Arial" panose="020B0604020202020204" pitchFamily="34" charset="0"/>
              <a:buChar char="•"/>
            </a:pPr>
            <a:r>
              <a:rPr lang="en-US" sz="4800" dirty="0">
                <a:solidFill>
                  <a:srgbClr val="FFFF00"/>
                </a:solidFill>
              </a:rPr>
              <a:t>The Blessing.</a:t>
            </a:r>
          </a:p>
        </p:txBody>
      </p:sp>
      <p:sp>
        <p:nvSpPr>
          <p:cNvPr id="5" name="TextBox 4">
            <a:extLst>
              <a:ext uri="{FF2B5EF4-FFF2-40B4-BE49-F238E27FC236}">
                <a16:creationId xmlns:a16="http://schemas.microsoft.com/office/drawing/2014/main" id="{8FD441DE-F902-BC72-6928-67BE2B9756E3}"/>
              </a:ext>
            </a:extLst>
          </p:cNvPr>
          <p:cNvSpPr txBox="1"/>
          <p:nvPr/>
        </p:nvSpPr>
        <p:spPr>
          <a:xfrm>
            <a:off x="11589657" y="6415314"/>
            <a:ext cx="290286" cy="369332"/>
          </a:xfrm>
          <a:prstGeom prst="rect">
            <a:avLst/>
          </a:prstGeom>
          <a:noFill/>
        </p:spPr>
        <p:txBody>
          <a:bodyPr wrap="square" rtlCol="0">
            <a:spAutoFit/>
          </a:bodyPr>
          <a:lstStyle/>
          <a:p>
            <a:r>
              <a:rPr lang="en-US" dirty="0">
                <a:solidFill>
                  <a:srgbClr val="FFFF00"/>
                </a:solidFill>
              </a:rPr>
              <a:t>8</a:t>
            </a:r>
          </a:p>
        </p:txBody>
      </p:sp>
    </p:spTree>
    <p:extLst>
      <p:ext uri="{BB962C8B-B14F-4D97-AF65-F5344CB8AC3E}">
        <p14:creationId xmlns:p14="http://schemas.microsoft.com/office/powerpoint/2010/main" val="11762455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32861</TotalTime>
  <Words>1254</Words>
  <Application>Microsoft Office PowerPoint</Application>
  <PresentationFormat>Widescreen</PresentationFormat>
  <Paragraphs>161</Paragraphs>
  <Slides>20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Aptos</vt:lpstr>
      <vt:lpstr>Arial</vt:lpstr>
      <vt:lpstr>Calibri</vt:lpstr>
      <vt:lpstr>Calibri Light</vt:lpstr>
      <vt:lpstr>system-ui</vt:lpstr>
      <vt:lpstr>Times New Roman</vt:lpstr>
      <vt:lpstr>Office Theme</vt:lpstr>
      <vt:lpstr>                                   </vt:lpstr>
      <vt:lpstr>PowerPoint Presentation</vt:lpstr>
      <vt:lpstr>PowerPoint Presentation</vt:lpstr>
      <vt:lpstr>                                   </vt:lpstr>
      <vt:lpstr>PowerPoint Presentation</vt:lpstr>
      <vt:lpstr>                                   </vt:lpstr>
      <vt:lpstr>      Jacob:        Esau:   </vt:lpstr>
      <vt:lpstr>      Jacob: Loved by God/Loved by Rebekah – Romans 9:13 Name means: Supplanter/Deceiver  Smooth skinned – Genesis 27:11 Dwelt in tents – caring for flocks/herds Mild/plain/quiet man –The Hebrew word tam means perfect or complete, undefiled,  upright and possibly even mature.  It is the exact word that God used to  describe Job when God called him “a perfect and upright man…Job 1:8  Esau: Hated by the Lord/Loved by Isaac  - Romans 9:13/Hebrews 12:16-17 Name means: Hairy Loved to hunt – Cunning hunter/a man’s man Wearied himself doing what he loved to do Man of the field – treasured his time in the wild   </vt:lpstr>
      <vt:lpstr>                                   </vt:lpstr>
      <vt:lpstr>                                   </vt:lpstr>
      <vt:lpstr>                                   </vt:lpstr>
      <vt:lpstr>What is the Birthright? </vt:lpstr>
      <vt:lpstr>The Birthright or Right of Birth </vt:lpstr>
      <vt:lpstr>                                   </vt:lpstr>
      <vt:lpstr>What is our Spiritual Birthright? </vt:lpstr>
      <vt:lpstr>Hebrews 12:12-17 </vt:lpstr>
      <vt:lpstr>How do we sell our Birthright? </vt:lpstr>
      <vt:lpstr>How do we sell our Birthright? </vt:lpstr>
      <vt:lpstr>                                   </vt:lpstr>
      <vt:lpstr>What is our Spiritual Blessing?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Romans 12:2 – do not be conformed to this world, but be transformed by the renewing of your mind, that you may prove what is that good and acceptable will of God.</dc:title>
  <dc:creator>Austin Greer</dc:creator>
  <cp:lastModifiedBy>Austin Greer</cp:lastModifiedBy>
  <cp:revision>404</cp:revision>
  <cp:lastPrinted>2024-01-27T21:18:18Z</cp:lastPrinted>
  <dcterms:created xsi:type="dcterms:W3CDTF">2023-10-11T13:02:43Z</dcterms:created>
  <dcterms:modified xsi:type="dcterms:W3CDTF">2024-01-28T05:59:06Z</dcterms:modified>
</cp:coreProperties>
</file>