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256" r:id="rId3"/>
    <p:sldId id="308" r:id="rId4"/>
    <p:sldId id="299" r:id="rId5"/>
    <p:sldId id="294" r:id="rId6"/>
    <p:sldId id="301" r:id="rId7"/>
    <p:sldId id="306" r:id="rId8"/>
    <p:sldId id="260" r:id="rId9"/>
    <p:sldId id="283" r:id="rId10"/>
    <p:sldId id="257" r:id="rId11"/>
    <p:sldId id="261" r:id="rId12"/>
    <p:sldId id="269" r:id="rId13"/>
    <p:sldId id="270" r:id="rId14"/>
    <p:sldId id="280" r:id="rId15"/>
    <p:sldId id="277" r:id="rId16"/>
    <p:sldId id="278" r:id="rId17"/>
    <p:sldId id="279" r:id="rId18"/>
    <p:sldId id="281" r:id="rId19"/>
    <p:sldId id="282" r:id="rId20"/>
    <p:sldId id="287" r:id="rId21"/>
    <p:sldId id="289" r:id="rId22"/>
    <p:sldId id="305" r:id="rId23"/>
    <p:sldId id="259" r:id="rId24"/>
    <p:sldId id="291" r:id="rId25"/>
    <p:sldId id="285" r:id="rId26"/>
    <p:sldId id="288" r:id="rId27"/>
    <p:sldId id="2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0" autoAdjust="0"/>
    <p:restoredTop sz="94681" autoAdjust="0"/>
  </p:normalViewPr>
  <p:slideViewPr>
    <p:cSldViewPr snapToGrid="0">
      <p:cViewPr varScale="1">
        <p:scale>
          <a:sx n="88" d="100"/>
          <a:sy n="88" d="100"/>
        </p:scale>
        <p:origin x="3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E7F43-F700-6A75-F124-7DA5C8008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C7ECB8-F9D5-629D-9F28-EF026D856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B1C25-2BC6-9C8A-DF5D-37AF2ABC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169A-2740-45E3-936A-4884150DAA2B}" type="datetimeFigureOut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2A496-9A29-0889-EE24-F062C37A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AED84-D18D-62BF-736A-8C5A79203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CEA9-2334-4599-99FA-F6A4E03A1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54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2E7-93F6-01F3-1872-DC0363C07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73C37E-40D1-3EF8-0193-15C572229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E1BB4-0930-4403-9123-897368E9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169A-2740-45E3-936A-4884150DAA2B}" type="datetimeFigureOut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A336C-8AF6-761A-5E64-EE0FBBE55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4D2E-2313-8EA5-91CE-9FDF41E6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CEA9-2334-4599-99FA-F6A4E03A1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264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248065-AC20-A813-B910-196290B7B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A92DF1-AD6B-7F15-66F0-50726FAFA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165EB-7230-0644-9DDF-FC08E5362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169A-2740-45E3-936A-4884150DAA2B}" type="datetimeFigureOut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5107B-EA66-29F7-953E-01561092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2C42C-2D94-2863-3199-C7A099CA5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CEA9-2334-4599-99FA-F6A4E03A1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39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DA56A-782A-4A11-B7E4-18A16490F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9B172-60B6-F67D-7FFE-ED4E627D5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7F0DF-96E0-BBA9-0E88-55A3A8278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169A-2740-45E3-936A-4884150DAA2B}" type="datetimeFigureOut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9102-3530-578E-2267-E0DBEE5A7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43C71-9D49-65F9-DDB5-9C9211E64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CEA9-2334-4599-99FA-F6A4E03A1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32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A3D98-CBA4-CCEE-0A86-21CE4E10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0B28C-D5EA-2236-E68C-223939275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9C371-C38D-4749-89E2-CED0BF9C1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169A-2740-45E3-936A-4884150DAA2B}" type="datetimeFigureOut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A7851-2CBD-B95B-5FE7-B0F128FEF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F5060-F9DB-68D9-3788-8AF2D0805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CEA9-2334-4599-99FA-F6A4E03A1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488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09070-7D60-CECD-7DEB-37858D046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FED05-07A6-7813-C5C9-B43AB05A5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D6EBD-08C5-38E3-025E-FA0C623AC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152FE-A701-71B5-F535-8D905895E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169A-2740-45E3-936A-4884150DAA2B}" type="datetimeFigureOut">
              <a:rPr lang="en-US" smtClean="0"/>
              <a:t>1/7/2024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C460C-7231-9A48-4C44-32F77C83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D02AC-6E97-16FF-857E-658E6203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CEA9-2334-4599-99FA-F6A4E03A1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6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3FBC9-D727-7ADB-41FA-F126F4CF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F7F4E-DF2C-5C08-B106-E77AEB76E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2C909-3A4E-7A51-D37B-AC1524A5A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6BD535-D441-58E7-3883-0511090118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80FE24-81E8-E1D2-5733-30C1F9B8FE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2019ED-4795-716C-2433-06B83A129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169A-2740-45E3-936A-4884150DAA2B}" type="datetimeFigureOut">
              <a:rPr lang="en-US" smtClean="0"/>
              <a:t>1/7/2024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4D2D65-B014-19DD-500A-0182B865A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E86BF-760B-6662-E7B5-3A9136DA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CEA9-2334-4599-99FA-F6A4E03A1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13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98D43-B3EF-D2AB-1BD2-9E9F88460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8860C9-B7DE-1D99-BCE6-DB50CFC11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169A-2740-45E3-936A-4884150DAA2B}" type="datetimeFigureOut">
              <a:rPr lang="en-US" smtClean="0"/>
              <a:t>1/7/2024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D3F2C7-B68D-7885-AFED-3F003E44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745AE-8E09-9ECC-1DF0-ACCAA7F00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CEA9-2334-4599-99FA-F6A4E03A1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36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25034C-8456-B36E-7197-C4B1FD5EC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169A-2740-45E3-936A-4884150DAA2B}" type="datetimeFigureOut">
              <a:rPr lang="en-US" smtClean="0"/>
              <a:t>1/7/2024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C1B1E-543D-BB2B-E759-B493E46D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5ADAB-45BF-7F87-E918-A52797742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CEA9-2334-4599-99FA-F6A4E03A1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23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2B3F5-D375-D619-AA46-49F8AEA4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FD366-1B37-1C95-AE95-838694354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181597-1439-B249-B23E-CB467F1A4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85CB5-90CE-0FBF-56EB-AE8442B1A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169A-2740-45E3-936A-4884150DAA2B}" type="datetimeFigureOut">
              <a:rPr lang="en-US" smtClean="0"/>
              <a:t>1/7/2024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7500A-69B0-F227-7F40-E570EF6C7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EE9A4-A184-AE11-5A59-41EE8B0F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CEA9-2334-4599-99FA-F6A4E03A1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511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65849-BF26-F1C5-34E4-581F9E3E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FBDBAA-FF9D-4E00-9209-5CD6EAFB58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D46589-A11A-80A2-32F1-24BDBB5C1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7E301-D59A-15B7-BA8E-A47A40F9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169A-2740-45E3-936A-4884150DAA2B}" type="datetimeFigureOut">
              <a:rPr lang="en-US" smtClean="0"/>
              <a:t>1/7/2024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CAA34-F9C9-5C83-FE0E-127BA5373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EE68E-DF31-8EA8-E4F5-209B39C4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CEA9-2334-4599-99FA-F6A4E03A1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71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60AA66-512B-5683-98CB-3094AA3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0AC5E-0642-EB1C-1B0C-F419B128B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28211-56E8-453D-4F61-C85D0A8085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4169A-2740-45E3-936A-4884150DAA2B}" type="datetimeFigureOut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36558-F4B1-E769-BA42-F63F1D1AE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4A926-3A18-E6A1-CE60-5EA284D5C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0CEA9-2334-4599-99FA-F6A4E03A1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3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view of the Earth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5" b="3125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 Book of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A Study of the Pentateuch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B526F-6EC2-0AB0-DDA1-7E4DF286655E}"/>
              </a:ext>
            </a:extLst>
          </p:cNvPr>
          <p:cNvSpPr txBox="1"/>
          <p:nvPr/>
        </p:nvSpPr>
        <p:spPr>
          <a:xfrm>
            <a:off x="11763829" y="62629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2412" y="676520"/>
            <a:ext cx="7753588" cy="12382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Abram, Melchizedek and the other Kings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516" y="2152138"/>
            <a:ext cx="11411284" cy="299126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Blessed be Abram of the most high God – Genesis 14:19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confirmation of Abram’s relationship with God</a:t>
            </a:r>
          </a:p>
          <a:p>
            <a:pPr lvl="1" algn="l"/>
            <a:endParaRPr lang="en-US" sz="32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Abram gave Melchizedek a tithe of all – Genesis 14:20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Confirmation of Melchizedek’s role/status</a:t>
            </a:r>
          </a:p>
          <a:p>
            <a:pPr algn="l"/>
            <a:endParaRPr lang="en-US" sz="36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Abram was careful not to beholden himself to the king of Sodom – Genesis 14:23 – God was the reason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66C26E-2559-30C4-9F11-5796F499AABC}"/>
              </a:ext>
            </a:extLst>
          </p:cNvPr>
          <p:cNvSpPr txBox="1"/>
          <p:nvPr/>
        </p:nvSpPr>
        <p:spPr>
          <a:xfrm>
            <a:off x="11763829" y="62629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19639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269" y="122685"/>
            <a:ext cx="10581314" cy="12382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Covenant - Genesis 15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516" y="1608367"/>
            <a:ext cx="11034676" cy="299126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God’s plan is to destroy the wicked and establish the righteous all the way to the end of time on his schedule.</a:t>
            </a:r>
            <a:endParaRPr lang="en-US" sz="24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In a vision God appears to Abraham: I am your shield, your exceedingly great reward – Genesis 15:1.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What will you give me seeing I go childless?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Abraham believed in the Lord and He accounted it to him for righteousness – Genesis 15:6.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Abraham asks how shall I know that I will inherit these things?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Cut down the middle: heifer, goat and ram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Only God passed between them – God confirms with a covenant</a:t>
            </a:r>
          </a:p>
          <a:p>
            <a:pPr marL="1485900" lvl="2" indent="-57150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</a:rPr>
              <a:t>Smoking furnace/oven and burning lamp/torch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89EB1F-8B4B-3F78-1CD9-5C1EE64259EE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05650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4" y="1532612"/>
            <a:ext cx="12003315" cy="299126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God told Abraham, that he would not see the complete fulfillment of the promise – Genesis 15:15</a:t>
            </a:r>
          </a:p>
          <a:p>
            <a:pPr algn="l"/>
            <a:endParaRPr lang="en-US" sz="28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God doesn’t get upset when Abraham asks for confirmation – who else in the Bible asked for confirmation?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Do </a:t>
            </a:r>
            <a:r>
              <a:rPr lang="en-US" sz="2800" u="sng" dirty="0">
                <a:solidFill>
                  <a:srgbClr val="FFFF00"/>
                </a:solidFill>
              </a:rPr>
              <a:t>we</a:t>
            </a:r>
            <a:r>
              <a:rPr lang="en-US" sz="2800" dirty="0">
                <a:solidFill>
                  <a:srgbClr val="FFFF00"/>
                </a:solidFill>
              </a:rPr>
              <a:t> have confirmation of the promise that God has made to us?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If you are in Christ, you are Abraham’s seed and heirs according to the promise – Galatians 3:29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BAFB2E-B011-83BD-B70A-CDED8B426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600" y="-223827"/>
            <a:ext cx="11513457" cy="1238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Covenant - Genesis 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1CE4BA-1AC9-91AD-D630-6C7E5DA009B1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201264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269" y="741834"/>
            <a:ext cx="10581314" cy="12382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Abram, Sarai, Hagar, and oh…God too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Genesis 16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516" y="2316378"/>
            <a:ext cx="11034676" cy="299126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Helping God’s plan along?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Sarai’s doubt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Sarai’s plan - An ill-conceived conception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Abraham’s compliance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Hardship follows – strained relationships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What did both Abram and Sarai fail to do?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Who did Sarai blame? Genesis 16:5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EDBDA2-7DF3-B47A-E490-345ED0F66128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63863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269" y="741834"/>
            <a:ext cx="10581314" cy="12382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Abram, Sarai, Hagar, and oh…God too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57" y="1489065"/>
            <a:ext cx="12025086" cy="299126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What resulted from this ill-conceived conception?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Strained relationship between Sarai and Hagar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Strained relationship between Abraham and Sarai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Strained relationship between Abraham and Hagar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Ishmael sent away with Hagar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Continuous fighting – no peace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Sometimes, the least guilty receive the most damage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Galatians 4:21-31 – God’s over arching plan 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30D75-F41E-9DF9-F3CA-8FEBA247D203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520920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269" y="429775"/>
            <a:ext cx="10581314" cy="12382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Abraham and Ishmael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516" y="1314895"/>
            <a:ext cx="11034676" cy="2991268"/>
          </a:xfrm>
        </p:spPr>
        <p:txBody>
          <a:bodyPr>
            <a:noAutofit/>
          </a:bodyPr>
          <a:lstStyle/>
          <a:p>
            <a:pPr algn="l"/>
            <a:r>
              <a:rPr lang="en-US" sz="3200" b="1" u="sng" dirty="0">
                <a:solidFill>
                  <a:srgbClr val="FFFF00"/>
                </a:solidFill>
              </a:rPr>
              <a:t>Genesis 15:4</a:t>
            </a:r>
            <a:r>
              <a:rPr lang="en-US" sz="3200" dirty="0">
                <a:solidFill>
                  <a:srgbClr val="FFFF00"/>
                </a:solidFill>
              </a:rPr>
              <a:t> - …the heir born in your house (Eliezer of Damascus) shall not be your heir, but one who will come from your own body shall be your heir.</a:t>
            </a:r>
            <a:endParaRPr lang="en-US" sz="3200" b="1" u="sng" dirty="0">
              <a:solidFill>
                <a:srgbClr val="FFFF00"/>
              </a:solidFill>
            </a:endParaRPr>
          </a:p>
          <a:p>
            <a:pPr algn="l"/>
            <a:r>
              <a:rPr lang="en-US" sz="3200" b="1" u="sng" dirty="0">
                <a:solidFill>
                  <a:srgbClr val="FFFF00"/>
                </a:solidFill>
              </a:rPr>
              <a:t>Genesis 17:18-20 </a:t>
            </a:r>
            <a:r>
              <a:rPr lang="en-US" sz="3200" dirty="0">
                <a:solidFill>
                  <a:srgbClr val="FFFF00"/>
                </a:solidFill>
              </a:rPr>
              <a:t>– Abraham said to God, “Oh, that Ishmael might live before you!”  Then God said: “No, Sarah </a:t>
            </a:r>
            <a:r>
              <a:rPr lang="en-US" sz="3200" u="sng" dirty="0">
                <a:solidFill>
                  <a:srgbClr val="FFFF00"/>
                </a:solidFill>
              </a:rPr>
              <a:t>your wife</a:t>
            </a:r>
            <a:r>
              <a:rPr lang="en-US" sz="3200" dirty="0">
                <a:solidFill>
                  <a:srgbClr val="FFFF00"/>
                </a:solidFill>
              </a:rPr>
              <a:t> shall bear you a son, and you shall call his name Isaac; I will establish My covenant with him for an everlasting covenant, and with his descendants after him.  And as for Ismael, </a:t>
            </a:r>
            <a:r>
              <a:rPr lang="en-US" sz="3200" u="sng" dirty="0">
                <a:solidFill>
                  <a:srgbClr val="FFFF00"/>
                </a:solidFill>
              </a:rPr>
              <a:t>I have heard you</a:t>
            </a:r>
            <a:r>
              <a:rPr lang="en-US" sz="3200" dirty="0">
                <a:solidFill>
                  <a:srgbClr val="FFFF00"/>
                </a:solidFill>
              </a:rPr>
              <a:t>.  Behold, I have blessed him, and will make him fruitful, and will multiply him exceedingly.  He shall begat twelve princes, and I will make him a great nation.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802E9-B311-5D1A-6818-E06EF39FF48D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36850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269" y="-212741"/>
            <a:ext cx="10581314" cy="12382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Ishmael/Ishmaelites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516" y="1128160"/>
            <a:ext cx="11034676" cy="299126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Named by God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Name means “God will hear”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Part of the Midianites/Some but not all Arabs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Genesis 37:28 – bought Joseph from his brothers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Wore gold earrings – Judges 8:24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Will be fruitful and God will multiply him exceedingly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Will begat 12 princes/Will be a great nation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He will be a wild man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He will be against every man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Every man against him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algn="l"/>
            <a:endParaRPr lang="en-US" sz="32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C75FC5-03E0-0D35-A30A-4501CB30BF19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120103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10" y="175774"/>
            <a:ext cx="12043317" cy="12382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The Covenant Confirmed/Abraham Laughs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Genesis 17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516" y="1989811"/>
            <a:ext cx="11034676" cy="299126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God appears to Abraham at the age of 99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Confirms the covenant again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Circumcision – Was it absolutely necessary?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Gen 17:14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What is circumcision compared to in the New Testament?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Promises a child – Abraham laughs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Changes names: Abram/Abraham and Sarai/Sarah</a:t>
            </a:r>
          </a:p>
          <a:p>
            <a:pPr lvl="1" algn="l"/>
            <a:endParaRPr lang="en-US" sz="28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algn="l"/>
            <a:endParaRPr lang="en-US" sz="32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E9992-5E85-4742-6623-BBE6D5E004F2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678188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197" y="349942"/>
            <a:ext cx="10581314" cy="12382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Why a new name? </a:t>
            </a:r>
            <a:br>
              <a:rPr lang="en-US" dirty="0">
                <a:solidFill>
                  <a:srgbClr val="FFFF00"/>
                </a:solidFill>
              </a:rPr>
            </a:b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516" y="1989811"/>
            <a:ext cx="11034676" cy="299126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Abram – Abraham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Sarai – Sarah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Jacob – Israel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Simon – Peter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Saul – Paul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Sinner - Christian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algn="l"/>
            <a:endParaRPr lang="en-US" sz="32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493922-A5BE-EA50-A87F-7315D1E10EF7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910598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197" y="175774"/>
            <a:ext cx="10581314" cy="12382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The Three Visitors/Sarah Laughs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Genesis 18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346" y="2134957"/>
            <a:ext cx="11433056" cy="299126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Three visitors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Did Abraham know who they were?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Genesis 18:6 – Tells Sarah to make ready three measures of fine meal, knead it and make cakes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Sarah laughs within herself – Gen 18:13-15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What was the difference between Abraham’s laugh and Sarah’s laugh?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u="sng" dirty="0">
                <a:solidFill>
                  <a:srgbClr val="FFFF00"/>
                </a:solidFill>
              </a:rPr>
              <a:t>Is anything too hard for the Lord? </a:t>
            </a:r>
            <a:r>
              <a:rPr lang="en-US" sz="2800" dirty="0">
                <a:solidFill>
                  <a:srgbClr val="FFFF00"/>
                </a:solidFill>
              </a:rPr>
              <a:t>Genesis 18:14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What was the other reason for the visit?</a:t>
            </a:r>
          </a:p>
          <a:p>
            <a:pPr lvl="1" algn="l"/>
            <a:endParaRPr lang="en-US" sz="2400" dirty="0">
              <a:solidFill>
                <a:srgbClr val="FFFF00"/>
              </a:solidFill>
            </a:endParaRPr>
          </a:p>
          <a:p>
            <a:pPr lvl="1" algn="l"/>
            <a:endParaRPr lang="en-US" sz="28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algn="l"/>
            <a:endParaRPr lang="en-US" sz="32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2FFB08-1FA1-FD37-E63C-7DCE004943BA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874237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509723-3E6B-A53B-2A1D-0CFB9E1B7C1B}"/>
              </a:ext>
            </a:extLst>
          </p:cNvPr>
          <p:cNvSpPr txBox="1"/>
          <p:nvPr/>
        </p:nvSpPr>
        <p:spPr>
          <a:xfrm>
            <a:off x="11763829" y="62629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026" name="Picture 2" descr="Free Blue Universe Stock Photo">
            <a:extLst>
              <a:ext uri="{FF2B5EF4-FFF2-40B4-BE49-F238E27FC236}">
                <a16:creationId xmlns:a16="http://schemas.microsoft.com/office/drawing/2014/main" id="{2367E601-C609-DF51-64D3-64EC522E4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640" y="3149601"/>
            <a:ext cx="6778360" cy="365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rainbow in the sky&#10;&#10;Description automatically generated">
            <a:extLst>
              <a:ext uri="{FF2B5EF4-FFF2-40B4-BE49-F238E27FC236}">
                <a16:creationId xmlns:a16="http://schemas.microsoft.com/office/drawing/2014/main" id="{3795BD01-7CAB-7C6E-199C-E87171F1B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099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BDF8AA-1896-8EC1-8D71-B560705E5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104" y="54819"/>
            <a:ext cx="7401142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80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197" y="-353992"/>
            <a:ext cx="10581314" cy="12382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Sodom and Gomorrah – Genesis 19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287" y="1670491"/>
            <a:ext cx="11589656" cy="299126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How evil was Sodom? – Gen 19:4-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Sodomy: from the Latin phrase “peccatum Sodomiticum” - </a:t>
            </a:r>
            <a:r>
              <a:rPr lang="en-US" sz="2600" dirty="0">
                <a:solidFill>
                  <a:srgbClr val="FFFF00"/>
                </a:solidFill>
              </a:rPr>
              <a:t>Sin of Sodom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Lot urges the angels to come into his house</a:t>
            </a:r>
            <a:endParaRPr lang="en-US" sz="26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Was Lot a good father?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Where Lot’s daughters good daughters? – Gen 19:31 – 38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Man-made schemes are sometimes based on false assumptions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Moabites – people of Jordan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Ammonites  - people of Jordan and Iraq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algn="l"/>
            <a:endParaRPr lang="en-US" sz="32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0F5E8-9D9A-92FD-2839-8EB4636FDB65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638166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197" y="-266908"/>
            <a:ext cx="10581314" cy="12382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Sodom and Gomorrah – Genesis 19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026" y="1772092"/>
            <a:ext cx="11589656" cy="299126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Evil men struck blind – Gen 19:11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Genesis 19:9 – Lot’s life threatened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Angels urge Lot and family to head to the mountains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What did his sons in law think when he told them to get out of this place?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Lot petitions to save Zoar – Gen 19:21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  <a:p>
            <a:pPr algn="l"/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A053F2-12DB-988C-E25C-C29FF890522F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349205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394A67-5614-BF83-F3CF-5E821DE63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92" y="416312"/>
            <a:ext cx="10497015" cy="115333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Lots of Lessons from Lot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Genesis 13/14/19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0BDD54-2A6E-7BA1-A6C9-1BC5198CC3F8}"/>
              </a:ext>
            </a:extLst>
          </p:cNvPr>
          <p:cNvSpPr txBox="1"/>
          <p:nvPr/>
        </p:nvSpPr>
        <p:spPr>
          <a:xfrm>
            <a:off x="661639" y="1806498"/>
            <a:ext cx="1094306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God’s judgment is real –  Genesis 19:29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God rescues the righteous/makes examples of the evil – 2 Peter 2:6-7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God hears the fervent intercession of a righteous person – James 5:16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Abraham petitions for the cities and saves Lot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Lot petitions to save Zoar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Individually accountable – wife turned to salt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  <a:p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7B5049-BE4E-AD0C-CE10-60031855FCA2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874009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516" y="1863415"/>
            <a:ext cx="11034676" cy="2991268"/>
          </a:xfrm>
        </p:spPr>
        <p:txBody>
          <a:bodyPr>
            <a:noAutofit/>
          </a:bodyPr>
          <a:lstStyle/>
          <a:p>
            <a:pPr algn="l"/>
            <a:r>
              <a:rPr lang="en-US" sz="2800" b="0" i="0" dirty="0">
                <a:solidFill>
                  <a:srgbClr val="FFFF00"/>
                </a:solidFill>
                <a:effectLst/>
                <a:latin typeface="IBM Plex Sans" panose="020F0502020204030204" pitchFamily="34" charset="0"/>
              </a:rPr>
              <a:t>“The most miserable person in the world is the half-committed Christian, who is just enough in the world to be miserable in God and just enough into God that they are miserable in the world.”</a:t>
            </a:r>
          </a:p>
          <a:p>
            <a:pPr algn="l"/>
            <a:endParaRPr lang="en-US" sz="2800" dirty="0">
              <a:solidFill>
                <a:srgbClr val="FFFF00"/>
              </a:solidFill>
              <a:latin typeface="IBM Plex Sans" panose="020F0502020204030204" pitchFamily="34" charset="0"/>
            </a:endParaRPr>
          </a:p>
          <a:p>
            <a:r>
              <a:rPr lang="en-US" sz="2800" b="0" i="0" dirty="0">
                <a:solidFill>
                  <a:srgbClr val="FFFF00"/>
                </a:solidFill>
                <a:effectLst/>
                <a:latin typeface="IBM Plex Sans" panose="020F0502020204030204" pitchFamily="34" charset="0"/>
              </a:rPr>
              <a:t>						</a:t>
            </a:r>
            <a:r>
              <a:rPr lang="en-US" sz="2800" b="0" i="1" dirty="0">
                <a:solidFill>
                  <a:srgbClr val="FFFF00"/>
                </a:solidFill>
                <a:effectLst/>
                <a:latin typeface="IBM Plex Sans" panose="020F0502020204030204" pitchFamily="34" charset="0"/>
              </a:rPr>
              <a:t>Charles Spurgeon</a:t>
            </a:r>
          </a:p>
          <a:p>
            <a:r>
              <a:rPr lang="en-US" sz="2800" i="1" dirty="0">
                <a:solidFill>
                  <a:srgbClr val="FFFF00"/>
                </a:solidFill>
                <a:latin typeface="IBM Plex Sans" panose="020F0502020204030204" pitchFamily="34" charset="0"/>
              </a:rPr>
              <a:t>						  (1834-1892)</a:t>
            </a:r>
          </a:p>
          <a:p>
            <a:pPr algn="l"/>
            <a:r>
              <a:rPr lang="en-US" sz="2800" b="0" dirty="0">
                <a:solidFill>
                  <a:srgbClr val="FFFF00"/>
                </a:solidFill>
                <a:effectLst/>
                <a:latin typeface="IBM Plex Sans" panose="020F0502020204030204" pitchFamily="34" charset="0"/>
              </a:rPr>
              <a:t>“No one can serve two masters...”</a:t>
            </a:r>
          </a:p>
          <a:p>
            <a:pPr algn="l"/>
            <a:r>
              <a:rPr lang="en-US" sz="2800" dirty="0">
                <a:solidFill>
                  <a:srgbClr val="FFFF00"/>
                </a:solidFill>
                <a:latin typeface="IBM Plex Sans" panose="020F0502020204030204" pitchFamily="34" charset="0"/>
              </a:rPr>
              <a:t>			              </a:t>
            </a:r>
            <a:r>
              <a:rPr lang="en-US" sz="2800" i="1" dirty="0">
                <a:solidFill>
                  <a:srgbClr val="FFFF00"/>
                </a:solidFill>
                <a:latin typeface="IBM Plex Sans" panose="020F0502020204030204" pitchFamily="34" charset="0"/>
              </a:rPr>
              <a:t>Jesus</a:t>
            </a:r>
          </a:p>
          <a:p>
            <a:pPr algn="l"/>
            <a:r>
              <a:rPr lang="en-US" sz="2800" b="0" i="1" dirty="0">
                <a:solidFill>
                  <a:srgbClr val="FFFF00"/>
                </a:solidFill>
                <a:effectLst/>
                <a:latin typeface="IBM Plex Sans" panose="020F0502020204030204" pitchFamily="34" charset="0"/>
              </a:rPr>
              <a:t>		</a:t>
            </a:r>
            <a:r>
              <a:rPr lang="en-US" sz="2800" i="1" dirty="0">
                <a:solidFill>
                  <a:srgbClr val="FFFF00"/>
                </a:solidFill>
                <a:latin typeface="IBM Plex Sans" panose="020F0502020204030204" pitchFamily="34" charset="0"/>
              </a:rPr>
              <a:t>                 </a:t>
            </a:r>
            <a:r>
              <a:rPr lang="en-US" sz="2800" b="0" i="1" dirty="0">
                <a:solidFill>
                  <a:srgbClr val="FFFF00"/>
                </a:solidFill>
                <a:effectLst/>
                <a:latin typeface="IBM Plex Sans" panose="020F0502020204030204" pitchFamily="34" charset="0"/>
              </a:rPr>
              <a:t>(Matthew 6:24)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01008C-B1F6-3540-68F4-3A4674E1E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3125" y="71893"/>
            <a:ext cx="10580688" cy="1238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Lots of Lessons from Lot – Lot’s wife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25ECEB-7EA0-BDCF-EC45-E8AC68C62CB4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239016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197" y="-266908"/>
            <a:ext cx="10581314" cy="12382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Sarah who? – Genesis 20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287" y="1213292"/>
            <a:ext cx="11589656" cy="299126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Near the border of Egypt…again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Tells Abimelech that Sarah is his sister…again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God visits King Abimelech in a dream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You are a dead man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Why didn’t the king touch Sarah – Gen 20:6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Lord closed the wombs of the king’s house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“The fear of God was not in this place” – Gen 20:11</a:t>
            </a:r>
          </a:p>
          <a:p>
            <a:pPr algn="l"/>
            <a:endParaRPr lang="en-US" sz="3200" dirty="0">
              <a:solidFill>
                <a:srgbClr val="FFFF00"/>
              </a:solidFill>
            </a:endParaRP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D95FC8-F25D-1C7E-352E-CABE26FBEE71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668406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197" y="-288683"/>
            <a:ext cx="10581314" cy="12382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Lessons from Genesis 13 - 20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1" y="1133469"/>
            <a:ext cx="11422742" cy="299126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You can trust God with your unknown future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Trust and obey even if we don’t understand the reasoning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God will accomplish His will His way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God will do what he has promised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Don’t avoid entertaining strangers – Hebrews 13:2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God’s timing is not our timing – 2 Pet 3:8/Jer 42:7/Is 40:31/Gen19:15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God’s words point to Jesus – Gal 4:28-31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We can’t conceal anything from the Lord – Sarah laughed within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Baptism is necessary for salvation</a:t>
            </a:r>
          </a:p>
          <a:p>
            <a:pPr algn="l"/>
            <a:endParaRPr lang="en-US" sz="32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CA160-CCE6-0F7E-61CA-069F44B0F81B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671404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197" y="-288683"/>
            <a:ext cx="10581314" cy="12382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Lessons from Genesis 13 - 20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1" y="1133469"/>
            <a:ext cx="11422742" cy="299126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Intercession for others does work – 1 Timothy 2:1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Abraham for Sodom (i.e. Lot)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Lot for Zoar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Abraham for King Abimelech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The presence of the righteous will preserve a city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Be bold in our appeals to God - Hebrews 4:16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Not everyone will head the warnings – Gen 19:14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Rember Lot’s wife – Luke 17:32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Earthly ties are not easy to leave behind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Salvation involves mercy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Only evil deeds have to be covered up – Lot’s daughters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algn="l"/>
            <a:endParaRPr lang="en-US" sz="32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652F77-A51A-C398-3B8A-2912FB7E2DA2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771761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197" y="-288683"/>
            <a:ext cx="10581314" cy="12382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Lessons from Genesis 13 - 20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1" y="1133469"/>
            <a:ext cx="11422742" cy="2991268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Don’t assume the fear of God is not in some place – Gen 20: 11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God sees and knows the affairs of men – Gen 20:6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 Galatians 4:21-31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algn="l"/>
            <a:endParaRPr lang="en-US" sz="3200" dirty="0">
              <a:solidFill>
                <a:srgbClr val="FFFF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7C5CA-4892-2DE2-5DAA-C708B5932409}"/>
              </a:ext>
            </a:extLst>
          </p:cNvPr>
          <p:cNvSpPr txBox="1"/>
          <p:nvPr/>
        </p:nvSpPr>
        <p:spPr>
          <a:xfrm>
            <a:off x="11763829" y="62629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337474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240AD89A-8DBF-7A86-7DB3-9BAA548882DC}"/>
              </a:ext>
            </a:extLst>
          </p:cNvPr>
          <p:cNvGraphicFramePr>
            <a:graphicFrameLocks/>
          </p:cNvGraphicFramePr>
          <p:nvPr/>
        </p:nvGraphicFramePr>
        <p:xfrm>
          <a:off x="2599950" y="270722"/>
          <a:ext cx="6992100" cy="63165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3665">
                  <a:extLst>
                    <a:ext uri="{9D8B030D-6E8A-4147-A177-3AD203B41FA5}">
                      <a16:colId xmlns:a16="http://schemas.microsoft.com/office/drawing/2014/main" val="1747787418"/>
                    </a:ext>
                  </a:extLst>
                </a:gridCol>
                <a:gridCol w="3896139">
                  <a:extLst>
                    <a:ext uri="{9D8B030D-6E8A-4147-A177-3AD203B41FA5}">
                      <a16:colId xmlns:a16="http://schemas.microsoft.com/office/drawing/2014/main" val="2253179348"/>
                    </a:ext>
                  </a:extLst>
                </a:gridCol>
                <a:gridCol w="1802296">
                  <a:extLst>
                    <a:ext uri="{9D8B030D-6E8A-4147-A177-3AD203B41FA5}">
                      <a16:colId xmlns:a16="http://schemas.microsoft.com/office/drawing/2014/main" val="1424140197"/>
                    </a:ext>
                  </a:extLst>
                </a:gridCol>
              </a:tblGrid>
              <a:tr h="45909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Date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Topic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Teacher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335767"/>
                  </a:ext>
                </a:extLst>
              </a:tr>
              <a:tr h="45057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12/3/23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Introduction / Creation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David Haley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190989"/>
                  </a:ext>
                </a:extLst>
              </a:tr>
              <a:tr h="45057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12/10/23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Creation / Fall of Man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David Haley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601156"/>
                  </a:ext>
                </a:extLst>
              </a:tr>
              <a:tr h="45057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12/17/23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Cain &amp; Abel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Doug Greer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668423"/>
                  </a:ext>
                </a:extLst>
              </a:tr>
              <a:tr h="45057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12/24/23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Noah &amp; The Flood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Doug Greer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175290"/>
                  </a:ext>
                </a:extLst>
              </a:tr>
              <a:tr h="45057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12/31/23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Babel and Abrahams Call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David Haley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708073"/>
                  </a:ext>
                </a:extLst>
              </a:tr>
              <a:tr h="45057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1/7/24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Abraham &amp; Sarah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Doug Greer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839685"/>
                  </a:ext>
                </a:extLst>
              </a:tr>
              <a:tr h="45057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1/14/24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Abraham’s Test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David Haley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72385"/>
                  </a:ext>
                </a:extLst>
              </a:tr>
              <a:tr h="45057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1/21/24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Jacob &amp; Esau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Doug Greer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255468"/>
                  </a:ext>
                </a:extLst>
              </a:tr>
              <a:tr h="45057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1/28/24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Jacob’s Dream &amp; Wrestling w/ God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David Haley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784425"/>
                  </a:ext>
                </a:extLst>
              </a:tr>
              <a:tr h="45057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2/4/24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Joseph: Slave to Governor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Doug Greer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012075"/>
                  </a:ext>
                </a:extLst>
              </a:tr>
              <a:tr h="45057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2/11/24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Joseph: Reconciliation w/ Brothers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David Haley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17094"/>
                  </a:ext>
                </a:extLst>
              </a:tr>
              <a:tr h="45057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2/18/24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Jacob: Blessing &amp; Genesis’ End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Doug Greer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723889"/>
                  </a:ext>
                </a:extLst>
              </a:tr>
              <a:tr h="45057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2/25/24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Conclusion / Review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David Haley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35773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9509723-3E6B-A53B-2A1D-0CFB9E1B7C1B}"/>
              </a:ext>
            </a:extLst>
          </p:cNvPr>
          <p:cNvSpPr txBox="1"/>
          <p:nvPr/>
        </p:nvSpPr>
        <p:spPr>
          <a:xfrm>
            <a:off x="11763829" y="62629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06129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285" y="4808889"/>
            <a:ext cx="12075886" cy="1238219"/>
          </a:xfrm>
        </p:spPr>
        <p:txBody>
          <a:bodyPr>
            <a:noAutofit/>
          </a:bodyPr>
          <a:lstStyle/>
          <a:p>
            <a:pPr algn="l"/>
            <a:r>
              <a:rPr lang="en-US" sz="5400" dirty="0">
                <a:solidFill>
                  <a:srgbClr val="FFFF00"/>
                </a:solidFill>
              </a:rPr>
              <a:t>                                 </a:t>
            </a:r>
            <a:br>
              <a:rPr lang="en-US" sz="5400" dirty="0">
                <a:solidFill>
                  <a:srgbClr val="FFFF00"/>
                </a:solidFill>
              </a:rPr>
            </a:br>
            <a:r>
              <a:rPr lang="en-US" sz="5400" dirty="0">
                <a:solidFill>
                  <a:srgbClr val="FFFF00"/>
                </a:solidFill>
              </a:rPr>
              <a:t>	Abraham and Sarah - Genesis 12-20</a:t>
            </a:r>
            <a:br>
              <a:rPr lang="en-US" sz="4000" dirty="0">
                <a:solidFill>
                  <a:srgbClr val="FFFF00"/>
                </a:solidFill>
              </a:rPr>
            </a:b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Chapter 12 – The call (Sarai my sister)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Chapter 13 – The split (Abram/Lot)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Chapter 14 – The kidnapping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Chapter 15 – The Covenant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Chapter 16 – The confusion (Ishmael/Isaac)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Chapter 17 – The laughter and name change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Chapter 18 – The visitors, more laughing, 50/45/40/30/20/10 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Chapter 19 – Lots of lessons from Lot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Chapter 20 – Rush to judgment (Sarah my sister…again)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6C7ED1-76C8-4B6D-92A4-3C7ADC1B66FA}"/>
              </a:ext>
            </a:extLst>
          </p:cNvPr>
          <p:cNvSpPr txBox="1"/>
          <p:nvPr/>
        </p:nvSpPr>
        <p:spPr>
          <a:xfrm>
            <a:off x="11763829" y="62629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52891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8F86-D269-D56D-AD41-60F3A628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754" y="3205061"/>
            <a:ext cx="10581314" cy="12382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God and Abraham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Why did God call (choose) Abraham?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7D6C1C-8DF0-BE1C-FA5C-D1DFD4CEF210}"/>
              </a:ext>
            </a:extLst>
          </p:cNvPr>
          <p:cNvSpPr txBox="1"/>
          <p:nvPr/>
        </p:nvSpPr>
        <p:spPr>
          <a:xfrm>
            <a:off x="11763829" y="62629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3602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394A67-5614-BF83-F3CF-5E821DE63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92" y="0"/>
            <a:ext cx="10497015" cy="115333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The Call and Sister Sarai – Genesis 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151DAE-BCA9-E68D-9000-B136A7BCDE9D}"/>
              </a:ext>
            </a:extLst>
          </p:cNvPr>
          <p:cNvSpPr txBox="1"/>
          <p:nvPr/>
        </p:nvSpPr>
        <p:spPr>
          <a:xfrm>
            <a:off x="780586" y="2497873"/>
            <a:ext cx="103780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What was the call and how did Abraham answer it?</a:t>
            </a:r>
          </a:p>
          <a:p>
            <a:endParaRPr lang="en-US" sz="3600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Why did Abraham have to call Sarah his sister?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8CCADB-7CEB-7ECD-CCAF-75395C069603}"/>
              </a:ext>
            </a:extLst>
          </p:cNvPr>
          <p:cNvSpPr txBox="1"/>
          <p:nvPr/>
        </p:nvSpPr>
        <p:spPr>
          <a:xfrm>
            <a:off x="11763829" y="62629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9569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394A67-5614-BF83-F3CF-5E821DE63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92" y="416312"/>
            <a:ext cx="10497015" cy="115333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Lots of Lessons from Lot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The Split (Abram/Lot) – Genesis 13 and 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0BDD54-2A6E-7BA1-A6C9-1BC5198CC3F8}"/>
              </a:ext>
            </a:extLst>
          </p:cNvPr>
          <p:cNvSpPr txBox="1"/>
          <p:nvPr/>
        </p:nvSpPr>
        <p:spPr>
          <a:xfrm>
            <a:off x="1115122" y="1806498"/>
            <a:ext cx="1014017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What did Abram’s approach to the issue reflect about Abram?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What did Lot response to the issue reflect about Lot?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Decisions have consequences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People are watching – Genesis 13:7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Beware of the progression of sin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Parted from Abraham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Chose </a:t>
            </a:r>
            <a:r>
              <a:rPr lang="en-US" sz="2800" u="sng" dirty="0">
                <a:solidFill>
                  <a:srgbClr val="FFFF00"/>
                </a:solidFill>
              </a:rPr>
              <a:t>ALL</a:t>
            </a:r>
            <a:r>
              <a:rPr lang="en-US" sz="2800" dirty="0">
                <a:solidFill>
                  <a:srgbClr val="FFFF00"/>
                </a:solidFill>
              </a:rPr>
              <a:t> the best lands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Moved in the area of sinful cities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Sat in Sodom’s city gate – leader/politics/commerce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Moved into the city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Had to flee the city</a:t>
            </a:r>
          </a:p>
          <a:p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B21EFC-3966-62F7-2442-5142A65EE4A7}"/>
              </a:ext>
            </a:extLst>
          </p:cNvPr>
          <p:cNvSpPr txBox="1"/>
          <p:nvPr/>
        </p:nvSpPr>
        <p:spPr>
          <a:xfrm>
            <a:off x="11763829" y="62629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6823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7498EB8-2C5A-2970-7511-91FFA24C685F}"/>
              </a:ext>
            </a:extLst>
          </p:cNvPr>
          <p:cNvSpPr txBox="1">
            <a:spLocks/>
          </p:cNvSpPr>
          <p:nvPr/>
        </p:nvSpPr>
        <p:spPr>
          <a:xfrm>
            <a:off x="-2383480" y="-73454"/>
            <a:ext cx="10581314" cy="12382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Lot goes East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7D6CF2F-E1F3-2C0A-EE2C-B8DD9C8D6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63" y="0"/>
            <a:ext cx="87574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C55213-86BF-294D-C872-29234F67F65B}"/>
              </a:ext>
            </a:extLst>
          </p:cNvPr>
          <p:cNvSpPr txBox="1"/>
          <p:nvPr/>
        </p:nvSpPr>
        <p:spPr>
          <a:xfrm>
            <a:off x="178421" y="1536443"/>
            <a:ext cx="64974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Lot lifted his eyes and saw </a:t>
            </a:r>
            <a:r>
              <a:rPr lang="en-US" sz="4000" u="sng" dirty="0">
                <a:solidFill>
                  <a:srgbClr val="FFFF00"/>
                </a:solidFill>
              </a:rPr>
              <a:t>ALL</a:t>
            </a:r>
            <a:r>
              <a:rPr lang="en-US" sz="4000" dirty="0">
                <a:solidFill>
                  <a:srgbClr val="FFFF00"/>
                </a:solidFill>
              </a:rPr>
              <a:t> the plain of Jordan, that it was well watered </a:t>
            </a:r>
            <a:r>
              <a:rPr lang="en-US" sz="4000" u="sng" dirty="0">
                <a:solidFill>
                  <a:srgbClr val="FFFF00"/>
                </a:solidFill>
              </a:rPr>
              <a:t>EVERYWHERE</a:t>
            </a:r>
            <a:r>
              <a:rPr lang="en-US" sz="4000" dirty="0">
                <a:solidFill>
                  <a:srgbClr val="FFFF00"/>
                </a:solidFill>
              </a:rPr>
              <a:t>, like the </a:t>
            </a:r>
            <a:r>
              <a:rPr lang="en-US" sz="4000" u="sng" dirty="0">
                <a:solidFill>
                  <a:srgbClr val="FFFF00"/>
                </a:solidFill>
              </a:rPr>
              <a:t>GARDEN of the Lord</a:t>
            </a:r>
            <a:r>
              <a:rPr lang="en-US" sz="4000" dirty="0">
                <a:solidFill>
                  <a:srgbClr val="FFFF00"/>
                </a:solidFill>
              </a:rPr>
              <a:t>…then Lot chose </a:t>
            </a:r>
            <a:r>
              <a:rPr lang="en-US" sz="4000" u="sng" dirty="0">
                <a:solidFill>
                  <a:srgbClr val="FFFF00"/>
                </a:solidFill>
              </a:rPr>
              <a:t>ALL</a:t>
            </a:r>
            <a:r>
              <a:rPr lang="en-US" sz="4000" dirty="0">
                <a:solidFill>
                  <a:srgbClr val="FFFF00"/>
                </a:solidFill>
              </a:rPr>
              <a:t> the plain of Jordan for </a:t>
            </a:r>
            <a:r>
              <a:rPr lang="en-US" sz="4000" u="sng" dirty="0">
                <a:solidFill>
                  <a:srgbClr val="FFFF00"/>
                </a:solidFill>
              </a:rPr>
              <a:t>HIMSELF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BD0EFF-1F1E-9591-DA86-43DAB6C24CDA}"/>
              </a:ext>
            </a:extLst>
          </p:cNvPr>
          <p:cNvSpPr txBox="1"/>
          <p:nvPr/>
        </p:nvSpPr>
        <p:spPr>
          <a:xfrm>
            <a:off x="12395201" y="63572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24252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7775C28-73C3-E41B-216D-C5249CC6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516" y="2224709"/>
            <a:ext cx="11034676" cy="299126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When they split over resource disputes – Genesis 13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When Lot was captured by the kings – Genesis 14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318 versus ~ 135,000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When God destroyed Sodom and Gomorrah – Genesis 18/Genesis 19:29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498EB8-2C5A-2970-7511-91FFA24C685F}"/>
              </a:ext>
            </a:extLst>
          </p:cNvPr>
          <p:cNvSpPr txBox="1">
            <a:spLocks/>
          </p:cNvSpPr>
          <p:nvPr/>
        </p:nvSpPr>
        <p:spPr>
          <a:xfrm>
            <a:off x="671955" y="232224"/>
            <a:ext cx="10581314" cy="12382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Abram saves Lot three times</a:t>
            </a:r>
          </a:p>
          <a:p>
            <a:r>
              <a:rPr lang="en-US" sz="4200" dirty="0">
                <a:solidFill>
                  <a:srgbClr val="FFFF00"/>
                </a:solidFill>
              </a:rPr>
              <a:t>It pays to have a Righteous Uncle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438251-5E5F-FFAA-2A55-A8704B25197F}"/>
              </a:ext>
            </a:extLst>
          </p:cNvPr>
          <p:cNvSpPr txBox="1"/>
          <p:nvPr/>
        </p:nvSpPr>
        <p:spPr>
          <a:xfrm>
            <a:off x="11763829" y="62629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48489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17514</TotalTime>
  <Words>1739</Words>
  <Application>Microsoft Office PowerPoint</Application>
  <PresentationFormat>Widescreen</PresentationFormat>
  <Paragraphs>259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IBM Plex Sans</vt:lpstr>
      <vt:lpstr>Office Theme</vt:lpstr>
      <vt:lpstr>The Book of Genesis</vt:lpstr>
      <vt:lpstr>PowerPoint Presentation</vt:lpstr>
      <vt:lpstr>PowerPoint Presentation</vt:lpstr>
      <vt:lpstr>                                   Abraham and Sarah - Genesis 12-20  Chapter 12 – The call (Sarai my sister) Chapter 13 – The split (Abram/Lot) Chapter 14 – The kidnapping Chapter 15 – The Covenant Chapter 16 – The confusion (Ishmael/Isaac) Chapter 17 – The laughter and name change Chapter 18 – The visitors, more laughing, 50/45/40/30/20/10  Chapter 19 – Lots of lessons from Lot Chapter 20 – Rush to judgment (Sarah my sister…again) </vt:lpstr>
      <vt:lpstr>God and Abraham  Why did God call (choose) Abraham? </vt:lpstr>
      <vt:lpstr>The Call and Sister Sarai – Genesis 12</vt:lpstr>
      <vt:lpstr>Lots of Lessons from Lot The Split (Abram/Lot) – Genesis 13 and 14</vt:lpstr>
      <vt:lpstr>PowerPoint Presentation</vt:lpstr>
      <vt:lpstr>PowerPoint Presentation</vt:lpstr>
      <vt:lpstr>Abram, Melchizedek and the other Kings</vt:lpstr>
      <vt:lpstr>The Covenant - Genesis 15</vt:lpstr>
      <vt:lpstr>The Covenant - Genesis 15</vt:lpstr>
      <vt:lpstr>Abram, Sarai, Hagar, and oh…God too Genesis 16</vt:lpstr>
      <vt:lpstr>Abram, Sarai, Hagar, and oh…God too </vt:lpstr>
      <vt:lpstr>Abraham and Ishmael </vt:lpstr>
      <vt:lpstr>Ishmael/Ishmaelites</vt:lpstr>
      <vt:lpstr>The Covenant Confirmed/Abraham Laughs  Genesis 17</vt:lpstr>
      <vt:lpstr>Why a new name?  </vt:lpstr>
      <vt:lpstr>The Three Visitors/Sarah Laughs  Genesis 18</vt:lpstr>
      <vt:lpstr>Sodom and Gomorrah – Genesis 19</vt:lpstr>
      <vt:lpstr>Sodom and Gomorrah – Genesis 19</vt:lpstr>
      <vt:lpstr>Lots of Lessons from Lot Genesis 13/14/19</vt:lpstr>
      <vt:lpstr>Lots of Lessons from Lot – Lot’s wife</vt:lpstr>
      <vt:lpstr>Sarah who? – Genesis 20</vt:lpstr>
      <vt:lpstr>Lessons from Genesis 13 - 20</vt:lpstr>
      <vt:lpstr>Lessons from Genesis 13 - 20</vt:lpstr>
      <vt:lpstr>Lessons from Genesis 13 - 20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 12:2 – do not be conformed to this world, but be transformed by the renewing of your mind, that you may prove what is that good and acceptable will of God.</dc:title>
  <dc:creator>Austin Greer</dc:creator>
  <cp:lastModifiedBy>Austin Greer</cp:lastModifiedBy>
  <cp:revision>328</cp:revision>
  <cp:lastPrinted>2024-01-06T22:53:26Z</cp:lastPrinted>
  <dcterms:created xsi:type="dcterms:W3CDTF">2023-10-11T13:02:43Z</dcterms:created>
  <dcterms:modified xsi:type="dcterms:W3CDTF">2024-01-07T13:46:49Z</dcterms:modified>
</cp:coreProperties>
</file>