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4"/>
  </p:handoutMasterIdLst>
  <p:sldIdLst>
    <p:sldId id="256" r:id="rId2"/>
    <p:sldId id="301" r:id="rId3"/>
    <p:sldId id="302" r:id="rId4"/>
    <p:sldId id="287" r:id="rId5"/>
    <p:sldId id="300" r:id="rId6"/>
    <p:sldId id="303" r:id="rId7"/>
    <p:sldId id="304" r:id="rId8"/>
    <p:sldId id="290" r:id="rId9"/>
    <p:sldId id="305" r:id="rId10"/>
    <p:sldId id="306" r:id="rId11"/>
    <p:sldId id="307"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7110"/>
    <p:restoredTop sz="94672"/>
  </p:normalViewPr>
  <p:slideViewPr>
    <p:cSldViewPr snapToGrid="0" snapToObjects="1" showGuides="1">
      <p:cViewPr varScale="1">
        <p:scale>
          <a:sx n="99" d="100"/>
          <a:sy n="99" d="100"/>
        </p:scale>
        <p:origin x="576"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D9D439-24FF-AC40-A24F-C8861CFFCB55}" type="datetimeFigureOut">
              <a:rPr lang="en-US" smtClean="0"/>
              <a:t>1/17/24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4CCFB02-4125-D844-8655-2C4215D531A1}" type="slidenum">
              <a:rPr lang="en-US" smtClean="0"/>
              <a:t>‹#›</a:t>
            </a:fld>
            <a:endParaRPr lang="en-US"/>
          </a:p>
        </p:txBody>
      </p:sp>
    </p:spTree>
    <p:extLst>
      <p:ext uri="{BB962C8B-B14F-4D97-AF65-F5344CB8AC3E}">
        <p14:creationId xmlns:p14="http://schemas.microsoft.com/office/powerpoint/2010/main" val="22648909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1/17/24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897447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1/17/24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0085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1/17/24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052889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463B37-5111-9C4C-821E-181E4FE518D8}" type="datetimeFigureOut">
              <a:rPr lang="en-US" smtClean="0"/>
              <a:t>1/17/24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75621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463B37-5111-9C4C-821E-181E4FE518D8}" type="datetimeFigureOut">
              <a:rPr lang="en-US" smtClean="0"/>
              <a:t>1/17/24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52273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463B37-5111-9C4C-821E-181E4FE518D8}" type="datetimeFigureOut">
              <a:rPr lang="en-US" smtClean="0"/>
              <a:t>1/17/24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829104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463B37-5111-9C4C-821E-181E4FE518D8}" type="datetimeFigureOut">
              <a:rPr lang="en-US" smtClean="0"/>
              <a:t>1/17/24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886841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463B37-5111-9C4C-821E-181E4FE518D8}" type="datetimeFigureOut">
              <a:rPr lang="en-US" smtClean="0"/>
              <a:t>1/17/24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254949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463B37-5111-9C4C-821E-181E4FE518D8}" type="datetimeFigureOut">
              <a:rPr lang="en-US" smtClean="0"/>
              <a:t>1/17/24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701580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463B37-5111-9C4C-821E-181E4FE518D8}" type="datetimeFigureOut">
              <a:rPr lang="en-US" smtClean="0"/>
              <a:t>1/17/24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782275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2463B37-5111-9C4C-821E-181E4FE518D8}" type="datetimeFigureOut">
              <a:rPr lang="en-US" smtClean="0"/>
              <a:t>1/17/24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82790C-74F3-1E4D-A81F-837FA93189E4}" type="slidenum">
              <a:rPr lang="en-US" smtClean="0"/>
              <a:t>‹#›</a:t>
            </a:fld>
            <a:endParaRPr lang="en-US"/>
          </a:p>
        </p:txBody>
      </p:sp>
    </p:spTree>
    <p:extLst>
      <p:ext uri="{BB962C8B-B14F-4D97-AF65-F5344CB8AC3E}">
        <p14:creationId xmlns:p14="http://schemas.microsoft.com/office/powerpoint/2010/main" val="1596537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63B37-5111-9C4C-821E-181E4FE518D8}" type="datetimeFigureOut">
              <a:rPr lang="en-US" smtClean="0"/>
              <a:t>1/17/24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2790C-74F3-1E4D-A81F-837FA93189E4}" type="slidenum">
              <a:rPr lang="en-US" smtClean="0"/>
              <a:t>‹#›</a:t>
            </a:fld>
            <a:endParaRPr lang="en-US"/>
          </a:p>
        </p:txBody>
      </p:sp>
    </p:spTree>
    <p:extLst>
      <p:ext uri="{BB962C8B-B14F-4D97-AF65-F5344CB8AC3E}">
        <p14:creationId xmlns:p14="http://schemas.microsoft.com/office/powerpoint/2010/main" val="1739233496"/>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719"/>
            <a:ext cx="7772400" cy="1046071"/>
          </a:xfrm>
        </p:spPr>
        <p:txBody>
          <a:bodyPr/>
          <a:lstStyle/>
          <a:p>
            <a:r>
              <a:rPr lang="en-US" b="1" dirty="0">
                <a:latin typeface="Avenir Heavy" charset="0"/>
                <a:ea typeface="Avenir Heavy" charset="0"/>
                <a:cs typeface="Avenir Heavy" charset="0"/>
              </a:rPr>
              <a:t>The Revelation</a:t>
            </a:r>
          </a:p>
        </p:txBody>
      </p:sp>
      <p:sp>
        <p:nvSpPr>
          <p:cNvPr id="3" name="Subtitle 2"/>
          <p:cNvSpPr>
            <a:spLocks noGrp="1"/>
          </p:cNvSpPr>
          <p:nvPr>
            <p:ph type="subTitle" idx="1"/>
          </p:nvPr>
        </p:nvSpPr>
        <p:spPr>
          <a:xfrm>
            <a:off x="1143000" y="5199021"/>
            <a:ext cx="6858000" cy="1394499"/>
          </a:xfrm>
        </p:spPr>
        <p:txBody>
          <a:bodyPr anchor="ctr">
            <a:normAutofit/>
          </a:bodyPr>
          <a:lstStyle/>
          <a:p>
            <a:pPr>
              <a:lnSpc>
                <a:spcPct val="100000"/>
              </a:lnSpc>
              <a:spcBef>
                <a:spcPts val="0"/>
              </a:spcBef>
            </a:pPr>
            <a:r>
              <a:rPr lang="en-US" sz="3600" b="1" dirty="0">
                <a:latin typeface="Avenir Heavy" charset="0"/>
                <a:ea typeface="Avenir Heavy" charset="0"/>
                <a:cs typeface="Avenir Heavy" charset="0"/>
              </a:rPr>
              <a:t>Wednesday Nights</a:t>
            </a:r>
          </a:p>
          <a:p>
            <a:pPr>
              <a:lnSpc>
                <a:spcPct val="100000"/>
              </a:lnSpc>
              <a:spcBef>
                <a:spcPts val="0"/>
              </a:spcBef>
            </a:pPr>
            <a:r>
              <a:rPr lang="en-US" sz="3600" b="1" dirty="0">
                <a:latin typeface="Avenir Heavy" charset="0"/>
                <a:ea typeface="Avenir Heavy" charset="0"/>
                <a:cs typeface="Avenir Heavy" charset="0"/>
              </a:rPr>
              <a:t>Winter 2023-24</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6600" y="1828800"/>
            <a:ext cx="5120640" cy="3200400"/>
          </a:xfrm>
          <a:prstGeom prst="rect">
            <a:avLst/>
          </a:prstGeom>
        </p:spPr>
      </p:pic>
    </p:spTree>
    <p:extLst>
      <p:ext uri="{BB962C8B-B14F-4D97-AF65-F5344CB8AC3E}">
        <p14:creationId xmlns:p14="http://schemas.microsoft.com/office/powerpoint/2010/main" val="560050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Thunders &amp; a Scroll (Rev. 10)</a:t>
            </a:r>
          </a:p>
        </p:txBody>
      </p:sp>
      <p:sp>
        <p:nvSpPr>
          <p:cNvPr id="3" name="Content Placeholder 2"/>
          <p:cNvSpPr>
            <a:spLocks noGrp="1"/>
          </p:cNvSpPr>
          <p:nvPr>
            <p:ph idx="1"/>
          </p:nvPr>
        </p:nvSpPr>
        <p:spPr>
          <a:xfrm>
            <a:off x="628650" y="1211844"/>
            <a:ext cx="7886700" cy="5314819"/>
          </a:xfrm>
        </p:spPr>
        <p:txBody>
          <a:bodyPr>
            <a:normAutofit/>
          </a:bodyPr>
          <a:lstStyle/>
          <a:p>
            <a:pPr>
              <a:lnSpc>
                <a:spcPct val="100000"/>
              </a:lnSpc>
              <a:spcBef>
                <a:spcPts val="0"/>
              </a:spcBef>
              <a:spcAft>
                <a:spcPts val="1200"/>
              </a:spcAft>
            </a:pPr>
            <a:r>
              <a:rPr lang="en-US" sz="3200" b="1" i="1" dirty="0">
                <a:latin typeface="Avenir Book" charset="0"/>
                <a:ea typeface="Avenir Book" charset="0"/>
                <a:cs typeface="Avenir Book" charset="0"/>
              </a:rPr>
              <a:t>Mighty Angel (1-2)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a:t>
            </a:r>
            <a:r>
              <a:rPr lang="en-US" dirty="0">
                <a:latin typeface="Avenir Light" charset="0"/>
                <a:ea typeface="Avenir Light" charset="0"/>
                <a:cs typeface="Avenir Light" charset="0"/>
              </a:rPr>
              <a:t>representative of God, authority over land and sea</a:t>
            </a:r>
          </a:p>
          <a:p>
            <a:pPr>
              <a:lnSpc>
                <a:spcPct val="100000"/>
              </a:lnSpc>
              <a:spcBef>
                <a:spcPts val="0"/>
              </a:spcBef>
              <a:spcAft>
                <a:spcPts val="1200"/>
              </a:spcAft>
            </a:pPr>
            <a:r>
              <a:rPr lang="en-US" sz="3200" b="1" i="1" dirty="0">
                <a:latin typeface="Avenir Book" charset="0"/>
                <a:ea typeface="Avenir Book" charset="0"/>
                <a:cs typeface="Avenir Book" charset="0"/>
              </a:rPr>
              <a:t>“little scroll” (2)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a:t>
            </a:r>
            <a:r>
              <a:rPr lang="en-US" dirty="0">
                <a:latin typeface="Avenir Light" charset="0"/>
                <a:ea typeface="Avenir Light" charset="0"/>
                <a:cs typeface="Avenir Light" charset="0"/>
              </a:rPr>
              <a:t>God’s plan (like in 5:1)</a:t>
            </a:r>
          </a:p>
          <a:p>
            <a:pPr>
              <a:lnSpc>
                <a:spcPct val="100000"/>
              </a:lnSpc>
              <a:spcBef>
                <a:spcPts val="0"/>
              </a:spcBef>
            </a:pPr>
            <a:r>
              <a:rPr lang="en-US" sz="3200" b="1" i="1" dirty="0">
                <a:latin typeface="Avenir Book" charset="0"/>
                <a:ea typeface="Avenir Book" charset="0"/>
                <a:cs typeface="Avenir Book" charset="0"/>
              </a:rPr>
              <a:t>7 thunders (3-4)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a:t>
            </a:r>
            <a:r>
              <a:rPr lang="en-US" dirty="0">
                <a:latin typeface="Avenir Light" charset="0"/>
                <a:ea typeface="Avenir Light" charset="0"/>
                <a:cs typeface="Avenir Light" charset="0"/>
              </a:rPr>
              <a:t>sealed up, not written</a:t>
            </a:r>
          </a:p>
          <a:p>
            <a:pPr lvl="1">
              <a:lnSpc>
                <a:spcPct val="100000"/>
              </a:lnSpc>
              <a:spcBef>
                <a:spcPts val="0"/>
              </a:spcBef>
            </a:pPr>
            <a:r>
              <a:rPr lang="en-US" sz="2800" dirty="0">
                <a:latin typeface="Avenir Light" charset="0"/>
                <a:ea typeface="Avenir Light" charset="0"/>
                <a:cs typeface="Avenir Light" charset="0"/>
              </a:rPr>
              <a:t>More judgments that are not carried out? </a:t>
            </a:r>
          </a:p>
          <a:p>
            <a:pPr lvl="1">
              <a:lnSpc>
                <a:spcPct val="100000"/>
              </a:lnSpc>
              <a:spcBef>
                <a:spcPts val="0"/>
              </a:spcBef>
              <a:spcAft>
                <a:spcPts val="1200"/>
              </a:spcAft>
            </a:pPr>
            <a:r>
              <a:rPr lang="en-US" sz="2800" dirty="0">
                <a:latin typeface="Avenir Light" charset="0"/>
                <a:ea typeface="Avenir Light" charset="0"/>
                <a:cs typeface="Avenir Light" charset="0"/>
              </a:rPr>
              <a:t>Action of God not revealed to man?</a:t>
            </a:r>
          </a:p>
          <a:p>
            <a:pPr>
              <a:lnSpc>
                <a:spcPct val="100000"/>
              </a:lnSpc>
              <a:spcBef>
                <a:spcPts val="0"/>
              </a:spcBef>
            </a:pPr>
            <a:r>
              <a:rPr lang="en-US" sz="3200" b="1" i="1" dirty="0">
                <a:latin typeface="Avenir Book" charset="0"/>
                <a:ea typeface="Avenir Book" charset="0"/>
                <a:cs typeface="Avenir Book" charset="0"/>
              </a:rPr>
              <a:t>Angel’s oath (5-7)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a:t>
            </a:r>
            <a:r>
              <a:rPr lang="en-US" sz="3200" dirty="0">
                <a:latin typeface="Avenir Light" charset="0"/>
                <a:ea typeface="Avenir Light" charset="0"/>
                <a:cs typeface="Avenir Light" charset="0"/>
              </a:rPr>
              <a:t>see Daniel 12:4-9</a:t>
            </a:r>
          </a:p>
          <a:p>
            <a:pPr lvl="1">
              <a:lnSpc>
                <a:spcPct val="100000"/>
              </a:lnSpc>
              <a:spcBef>
                <a:spcPts val="0"/>
              </a:spcBef>
            </a:pPr>
            <a:r>
              <a:rPr lang="en-US" sz="2800" dirty="0">
                <a:latin typeface="Avenir Light" charset="0"/>
                <a:ea typeface="Avenir Light" charset="0"/>
                <a:cs typeface="Avenir Light" charset="0"/>
              </a:rPr>
              <a:t>In Daniel, it would be time, times, ½ a time</a:t>
            </a:r>
          </a:p>
          <a:p>
            <a:pPr lvl="1">
              <a:lnSpc>
                <a:spcPct val="100000"/>
              </a:lnSpc>
              <a:spcBef>
                <a:spcPts val="0"/>
              </a:spcBef>
            </a:pPr>
            <a:r>
              <a:rPr lang="en-US" sz="2800" dirty="0">
                <a:latin typeface="Avenir Light" charset="0"/>
                <a:ea typeface="Avenir Light" charset="0"/>
                <a:cs typeface="Avenir Light" charset="0"/>
              </a:rPr>
              <a:t>In Rev. 10, there will be no more delay</a:t>
            </a:r>
          </a:p>
          <a:p>
            <a:pPr lvl="1">
              <a:lnSpc>
                <a:spcPct val="100000"/>
              </a:lnSpc>
              <a:spcBef>
                <a:spcPts val="0"/>
              </a:spcBef>
            </a:pPr>
            <a:r>
              <a:rPr lang="en-US" sz="2800" dirty="0">
                <a:latin typeface="Avenir Light" charset="0"/>
                <a:ea typeface="Avenir Light" charset="0"/>
                <a:cs typeface="Avenir Light" charset="0"/>
              </a:rPr>
              <a:t>God’s mystery fulfilled in the 7</a:t>
            </a:r>
            <a:r>
              <a:rPr lang="en-US" sz="2800" baseline="30000" dirty="0">
                <a:latin typeface="Avenir Light" charset="0"/>
                <a:ea typeface="Avenir Light" charset="0"/>
                <a:cs typeface="Avenir Light" charset="0"/>
              </a:rPr>
              <a:t>th</a:t>
            </a:r>
            <a:r>
              <a:rPr lang="en-US" sz="2800" dirty="0">
                <a:latin typeface="Avenir Light" charset="0"/>
                <a:ea typeface="Avenir Light" charset="0"/>
                <a:cs typeface="Avenir Light" charset="0"/>
              </a:rPr>
              <a:t> trumpet</a:t>
            </a:r>
          </a:p>
        </p:txBody>
      </p:sp>
    </p:spTree>
    <p:extLst>
      <p:ext uri="{BB962C8B-B14F-4D97-AF65-F5344CB8AC3E}">
        <p14:creationId xmlns:p14="http://schemas.microsoft.com/office/powerpoint/2010/main" val="3175725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Thunders &amp; a Scroll (Rev. 10)</a:t>
            </a:r>
          </a:p>
        </p:txBody>
      </p:sp>
      <p:sp>
        <p:nvSpPr>
          <p:cNvPr id="3" name="Content Placeholder 2"/>
          <p:cNvSpPr>
            <a:spLocks noGrp="1"/>
          </p:cNvSpPr>
          <p:nvPr>
            <p:ph idx="1"/>
          </p:nvPr>
        </p:nvSpPr>
        <p:spPr>
          <a:xfrm>
            <a:off x="628650" y="1543987"/>
            <a:ext cx="7886700" cy="4982676"/>
          </a:xfrm>
        </p:spPr>
        <p:txBody>
          <a:bodyPr>
            <a:normAutofit/>
          </a:bodyPr>
          <a:lstStyle/>
          <a:p>
            <a:pPr>
              <a:lnSpc>
                <a:spcPct val="100000"/>
              </a:lnSpc>
              <a:spcBef>
                <a:spcPts val="0"/>
              </a:spcBef>
            </a:pPr>
            <a:r>
              <a:rPr lang="en-US" sz="3200" b="1" i="1" dirty="0">
                <a:latin typeface="Avenir Book" charset="0"/>
                <a:ea typeface="Avenir Book" charset="0"/>
                <a:cs typeface="Avenir Book" charset="0"/>
              </a:rPr>
              <a:t>Eat the scroll (8-11)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a:t>
            </a:r>
            <a:r>
              <a:rPr lang="en-US" sz="3200" dirty="0">
                <a:latin typeface="Avenir Light" charset="0"/>
                <a:ea typeface="Avenir Light" charset="0"/>
                <a:cs typeface="Avenir Light" charset="0"/>
              </a:rPr>
              <a:t>like Ezekiel 2-3</a:t>
            </a:r>
          </a:p>
          <a:p>
            <a:pPr lvl="1">
              <a:lnSpc>
                <a:spcPct val="100000"/>
              </a:lnSpc>
              <a:spcBef>
                <a:spcPts val="0"/>
              </a:spcBef>
            </a:pPr>
            <a:r>
              <a:rPr lang="en-US" sz="2800" dirty="0">
                <a:latin typeface="Avenir Light" charset="0"/>
                <a:ea typeface="Avenir Light" charset="0"/>
                <a:cs typeface="Avenir Light" charset="0"/>
              </a:rPr>
              <a:t>Follows the chain of revelation from 1:1-3</a:t>
            </a:r>
          </a:p>
          <a:p>
            <a:pPr lvl="1">
              <a:lnSpc>
                <a:spcPct val="100000"/>
              </a:lnSpc>
              <a:spcBef>
                <a:spcPts val="0"/>
              </a:spcBef>
            </a:pPr>
            <a:r>
              <a:rPr lang="en-US" sz="2800" dirty="0">
                <a:latin typeface="Avenir Light" charset="0"/>
                <a:ea typeface="Avenir Light" charset="0"/>
                <a:cs typeface="Avenir Light" charset="0"/>
              </a:rPr>
              <a:t>God</a:t>
            </a:r>
            <a:r>
              <a:rPr lang="en-US" sz="2800" dirty="0">
                <a:latin typeface="Avenir Light" charset="0"/>
                <a:ea typeface="Avenir Light" charset="0"/>
                <a:cs typeface="Avenir Light" charset="0"/>
                <a:sym typeface="Wingdings"/>
              </a:rPr>
              <a:t> (5:1)  Lamb (5:7)  Angel (10:1)  John (10:10)  Readers</a:t>
            </a:r>
          </a:p>
          <a:p>
            <a:pPr lvl="1">
              <a:lnSpc>
                <a:spcPct val="100000"/>
              </a:lnSpc>
              <a:spcBef>
                <a:spcPts val="0"/>
              </a:spcBef>
            </a:pPr>
            <a:r>
              <a:rPr lang="en-US" sz="2800" dirty="0">
                <a:latin typeface="Avenir Light" charset="0"/>
                <a:ea typeface="Avenir Light" charset="0"/>
                <a:cs typeface="Avenir Light" charset="0"/>
                <a:sym typeface="Wingdings"/>
              </a:rPr>
              <a:t>Sweet to taste,  but bitter to swallow</a:t>
            </a:r>
            <a:r>
              <a:rPr lang="mr-IN" sz="2800" dirty="0">
                <a:latin typeface="Avenir Light" charset="0"/>
                <a:ea typeface="Avenir Light" charset="0"/>
                <a:cs typeface="Avenir Light" charset="0"/>
                <a:sym typeface="Wingdings"/>
              </a:rPr>
              <a:t>…</a:t>
            </a:r>
          </a:p>
          <a:p>
            <a:pPr lvl="1">
              <a:lnSpc>
                <a:spcPct val="100000"/>
              </a:lnSpc>
              <a:spcBef>
                <a:spcPts val="0"/>
              </a:spcBef>
              <a:spcAft>
                <a:spcPts val="1200"/>
              </a:spcAft>
            </a:pPr>
            <a:r>
              <a:rPr lang="en-US" sz="2800" dirty="0">
                <a:latin typeface="Avenir Light" charset="0"/>
                <a:ea typeface="Avenir Light" charset="0"/>
                <a:cs typeface="Avenir Light" charset="0"/>
              </a:rPr>
              <a:t>a message for peoples, nations, kings</a:t>
            </a:r>
            <a:r>
              <a:rPr lang="mr-IN" sz="2800" dirty="0">
                <a:latin typeface="Avenir Light" charset="0"/>
                <a:ea typeface="Avenir Light" charset="0"/>
                <a:cs typeface="Avenir Light" charset="0"/>
              </a:rPr>
              <a:t>…</a:t>
            </a:r>
            <a:r>
              <a:rPr lang="en-US" sz="2800" dirty="0">
                <a:latin typeface="Avenir Light" charset="0"/>
                <a:ea typeface="Avenir Light" charset="0"/>
                <a:cs typeface="Avenir Light" charset="0"/>
              </a:rPr>
              <a:t> </a:t>
            </a:r>
            <a:endParaRPr lang="en-US" sz="3200" b="1" i="1" dirty="0">
              <a:latin typeface="Avenir Book" charset="0"/>
              <a:ea typeface="Avenir Book" charset="0"/>
              <a:cs typeface="Avenir Book" charset="0"/>
            </a:endParaRPr>
          </a:p>
        </p:txBody>
      </p:sp>
    </p:spTree>
    <p:extLst>
      <p:ext uri="{BB962C8B-B14F-4D97-AF65-F5344CB8AC3E}">
        <p14:creationId xmlns:p14="http://schemas.microsoft.com/office/powerpoint/2010/main" val="37915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73719"/>
            <a:ext cx="7772400" cy="1046071"/>
          </a:xfrm>
        </p:spPr>
        <p:txBody>
          <a:bodyPr/>
          <a:lstStyle/>
          <a:p>
            <a:r>
              <a:rPr lang="en-US" b="1" dirty="0">
                <a:latin typeface="Avenir Heavy" charset="0"/>
                <a:ea typeface="Avenir Heavy" charset="0"/>
                <a:cs typeface="Avenir Heavy" charset="0"/>
              </a:rPr>
              <a:t>The Revelation</a:t>
            </a:r>
          </a:p>
        </p:txBody>
      </p:sp>
      <p:sp>
        <p:nvSpPr>
          <p:cNvPr id="3" name="Subtitle 2"/>
          <p:cNvSpPr>
            <a:spLocks noGrp="1"/>
          </p:cNvSpPr>
          <p:nvPr>
            <p:ph type="subTitle" idx="1"/>
          </p:nvPr>
        </p:nvSpPr>
        <p:spPr>
          <a:xfrm>
            <a:off x="1143000" y="5199021"/>
            <a:ext cx="6858000" cy="1394499"/>
          </a:xfrm>
        </p:spPr>
        <p:txBody>
          <a:bodyPr anchor="ctr">
            <a:normAutofit/>
          </a:bodyPr>
          <a:lstStyle/>
          <a:p>
            <a:pPr>
              <a:lnSpc>
                <a:spcPct val="100000"/>
              </a:lnSpc>
              <a:spcBef>
                <a:spcPts val="0"/>
              </a:spcBef>
            </a:pPr>
            <a:r>
              <a:rPr lang="en-US" sz="3600" b="1" dirty="0">
                <a:latin typeface="Avenir Heavy" charset="0"/>
                <a:ea typeface="Avenir Heavy" charset="0"/>
                <a:cs typeface="Avenir Heavy" charset="0"/>
              </a:rPr>
              <a:t>Next Week (1/24)</a:t>
            </a:r>
          </a:p>
          <a:p>
            <a:pPr>
              <a:lnSpc>
                <a:spcPct val="100000"/>
              </a:lnSpc>
              <a:spcBef>
                <a:spcPts val="0"/>
              </a:spcBef>
            </a:pPr>
            <a:r>
              <a:rPr lang="en-US" sz="3600" dirty="0">
                <a:latin typeface="Avenir" charset="0"/>
                <a:ea typeface="Avenir" charset="0"/>
                <a:cs typeface="Avenir" charset="0"/>
              </a:rPr>
              <a:t>7. chapter 11: Two Witnesses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6600" y="1828800"/>
            <a:ext cx="5120640" cy="3200400"/>
          </a:xfrm>
          <a:prstGeom prst="rect">
            <a:avLst/>
          </a:prstGeom>
        </p:spPr>
      </p:pic>
    </p:spTree>
    <p:extLst>
      <p:ext uri="{BB962C8B-B14F-4D97-AF65-F5344CB8AC3E}">
        <p14:creationId xmlns:p14="http://schemas.microsoft.com/office/powerpoint/2010/main" val="27488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a:latin typeface="Avenir Heavy" charset="0"/>
                <a:ea typeface="Avenir Heavy" charset="0"/>
                <a:cs typeface="Avenir Heavy" charset="0"/>
              </a:rPr>
              <a:t>Review Quiz</a:t>
            </a:r>
          </a:p>
        </p:txBody>
      </p:sp>
      <p:sp>
        <p:nvSpPr>
          <p:cNvPr id="3" name="Content Placeholder 2"/>
          <p:cNvSpPr>
            <a:spLocks noGrp="1"/>
          </p:cNvSpPr>
          <p:nvPr>
            <p:ph idx="1"/>
          </p:nvPr>
        </p:nvSpPr>
        <p:spPr>
          <a:xfrm>
            <a:off x="628650" y="1201783"/>
            <a:ext cx="7886700" cy="5144999"/>
          </a:xfrm>
        </p:spPr>
        <p:txBody>
          <a:bodyPr>
            <a:normAutofit/>
          </a:bodyPr>
          <a:lstStyle/>
          <a:p>
            <a:pPr marL="0" indent="0">
              <a:lnSpc>
                <a:spcPct val="120000"/>
              </a:lnSpc>
              <a:spcAft>
                <a:spcPts val="600"/>
              </a:spcAft>
              <a:buNone/>
            </a:pPr>
            <a:r>
              <a:rPr lang="en-US" sz="3600" dirty="0">
                <a:latin typeface="Avenir Book" charset="0"/>
                <a:ea typeface="Avenir Book" charset="0"/>
                <a:cs typeface="Avenir Book" charset="0"/>
              </a:rPr>
              <a:t>Place these sections in order:</a:t>
            </a:r>
          </a:p>
          <a:p>
            <a:pPr marL="584200" indent="-571500">
              <a:lnSpc>
                <a:spcPct val="120000"/>
              </a:lnSpc>
              <a:spcAft>
                <a:spcPts val="600"/>
              </a:spcAft>
            </a:pPr>
            <a:r>
              <a:rPr lang="en-US" sz="3600" dirty="0">
                <a:latin typeface="Avenir Book" charset="0"/>
                <a:ea typeface="Avenir Book" charset="0"/>
                <a:cs typeface="Avenir Book" charset="0"/>
              </a:rPr>
              <a:t>Letters to the churches</a:t>
            </a:r>
          </a:p>
          <a:p>
            <a:pPr marL="584200" indent="-571500">
              <a:lnSpc>
                <a:spcPct val="120000"/>
              </a:lnSpc>
              <a:spcAft>
                <a:spcPts val="600"/>
              </a:spcAft>
            </a:pPr>
            <a:r>
              <a:rPr lang="en-US" sz="3600" dirty="0">
                <a:latin typeface="Avenir Book" charset="0"/>
                <a:ea typeface="Avenir Book" charset="0"/>
                <a:cs typeface="Avenir Book" charset="0"/>
              </a:rPr>
              <a:t>Seven seal judgments</a:t>
            </a:r>
          </a:p>
          <a:p>
            <a:pPr marL="584200" indent="-571500">
              <a:lnSpc>
                <a:spcPct val="120000"/>
              </a:lnSpc>
              <a:spcAft>
                <a:spcPts val="600"/>
              </a:spcAft>
            </a:pPr>
            <a:r>
              <a:rPr lang="en-US" sz="3600" dirty="0">
                <a:latin typeface="Avenir Book" charset="0"/>
                <a:ea typeface="Avenir Book" charset="0"/>
                <a:cs typeface="Avenir Book" charset="0"/>
              </a:rPr>
              <a:t>Seven trumpet judgments</a:t>
            </a:r>
          </a:p>
          <a:p>
            <a:pPr marL="584200" indent="-571500">
              <a:lnSpc>
                <a:spcPct val="120000"/>
              </a:lnSpc>
              <a:spcAft>
                <a:spcPts val="600"/>
              </a:spcAft>
            </a:pPr>
            <a:r>
              <a:rPr lang="en-US" sz="3600" dirty="0">
                <a:latin typeface="Avenir Book" charset="0"/>
                <a:ea typeface="Avenir Book" charset="0"/>
                <a:cs typeface="Avenir Book" charset="0"/>
              </a:rPr>
              <a:t>Christ appears to John</a:t>
            </a:r>
          </a:p>
          <a:p>
            <a:pPr marL="584200" indent="-571500">
              <a:lnSpc>
                <a:spcPct val="120000"/>
              </a:lnSpc>
              <a:spcAft>
                <a:spcPts val="600"/>
              </a:spcAft>
            </a:pPr>
            <a:r>
              <a:rPr lang="en-US" sz="3600" dirty="0">
                <a:latin typeface="Avenir Book" charset="0"/>
                <a:ea typeface="Avenir Book" charset="0"/>
                <a:cs typeface="Avenir Book" charset="0"/>
              </a:rPr>
              <a:t>Vision of God &amp; the Lamb</a:t>
            </a:r>
          </a:p>
        </p:txBody>
      </p:sp>
      <p:sp>
        <p:nvSpPr>
          <p:cNvPr id="7" name="TextBox 6"/>
          <p:cNvSpPr txBox="1"/>
          <p:nvPr/>
        </p:nvSpPr>
        <p:spPr>
          <a:xfrm>
            <a:off x="4803914" y="2481819"/>
            <a:ext cx="3711436" cy="523220"/>
          </a:xfrm>
          <a:prstGeom prst="rect">
            <a:avLst/>
          </a:prstGeom>
          <a:solidFill>
            <a:schemeClr val="accent6">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venir Book" charset="0"/>
                <a:ea typeface="Avenir Book" charset="0"/>
                <a:cs typeface="Avenir Book" charset="0"/>
              </a:rPr>
              <a:t>Christ appears (1)</a:t>
            </a:r>
            <a:endParaRPr kumimoji="0" lang="en-US" sz="2800" b="0" i="1" u="none" strike="noStrike" kern="1200" cap="none" spc="0" normalizeH="0" baseline="0" noProof="0" dirty="0">
              <a:ln>
                <a:noFill/>
              </a:ln>
              <a:solidFill>
                <a:prstClr val="black"/>
              </a:solidFill>
              <a:effectLst/>
              <a:uLnTx/>
              <a:uFillTx/>
              <a:latin typeface="Avenir Book" charset="0"/>
              <a:ea typeface="Avenir Book" charset="0"/>
              <a:cs typeface="Avenir Book" charset="0"/>
            </a:endParaRPr>
          </a:p>
        </p:txBody>
      </p:sp>
      <p:sp>
        <p:nvSpPr>
          <p:cNvPr id="8" name="TextBox 7"/>
          <p:cNvSpPr txBox="1"/>
          <p:nvPr/>
        </p:nvSpPr>
        <p:spPr>
          <a:xfrm>
            <a:off x="4803914" y="3174316"/>
            <a:ext cx="3711436" cy="523220"/>
          </a:xfrm>
          <a:prstGeom prst="rect">
            <a:avLst/>
          </a:prstGeom>
          <a:solidFill>
            <a:schemeClr val="accent5">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venir Book" charset="0"/>
                <a:ea typeface="Avenir Book" charset="0"/>
                <a:cs typeface="Avenir Book" charset="0"/>
              </a:rPr>
              <a:t>Letters (2-3)</a:t>
            </a:r>
            <a:endParaRPr kumimoji="0" lang="en-US" sz="2800" b="0" i="1" u="none" strike="noStrike" kern="1200" cap="none" spc="0" normalizeH="0" baseline="0" noProof="0" dirty="0">
              <a:ln>
                <a:noFill/>
              </a:ln>
              <a:solidFill>
                <a:prstClr val="black"/>
              </a:solidFill>
              <a:effectLst/>
              <a:uLnTx/>
              <a:uFillTx/>
              <a:latin typeface="Avenir Book" charset="0"/>
              <a:ea typeface="Avenir Book" charset="0"/>
              <a:cs typeface="Avenir Book" charset="0"/>
            </a:endParaRPr>
          </a:p>
        </p:txBody>
      </p:sp>
      <p:sp>
        <p:nvSpPr>
          <p:cNvPr id="9" name="TextBox 8"/>
          <p:cNvSpPr txBox="1"/>
          <p:nvPr/>
        </p:nvSpPr>
        <p:spPr>
          <a:xfrm>
            <a:off x="4803914" y="3866813"/>
            <a:ext cx="3711436" cy="523220"/>
          </a:xfrm>
          <a:prstGeom prst="rect">
            <a:avLst/>
          </a:prstGeom>
          <a:solidFill>
            <a:schemeClr val="accent4">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venir Book" charset="0"/>
                <a:ea typeface="Avenir Book" charset="0"/>
                <a:cs typeface="Avenir Book" charset="0"/>
              </a:rPr>
              <a:t>Throne &amp; Lamb (4-5)</a:t>
            </a:r>
            <a:endParaRPr kumimoji="0" lang="en-US" sz="2800" b="0" i="1" u="none" strike="noStrike" kern="1200" cap="none" spc="0" normalizeH="0" baseline="0" noProof="0" dirty="0">
              <a:ln>
                <a:noFill/>
              </a:ln>
              <a:solidFill>
                <a:prstClr val="black"/>
              </a:solidFill>
              <a:effectLst/>
              <a:uLnTx/>
              <a:uFillTx/>
              <a:latin typeface="Avenir Book" charset="0"/>
              <a:ea typeface="Avenir Book" charset="0"/>
              <a:cs typeface="Avenir Book" charset="0"/>
            </a:endParaRPr>
          </a:p>
        </p:txBody>
      </p:sp>
      <p:sp>
        <p:nvSpPr>
          <p:cNvPr id="11" name="TextBox 10"/>
          <p:cNvSpPr txBox="1"/>
          <p:nvPr/>
        </p:nvSpPr>
        <p:spPr>
          <a:xfrm>
            <a:off x="4803914" y="4559310"/>
            <a:ext cx="3711436" cy="523220"/>
          </a:xfrm>
          <a:prstGeom prst="rect">
            <a:avLst/>
          </a:prstGeom>
          <a:solidFill>
            <a:schemeClr val="accent3">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venir Book" charset="0"/>
                <a:ea typeface="Avenir Book" charset="0"/>
                <a:cs typeface="Avenir Book" charset="0"/>
              </a:rPr>
              <a:t>7 Seals (6-7)</a:t>
            </a:r>
            <a:endParaRPr kumimoji="0" lang="en-US" sz="2800" b="0" i="1" u="none" strike="noStrike" kern="1200" cap="none" spc="0" normalizeH="0" baseline="0" noProof="0" dirty="0">
              <a:ln>
                <a:noFill/>
              </a:ln>
              <a:solidFill>
                <a:prstClr val="black"/>
              </a:solidFill>
              <a:effectLst/>
              <a:uLnTx/>
              <a:uFillTx/>
              <a:latin typeface="Avenir Book" charset="0"/>
              <a:ea typeface="Avenir Book" charset="0"/>
              <a:cs typeface="Avenir Book" charset="0"/>
            </a:endParaRPr>
          </a:p>
        </p:txBody>
      </p:sp>
      <p:sp>
        <p:nvSpPr>
          <p:cNvPr id="12" name="TextBox 11"/>
          <p:cNvSpPr txBox="1"/>
          <p:nvPr/>
        </p:nvSpPr>
        <p:spPr>
          <a:xfrm>
            <a:off x="4803914" y="5251807"/>
            <a:ext cx="3711436" cy="523220"/>
          </a:xfrm>
          <a:prstGeom prst="rect">
            <a:avLst/>
          </a:prstGeom>
          <a:solidFill>
            <a:schemeClr val="accent2">
              <a:lumMod val="60000"/>
              <a:lumOff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Avenir Book" charset="0"/>
                <a:ea typeface="Avenir Book" charset="0"/>
                <a:cs typeface="Avenir Book" charset="0"/>
              </a:rPr>
              <a:t>7 Trumpets (8-9)</a:t>
            </a:r>
            <a:endParaRPr kumimoji="0" lang="en-US" sz="2800" b="0" i="1" u="none" strike="noStrike" kern="1200" cap="none" spc="0" normalizeH="0" baseline="0" noProof="0" dirty="0">
              <a:ln>
                <a:noFill/>
              </a:ln>
              <a:solidFill>
                <a:prstClr val="black"/>
              </a:solidFill>
              <a:effectLst/>
              <a:uLnTx/>
              <a:uFillTx/>
              <a:latin typeface="Avenir Book" charset="0"/>
              <a:ea typeface="Avenir Book" charset="0"/>
              <a:cs typeface="Avenir Book" charset="0"/>
            </a:endParaRPr>
          </a:p>
        </p:txBody>
      </p:sp>
    </p:spTree>
    <p:extLst>
      <p:ext uri="{BB962C8B-B14F-4D97-AF65-F5344CB8AC3E}">
        <p14:creationId xmlns:p14="http://schemas.microsoft.com/office/powerpoint/2010/main" val="5827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a:latin typeface="Avenir Heavy" charset="0"/>
                <a:ea typeface="Avenir Heavy" charset="0"/>
                <a:cs typeface="Avenir Heavy" charset="0"/>
              </a:rPr>
              <a:t>Revelation 8-9</a:t>
            </a:r>
          </a:p>
        </p:txBody>
      </p:sp>
      <p:sp>
        <p:nvSpPr>
          <p:cNvPr id="3" name="Content Placeholder 2"/>
          <p:cNvSpPr>
            <a:spLocks noGrp="1"/>
          </p:cNvSpPr>
          <p:nvPr>
            <p:ph idx="1"/>
          </p:nvPr>
        </p:nvSpPr>
        <p:spPr>
          <a:xfrm>
            <a:off x="628650" y="1409075"/>
            <a:ext cx="7886700" cy="4937707"/>
          </a:xfrm>
        </p:spPr>
        <p:txBody>
          <a:bodyPr>
            <a:normAutofit/>
          </a:bodyPr>
          <a:lstStyle/>
          <a:p>
            <a:pPr marL="0" indent="0" algn="ctr">
              <a:lnSpc>
                <a:spcPct val="100000"/>
              </a:lnSpc>
              <a:spcAft>
                <a:spcPts val="2400"/>
              </a:spcAft>
              <a:buNone/>
            </a:pPr>
            <a:r>
              <a:rPr lang="en-US" sz="4400" i="1" dirty="0">
                <a:latin typeface="Avenir Book" charset="0"/>
                <a:ea typeface="Avenir Book" charset="0"/>
                <a:cs typeface="Avenir Book" charset="0"/>
              </a:rPr>
              <a:t>Read (listen) to these chapters.</a:t>
            </a:r>
          </a:p>
          <a:p>
            <a:pPr marL="0" indent="0" algn="ctr">
              <a:lnSpc>
                <a:spcPct val="100000"/>
              </a:lnSpc>
              <a:buNone/>
            </a:pPr>
            <a:r>
              <a:rPr lang="en-US" sz="4400" dirty="0">
                <a:solidFill>
                  <a:schemeClr val="accent1">
                    <a:lumMod val="60000"/>
                    <a:lumOff val="40000"/>
                  </a:schemeClr>
                </a:solidFill>
                <a:latin typeface="Avenir Book" charset="0"/>
                <a:ea typeface="Avenir Book" charset="0"/>
                <a:cs typeface="Avenir Book" charset="0"/>
              </a:rPr>
              <a:t>See the action in your mind’s eye. Get the overall sense, and feel what is happening.</a:t>
            </a:r>
          </a:p>
        </p:txBody>
      </p:sp>
    </p:spTree>
    <p:extLst>
      <p:ext uri="{BB962C8B-B14F-4D97-AF65-F5344CB8AC3E}">
        <p14:creationId xmlns:p14="http://schemas.microsoft.com/office/powerpoint/2010/main" val="2111063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Making sense of Revelation 8-9</a:t>
            </a:r>
          </a:p>
        </p:txBody>
      </p:sp>
      <p:sp>
        <p:nvSpPr>
          <p:cNvPr id="3" name="Content Placeholder 2"/>
          <p:cNvSpPr>
            <a:spLocks noGrp="1"/>
          </p:cNvSpPr>
          <p:nvPr>
            <p:ph idx="1"/>
          </p:nvPr>
        </p:nvSpPr>
        <p:spPr>
          <a:xfrm>
            <a:off x="628650" y="1379095"/>
            <a:ext cx="7886700" cy="4967688"/>
          </a:xfrm>
        </p:spPr>
        <p:txBody>
          <a:bodyPr>
            <a:normAutofit/>
          </a:bodyPr>
          <a:lstStyle/>
          <a:p>
            <a:pPr>
              <a:lnSpc>
                <a:spcPct val="100000"/>
              </a:lnSpc>
              <a:spcBef>
                <a:spcPts val="0"/>
              </a:spcBef>
            </a:pPr>
            <a:r>
              <a:rPr lang="en-US" sz="3200" b="1" dirty="0">
                <a:latin typeface="Avenir Book" charset="0"/>
                <a:ea typeface="Avenir Book" charset="0"/>
                <a:cs typeface="Avenir Book" charset="0"/>
              </a:rPr>
              <a:t>Put it in context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“when the Lamb opened the 7</a:t>
            </a:r>
            <a:r>
              <a:rPr lang="en-US" sz="3200" baseline="30000" dirty="0">
                <a:latin typeface="Avenir Book" charset="0"/>
                <a:ea typeface="Avenir Book" charset="0"/>
                <a:cs typeface="Avenir Book" charset="0"/>
              </a:rPr>
              <a:t>th</a:t>
            </a:r>
            <a:r>
              <a:rPr lang="en-US" sz="3200" dirty="0">
                <a:latin typeface="Avenir Book" charset="0"/>
                <a:ea typeface="Avenir Book" charset="0"/>
                <a:cs typeface="Avenir Book" charset="0"/>
              </a:rPr>
              <a:t> seal</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(8:1)</a:t>
            </a:r>
          </a:p>
          <a:p>
            <a:pPr lvl="1">
              <a:lnSpc>
                <a:spcPct val="100000"/>
              </a:lnSpc>
              <a:spcBef>
                <a:spcPts val="0"/>
              </a:spcBef>
            </a:pPr>
            <a:r>
              <a:rPr lang="en-US" sz="2800" dirty="0">
                <a:latin typeface="Avenir Book" charset="0"/>
                <a:ea typeface="Avenir Book" charset="0"/>
                <a:cs typeface="Avenir Book" charset="0"/>
              </a:rPr>
              <a:t>the unfolding of God’s plan</a:t>
            </a:r>
          </a:p>
          <a:p>
            <a:pPr lvl="1">
              <a:lnSpc>
                <a:spcPct val="100000"/>
              </a:lnSpc>
              <a:spcBef>
                <a:spcPts val="0"/>
              </a:spcBef>
              <a:spcAft>
                <a:spcPts val="1800"/>
              </a:spcAft>
            </a:pPr>
            <a:r>
              <a:rPr lang="en-US" sz="2800" dirty="0">
                <a:latin typeface="Avenir Book" charset="0"/>
                <a:ea typeface="Avenir Book" charset="0"/>
                <a:cs typeface="Avenir Book" charset="0"/>
              </a:rPr>
              <a:t>serial judgments + rescue of God’s people </a:t>
            </a:r>
          </a:p>
          <a:p>
            <a:pPr>
              <a:lnSpc>
                <a:spcPct val="100000"/>
              </a:lnSpc>
              <a:spcBef>
                <a:spcPts val="0"/>
              </a:spcBef>
            </a:pPr>
            <a:r>
              <a:rPr lang="en-US" sz="3200" b="1" dirty="0">
                <a:latin typeface="Avenir Book" charset="0"/>
                <a:ea typeface="Avenir Book" charset="0"/>
                <a:cs typeface="Avenir Book" charset="0"/>
              </a:rPr>
              <a:t>Identify key points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from this text</a:t>
            </a:r>
          </a:p>
          <a:p>
            <a:pPr lvl="1">
              <a:lnSpc>
                <a:spcPct val="100000"/>
              </a:lnSpc>
              <a:spcBef>
                <a:spcPts val="0"/>
              </a:spcBef>
            </a:pPr>
            <a:r>
              <a:rPr lang="en-US" sz="2800" dirty="0">
                <a:latin typeface="Avenir Book" charset="0"/>
                <a:ea typeface="Avenir Book" charset="0"/>
                <a:cs typeface="Avenir Book" charset="0"/>
              </a:rPr>
              <a:t>God responding to prayers (8:3-4)</a:t>
            </a:r>
          </a:p>
          <a:p>
            <a:pPr lvl="1">
              <a:lnSpc>
                <a:spcPct val="100000"/>
              </a:lnSpc>
              <a:spcBef>
                <a:spcPts val="0"/>
              </a:spcBef>
            </a:pPr>
            <a:r>
              <a:rPr lang="en-US" sz="2800" dirty="0">
                <a:latin typeface="Avenir Book" charset="0"/>
                <a:ea typeface="Avenir Book" charset="0"/>
                <a:cs typeface="Avenir Book" charset="0"/>
              </a:rPr>
              <a:t>heaven’s power unleashed on earth (8:5)</a:t>
            </a:r>
          </a:p>
          <a:p>
            <a:pPr lvl="1">
              <a:lnSpc>
                <a:spcPct val="100000"/>
              </a:lnSpc>
              <a:spcBef>
                <a:spcPts val="0"/>
              </a:spcBef>
            </a:pPr>
            <a:r>
              <a:rPr lang="en-US" sz="2800" dirty="0">
                <a:latin typeface="Avenir Book" charset="0"/>
                <a:ea typeface="Avenir Book" charset="0"/>
                <a:cs typeface="Avenir Book" charset="0"/>
              </a:rPr>
              <a:t>partial judgments (8:6-12; 9:5,18)</a:t>
            </a:r>
          </a:p>
          <a:p>
            <a:pPr lvl="1">
              <a:lnSpc>
                <a:spcPct val="100000"/>
              </a:lnSpc>
              <a:spcBef>
                <a:spcPts val="0"/>
              </a:spcBef>
            </a:pPr>
            <a:r>
              <a:rPr lang="en-US" sz="2800" dirty="0">
                <a:latin typeface="Avenir Book" charset="0"/>
                <a:ea typeface="Avenir Book" charset="0"/>
                <a:cs typeface="Avenir Book" charset="0"/>
              </a:rPr>
              <a:t>nightmares become reality (9:1-10)</a:t>
            </a:r>
          </a:p>
          <a:p>
            <a:pPr lvl="1">
              <a:lnSpc>
                <a:spcPct val="100000"/>
              </a:lnSpc>
              <a:spcBef>
                <a:spcPts val="0"/>
              </a:spcBef>
            </a:pPr>
            <a:r>
              <a:rPr lang="en-US" sz="2800" dirty="0">
                <a:latin typeface="Avenir Book" charset="0"/>
                <a:ea typeface="Avenir Book" charset="0"/>
                <a:cs typeface="Avenir Book" charset="0"/>
              </a:rPr>
              <a:t>purpose: mankind’s repentance (9:20-21)</a:t>
            </a:r>
          </a:p>
          <a:p>
            <a:pPr lvl="1">
              <a:lnSpc>
                <a:spcPct val="110000"/>
              </a:lnSpc>
              <a:spcBef>
                <a:spcPts val="0"/>
              </a:spcBef>
            </a:pPr>
            <a:endParaRPr lang="en-US" sz="2800" dirty="0">
              <a:latin typeface="Avenir Book" charset="0"/>
              <a:ea typeface="Avenir Book" charset="0"/>
              <a:cs typeface="Avenir Book" charset="0"/>
            </a:endParaRPr>
          </a:p>
        </p:txBody>
      </p:sp>
    </p:spTree>
    <p:extLst>
      <p:ext uri="{BB962C8B-B14F-4D97-AF65-F5344CB8AC3E}">
        <p14:creationId xmlns:p14="http://schemas.microsoft.com/office/powerpoint/2010/main" val="141535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Making sense of Revelation 8-9</a:t>
            </a:r>
          </a:p>
        </p:txBody>
      </p:sp>
      <p:sp>
        <p:nvSpPr>
          <p:cNvPr id="3" name="Content Placeholder 2"/>
          <p:cNvSpPr>
            <a:spLocks noGrp="1"/>
          </p:cNvSpPr>
          <p:nvPr>
            <p:ph idx="1"/>
          </p:nvPr>
        </p:nvSpPr>
        <p:spPr>
          <a:xfrm>
            <a:off x="628650" y="1379095"/>
            <a:ext cx="7886700" cy="4967688"/>
          </a:xfrm>
        </p:spPr>
        <p:txBody>
          <a:bodyPr>
            <a:normAutofit/>
          </a:bodyPr>
          <a:lstStyle/>
          <a:p>
            <a:pPr>
              <a:lnSpc>
                <a:spcPct val="100000"/>
              </a:lnSpc>
              <a:spcBef>
                <a:spcPts val="0"/>
              </a:spcBef>
            </a:pPr>
            <a:r>
              <a:rPr lang="en-US" sz="3200" b="1" dirty="0">
                <a:latin typeface="Avenir Book" charset="0"/>
                <a:ea typeface="Avenir Book" charset="0"/>
                <a:cs typeface="Avenir Book" charset="0"/>
              </a:rPr>
              <a:t>See Biblical patterns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from OT and NT</a:t>
            </a:r>
          </a:p>
          <a:p>
            <a:pPr lvl="1">
              <a:lnSpc>
                <a:spcPct val="100000"/>
              </a:lnSpc>
              <a:spcBef>
                <a:spcPts val="0"/>
              </a:spcBef>
            </a:pPr>
            <a:r>
              <a:rPr lang="en-US" sz="2800" dirty="0">
                <a:latin typeface="Avenir Book" charset="0"/>
                <a:ea typeface="Avenir Book" charset="0"/>
                <a:cs typeface="Avenir Book" charset="0"/>
              </a:rPr>
              <a:t>fire, thunder, lightning of Sinai (8:5)</a:t>
            </a:r>
          </a:p>
          <a:p>
            <a:pPr lvl="1">
              <a:lnSpc>
                <a:spcPct val="100000"/>
              </a:lnSpc>
              <a:spcBef>
                <a:spcPts val="0"/>
              </a:spcBef>
            </a:pPr>
            <a:r>
              <a:rPr lang="en-US" sz="2800" dirty="0">
                <a:latin typeface="Avenir Book" charset="0"/>
                <a:ea typeface="Avenir Book" charset="0"/>
                <a:cs typeface="Avenir Book" charset="0"/>
              </a:rPr>
              <a:t>trumpets for warning, gathering, battle</a:t>
            </a:r>
          </a:p>
          <a:p>
            <a:pPr lvl="1">
              <a:lnSpc>
                <a:spcPct val="100000"/>
              </a:lnSpc>
              <a:spcBef>
                <a:spcPts val="0"/>
              </a:spcBef>
            </a:pPr>
            <a:r>
              <a:rPr lang="en-US" sz="2800" dirty="0">
                <a:latin typeface="Avenir Book" charset="0"/>
                <a:ea typeface="Avenir Book" charset="0"/>
                <a:cs typeface="Avenir Book" charset="0"/>
              </a:rPr>
              <a:t>plagues against Egypt (Exodus 7-12)</a:t>
            </a:r>
          </a:p>
          <a:p>
            <a:pPr lvl="1">
              <a:lnSpc>
                <a:spcPct val="100000"/>
              </a:lnSpc>
              <a:spcBef>
                <a:spcPts val="0"/>
              </a:spcBef>
            </a:pPr>
            <a:r>
              <a:rPr lang="en-US" sz="2800" dirty="0">
                <a:latin typeface="Avenir Book" charset="0"/>
                <a:ea typeface="Avenir Book" charset="0"/>
                <a:cs typeface="Avenir Book" charset="0"/>
              </a:rPr>
              <a:t>judgment as cosmic unraveling (Isaiah 13)</a:t>
            </a:r>
          </a:p>
          <a:p>
            <a:pPr lvl="1">
              <a:lnSpc>
                <a:spcPct val="100000"/>
              </a:lnSpc>
              <a:spcBef>
                <a:spcPts val="0"/>
              </a:spcBef>
              <a:spcAft>
                <a:spcPts val="1800"/>
              </a:spcAft>
            </a:pPr>
            <a:r>
              <a:rPr lang="en-US" sz="2800" dirty="0">
                <a:latin typeface="Avenir Book" charset="0"/>
                <a:ea typeface="Avenir Book" charset="0"/>
                <a:cs typeface="Avenir Book" charset="0"/>
              </a:rPr>
              <a:t>locusts / armies for judgment (Joel 1-2)</a:t>
            </a:r>
          </a:p>
          <a:p>
            <a:pPr>
              <a:lnSpc>
                <a:spcPct val="100000"/>
              </a:lnSpc>
              <a:spcBef>
                <a:spcPts val="0"/>
              </a:spcBef>
            </a:pPr>
            <a:r>
              <a:rPr lang="en-US" sz="3200" b="1" dirty="0">
                <a:latin typeface="Avenir Book" charset="0"/>
                <a:ea typeface="Avenir Book" charset="0"/>
                <a:cs typeface="Avenir Book" charset="0"/>
              </a:rPr>
              <a:t>Consider the audience </a:t>
            </a:r>
            <a:r>
              <a:rPr lang="mr-IN" sz="3200" dirty="0">
                <a:latin typeface="Avenir Book" charset="0"/>
                <a:ea typeface="Avenir Book" charset="0"/>
                <a:cs typeface="Avenir Book" charset="0"/>
              </a:rPr>
              <a:t>–</a:t>
            </a:r>
            <a:r>
              <a:rPr lang="en-US" sz="3200" dirty="0">
                <a:latin typeface="Avenir Book" charset="0"/>
                <a:ea typeface="Avenir Book" charset="0"/>
                <a:cs typeface="Avenir Book" charset="0"/>
              </a:rPr>
              <a:t> 1</a:t>
            </a:r>
            <a:r>
              <a:rPr lang="en-US" sz="3200" baseline="30000" dirty="0">
                <a:latin typeface="Avenir Book" charset="0"/>
                <a:ea typeface="Avenir Book" charset="0"/>
                <a:cs typeface="Avenir Book" charset="0"/>
              </a:rPr>
              <a:t>st</a:t>
            </a:r>
            <a:r>
              <a:rPr lang="en-US" sz="3200" dirty="0">
                <a:latin typeface="Avenir Book" charset="0"/>
                <a:ea typeface="Avenir Book" charset="0"/>
                <a:cs typeface="Avenir Book" charset="0"/>
              </a:rPr>
              <a:t> century Asia</a:t>
            </a:r>
          </a:p>
          <a:p>
            <a:pPr lvl="1">
              <a:lnSpc>
                <a:spcPct val="100000"/>
              </a:lnSpc>
              <a:spcBef>
                <a:spcPts val="0"/>
              </a:spcBef>
            </a:pPr>
            <a:r>
              <a:rPr lang="en-US" sz="2800" dirty="0">
                <a:latin typeface="Avenir Book" charset="0"/>
                <a:ea typeface="Avenir Book" charset="0"/>
                <a:cs typeface="Avenir Book" charset="0"/>
              </a:rPr>
              <a:t>persecuted, looking for God to act</a:t>
            </a:r>
          </a:p>
          <a:p>
            <a:pPr lvl="1">
              <a:lnSpc>
                <a:spcPct val="100000"/>
              </a:lnSpc>
              <a:spcBef>
                <a:spcPts val="0"/>
              </a:spcBef>
            </a:pPr>
            <a:r>
              <a:rPr lang="en-US" sz="2800" dirty="0">
                <a:latin typeface="Avenir Book" charset="0"/>
                <a:ea typeface="Avenir Book" charset="0"/>
                <a:cs typeface="Avenir Book" charset="0"/>
              </a:rPr>
              <a:t>tempted to compromise with sin</a:t>
            </a:r>
          </a:p>
          <a:p>
            <a:pPr lvl="1">
              <a:lnSpc>
                <a:spcPct val="100000"/>
              </a:lnSpc>
              <a:spcBef>
                <a:spcPts val="0"/>
              </a:spcBef>
            </a:pPr>
            <a:r>
              <a:rPr lang="en-US" sz="2800" dirty="0">
                <a:latin typeface="Avenir Book" charset="0"/>
                <a:ea typeface="Avenir Book" charset="0"/>
                <a:cs typeface="Avenir Book" charset="0"/>
              </a:rPr>
              <a:t>this comforts &amp; rebukes in shocking images</a:t>
            </a:r>
          </a:p>
        </p:txBody>
      </p:sp>
    </p:spTree>
    <p:extLst>
      <p:ext uri="{BB962C8B-B14F-4D97-AF65-F5344CB8AC3E}">
        <p14:creationId xmlns:p14="http://schemas.microsoft.com/office/powerpoint/2010/main" val="501209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Trumpet Judgments (Rev. 8-9)</a:t>
            </a:r>
          </a:p>
        </p:txBody>
      </p:sp>
      <p:sp>
        <p:nvSpPr>
          <p:cNvPr id="3" name="Content Placeholder 2"/>
          <p:cNvSpPr>
            <a:spLocks noGrp="1"/>
          </p:cNvSpPr>
          <p:nvPr>
            <p:ph idx="1"/>
          </p:nvPr>
        </p:nvSpPr>
        <p:spPr>
          <a:xfrm>
            <a:off x="628650" y="1379095"/>
            <a:ext cx="7886700" cy="4967688"/>
          </a:xfrm>
        </p:spPr>
        <p:txBody>
          <a:bodyPr>
            <a:normAutofit/>
          </a:bodyPr>
          <a:lstStyle/>
          <a:p>
            <a:pPr>
              <a:lnSpc>
                <a:spcPct val="100000"/>
              </a:lnSpc>
              <a:spcBef>
                <a:spcPts val="0"/>
              </a:spcBef>
              <a:spcAft>
                <a:spcPts val="2400"/>
              </a:spcAft>
            </a:pPr>
            <a:r>
              <a:rPr lang="en-US" sz="3200" b="1" dirty="0">
                <a:latin typeface="Avenir Book" charset="0"/>
                <a:ea typeface="Avenir Book" charset="0"/>
                <a:cs typeface="Avenir Book" charset="0"/>
              </a:rPr>
              <a:t>First Four (8:7-12) </a:t>
            </a:r>
            <a:r>
              <a:rPr lang="en-US" sz="3200" dirty="0">
                <a:latin typeface="Avenir Book" charset="0"/>
                <a:ea typeface="Avenir Book" charset="0"/>
                <a:cs typeface="Avenir Book" charset="0"/>
              </a:rPr>
              <a:t>: foundations of life (vegetation, seas, water, heavenly lights)</a:t>
            </a:r>
          </a:p>
          <a:p>
            <a:pPr>
              <a:lnSpc>
                <a:spcPct val="100000"/>
              </a:lnSpc>
              <a:spcBef>
                <a:spcPts val="0"/>
              </a:spcBef>
              <a:spcAft>
                <a:spcPts val="2400"/>
              </a:spcAft>
            </a:pPr>
            <a:r>
              <a:rPr lang="en-US" sz="3200" b="1" dirty="0">
                <a:latin typeface="Avenir Book" charset="0"/>
                <a:ea typeface="Avenir Book" charset="0"/>
                <a:cs typeface="Avenir Book" charset="0"/>
              </a:rPr>
              <a:t>‘Three Woes’ (8:13) </a:t>
            </a:r>
            <a:r>
              <a:rPr lang="en-US" sz="3200" dirty="0">
                <a:latin typeface="Avenir Book" charset="0"/>
                <a:ea typeface="Avenir Book" charset="0"/>
                <a:cs typeface="Avenir Book" charset="0"/>
              </a:rPr>
              <a:t>: ominous escalation</a:t>
            </a:r>
          </a:p>
          <a:p>
            <a:pPr>
              <a:lnSpc>
                <a:spcPct val="100000"/>
              </a:lnSpc>
              <a:spcBef>
                <a:spcPts val="0"/>
              </a:spcBef>
            </a:pPr>
            <a:r>
              <a:rPr lang="en-US" sz="3200" b="1" dirty="0">
                <a:latin typeface="Avenir Book" charset="0"/>
                <a:ea typeface="Avenir Book" charset="0"/>
                <a:cs typeface="Avenir Book" charset="0"/>
              </a:rPr>
              <a:t>Fifth Trumpet (9:1-12) </a:t>
            </a:r>
            <a:r>
              <a:rPr lang="en-US" sz="3200" dirty="0">
                <a:latin typeface="Avenir Book" charset="0"/>
                <a:ea typeface="Avenir Book" charset="0"/>
                <a:cs typeface="Avenir Book" charset="0"/>
              </a:rPr>
              <a:t>: demon locusts!?</a:t>
            </a:r>
          </a:p>
          <a:p>
            <a:pPr lvl="1">
              <a:lnSpc>
                <a:spcPct val="100000"/>
              </a:lnSpc>
              <a:spcBef>
                <a:spcPts val="0"/>
              </a:spcBef>
            </a:pPr>
            <a:r>
              <a:rPr lang="en-US" sz="2800" dirty="0">
                <a:latin typeface="Avenir Book" charset="0"/>
                <a:ea typeface="Avenir Book" charset="0"/>
                <a:cs typeface="Avenir Book" charset="0"/>
              </a:rPr>
              <a:t>“a star fallen” </a:t>
            </a:r>
            <a:r>
              <a:rPr lang="mr-IN" sz="2800" dirty="0">
                <a:latin typeface="Avenir Book" charset="0"/>
                <a:ea typeface="Avenir Book" charset="0"/>
                <a:cs typeface="Avenir Book" charset="0"/>
              </a:rPr>
              <a:t>–</a:t>
            </a:r>
            <a:r>
              <a:rPr lang="en-US" sz="2800" dirty="0">
                <a:latin typeface="Avenir Book" charset="0"/>
                <a:ea typeface="Avenir Book" charset="0"/>
                <a:cs typeface="Avenir Book" charset="0"/>
              </a:rPr>
              <a:t> see Luke 10:18 (?)</a:t>
            </a:r>
          </a:p>
          <a:p>
            <a:pPr lvl="1">
              <a:lnSpc>
                <a:spcPct val="100000"/>
              </a:lnSpc>
              <a:spcBef>
                <a:spcPts val="0"/>
              </a:spcBef>
            </a:pPr>
            <a:r>
              <a:rPr lang="en-US" sz="2800" dirty="0">
                <a:latin typeface="Avenir Book" charset="0"/>
                <a:ea typeface="Avenir Book" charset="0"/>
                <a:cs typeface="Avenir Book" charset="0"/>
              </a:rPr>
              <a:t>“bottomless pit” </a:t>
            </a:r>
            <a:r>
              <a:rPr lang="mr-IN" sz="2800" dirty="0">
                <a:latin typeface="Avenir Book" charset="0"/>
                <a:ea typeface="Avenir Book" charset="0"/>
                <a:cs typeface="Avenir Book" charset="0"/>
              </a:rPr>
              <a:t>–</a:t>
            </a:r>
            <a:r>
              <a:rPr lang="en-US" sz="2800" dirty="0">
                <a:latin typeface="Avenir Book" charset="0"/>
                <a:ea typeface="Avenir Book" charset="0"/>
                <a:cs typeface="Avenir Book" charset="0"/>
              </a:rPr>
              <a:t> or abyss, see Rev. 11:7</a:t>
            </a:r>
          </a:p>
          <a:p>
            <a:pPr lvl="1">
              <a:lnSpc>
                <a:spcPct val="100000"/>
              </a:lnSpc>
              <a:spcBef>
                <a:spcPts val="0"/>
              </a:spcBef>
            </a:pPr>
            <a:r>
              <a:rPr lang="en-US" sz="2800" dirty="0">
                <a:latin typeface="Avenir Book" charset="0"/>
                <a:ea typeface="Avenir Book" charset="0"/>
                <a:cs typeface="Avenir Book" charset="0"/>
              </a:rPr>
              <a:t>locusts </a:t>
            </a:r>
            <a:r>
              <a:rPr lang="mr-IN" sz="2800" dirty="0">
                <a:latin typeface="Avenir Book" charset="0"/>
                <a:ea typeface="Avenir Book" charset="0"/>
                <a:cs typeface="Avenir Book" charset="0"/>
              </a:rPr>
              <a:t>–</a:t>
            </a:r>
            <a:r>
              <a:rPr lang="en-US" sz="2800" dirty="0">
                <a:latin typeface="Avenir Book" charset="0"/>
                <a:ea typeface="Avenir Book" charset="0"/>
                <a:cs typeface="Avenir Book" charset="0"/>
              </a:rPr>
              <a:t> see Joel 1:4-12; 2:1-11; 3:23-25</a:t>
            </a:r>
          </a:p>
          <a:p>
            <a:pPr lvl="1">
              <a:lnSpc>
                <a:spcPct val="100000"/>
              </a:lnSpc>
              <a:spcBef>
                <a:spcPts val="0"/>
              </a:spcBef>
            </a:pPr>
            <a:r>
              <a:rPr lang="en-US" sz="2800" dirty="0">
                <a:latin typeface="Avenir Book" charset="0"/>
                <a:ea typeface="Avenir Book" charset="0"/>
                <a:cs typeface="Avenir Book" charset="0"/>
              </a:rPr>
              <a:t>”Destroyer” </a:t>
            </a:r>
            <a:r>
              <a:rPr lang="mr-IN" sz="2800" dirty="0">
                <a:latin typeface="Avenir Book" charset="0"/>
                <a:ea typeface="Avenir Book" charset="0"/>
                <a:cs typeface="Avenir Book" charset="0"/>
              </a:rPr>
              <a:t>–</a:t>
            </a:r>
            <a:r>
              <a:rPr lang="en-US" sz="2800" dirty="0">
                <a:latin typeface="Avenir Book" charset="0"/>
                <a:ea typeface="Avenir Book" charset="0"/>
                <a:cs typeface="Avenir Book" charset="0"/>
              </a:rPr>
              <a:t> Satan? or death personified?</a:t>
            </a:r>
          </a:p>
          <a:p>
            <a:pPr lvl="1">
              <a:lnSpc>
                <a:spcPct val="100000"/>
              </a:lnSpc>
              <a:spcBef>
                <a:spcPts val="0"/>
              </a:spcBef>
            </a:pPr>
            <a:r>
              <a:rPr lang="en-US" sz="2800" dirty="0">
                <a:solidFill>
                  <a:schemeClr val="accent5">
                    <a:lumMod val="60000"/>
                    <a:lumOff val="40000"/>
                  </a:schemeClr>
                </a:solidFill>
                <a:latin typeface="Avenir Book" charset="0"/>
                <a:ea typeface="Avenir Book" charset="0"/>
                <a:cs typeface="Avenir Book" charset="0"/>
                <a:sym typeface="Wingdings"/>
              </a:rPr>
              <a:t> </a:t>
            </a:r>
            <a:r>
              <a:rPr lang="en-US" sz="2800" dirty="0">
                <a:solidFill>
                  <a:schemeClr val="accent5">
                    <a:lumMod val="60000"/>
                    <a:lumOff val="40000"/>
                  </a:schemeClr>
                </a:solidFill>
                <a:latin typeface="Avenir Book" charset="0"/>
                <a:ea typeface="Avenir Book" charset="0"/>
                <a:cs typeface="Avenir Book" charset="0"/>
              </a:rPr>
              <a:t>God is unleashing hell on earth</a:t>
            </a:r>
          </a:p>
          <a:p>
            <a:pPr lvl="1">
              <a:lnSpc>
                <a:spcPct val="110000"/>
              </a:lnSpc>
              <a:spcBef>
                <a:spcPts val="0"/>
              </a:spcBef>
            </a:pPr>
            <a:endParaRPr lang="en-US" sz="2800" dirty="0">
              <a:latin typeface="Avenir Book" charset="0"/>
              <a:ea typeface="Avenir Book" charset="0"/>
              <a:cs typeface="Avenir Book" charset="0"/>
            </a:endParaRPr>
          </a:p>
        </p:txBody>
      </p:sp>
    </p:spTree>
    <p:extLst>
      <p:ext uri="{BB962C8B-B14F-4D97-AF65-F5344CB8AC3E}">
        <p14:creationId xmlns:p14="http://schemas.microsoft.com/office/powerpoint/2010/main" val="9589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normAutofit/>
          </a:bodyPr>
          <a:lstStyle/>
          <a:p>
            <a:pPr algn="ctr"/>
            <a:r>
              <a:rPr lang="en-US" sz="4000" b="1" dirty="0">
                <a:latin typeface="Avenir Heavy" charset="0"/>
                <a:ea typeface="Avenir Heavy" charset="0"/>
                <a:cs typeface="Avenir Heavy" charset="0"/>
              </a:rPr>
              <a:t>Trumpet Judgments (Rev. 8-9)</a:t>
            </a:r>
          </a:p>
        </p:txBody>
      </p:sp>
      <p:sp>
        <p:nvSpPr>
          <p:cNvPr id="3" name="Content Placeholder 2"/>
          <p:cNvSpPr>
            <a:spLocks noGrp="1"/>
          </p:cNvSpPr>
          <p:nvPr>
            <p:ph idx="1"/>
          </p:nvPr>
        </p:nvSpPr>
        <p:spPr>
          <a:xfrm>
            <a:off x="628650" y="1379095"/>
            <a:ext cx="7886700" cy="4967688"/>
          </a:xfrm>
        </p:spPr>
        <p:txBody>
          <a:bodyPr>
            <a:normAutofit/>
          </a:bodyPr>
          <a:lstStyle/>
          <a:p>
            <a:pPr>
              <a:lnSpc>
                <a:spcPct val="100000"/>
              </a:lnSpc>
              <a:spcBef>
                <a:spcPts val="0"/>
              </a:spcBef>
            </a:pPr>
            <a:r>
              <a:rPr lang="en-US" sz="3200" b="1" dirty="0">
                <a:latin typeface="Avenir Book" charset="0"/>
                <a:ea typeface="Avenir Book" charset="0"/>
                <a:cs typeface="Avenir Book" charset="0"/>
              </a:rPr>
              <a:t>Sixth Trumpet (9:13-19) </a:t>
            </a:r>
            <a:r>
              <a:rPr lang="en-US" sz="3200" dirty="0">
                <a:latin typeface="Avenir Book" charset="0"/>
                <a:ea typeface="Avenir Book" charset="0"/>
                <a:cs typeface="Avenir Book" charset="0"/>
              </a:rPr>
              <a:t>: angelic army </a:t>
            </a:r>
          </a:p>
          <a:p>
            <a:pPr lvl="1">
              <a:lnSpc>
                <a:spcPct val="100000"/>
              </a:lnSpc>
              <a:spcBef>
                <a:spcPts val="0"/>
              </a:spcBef>
            </a:pPr>
            <a:r>
              <a:rPr lang="en-US" sz="2800" dirty="0">
                <a:latin typeface="Avenir Book" charset="0"/>
                <a:ea typeface="Avenir Book" charset="0"/>
                <a:cs typeface="Avenir Book" charset="0"/>
              </a:rPr>
              <a:t>invasion a fear of any nation </a:t>
            </a:r>
          </a:p>
          <a:p>
            <a:pPr lvl="1">
              <a:lnSpc>
                <a:spcPct val="100000"/>
              </a:lnSpc>
              <a:spcBef>
                <a:spcPts val="0"/>
              </a:spcBef>
              <a:spcAft>
                <a:spcPts val="3600"/>
              </a:spcAft>
            </a:pPr>
            <a:r>
              <a:rPr lang="en-US" sz="2800" dirty="0">
                <a:latin typeface="Avenir Book" charset="0"/>
                <a:ea typeface="Avenir Book" charset="0"/>
                <a:cs typeface="Avenir Book" charset="0"/>
              </a:rPr>
              <a:t>2 Kings 6:17 </a:t>
            </a:r>
            <a:r>
              <a:rPr lang="mr-IN" sz="2800" dirty="0">
                <a:latin typeface="Avenir Book" charset="0"/>
                <a:ea typeface="Avenir Book" charset="0"/>
                <a:cs typeface="Avenir Book" charset="0"/>
              </a:rPr>
              <a:t>–</a:t>
            </a:r>
            <a:r>
              <a:rPr lang="en-US" sz="2800" dirty="0">
                <a:latin typeface="Avenir Book" charset="0"/>
                <a:ea typeface="Avenir Book" charset="0"/>
                <a:cs typeface="Avenir Book" charset="0"/>
              </a:rPr>
              <a:t> horses &amp; chariots of fire</a:t>
            </a:r>
          </a:p>
          <a:p>
            <a:pPr>
              <a:lnSpc>
                <a:spcPct val="100000"/>
              </a:lnSpc>
              <a:spcBef>
                <a:spcPts val="0"/>
              </a:spcBef>
            </a:pPr>
            <a:r>
              <a:rPr lang="en-US" sz="3200" b="1" dirty="0">
                <a:latin typeface="Avenir Book" charset="0"/>
                <a:ea typeface="Avenir Book" charset="0"/>
                <a:cs typeface="Avenir Book" charset="0"/>
              </a:rPr>
              <a:t>The result? (9:20-21) </a:t>
            </a:r>
            <a:r>
              <a:rPr lang="en-US" sz="3200" dirty="0">
                <a:latin typeface="Avenir Book" charset="0"/>
                <a:ea typeface="Avenir Book" charset="0"/>
                <a:cs typeface="Avenir Book" charset="0"/>
              </a:rPr>
              <a:t>: Men didn’t repent</a:t>
            </a:r>
          </a:p>
          <a:p>
            <a:pPr lvl="1">
              <a:lnSpc>
                <a:spcPct val="100000"/>
              </a:lnSpc>
              <a:spcBef>
                <a:spcPts val="0"/>
              </a:spcBef>
            </a:pPr>
            <a:r>
              <a:rPr lang="en-US" sz="2800" dirty="0">
                <a:latin typeface="Avenir Book" charset="0"/>
                <a:ea typeface="Avenir Book" charset="0"/>
                <a:cs typeface="Avenir Book" charset="0"/>
              </a:rPr>
              <a:t>dual-purpose of judgment and repentance</a:t>
            </a:r>
          </a:p>
          <a:p>
            <a:pPr lvl="1">
              <a:lnSpc>
                <a:spcPct val="100000"/>
              </a:lnSpc>
              <a:spcBef>
                <a:spcPts val="0"/>
              </a:spcBef>
            </a:pPr>
            <a:r>
              <a:rPr lang="en-US" sz="2800" dirty="0">
                <a:latin typeface="Avenir Book" charset="0"/>
                <a:ea typeface="Avenir Book" charset="0"/>
                <a:cs typeface="Avenir Book" charset="0"/>
              </a:rPr>
              <a:t>sins: idolatry, violence, sexual sin, greed</a:t>
            </a:r>
          </a:p>
          <a:p>
            <a:pPr lvl="1">
              <a:lnSpc>
                <a:spcPct val="100000"/>
              </a:lnSpc>
              <a:spcBef>
                <a:spcPts val="0"/>
              </a:spcBef>
            </a:pPr>
            <a:r>
              <a:rPr lang="en-US" sz="2800" dirty="0">
                <a:solidFill>
                  <a:schemeClr val="accent5">
                    <a:lumMod val="60000"/>
                    <a:lumOff val="40000"/>
                  </a:schemeClr>
                </a:solidFill>
                <a:latin typeface="Avenir Book" charset="0"/>
                <a:ea typeface="Avenir Book" charset="0"/>
                <a:cs typeface="Avenir Book" charset="0"/>
                <a:sym typeface="Wingdings"/>
              </a:rPr>
              <a:t> God gives them over to self-destruction</a:t>
            </a:r>
            <a:endParaRPr lang="en-US" sz="2800" dirty="0">
              <a:solidFill>
                <a:schemeClr val="accent5">
                  <a:lumMod val="60000"/>
                  <a:lumOff val="40000"/>
                </a:schemeClr>
              </a:solidFill>
              <a:latin typeface="Avenir Book" charset="0"/>
              <a:ea typeface="Avenir Book" charset="0"/>
              <a:cs typeface="Avenir Book" charset="0"/>
            </a:endParaRPr>
          </a:p>
        </p:txBody>
      </p:sp>
    </p:spTree>
    <p:extLst>
      <p:ext uri="{BB962C8B-B14F-4D97-AF65-F5344CB8AC3E}">
        <p14:creationId xmlns:p14="http://schemas.microsoft.com/office/powerpoint/2010/main" val="276888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a:latin typeface="Avenir Heavy" charset="0"/>
                <a:ea typeface="Avenir Heavy" charset="0"/>
                <a:cs typeface="Avenir Heavy" charset="0"/>
              </a:rPr>
              <a:t>Reflections on Trumpets</a:t>
            </a:r>
          </a:p>
        </p:txBody>
      </p:sp>
      <p:sp>
        <p:nvSpPr>
          <p:cNvPr id="3" name="Content Placeholder 2"/>
          <p:cNvSpPr>
            <a:spLocks noGrp="1"/>
          </p:cNvSpPr>
          <p:nvPr>
            <p:ph idx="1"/>
          </p:nvPr>
        </p:nvSpPr>
        <p:spPr>
          <a:xfrm>
            <a:off x="583680" y="1304144"/>
            <a:ext cx="8005684" cy="5246557"/>
          </a:xfrm>
        </p:spPr>
        <p:txBody>
          <a:bodyPr>
            <a:normAutofit/>
          </a:bodyPr>
          <a:lstStyle/>
          <a:p>
            <a:pPr marL="0" indent="0" algn="ctr">
              <a:lnSpc>
                <a:spcPct val="100000"/>
              </a:lnSpc>
              <a:spcAft>
                <a:spcPts val="1200"/>
              </a:spcAft>
              <a:buNone/>
            </a:pPr>
            <a:r>
              <a:rPr lang="en-US" sz="3600" i="1" dirty="0">
                <a:solidFill>
                  <a:schemeClr val="accent5">
                    <a:lumMod val="60000"/>
                    <a:lumOff val="40000"/>
                  </a:schemeClr>
                </a:solidFill>
                <a:latin typeface="Avenir Book" charset="0"/>
                <a:ea typeface="Avenir Book" charset="0"/>
                <a:cs typeface="Avenir Book" charset="0"/>
              </a:rPr>
              <a:t>Who is causing all these catastrophes on the earth?</a:t>
            </a:r>
          </a:p>
          <a:p>
            <a:pPr marL="0" indent="0" algn="ctr">
              <a:lnSpc>
                <a:spcPct val="100000"/>
              </a:lnSpc>
              <a:spcAft>
                <a:spcPts val="1200"/>
              </a:spcAft>
              <a:buNone/>
            </a:pPr>
            <a:r>
              <a:rPr lang="en-US" sz="3600" i="1" dirty="0">
                <a:solidFill>
                  <a:schemeClr val="accent5">
                    <a:lumMod val="60000"/>
                    <a:lumOff val="40000"/>
                  </a:schemeClr>
                </a:solidFill>
                <a:latin typeface="Avenir Book" charset="0"/>
                <a:ea typeface="Avenir Book" charset="0"/>
                <a:cs typeface="Avenir Book" charset="0"/>
              </a:rPr>
              <a:t>What/who is God using to carry out these catastrophes?</a:t>
            </a:r>
          </a:p>
          <a:p>
            <a:pPr marL="0" indent="0" algn="ctr">
              <a:lnSpc>
                <a:spcPct val="100000"/>
              </a:lnSpc>
              <a:spcAft>
                <a:spcPts val="2400"/>
              </a:spcAft>
              <a:buNone/>
            </a:pPr>
            <a:r>
              <a:rPr lang="en-US" sz="3600" i="1" dirty="0">
                <a:solidFill>
                  <a:schemeClr val="accent5">
                    <a:lumMod val="60000"/>
                    <a:lumOff val="40000"/>
                  </a:schemeClr>
                </a:solidFill>
                <a:latin typeface="Avenir Book" charset="0"/>
                <a:ea typeface="Avenir Book" charset="0"/>
                <a:cs typeface="Avenir Book" charset="0"/>
              </a:rPr>
              <a:t>What is His purpose?</a:t>
            </a:r>
          </a:p>
          <a:p>
            <a:pPr marL="0" indent="0" algn="ctr">
              <a:lnSpc>
                <a:spcPct val="100000"/>
              </a:lnSpc>
              <a:spcAft>
                <a:spcPts val="2400"/>
              </a:spcAft>
              <a:buNone/>
            </a:pPr>
            <a:r>
              <a:rPr lang="en-US" sz="3600" i="1" dirty="0">
                <a:solidFill>
                  <a:schemeClr val="accent1">
                    <a:lumMod val="60000"/>
                    <a:lumOff val="40000"/>
                  </a:schemeClr>
                </a:solidFill>
                <a:latin typeface="Avenir Book" charset="0"/>
                <a:ea typeface="Avenir Book" charset="0"/>
                <a:cs typeface="Avenir Book" charset="0"/>
              </a:rPr>
              <a:t>How does all of this inform the way we see catastrophes in our day?</a:t>
            </a:r>
          </a:p>
        </p:txBody>
      </p:sp>
    </p:spTree>
    <p:extLst>
      <p:ext uri="{BB962C8B-B14F-4D97-AF65-F5344CB8AC3E}">
        <p14:creationId xmlns:p14="http://schemas.microsoft.com/office/powerpoint/2010/main" val="2050506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1433"/>
            <a:ext cx="7886700" cy="810531"/>
          </a:xfrm>
        </p:spPr>
        <p:txBody>
          <a:bodyPr/>
          <a:lstStyle/>
          <a:p>
            <a:pPr algn="ctr"/>
            <a:r>
              <a:rPr lang="en-US" b="1" dirty="0">
                <a:latin typeface="Avenir Heavy" charset="0"/>
                <a:ea typeface="Avenir Heavy" charset="0"/>
                <a:cs typeface="Avenir Heavy" charset="0"/>
              </a:rPr>
              <a:t>Luke 13:1-5</a:t>
            </a:r>
          </a:p>
        </p:txBody>
      </p:sp>
      <p:sp>
        <p:nvSpPr>
          <p:cNvPr id="3" name="Content Placeholder 2"/>
          <p:cNvSpPr>
            <a:spLocks noGrp="1"/>
          </p:cNvSpPr>
          <p:nvPr>
            <p:ph idx="1"/>
          </p:nvPr>
        </p:nvSpPr>
        <p:spPr>
          <a:xfrm>
            <a:off x="583680" y="1061944"/>
            <a:ext cx="8005684" cy="5488757"/>
          </a:xfrm>
        </p:spPr>
        <p:txBody>
          <a:bodyPr>
            <a:normAutofit/>
          </a:bodyPr>
          <a:lstStyle/>
          <a:p>
            <a:pPr marL="0" indent="0" algn="ctr">
              <a:lnSpc>
                <a:spcPct val="100000"/>
              </a:lnSpc>
              <a:spcAft>
                <a:spcPts val="2400"/>
              </a:spcAft>
              <a:buNone/>
            </a:pPr>
            <a:r>
              <a:rPr lang="en-US" i="1" dirty="0">
                <a:solidFill>
                  <a:schemeClr val="accent1">
                    <a:lumMod val="60000"/>
                    <a:lumOff val="40000"/>
                  </a:schemeClr>
                </a:solidFill>
                <a:latin typeface="Avenir Book" charset="0"/>
                <a:ea typeface="Avenir Book" charset="0"/>
                <a:cs typeface="Avenir Book" charset="0"/>
              </a:rPr>
              <a:t>There were some present at that very time who told him about the Galileans whose blood Pilate had mingled with their sacrifices. And he answered them, “Do you think that these Galileans were worse sinners than all the other Galileans, because they suffered in this way? No, I tell you; but unless you repent, you will all likewise perish. Or those eighteen on whom the tower in Siloam fell and killed them: do you think that they were worse offenders than all the others who lived in Jerusalem? No, I tell you; but unless you repent, you will all likewise perish.”</a:t>
            </a:r>
          </a:p>
        </p:txBody>
      </p:sp>
    </p:spTree>
    <p:extLst>
      <p:ext uri="{BB962C8B-B14F-4D97-AF65-F5344CB8AC3E}">
        <p14:creationId xmlns:p14="http://schemas.microsoft.com/office/powerpoint/2010/main" val="8725796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3786</TotalTime>
  <Words>748</Words>
  <Application>Microsoft Macintosh PowerPoint</Application>
  <PresentationFormat>On-screen Show (4:3)</PresentationFormat>
  <Paragraphs>82</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Avenir</vt:lpstr>
      <vt:lpstr>Avenir Book</vt:lpstr>
      <vt:lpstr>Avenir Heavy</vt:lpstr>
      <vt:lpstr>Avenir Light</vt:lpstr>
      <vt:lpstr>Calibri</vt:lpstr>
      <vt:lpstr>Calibri Light</vt:lpstr>
      <vt:lpstr>Office Theme</vt:lpstr>
      <vt:lpstr>The Revelation</vt:lpstr>
      <vt:lpstr>Review Quiz</vt:lpstr>
      <vt:lpstr>Revelation 8-9</vt:lpstr>
      <vt:lpstr>Making sense of Revelation 8-9</vt:lpstr>
      <vt:lpstr>Making sense of Revelation 8-9</vt:lpstr>
      <vt:lpstr>Trumpet Judgments (Rev. 8-9)</vt:lpstr>
      <vt:lpstr>Trumpet Judgments (Rev. 8-9)</vt:lpstr>
      <vt:lpstr>Reflections on Trumpets</vt:lpstr>
      <vt:lpstr>Luke 13:1-5</vt:lpstr>
      <vt:lpstr>Thunders &amp; a Scroll (Rev. 10)</vt:lpstr>
      <vt:lpstr>Thunders &amp; a Scroll (Rev. 10)</vt:lpstr>
      <vt:lpstr>The Revelation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Revelation</dc:title>
  <dc:creator>Microsoft Office User</dc:creator>
  <cp:lastModifiedBy>Daniel Broadwell</cp:lastModifiedBy>
  <cp:revision>52</cp:revision>
  <cp:lastPrinted>2024-01-17T17:57:58Z</cp:lastPrinted>
  <dcterms:created xsi:type="dcterms:W3CDTF">2023-03-07T17:15:06Z</dcterms:created>
  <dcterms:modified xsi:type="dcterms:W3CDTF">2024-01-18T03:37:01Z</dcterms:modified>
</cp:coreProperties>
</file>