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92" r:id="rId2"/>
    <p:sldId id="256" r:id="rId3"/>
    <p:sldId id="277" r:id="rId4"/>
    <p:sldId id="257" r:id="rId5"/>
    <p:sldId id="285" r:id="rId6"/>
    <p:sldId id="286" r:id="rId7"/>
    <p:sldId id="287" r:id="rId8"/>
    <p:sldId id="282" r:id="rId9"/>
    <p:sldId id="288" r:id="rId10"/>
    <p:sldId id="280" r:id="rId11"/>
    <p:sldId id="283" r:id="rId12"/>
    <p:sldId id="284" r:id="rId13"/>
    <p:sldId id="289" r:id="rId14"/>
    <p:sldId id="290" r:id="rId15"/>
    <p:sldId id="291" r:id="rId16"/>
    <p:sldId id="274" r:id="rId17"/>
    <p:sldId id="281" r:id="rId18"/>
    <p:sldId id="275"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EA32D5-ACE0-481D-AED9-79877D2E20C7}" v="1408" dt="2023-12-19T00:09:27.36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7" autoAdjust="0"/>
    <p:restoredTop sz="86375" autoAdjust="0"/>
  </p:normalViewPr>
  <p:slideViewPr>
    <p:cSldViewPr>
      <p:cViewPr varScale="1">
        <p:scale>
          <a:sx n="83" d="100"/>
          <a:sy n="83" d="100"/>
        </p:scale>
        <p:origin x="288" y="90"/>
      </p:cViewPr>
      <p:guideLst>
        <p:guide orient="horz" pos="2160"/>
        <p:guide pos="2880"/>
      </p:guideLst>
    </p:cSldViewPr>
  </p:slideViewPr>
  <p:outlineViewPr>
    <p:cViewPr>
      <p:scale>
        <a:sx n="33" d="100"/>
        <a:sy n="33" d="100"/>
      </p:scale>
      <p:origin x="0" y="-235"/>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Pharris" userId="93d2586d4cb2650e" providerId="LiveId" clId="{5BEA32D5-ACE0-481D-AED9-79877D2E20C7}"/>
    <pc:docChg chg="custSel addSld delSld modSld sldOrd">
      <pc:chgData name="Mike Pharris" userId="93d2586d4cb2650e" providerId="LiveId" clId="{5BEA32D5-ACE0-481D-AED9-79877D2E20C7}" dt="2023-12-19T00:34:44.974" v="1891" actId="20577"/>
      <pc:docMkLst>
        <pc:docMk/>
      </pc:docMkLst>
      <pc:sldChg chg="addSp delSp modSp mod ord">
        <pc:chgData name="Mike Pharris" userId="93d2586d4cb2650e" providerId="LiveId" clId="{5BEA32D5-ACE0-481D-AED9-79877D2E20C7}" dt="2023-12-19T00:34:44.974" v="1891" actId="20577"/>
        <pc:sldMkLst>
          <pc:docMk/>
          <pc:sldMk cId="3300613759" sldId="274"/>
        </pc:sldMkLst>
        <pc:spChg chg="mod">
          <ac:chgData name="Mike Pharris" userId="93d2586d4cb2650e" providerId="LiveId" clId="{5BEA32D5-ACE0-481D-AED9-79877D2E20C7}" dt="2023-12-19T00:33:09.756" v="1820" actId="1076"/>
          <ac:spMkLst>
            <pc:docMk/>
            <pc:sldMk cId="3300613759" sldId="274"/>
            <ac:spMk id="2" creationId="{A7AED3D6-6872-4531-BDE7-362F63E3630A}"/>
          </ac:spMkLst>
        </pc:spChg>
        <pc:spChg chg="del">
          <ac:chgData name="Mike Pharris" userId="93d2586d4cb2650e" providerId="LiveId" clId="{5BEA32D5-ACE0-481D-AED9-79877D2E20C7}" dt="2023-12-19T00:21:16.917" v="1605" actId="3680"/>
          <ac:spMkLst>
            <pc:docMk/>
            <pc:sldMk cId="3300613759" sldId="274"/>
            <ac:spMk id="3" creationId="{FC4EEF8B-8CF8-44F2-88F7-3FABF16984EB}"/>
          </ac:spMkLst>
        </pc:spChg>
        <pc:graphicFrameChg chg="add mod ord modGraphic">
          <ac:chgData name="Mike Pharris" userId="93d2586d4cb2650e" providerId="LiveId" clId="{5BEA32D5-ACE0-481D-AED9-79877D2E20C7}" dt="2023-12-19T00:34:44.974" v="1891" actId="20577"/>
          <ac:graphicFrameMkLst>
            <pc:docMk/>
            <pc:sldMk cId="3300613759" sldId="274"/>
            <ac:graphicFrameMk id="4" creationId="{FEE06080-9852-AC0A-C200-19DDCB9282AB}"/>
          </ac:graphicFrameMkLst>
        </pc:graphicFrameChg>
      </pc:sldChg>
      <pc:sldChg chg="modSp mod">
        <pc:chgData name="Mike Pharris" userId="93d2586d4cb2650e" providerId="LiveId" clId="{5BEA32D5-ACE0-481D-AED9-79877D2E20C7}" dt="2023-12-09T15:00:45.092" v="1518" actId="20577"/>
        <pc:sldMkLst>
          <pc:docMk/>
          <pc:sldMk cId="1912939408" sldId="275"/>
        </pc:sldMkLst>
        <pc:spChg chg="mod">
          <ac:chgData name="Mike Pharris" userId="93d2586d4cb2650e" providerId="LiveId" clId="{5BEA32D5-ACE0-481D-AED9-79877D2E20C7}" dt="2023-12-09T15:00:45.092" v="1518" actId="20577"/>
          <ac:spMkLst>
            <pc:docMk/>
            <pc:sldMk cId="1912939408" sldId="275"/>
            <ac:spMk id="3" creationId="{DBE19B09-EBFB-432C-8499-D13CA629974B}"/>
          </ac:spMkLst>
        </pc:spChg>
      </pc:sldChg>
      <pc:sldChg chg="modSp mod ord modAnim">
        <pc:chgData name="Mike Pharris" userId="93d2586d4cb2650e" providerId="LiveId" clId="{5BEA32D5-ACE0-481D-AED9-79877D2E20C7}" dt="2023-12-01T00:01:28.321" v="1173" actId="255"/>
        <pc:sldMkLst>
          <pc:docMk/>
          <pc:sldMk cId="3518061481" sldId="280"/>
        </pc:sldMkLst>
        <pc:spChg chg="mod">
          <ac:chgData name="Mike Pharris" userId="93d2586d4cb2650e" providerId="LiveId" clId="{5BEA32D5-ACE0-481D-AED9-79877D2E20C7}" dt="2023-11-30T15:55:46.852" v="16" actId="20577"/>
          <ac:spMkLst>
            <pc:docMk/>
            <pc:sldMk cId="3518061481" sldId="280"/>
            <ac:spMk id="2" creationId="{4E0863DB-67EC-466A-B34E-7489D579D4F4}"/>
          </ac:spMkLst>
        </pc:spChg>
        <pc:spChg chg="mod">
          <ac:chgData name="Mike Pharris" userId="93d2586d4cb2650e" providerId="LiveId" clId="{5BEA32D5-ACE0-481D-AED9-79877D2E20C7}" dt="2023-12-01T00:01:28.321" v="1173" actId="255"/>
          <ac:spMkLst>
            <pc:docMk/>
            <pc:sldMk cId="3518061481" sldId="280"/>
            <ac:spMk id="3" creationId="{A2A50898-26CF-47D7-B1A9-BE44C1DB6283}"/>
          </ac:spMkLst>
        </pc:spChg>
      </pc:sldChg>
      <pc:sldChg chg="ord">
        <pc:chgData name="Mike Pharris" userId="93d2586d4cb2650e" providerId="LiveId" clId="{5BEA32D5-ACE0-481D-AED9-79877D2E20C7}" dt="2023-12-16T15:12:50.275" v="1553"/>
        <pc:sldMkLst>
          <pc:docMk/>
          <pc:sldMk cId="388200346" sldId="282"/>
        </pc:sldMkLst>
      </pc:sldChg>
      <pc:sldChg chg="modSp new mod modAnim">
        <pc:chgData name="Mike Pharris" userId="93d2586d4cb2650e" providerId="LiveId" clId="{5BEA32D5-ACE0-481D-AED9-79877D2E20C7}" dt="2023-12-05T22:57:26.640" v="1327" actId="20577"/>
        <pc:sldMkLst>
          <pc:docMk/>
          <pc:sldMk cId="2632784529" sldId="283"/>
        </pc:sldMkLst>
        <pc:spChg chg="mod">
          <ac:chgData name="Mike Pharris" userId="93d2586d4cb2650e" providerId="LiveId" clId="{5BEA32D5-ACE0-481D-AED9-79877D2E20C7}" dt="2023-12-05T22:57:26.640" v="1327" actId="20577"/>
          <ac:spMkLst>
            <pc:docMk/>
            <pc:sldMk cId="2632784529" sldId="283"/>
            <ac:spMk id="3" creationId="{0CFFA231-8878-FDEF-8711-81FD7DFC73F6}"/>
          </ac:spMkLst>
        </pc:spChg>
      </pc:sldChg>
      <pc:sldChg chg="modSp add mod modAnim">
        <pc:chgData name="Mike Pharris" userId="93d2586d4cb2650e" providerId="LiveId" clId="{5BEA32D5-ACE0-481D-AED9-79877D2E20C7}" dt="2023-12-05T23:04:55.566" v="1512"/>
        <pc:sldMkLst>
          <pc:docMk/>
          <pc:sldMk cId="2989380076" sldId="284"/>
        </pc:sldMkLst>
        <pc:spChg chg="mod">
          <ac:chgData name="Mike Pharris" userId="93d2586d4cb2650e" providerId="LiveId" clId="{5BEA32D5-ACE0-481D-AED9-79877D2E20C7}" dt="2023-12-05T23:04:40.365" v="1511" actId="255"/>
          <ac:spMkLst>
            <pc:docMk/>
            <pc:sldMk cId="2989380076" sldId="284"/>
            <ac:spMk id="3" creationId="{0CFFA231-8878-FDEF-8711-81FD7DFC73F6}"/>
          </ac:spMkLst>
        </pc:spChg>
      </pc:sldChg>
      <pc:sldChg chg="modSp new mod ord">
        <pc:chgData name="Mike Pharris" userId="93d2586d4cb2650e" providerId="LiveId" clId="{5BEA32D5-ACE0-481D-AED9-79877D2E20C7}" dt="2023-12-16T13:58:44.084" v="1541"/>
        <pc:sldMkLst>
          <pc:docMk/>
          <pc:sldMk cId="2666567697" sldId="285"/>
        </pc:sldMkLst>
        <pc:spChg chg="mod">
          <ac:chgData name="Mike Pharris" userId="93d2586d4cb2650e" providerId="LiveId" clId="{5BEA32D5-ACE0-481D-AED9-79877D2E20C7}" dt="2023-12-16T13:53:33.014" v="1530" actId="20577"/>
          <ac:spMkLst>
            <pc:docMk/>
            <pc:sldMk cId="2666567697" sldId="285"/>
            <ac:spMk id="2" creationId="{29EB3D69-8964-0C6E-B3A8-983DBF651827}"/>
          </ac:spMkLst>
        </pc:spChg>
        <pc:spChg chg="mod">
          <ac:chgData name="Mike Pharris" userId="93d2586d4cb2650e" providerId="LiveId" clId="{5BEA32D5-ACE0-481D-AED9-79877D2E20C7}" dt="2023-12-16T13:53:15.494" v="1524"/>
          <ac:spMkLst>
            <pc:docMk/>
            <pc:sldMk cId="2666567697" sldId="285"/>
            <ac:spMk id="3" creationId="{DD315388-7FF8-7E76-73AF-469C958EA846}"/>
          </ac:spMkLst>
        </pc:spChg>
      </pc:sldChg>
      <pc:sldChg chg="modSp new mod modAnim">
        <pc:chgData name="Mike Pharris" userId="93d2586d4cb2650e" providerId="LiveId" clId="{5BEA32D5-ACE0-481D-AED9-79877D2E20C7}" dt="2023-12-16T13:57:17.589" v="1539"/>
        <pc:sldMkLst>
          <pc:docMk/>
          <pc:sldMk cId="13546552" sldId="286"/>
        </pc:sldMkLst>
        <pc:spChg chg="mod">
          <ac:chgData name="Mike Pharris" userId="93d2586d4cb2650e" providerId="LiveId" clId="{5BEA32D5-ACE0-481D-AED9-79877D2E20C7}" dt="2023-12-16T13:55:12.007" v="1535" actId="27636"/>
          <ac:spMkLst>
            <pc:docMk/>
            <pc:sldMk cId="13546552" sldId="286"/>
            <ac:spMk id="3" creationId="{298FF2A6-FCFB-FAEB-3301-7A7EA915C159}"/>
          </ac:spMkLst>
        </pc:spChg>
      </pc:sldChg>
      <pc:sldChg chg="modSp new mod">
        <pc:chgData name="Mike Pharris" userId="93d2586d4cb2650e" providerId="LiveId" clId="{5BEA32D5-ACE0-481D-AED9-79877D2E20C7}" dt="2023-12-16T14:28:42.337" v="1545"/>
        <pc:sldMkLst>
          <pc:docMk/>
          <pc:sldMk cId="2966325193" sldId="287"/>
        </pc:sldMkLst>
        <pc:spChg chg="mod">
          <ac:chgData name="Mike Pharris" userId="93d2586d4cb2650e" providerId="LiveId" clId="{5BEA32D5-ACE0-481D-AED9-79877D2E20C7}" dt="2023-12-16T14:28:42.337" v="1545"/>
          <ac:spMkLst>
            <pc:docMk/>
            <pc:sldMk cId="2966325193" sldId="287"/>
            <ac:spMk id="3" creationId="{92D15AF0-ED0D-5810-2158-546CF7A977B4}"/>
          </ac:spMkLst>
        </pc:spChg>
      </pc:sldChg>
      <pc:sldChg chg="new del">
        <pc:chgData name="Mike Pharris" userId="93d2586d4cb2650e" providerId="LiveId" clId="{5BEA32D5-ACE0-481D-AED9-79877D2E20C7}" dt="2023-12-16T14:28:18.535" v="1543" actId="2696"/>
        <pc:sldMkLst>
          <pc:docMk/>
          <pc:sldMk cId="3184286663" sldId="287"/>
        </pc:sldMkLst>
      </pc:sldChg>
      <pc:sldChg chg="modSp new mod ord">
        <pc:chgData name="Mike Pharris" userId="93d2586d4cb2650e" providerId="LiveId" clId="{5BEA32D5-ACE0-481D-AED9-79877D2E20C7}" dt="2023-12-16T15:12:55.474" v="1555"/>
        <pc:sldMkLst>
          <pc:docMk/>
          <pc:sldMk cId="2909908113" sldId="288"/>
        </pc:sldMkLst>
        <pc:spChg chg="mod">
          <ac:chgData name="Mike Pharris" userId="93d2586d4cb2650e" providerId="LiveId" clId="{5BEA32D5-ACE0-481D-AED9-79877D2E20C7}" dt="2023-12-16T15:11:19.412" v="1551" actId="20577"/>
          <ac:spMkLst>
            <pc:docMk/>
            <pc:sldMk cId="2909908113" sldId="288"/>
            <ac:spMk id="3" creationId="{F35CAFEC-8110-BD89-DE5A-F62F8FEDB57B}"/>
          </ac:spMkLst>
        </pc:spChg>
      </pc:sldChg>
      <pc:sldChg chg="modSp new mod">
        <pc:chgData name="Mike Pharris" userId="93d2586d4cb2650e" providerId="LiveId" clId="{5BEA32D5-ACE0-481D-AED9-79877D2E20C7}" dt="2023-12-16T15:15:38.914" v="1572" actId="20577"/>
        <pc:sldMkLst>
          <pc:docMk/>
          <pc:sldMk cId="3229510830" sldId="289"/>
        </pc:sldMkLst>
        <pc:spChg chg="mod">
          <ac:chgData name="Mike Pharris" userId="93d2586d4cb2650e" providerId="LiveId" clId="{5BEA32D5-ACE0-481D-AED9-79877D2E20C7}" dt="2023-12-16T15:15:38.914" v="1572" actId="20577"/>
          <ac:spMkLst>
            <pc:docMk/>
            <pc:sldMk cId="3229510830" sldId="289"/>
            <ac:spMk id="2" creationId="{C4D1060E-C1FD-2F9B-7CF1-1896097DF38A}"/>
          </ac:spMkLst>
        </pc:spChg>
        <pc:spChg chg="mod">
          <ac:chgData name="Mike Pharris" userId="93d2586d4cb2650e" providerId="LiveId" clId="{5BEA32D5-ACE0-481D-AED9-79877D2E20C7}" dt="2023-12-16T15:15:00.154" v="1558" actId="27636"/>
          <ac:spMkLst>
            <pc:docMk/>
            <pc:sldMk cId="3229510830" sldId="289"/>
            <ac:spMk id="3" creationId="{82466A5A-51D1-EA53-BD20-3AC0E2473DCD}"/>
          </ac:spMkLst>
        </pc:spChg>
      </pc:sldChg>
      <pc:sldChg chg="modSp new mod">
        <pc:chgData name="Mike Pharris" userId="93d2586d4cb2650e" providerId="LiveId" clId="{5BEA32D5-ACE0-481D-AED9-79877D2E20C7}" dt="2023-12-16T15:16:35.029" v="1575" actId="27636"/>
        <pc:sldMkLst>
          <pc:docMk/>
          <pc:sldMk cId="689427530" sldId="290"/>
        </pc:sldMkLst>
        <pc:spChg chg="mod">
          <ac:chgData name="Mike Pharris" userId="93d2586d4cb2650e" providerId="LiveId" clId="{5BEA32D5-ACE0-481D-AED9-79877D2E20C7}" dt="2023-12-16T15:16:35.029" v="1575" actId="27636"/>
          <ac:spMkLst>
            <pc:docMk/>
            <pc:sldMk cId="689427530" sldId="290"/>
            <ac:spMk id="3" creationId="{6719A836-B49B-796A-B72D-0F782543AEFC}"/>
          </ac:spMkLst>
        </pc:spChg>
      </pc:sldChg>
      <pc:sldChg chg="modSp new mod ord">
        <pc:chgData name="Mike Pharris" userId="93d2586d4cb2650e" providerId="LiveId" clId="{5BEA32D5-ACE0-481D-AED9-79877D2E20C7}" dt="2023-12-19T00:20:30.278" v="1601"/>
        <pc:sldMkLst>
          <pc:docMk/>
          <pc:sldMk cId="1395592785" sldId="291"/>
        </pc:sldMkLst>
        <pc:spChg chg="mod">
          <ac:chgData name="Mike Pharris" userId="93d2586d4cb2650e" providerId="LiveId" clId="{5BEA32D5-ACE0-481D-AED9-79877D2E20C7}" dt="2023-12-16T15:17:37.704" v="1577"/>
          <ac:spMkLst>
            <pc:docMk/>
            <pc:sldMk cId="1395592785" sldId="291"/>
            <ac:spMk id="3" creationId="{E955F29D-131D-DC37-1310-214E86EA65F8}"/>
          </ac:spMkLst>
        </pc:spChg>
      </pc:sldChg>
      <pc:sldChg chg="addSp delSp modSp new mod ord">
        <pc:chgData name="Mike Pharris" userId="93d2586d4cb2650e" providerId="LiveId" clId="{5BEA32D5-ACE0-481D-AED9-79877D2E20C7}" dt="2023-12-19T00:09:27.360" v="1599" actId="962"/>
        <pc:sldMkLst>
          <pc:docMk/>
          <pc:sldMk cId="2446149295" sldId="292"/>
        </pc:sldMkLst>
        <pc:spChg chg="del mod">
          <ac:chgData name="Mike Pharris" userId="93d2586d4cb2650e" providerId="LiveId" clId="{5BEA32D5-ACE0-481D-AED9-79877D2E20C7}" dt="2023-12-19T00:07:08.326" v="1592"/>
          <ac:spMkLst>
            <pc:docMk/>
            <pc:sldMk cId="2446149295" sldId="292"/>
            <ac:spMk id="3" creationId="{29B36EC5-1B27-0FC6-BDA7-54455CBEE038}"/>
          </ac:spMkLst>
        </pc:spChg>
        <pc:spChg chg="add del mod">
          <ac:chgData name="Mike Pharris" userId="93d2586d4cb2650e" providerId="LiveId" clId="{5BEA32D5-ACE0-481D-AED9-79877D2E20C7}" dt="2023-12-19T00:09:06.368" v="1594" actId="931"/>
          <ac:spMkLst>
            <pc:docMk/>
            <pc:sldMk cId="2446149295" sldId="292"/>
            <ac:spMk id="4" creationId="{F9B30DF4-6944-E5BE-0EFF-98A16903C628}"/>
          </ac:spMkLst>
        </pc:spChg>
        <pc:picChg chg="add mod">
          <ac:chgData name="Mike Pharris" userId="93d2586d4cb2650e" providerId="LiveId" clId="{5BEA32D5-ACE0-481D-AED9-79877D2E20C7}" dt="2023-12-19T00:09:27.360" v="1599" actId="962"/>
          <ac:picMkLst>
            <pc:docMk/>
            <pc:sldMk cId="2446149295" sldId="292"/>
            <ac:picMk id="6" creationId="{AF277CB1-7C69-D5EF-1789-D48349CB0EF2}"/>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CCFB93-B856-44EE-B95C-408DD4717A4C}"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BCCFB93-B856-44EE-B95C-408DD4717A4C}"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CCFB93-B856-44EE-B95C-408DD4717A4C}" type="datetimeFigureOut">
              <a:rPr lang="en-US" smtClean="0"/>
              <a:t>12/18/2023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A858B0-95BC-43E9-B7F8-8AE3A5E62451}"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CCFB93-B856-44EE-B95C-408DD4717A4C}"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CCFB93-B856-44EE-B95C-408DD4717A4C}" type="datetimeFigureOut">
              <a:rPr lang="en-US" smtClean="0"/>
              <a:t>12/18/2023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A858B0-95BC-43E9-B7F8-8AE3A5E62451}"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BCCFB93-B856-44EE-B95C-408DD4717A4C}" type="datetimeFigureOut">
              <a:rPr lang="en-US" smtClean="0"/>
              <a:t>12/18/2023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CCFB93-B856-44EE-B95C-408DD4717A4C}" type="datetimeFigureOut">
              <a:rPr lang="en-US" smtClean="0"/>
              <a:t>12/18/2023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CFB93-B856-44EE-B95C-408DD4717A4C}" type="datetimeFigureOut">
              <a:rPr lang="en-US" smtClean="0"/>
              <a:t>12/18/2023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A858B0-95BC-43E9-B7F8-8AE3A5E6245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BCCFB93-B856-44EE-B95C-408DD4717A4C}" type="datetimeFigureOut">
              <a:rPr lang="en-US" smtClean="0"/>
              <a:t>12/18/2023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1AA858B0-95BC-43E9-B7F8-8AE3A5E624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DB16B-0FF4-E35F-D131-DA7CB2C8C46A}"/>
              </a:ext>
            </a:extLst>
          </p:cNvPr>
          <p:cNvSpPr>
            <a:spLocks noGrp="1"/>
          </p:cNvSpPr>
          <p:nvPr>
            <p:ph type="title"/>
          </p:nvPr>
        </p:nvSpPr>
        <p:spPr/>
        <p:txBody>
          <a:bodyPr/>
          <a:lstStyle/>
          <a:p>
            <a:endParaRPr lang="en-US"/>
          </a:p>
        </p:txBody>
      </p:sp>
      <p:pic>
        <p:nvPicPr>
          <p:cNvPr id="6" name="Content Placeholder 5" descr="A hand holding a coffee machine">
            <a:extLst>
              <a:ext uri="{FF2B5EF4-FFF2-40B4-BE49-F238E27FC236}">
                <a16:creationId xmlns:a16="http://schemas.microsoft.com/office/drawing/2014/main" id="{AF277CB1-7C69-D5EF-1789-D48349CB0EF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2743200" y="1600200"/>
            <a:ext cx="4495800" cy="487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6149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0863DB-67EC-466A-B34E-7489D579D4F4}"/>
              </a:ext>
            </a:extLst>
          </p:cNvPr>
          <p:cNvSpPr>
            <a:spLocks noGrp="1"/>
          </p:cNvSpPr>
          <p:nvPr>
            <p:ph type="title"/>
          </p:nvPr>
        </p:nvSpPr>
        <p:spPr>
          <a:xfrm>
            <a:off x="457200" y="533400"/>
            <a:ext cx="8229600" cy="838200"/>
          </a:xfrm>
        </p:spPr>
        <p:txBody>
          <a:bodyPr/>
          <a:lstStyle/>
          <a:p>
            <a:r>
              <a:rPr lang="en-US" dirty="0"/>
              <a:t>Psalm 95</a:t>
            </a:r>
          </a:p>
        </p:txBody>
      </p:sp>
      <p:sp>
        <p:nvSpPr>
          <p:cNvPr id="3" name="Content Placeholder 2">
            <a:extLst>
              <a:ext uri="{FF2B5EF4-FFF2-40B4-BE49-F238E27FC236}">
                <a16:creationId xmlns:a16="http://schemas.microsoft.com/office/drawing/2014/main" id="{A2A50898-26CF-47D7-B1A9-BE44C1DB6283}"/>
              </a:ext>
            </a:extLst>
          </p:cNvPr>
          <p:cNvSpPr>
            <a:spLocks noGrp="1"/>
          </p:cNvSpPr>
          <p:nvPr>
            <p:ph idx="1"/>
          </p:nvPr>
        </p:nvSpPr>
        <p:spPr/>
        <p:txBody>
          <a:bodyPr>
            <a:noAutofit/>
          </a:bodyPr>
          <a:lstStyle/>
          <a:p>
            <a:pPr lvl="2"/>
            <a:r>
              <a:rPr lang="en-US" sz="2000" dirty="0"/>
              <a:t>1 Oh come, let us sing to the Lord; let us make a joyful noise to the rock of our salvation! 2 Let us come into his presence with thanksgiving, let us make a joyful noise to him with songs of praise! 3 For the Lord is a great God, and a great King above all gods.  In his hand are depths of the earth; the heights of the mountains are his also. 5 The sea is his, for he made it, and his hands formed the dry land. 6 Oh come, let us worship and bow down; let us kneel before the Lord, our Maker! 7 For he is our God, and we are the people of his pasture, and the sheep of his hand. 8 Do not harden your hearts, as at </a:t>
            </a:r>
            <a:r>
              <a:rPr lang="en-US" sz="2000" dirty="0" err="1"/>
              <a:t>Menbah</a:t>
            </a:r>
            <a:r>
              <a:rPr lang="en-US" sz="2000" dirty="0"/>
              <a:t>, as on the day at </a:t>
            </a:r>
            <a:r>
              <a:rPr lang="en-US" sz="2000" dirty="0" err="1"/>
              <a:t>Massah</a:t>
            </a:r>
            <a:r>
              <a:rPr lang="en-US" sz="2000" dirty="0"/>
              <a:t> in the wilderness.9 When your fathers put me to the test and put me to the proof, though they had seen my work. 10 For forty years I loathed that generation and said, “They are a people who go astray in their heart and they have not known my ways.” 11 Therefore I swore in my wrath, “They shall not enter my rest.”</a:t>
            </a:r>
          </a:p>
        </p:txBody>
      </p:sp>
    </p:spTree>
    <p:extLst>
      <p:ext uri="{BB962C8B-B14F-4D97-AF65-F5344CB8AC3E}">
        <p14:creationId xmlns:p14="http://schemas.microsoft.com/office/powerpoint/2010/main" val="3518061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4263B-A8B6-FFA7-2298-B5D96CE5B9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FFA231-8878-FDEF-8711-81FD7DFC73F6}"/>
              </a:ext>
            </a:extLst>
          </p:cNvPr>
          <p:cNvSpPr>
            <a:spLocks noGrp="1"/>
          </p:cNvSpPr>
          <p:nvPr>
            <p:ph idx="1"/>
          </p:nvPr>
        </p:nvSpPr>
        <p:spPr/>
        <p:txBody>
          <a:bodyPr/>
          <a:lstStyle/>
          <a:p>
            <a:r>
              <a:rPr lang="en-US" dirty="0"/>
              <a:t>1. Identify and briefly describe the 2 parts of Psalms?</a:t>
            </a:r>
          </a:p>
          <a:p>
            <a:endParaRPr lang="en-US" dirty="0"/>
          </a:p>
          <a:p>
            <a:endParaRPr lang="en-US" dirty="0"/>
          </a:p>
          <a:p>
            <a:r>
              <a:rPr lang="en-US" dirty="0"/>
              <a:t>2. For what reasons does God “loath that generation?</a:t>
            </a:r>
          </a:p>
          <a:p>
            <a:endParaRPr lang="en-US" dirty="0"/>
          </a:p>
          <a:p>
            <a:endParaRPr lang="en-US" dirty="0"/>
          </a:p>
          <a:p>
            <a:r>
              <a:rPr lang="en-US" dirty="0"/>
              <a:t>3. What is God’s rest?</a:t>
            </a:r>
          </a:p>
        </p:txBody>
      </p:sp>
    </p:spTree>
    <p:extLst>
      <p:ext uri="{BB962C8B-B14F-4D97-AF65-F5344CB8AC3E}">
        <p14:creationId xmlns:p14="http://schemas.microsoft.com/office/powerpoint/2010/main" val="26327845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4263B-A8B6-FFA7-2298-B5D96CE5B9F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FFA231-8878-FDEF-8711-81FD7DFC73F6}"/>
              </a:ext>
            </a:extLst>
          </p:cNvPr>
          <p:cNvSpPr>
            <a:spLocks noGrp="1"/>
          </p:cNvSpPr>
          <p:nvPr>
            <p:ph idx="1"/>
          </p:nvPr>
        </p:nvSpPr>
        <p:spPr/>
        <p:txBody>
          <a:bodyPr/>
          <a:lstStyle/>
          <a:p>
            <a:r>
              <a:rPr lang="en-US" dirty="0"/>
              <a:t>1. Identify and briefly describe the 2 parts of Psalms?</a:t>
            </a:r>
          </a:p>
          <a:p>
            <a:r>
              <a:rPr lang="en-US" sz="1800" dirty="0"/>
              <a:t>Praise and worship God</a:t>
            </a:r>
          </a:p>
          <a:p>
            <a:endParaRPr lang="en-US" dirty="0"/>
          </a:p>
          <a:p>
            <a:r>
              <a:rPr lang="en-US" dirty="0"/>
              <a:t>2. For what reasons does God “loath that generation?</a:t>
            </a:r>
          </a:p>
          <a:p>
            <a:r>
              <a:rPr lang="en-US" sz="1800" dirty="0"/>
              <a:t> Harden their hearts and went astray</a:t>
            </a:r>
          </a:p>
          <a:p>
            <a:endParaRPr lang="en-US" dirty="0"/>
          </a:p>
          <a:p>
            <a:r>
              <a:rPr lang="en-US" dirty="0"/>
              <a:t>3. What is </a:t>
            </a:r>
            <a:r>
              <a:rPr lang="en-US" dirty="0" err="1"/>
              <a:t>God”s</a:t>
            </a:r>
            <a:r>
              <a:rPr lang="en-US" dirty="0"/>
              <a:t> rest?</a:t>
            </a:r>
          </a:p>
          <a:p>
            <a:pPr marL="0" indent="0">
              <a:buNone/>
            </a:pPr>
            <a:r>
              <a:rPr lang="en-US" dirty="0"/>
              <a:t>       </a:t>
            </a:r>
            <a:r>
              <a:rPr lang="en-US" sz="1800" dirty="0"/>
              <a:t>Promise land</a:t>
            </a:r>
          </a:p>
        </p:txBody>
      </p:sp>
    </p:spTree>
    <p:extLst>
      <p:ext uri="{BB962C8B-B14F-4D97-AF65-F5344CB8AC3E}">
        <p14:creationId xmlns:p14="http://schemas.microsoft.com/office/powerpoint/2010/main" val="29893800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1060E-C1FD-2F9B-7CF1-1896097DF38A}"/>
              </a:ext>
            </a:extLst>
          </p:cNvPr>
          <p:cNvSpPr>
            <a:spLocks noGrp="1"/>
          </p:cNvSpPr>
          <p:nvPr>
            <p:ph type="title"/>
          </p:nvPr>
        </p:nvSpPr>
        <p:spPr/>
        <p:txBody>
          <a:bodyPr/>
          <a:lstStyle/>
          <a:p>
            <a:r>
              <a:rPr lang="en-US" dirty="0"/>
              <a:t>Part 2</a:t>
            </a:r>
          </a:p>
        </p:txBody>
      </p:sp>
      <p:sp>
        <p:nvSpPr>
          <p:cNvPr id="3" name="Content Placeholder 2">
            <a:extLst>
              <a:ext uri="{FF2B5EF4-FFF2-40B4-BE49-F238E27FC236}">
                <a16:creationId xmlns:a16="http://schemas.microsoft.com/office/drawing/2014/main" id="{82466A5A-51D1-EA53-BD20-3AC0E2473DCD}"/>
              </a:ext>
            </a:extLst>
          </p:cNvPr>
          <p:cNvSpPr>
            <a:spLocks noGrp="1"/>
          </p:cNvSpPr>
          <p:nvPr>
            <p:ph idx="1"/>
          </p:nvPr>
        </p:nvSpPr>
        <p:spPr/>
        <p:txBody>
          <a:bodyPr>
            <a:normAutofit fontScale="92500"/>
          </a:bodyPr>
          <a:lstStyle/>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They harden their heart</a:t>
            </a:r>
            <a:r>
              <a:rPr lang="en-US" sz="1800" dirty="0">
                <a:ln>
                  <a:noFill/>
                </a:ln>
                <a:solidFill>
                  <a:srgbClr val="000000"/>
                </a:solidFill>
                <a:effectLst/>
                <a:latin typeface="Helvetica Neue"/>
                <a:ea typeface="Arial Unicode MS"/>
                <a:cs typeface="Arial Unicode MS"/>
              </a:rPr>
              <a:t> VV 7–9 this psalm points to Israel</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rebellion in the wilderness when they murmur against Moses and the Lord, because they had no water (ex 17:1-7) There in the wilderness they put God to the test by constantly complaining and rebelling although they witnessed God</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work for 40 years.(num 14:22)</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Vv10-11</a:t>
            </a:r>
            <a:r>
              <a:rPr lang="en-US" sz="1800" dirty="0">
                <a:ln>
                  <a:noFill/>
                </a:ln>
                <a:solidFill>
                  <a:srgbClr val="000000"/>
                </a:solidFill>
                <a:effectLst/>
                <a:latin typeface="Helvetica Neue"/>
                <a:ea typeface="Arial Unicode MS"/>
                <a:cs typeface="Arial Unicode MS"/>
              </a:rPr>
              <a:t>Because they harden their hearts, and did not obey. God</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anger was stirred. They were always going astray God said they have not known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my ways. Thus he swore that they would not enter into their rest in the land of Canaan(num 14:21-24)</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Since the first case cited appeared at the beginning of the wilderness, wandering, and the second appeared at the end. This suggest that they</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re hardening of their hearts was a process that persisted over the entire 40 years of their wanderings.</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Here the application is made from the psalm. If the Hebrews did not take heed, they would depart and like Israel to the point of unbelief the warning is that they could happen to  any of you. Thus there are four things they are told to do.</a:t>
            </a:r>
          </a:p>
          <a:p>
            <a:endParaRPr lang="en-US" dirty="0"/>
          </a:p>
        </p:txBody>
      </p:sp>
    </p:spTree>
    <p:extLst>
      <p:ext uri="{BB962C8B-B14F-4D97-AF65-F5344CB8AC3E}">
        <p14:creationId xmlns:p14="http://schemas.microsoft.com/office/powerpoint/2010/main" val="3229510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38BB3-2E00-65CC-3AFF-18950B9DC17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719A836-B49B-796A-B72D-0F782543AEFC}"/>
              </a:ext>
            </a:extLst>
          </p:cNvPr>
          <p:cNvSpPr>
            <a:spLocks noGrp="1"/>
          </p:cNvSpPr>
          <p:nvPr>
            <p:ph idx="1"/>
          </p:nvPr>
        </p:nvSpPr>
        <p:spPr/>
        <p:txBody>
          <a:bodyPr>
            <a:normAutofit fontScale="77500" lnSpcReduction="20000"/>
          </a:bodyPr>
          <a:lstStyle/>
          <a:p>
            <a:pPr marL="0" marR="0">
              <a:spcBef>
                <a:spcPts val="0"/>
              </a:spcBef>
              <a:spcAft>
                <a:spcPts val="0"/>
              </a:spcAft>
            </a:pPr>
            <a:r>
              <a:rPr lang="de-DE" sz="1800" b="1" dirty="0">
                <a:ln>
                  <a:noFill/>
                </a:ln>
                <a:solidFill>
                  <a:srgbClr val="000000"/>
                </a:solidFill>
                <a:effectLst/>
                <a:latin typeface="Helvetica Neue"/>
                <a:ea typeface="Arial Unicode MS"/>
                <a:cs typeface="Arial Unicode MS"/>
              </a:rPr>
              <a:t>Beware. Vv 12-15</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 </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In the view of ever present danger, each Christian should take he take care constantly checking his spiritual condition.</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Exhort one another</a:t>
            </a:r>
            <a:r>
              <a:rPr lang="en-US" sz="1800" dirty="0">
                <a:ln>
                  <a:noFill/>
                </a:ln>
                <a:solidFill>
                  <a:srgbClr val="000000"/>
                </a:solidFill>
                <a:effectLst/>
                <a:latin typeface="Helvetica Neue"/>
                <a:ea typeface="Arial Unicode MS"/>
                <a:cs typeface="Arial Unicode MS"/>
              </a:rPr>
              <a:t>.</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Each reader of this letter to the Hebrews is to be an encourager of his brethren, the fact they were to do this daily while it is called today may point to some urgency to the looming crisis Example the destruction of Jerusalem in A.D. 70.</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If we failed to exhort one another, the danger is ever increasing that some of us will be hardened by the deceitfulness of sin. If the members of the congregation of disciples would all watch over one another not a censors, but as members of the body of Christ., how many errors might be corrected in their beginnings. But as it is,  how very different are the results. How many delinquent Christians are allowed to become harden in sin before the elders of the church call on them and admonish them!</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Hold the beginning of our confidence. V14</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To be partakers with Christ, and not to depart, one must hold firm and steadfast to the confidence that he had when he obeyed the gospel.  This connects with what confessed at the time</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Hear his voice v15</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Since the end has not been reached, the reader is admonished to hear the voice of God who speaks to his son. He again quotes from Psalm 95:7-8 to make this point.</a:t>
            </a:r>
          </a:p>
          <a:p>
            <a:endParaRPr lang="en-US" dirty="0"/>
          </a:p>
        </p:txBody>
      </p:sp>
    </p:spTree>
    <p:extLst>
      <p:ext uri="{BB962C8B-B14F-4D97-AF65-F5344CB8AC3E}">
        <p14:creationId xmlns:p14="http://schemas.microsoft.com/office/powerpoint/2010/main" val="6894275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497825-2CFC-F16F-D9BF-6B52DA0BC43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955F29D-131D-DC37-1310-214E86EA65F8}"/>
              </a:ext>
            </a:extLst>
          </p:cNvPr>
          <p:cNvSpPr>
            <a:spLocks noGrp="1"/>
          </p:cNvSpPr>
          <p:nvPr>
            <p:ph idx="1"/>
          </p:nvPr>
        </p:nvSpPr>
        <p:spPr/>
        <p:txBody>
          <a:bodyPr/>
          <a:lstStyle/>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Those Israel who rebelled vv16-19</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The point here is to emphasize how great the danger of failing is by showing how many fell in the wilderness before reaching the promised land. That number was all that came out of Egypt! While there were exceptions, Joshua and Caleb, the author is focusing on the bigger picture. It </a:t>
            </a:r>
            <a:r>
              <a:rPr lang="en-US" sz="1800" dirty="0" err="1">
                <a:ln>
                  <a:noFill/>
                </a:ln>
                <a:solidFill>
                  <a:srgbClr val="000000"/>
                </a:solidFill>
                <a:effectLst/>
                <a:latin typeface="Helvetica Neue"/>
                <a:ea typeface="Arial Unicode MS"/>
                <a:cs typeface="Arial Unicode MS"/>
              </a:rPr>
              <a:t>wasn</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t a select view that fell, but the whole group of these that came out of Egypt. They were not allowed to enter their rest. That number since a strong warning to us.</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The reason of their fall was their sin, their disobedience and their disbelief.</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The parallel is clear the Israelites came out of Egypt, and before reaching the promise land. The same could happen to the Hebrews and us. We could easily fall before reaching the land of our wrist heaven.</a:t>
            </a:r>
          </a:p>
          <a:p>
            <a:endParaRPr lang="en-US" dirty="0"/>
          </a:p>
        </p:txBody>
      </p:sp>
    </p:spTree>
    <p:extLst>
      <p:ext uri="{BB962C8B-B14F-4D97-AF65-F5344CB8AC3E}">
        <p14:creationId xmlns:p14="http://schemas.microsoft.com/office/powerpoint/2010/main" val="1395592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ED3D6-6872-4531-BDE7-362F63E3630A}"/>
              </a:ext>
            </a:extLst>
          </p:cNvPr>
          <p:cNvSpPr>
            <a:spLocks noGrp="1"/>
          </p:cNvSpPr>
          <p:nvPr>
            <p:ph type="title"/>
          </p:nvPr>
        </p:nvSpPr>
        <p:spPr>
          <a:xfrm>
            <a:off x="457199" y="762000"/>
            <a:ext cx="8229600" cy="990600"/>
          </a:xfrm>
        </p:spPr>
        <p:txBody>
          <a:bodyPr/>
          <a:lstStyle/>
          <a:p>
            <a:r>
              <a:rPr lang="en-US" dirty="0"/>
              <a:t> </a:t>
            </a:r>
          </a:p>
        </p:txBody>
      </p:sp>
      <p:graphicFrame>
        <p:nvGraphicFramePr>
          <p:cNvPr id="4" name="Content Placeholder 3">
            <a:extLst>
              <a:ext uri="{FF2B5EF4-FFF2-40B4-BE49-F238E27FC236}">
                <a16:creationId xmlns:a16="http://schemas.microsoft.com/office/drawing/2014/main" id="{FEE06080-9852-AC0A-C200-19DDCB9282AB}"/>
              </a:ext>
            </a:extLst>
          </p:cNvPr>
          <p:cNvGraphicFramePr>
            <a:graphicFrameLocks noGrp="1"/>
          </p:cNvGraphicFramePr>
          <p:nvPr>
            <p:ph idx="1"/>
            <p:extLst>
              <p:ext uri="{D42A27DB-BD31-4B8C-83A1-F6EECF244321}">
                <p14:modId xmlns:p14="http://schemas.microsoft.com/office/powerpoint/2010/main" val="2800634732"/>
              </p:ext>
            </p:extLst>
          </p:nvPr>
        </p:nvGraphicFramePr>
        <p:xfrm>
          <a:off x="489996" y="2362200"/>
          <a:ext cx="8229601" cy="2015722"/>
        </p:xfrm>
        <a:graphic>
          <a:graphicData uri="http://schemas.openxmlformats.org/drawingml/2006/table">
            <a:tbl>
              <a:tblPr firstRow="1" bandRow="1">
                <a:tableStyleId>{5C22544A-7EE6-4342-B048-85BDC9FD1C3A}</a:tableStyleId>
              </a:tblPr>
              <a:tblGrid>
                <a:gridCol w="842760">
                  <a:extLst>
                    <a:ext uri="{9D8B030D-6E8A-4147-A177-3AD203B41FA5}">
                      <a16:colId xmlns:a16="http://schemas.microsoft.com/office/drawing/2014/main" val="1975034172"/>
                    </a:ext>
                  </a:extLst>
                </a:gridCol>
                <a:gridCol w="1218448">
                  <a:extLst>
                    <a:ext uri="{9D8B030D-6E8A-4147-A177-3AD203B41FA5}">
                      <a16:colId xmlns:a16="http://schemas.microsoft.com/office/drawing/2014/main" val="2812754784"/>
                    </a:ext>
                  </a:extLst>
                </a:gridCol>
                <a:gridCol w="1446907">
                  <a:extLst>
                    <a:ext uri="{9D8B030D-6E8A-4147-A177-3AD203B41FA5}">
                      <a16:colId xmlns:a16="http://schemas.microsoft.com/office/drawing/2014/main" val="3908654305"/>
                    </a:ext>
                  </a:extLst>
                </a:gridCol>
                <a:gridCol w="3076581">
                  <a:extLst>
                    <a:ext uri="{9D8B030D-6E8A-4147-A177-3AD203B41FA5}">
                      <a16:colId xmlns:a16="http://schemas.microsoft.com/office/drawing/2014/main" val="1438415387"/>
                    </a:ext>
                  </a:extLst>
                </a:gridCol>
                <a:gridCol w="1644905">
                  <a:extLst>
                    <a:ext uri="{9D8B030D-6E8A-4147-A177-3AD203B41FA5}">
                      <a16:colId xmlns:a16="http://schemas.microsoft.com/office/drawing/2014/main" val="3452745014"/>
                    </a:ext>
                  </a:extLst>
                </a:gridCol>
              </a:tblGrid>
              <a:tr h="1375642">
                <a:tc>
                  <a:txBody>
                    <a:bodyPr/>
                    <a:lstStyle/>
                    <a:p>
                      <a:r>
                        <a:rPr lang="en-US" dirty="0"/>
                        <a:t>Israel</a:t>
                      </a:r>
                    </a:p>
                  </a:txBody>
                  <a:tcPr/>
                </a:tc>
                <a:tc>
                  <a:txBody>
                    <a:bodyPr/>
                    <a:lstStyle/>
                    <a:p>
                      <a:r>
                        <a:rPr lang="en-US" dirty="0"/>
                        <a:t>Bondage</a:t>
                      </a:r>
                    </a:p>
                    <a:p>
                      <a:r>
                        <a:rPr lang="en-US" dirty="0"/>
                        <a:t>of Egypt</a:t>
                      </a:r>
                    </a:p>
                  </a:txBody>
                  <a:tcPr/>
                </a:tc>
                <a:tc>
                  <a:txBody>
                    <a:bodyPr/>
                    <a:lstStyle/>
                    <a:p>
                      <a:r>
                        <a:rPr lang="en-US" dirty="0"/>
                        <a:t>Water</a:t>
                      </a:r>
                    </a:p>
                    <a:p>
                      <a:r>
                        <a:rPr lang="en-US" dirty="0"/>
                        <a:t>Of Red Sea</a:t>
                      </a:r>
                    </a:p>
                  </a:txBody>
                  <a:tcPr/>
                </a:tc>
                <a:tc>
                  <a:txBody>
                    <a:bodyPr/>
                    <a:lstStyle/>
                    <a:p>
                      <a:r>
                        <a:rPr lang="en-US" dirty="0"/>
                        <a:t>Wilderness Wandering</a:t>
                      </a:r>
                    </a:p>
                    <a:p>
                      <a:r>
                        <a:rPr lang="en-US" dirty="0"/>
                        <a:t>(many fell before they made it)</a:t>
                      </a:r>
                    </a:p>
                  </a:txBody>
                  <a:tcPr/>
                </a:tc>
                <a:tc>
                  <a:txBody>
                    <a:bodyPr/>
                    <a:lstStyle/>
                    <a:p>
                      <a:r>
                        <a:rPr lang="en-US" dirty="0"/>
                        <a:t>Promise Land</a:t>
                      </a:r>
                    </a:p>
                  </a:txBody>
                  <a:tcPr/>
                </a:tc>
                <a:extLst>
                  <a:ext uri="{0D108BD9-81ED-4DB2-BD59-A6C34878D82A}">
                    <a16:rowId xmlns:a16="http://schemas.microsoft.com/office/drawing/2014/main" val="2071954760"/>
                  </a:ext>
                </a:extLst>
              </a:tr>
              <a:tr h="529358">
                <a:tc>
                  <a:txBody>
                    <a:bodyPr/>
                    <a:lstStyle/>
                    <a:p>
                      <a:r>
                        <a:rPr lang="en-US" dirty="0"/>
                        <a:t>Today</a:t>
                      </a:r>
                    </a:p>
                  </a:txBody>
                  <a:tcPr/>
                </a:tc>
                <a:tc>
                  <a:txBody>
                    <a:bodyPr/>
                    <a:lstStyle/>
                    <a:p>
                      <a:r>
                        <a:rPr lang="en-US" dirty="0"/>
                        <a:t>Bondage</a:t>
                      </a:r>
                    </a:p>
                    <a:p>
                      <a:r>
                        <a:rPr lang="en-US" dirty="0"/>
                        <a:t>Of Sin</a:t>
                      </a:r>
                    </a:p>
                  </a:txBody>
                  <a:tcPr/>
                </a:tc>
                <a:tc>
                  <a:txBody>
                    <a:bodyPr/>
                    <a:lstStyle/>
                    <a:p>
                      <a:r>
                        <a:rPr lang="en-US" dirty="0"/>
                        <a:t>Water of</a:t>
                      </a:r>
                    </a:p>
                    <a:p>
                      <a:r>
                        <a:rPr lang="en-US" dirty="0"/>
                        <a:t>Baptism</a:t>
                      </a:r>
                    </a:p>
                  </a:txBody>
                  <a:tcPr/>
                </a:tc>
                <a:tc>
                  <a:txBody>
                    <a:bodyPr/>
                    <a:lstStyle/>
                    <a:p>
                      <a:r>
                        <a:rPr lang="en-US" dirty="0"/>
                        <a:t>             Now</a:t>
                      </a:r>
                    </a:p>
                    <a:p>
                      <a:r>
                        <a:rPr lang="en-US" dirty="0"/>
                        <a:t>(we too could </a:t>
                      </a:r>
                      <a:r>
                        <a:rPr lang="en-US"/>
                        <a:t>fail before…)</a:t>
                      </a:r>
                      <a:endParaRPr lang="en-US" dirty="0"/>
                    </a:p>
                  </a:txBody>
                  <a:tcPr/>
                </a:tc>
                <a:tc>
                  <a:txBody>
                    <a:bodyPr/>
                    <a:lstStyle/>
                    <a:p>
                      <a:r>
                        <a:rPr lang="en-US" dirty="0"/>
                        <a:t>Heaven-our</a:t>
                      </a:r>
                    </a:p>
                    <a:p>
                      <a:r>
                        <a:rPr lang="en-US" dirty="0"/>
                        <a:t>Promise Land</a:t>
                      </a:r>
                    </a:p>
                  </a:txBody>
                  <a:tcPr/>
                </a:tc>
                <a:extLst>
                  <a:ext uri="{0D108BD9-81ED-4DB2-BD59-A6C34878D82A}">
                    <a16:rowId xmlns:a16="http://schemas.microsoft.com/office/drawing/2014/main" val="375667081"/>
                  </a:ext>
                </a:extLst>
              </a:tr>
            </a:tbl>
          </a:graphicData>
        </a:graphic>
      </p:graphicFrame>
    </p:spTree>
    <p:extLst>
      <p:ext uri="{BB962C8B-B14F-4D97-AF65-F5344CB8AC3E}">
        <p14:creationId xmlns:p14="http://schemas.microsoft.com/office/powerpoint/2010/main" val="33006137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DFBA19-BB17-4C81-B0F9-6C99BBD88251}"/>
              </a:ext>
            </a:extLst>
          </p:cNvPr>
          <p:cNvSpPr>
            <a:spLocks noGrp="1"/>
          </p:cNvSpPr>
          <p:nvPr>
            <p:ph type="title"/>
          </p:nvPr>
        </p:nvSpPr>
        <p:spPr/>
        <p:txBody>
          <a:bodyPr/>
          <a:lstStyle/>
          <a:p>
            <a:r>
              <a:rPr lang="en-US" dirty="0"/>
              <a:t>Discussion Questions</a:t>
            </a:r>
          </a:p>
        </p:txBody>
      </p:sp>
      <p:sp>
        <p:nvSpPr>
          <p:cNvPr id="3" name="Content Placeholder 2">
            <a:extLst>
              <a:ext uri="{FF2B5EF4-FFF2-40B4-BE49-F238E27FC236}">
                <a16:creationId xmlns:a16="http://schemas.microsoft.com/office/drawing/2014/main" id="{BAF4FA9D-159E-4880-BBA2-95139D2A32AC}"/>
              </a:ext>
            </a:extLst>
          </p:cNvPr>
          <p:cNvSpPr>
            <a:spLocks noGrp="1"/>
          </p:cNvSpPr>
          <p:nvPr>
            <p:ph idx="1"/>
          </p:nvPr>
        </p:nvSpPr>
        <p:spPr/>
        <p:txBody>
          <a:bodyPr>
            <a:normAutofit fontScale="92500" lnSpcReduction="10000"/>
          </a:bodyPr>
          <a:lstStyle/>
          <a:p>
            <a:pPr marL="457200" lvl="0" indent="-457200">
              <a:buFont typeface="+mj-lt"/>
              <a:buAutoNum type="arabicPeriod"/>
            </a:pPr>
            <a:r>
              <a:rPr lang="en-US" dirty="0"/>
              <a:t>How could verse 4 be used as an argument for the existence of God?</a:t>
            </a:r>
          </a:p>
          <a:p>
            <a:pPr marL="457200" lvl="0" indent="-457200">
              <a:buFont typeface="+mj-lt"/>
              <a:buAutoNum type="arabicPeriod"/>
            </a:pPr>
            <a:endParaRPr lang="en-US" dirty="0"/>
          </a:p>
          <a:p>
            <a:pPr marL="457200" lvl="0" indent="-457200">
              <a:buFont typeface="+mj-lt"/>
              <a:buAutoNum type="arabicPeriod"/>
            </a:pPr>
            <a:r>
              <a:rPr lang="en-US" dirty="0"/>
              <a:t>How could this chapter be used to show the possibility of apostasy?  (See also1 Cor. 10:1-13).</a:t>
            </a:r>
          </a:p>
          <a:p>
            <a:pPr marL="457200" lvl="0" indent="-457200">
              <a:buFont typeface="+mj-lt"/>
              <a:buAutoNum type="arabicPeriod"/>
            </a:pPr>
            <a:endParaRPr lang="en-US" dirty="0"/>
          </a:p>
          <a:p>
            <a:pPr marL="457200" lvl="0" indent="-457200">
              <a:buFont typeface="+mj-lt"/>
              <a:buAutoNum type="arabicPeriod"/>
            </a:pPr>
            <a:r>
              <a:rPr lang="en-US" dirty="0"/>
              <a:t>Be prepared to discuss the “deceitfulness of sin”,</a:t>
            </a:r>
          </a:p>
          <a:p>
            <a:pPr marL="457200" lvl="0" indent="-457200">
              <a:buFont typeface="+mj-lt"/>
              <a:buAutoNum type="arabicPeriod"/>
            </a:pPr>
            <a:endParaRPr lang="en-US" dirty="0"/>
          </a:p>
          <a:p>
            <a:pPr marL="457200" lvl="0" indent="-457200">
              <a:buFont typeface="+mj-lt"/>
              <a:buAutoNum type="arabicPeriod"/>
            </a:pPr>
            <a:r>
              <a:rPr lang="en-US" dirty="0"/>
              <a:t>Be able to cite some cases from the history of Israel in the wilderness to illustrate their hardness of heart.  (See the book of Numbers).</a:t>
            </a:r>
          </a:p>
          <a:p>
            <a:pPr marL="457200" lvl="0" indent="-457200">
              <a:buFont typeface="+mj-lt"/>
              <a:buAutoNum type="arabicPeriod"/>
            </a:pPr>
            <a:endParaRPr lang="en-US" dirty="0"/>
          </a:p>
          <a:p>
            <a:pPr marL="457200" lvl="0" indent="-457200">
              <a:buFont typeface="+mj-lt"/>
              <a:buAutoNum type="arabicPeriod"/>
            </a:pPr>
            <a:r>
              <a:rPr lang="en-US" dirty="0"/>
              <a:t>Discuss the repeated use of the term “today”.</a:t>
            </a:r>
          </a:p>
          <a:p>
            <a:pPr marL="0" indent="0">
              <a:buNone/>
            </a:pPr>
            <a:endParaRPr lang="en-US" dirty="0"/>
          </a:p>
        </p:txBody>
      </p:sp>
    </p:spTree>
    <p:extLst>
      <p:ext uri="{BB962C8B-B14F-4D97-AF65-F5344CB8AC3E}">
        <p14:creationId xmlns:p14="http://schemas.microsoft.com/office/powerpoint/2010/main" val="589730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EAEAEA"/>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6" end="6"/>
                                            </p:txEl>
                                          </p:spTgt>
                                        </p:tgtEl>
                                        <p:attrNameLst>
                                          <p:attrName>ppt_c</p:attrName>
                                        </p:attrNameLst>
                                      </p:cBhvr>
                                      <p:to>
                                        <a:srgbClr val="EAEAEA"/>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7620A-F000-48C8-8936-2AAE8A02ED4D}"/>
              </a:ext>
            </a:extLst>
          </p:cNvPr>
          <p:cNvSpPr>
            <a:spLocks noGrp="1"/>
          </p:cNvSpPr>
          <p:nvPr>
            <p:ph type="title"/>
          </p:nvPr>
        </p:nvSpPr>
        <p:spPr/>
        <p:txBody>
          <a:bodyPr/>
          <a:lstStyle/>
          <a:p>
            <a:r>
              <a:rPr lang="en-US" dirty="0"/>
              <a:t>For Wednesday</a:t>
            </a:r>
          </a:p>
        </p:txBody>
      </p:sp>
      <p:sp>
        <p:nvSpPr>
          <p:cNvPr id="3" name="Content Placeholder 2">
            <a:extLst>
              <a:ext uri="{FF2B5EF4-FFF2-40B4-BE49-F238E27FC236}">
                <a16:creationId xmlns:a16="http://schemas.microsoft.com/office/drawing/2014/main" id="{DBE19B09-EBFB-432C-8499-D13CA629974B}"/>
              </a:ext>
            </a:extLst>
          </p:cNvPr>
          <p:cNvSpPr>
            <a:spLocks noGrp="1"/>
          </p:cNvSpPr>
          <p:nvPr>
            <p:ph idx="1"/>
          </p:nvPr>
        </p:nvSpPr>
        <p:spPr/>
        <p:txBody>
          <a:bodyPr/>
          <a:lstStyle/>
          <a:p>
            <a:r>
              <a:rPr lang="en-US" dirty="0"/>
              <a:t>Read Hebrews 4</a:t>
            </a:r>
          </a:p>
          <a:p>
            <a:endParaRPr lang="en-US" dirty="0"/>
          </a:p>
          <a:p>
            <a:r>
              <a:rPr lang="en-US"/>
              <a:t>– The </a:t>
            </a:r>
            <a:r>
              <a:rPr lang="en-US" dirty="0"/>
              <a:t>Better Sabbath Rest</a:t>
            </a:r>
          </a:p>
          <a:p>
            <a:endParaRPr lang="en-US" dirty="0"/>
          </a:p>
        </p:txBody>
      </p:sp>
    </p:spTree>
    <p:extLst>
      <p:ext uri="{BB962C8B-B14F-4D97-AF65-F5344CB8AC3E}">
        <p14:creationId xmlns:p14="http://schemas.microsoft.com/office/powerpoint/2010/main" val="19129394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00476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43000"/>
            <a:ext cx="7848600" cy="1927225"/>
          </a:xfrm>
        </p:spPr>
        <p:txBody>
          <a:bodyPr/>
          <a:lstStyle/>
          <a:p>
            <a:pPr algn="ctr"/>
            <a:r>
              <a:rPr lang="en-US" dirty="0"/>
              <a:t>Better Things</a:t>
            </a:r>
            <a:br>
              <a:rPr lang="en-US" dirty="0"/>
            </a:br>
            <a:br>
              <a:rPr lang="en-US" dirty="0"/>
            </a:br>
            <a:r>
              <a:rPr lang="en-US" sz="4000" dirty="0"/>
              <a:t>A Study of </a:t>
            </a:r>
            <a:r>
              <a:rPr lang="en-US" sz="4000" dirty="0" err="1"/>
              <a:t>hebrews</a:t>
            </a:r>
            <a:endParaRPr lang="en-US" sz="4000" dirty="0"/>
          </a:p>
        </p:txBody>
      </p:sp>
      <p:sp>
        <p:nvSpPr>
          <p:cNvPr id="3" name="Subtitle 2"/>
          <p:cNvSpPr>
            <a:spLocks noGrp="1"/>
          </p:cNvSpPr>
          <p:nvPr>
            <p:ph type="subTitle" idx="1"/>
          </p:nvPr>
        </p:nvSpPr>
        <p:spPr>
          <a:xfrm>
            <a:off x="228600" y="4038600"/>
            <a:ext cx="8763000" cy="2438400"/>
          </a:xfrm>
        </p:spPr>
        <p:txBody>
          <a:bodyPr>
            <a:normAutofit/>
          </a:bodyPr>
          <a:lstStyle/>
          <a:p>
            <a:pPr algn="ctr"/>
            <a:r>
              <a:rPr lang="en-US" sz="3400" b="1" dirty="0"/>
              <a:t>Firm Until the End</a:t>
            </a:r>
          </a:p>
          <a:p>
            <a:pPr algn="ctr"/>
            <a:r>
              <a:rPr lang="en-US" sz="2000" dirty="0"/>
              <a:t>Hebrews, Chapter 3</a:t>
            </a:r>
          </a:p>
          <a:p>
            <a:pPr algn="ctr"/>
            <a:r>
              <a:rPr lang="en-US" sz="2000" dirty="0"/>
              <a:t>Wednesday, Dec 20,2023</a:t>
            </a:r>
          </a:p>
          <a:p>
            <a:pPr algn="ctr"/>
            <a:endParaRPr lang="en-US" dirty="0"/>
          </a:p>
          <a:p>
            <a:pPr algn="ctr"/>
            <a:r>
              <a:rPr lang="en-US" sz="2000" b="1" dirty="0" err="1">
                <a:solidFill>
                  <a:srgbClr val="0070C0"/>
                </a:solidFill>
              </a:rPr>
              <a:t>Heb</a:t>
            </a:r>
            <a:r>
              <a:rPr lang="en-US" sz="2000" b="1" dirty="0">
                <a:solidFill>
                  <a:srgbClr val="0070C0"/>
                </a:solidFill>
              </a:rPr>
              <a:t> 3:13 </a:t>
            </a:r>
            <a:r>
              <a:rPr lang="en-US" sz="2000" b="1" i="1" dirty="0">
                <a:solidFill>
                  <a:srgbClr val="0070C0"/>
                </a:solidFill>
              </a:rPr>
              <a:t>“exhort one another daily, while it is called ‘Today’”</a:t>
            </a:r>
          </a:p>
          <a:p>
            <a:pPr algn="ctr"/>
            <a:endParaRPr lang="en-US" dirty="0"/>
          </a:p>
          <a:p>
            <a:pPr algn="ctr"/>
            <a:endParaRPr lang="en-US" dirty="0"/>
          </a:p>
        </p:txBody>
      </p:sp>
    </p:spTree>
    <p:extLst>
      <p:ext uri="{BB962C8B-B14F-4D97-AF65-F5344CB8AC3E}">
        <p14:creationId xmlns:p14="http://schemas.microsoft.com/office/powerpoint/2010/main" val="2817493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67F69-69AD-4A8C-96A3-6F258340180F}"/>
              </a:ext>
            </a:extLst>
          </p:cNvPr>
          <p:cNvSpPr>
            <a:spLocks noGrp="1"/>
          </p:cNvSpPr>
          <p:nvPr>
            <p:ph type="title"/>
          </p:nvPr>
        </p:nvSpPr>
        <p:spPr/>
        <p:txBody>
          <a:bodyPr/>
          <a:lstStyle/>
          <a:p>
            <a:r>
              <a:rPr lang="en-US" dirty="0"/>
              <a:t>Outline of Hebrews</a:t>
            </a:r>
          </a:p>
        </p:txBody>
      </p:sp>
      <p:sp>
        <p:nvSpPr>
          <p:cNvPr id="3" name="Content Placeholder 2">
            <a:extLst>
              <a:ext uri="{FF2B5EF4-FFF2-40B4-BE49-F238E27FC236}">
                <a16:creationId xmlns:a16="http://schemas.microsoft.com/office/drawing/2014/main" id="{7E39CF89-0F65-46E1-950D-012F220318BF}"/>
              </a:ext>
            </a:extLst>
          </p:cNvPr>
          <p:cNvSpPr>
            <a:spLocks noGrp="1"/>
          </p:cNvSpPr>
          <p:nvPr>
            <p:ph idx="1"/>
          </p:nvPr>
        </p:nvSpPr>
        <p:spPr/>
        <p:txBody>
          <a:bodyPr>
            <a:normAutofit fontScale="92500" lnSpcReduction="10000"/>
          </a:bodyPr>
          <a:lstStyle/>
          <a:p>
            <a:r>
              <a:rPr lang="en-US" dirty="0">
                <a:solidFill>
                  <a:schemeClr val="bg1">
                    <a:lumMod val="75000"/>
                  </a:schemeClr>
                </a:solidFill>
              </a:rPr>
              <a:t>The Better Messenger:  The Son</a:t>
            </a:r>
          </a:p>
          <a:p>
            <a:pPr lvl="1"/>
            <a:r>
              <a:rPr lang="en-US" sz="2100" dirty="0" err="1">
                <a:solidFill>
                  <a:schemeClr val="bg1">
                    <a:lumMod val="75000"/>
                  </a:schemeClr>
                </a:solidFill>
              </a:rPr>
              <a:t>Heb</a:t>
            </a:r>
            <a:r>
              <a:rPr lang="en-US" sz="2100" dirty="0">
                <a:solidFill>
                  <a:schemeClr val="bg1">
                    <a:lumMod val="75000"/>
                  </a:schemeClr>
                </a:solidFill>
              </a:rPr>
              <a:t> 1:1 – 2:18</a:t>
            </a:r>
          </a:p>
          <a:p>
            <a:r>
              <a:rPr lang="en-US" dirty="0"/>
              <a:t>The Better Apostle</a:t>
            </a:r>
          </a:p>
          <a:p>
            <a:pPr lvl="1"/>
            <a:r>
              <a:rPr lang="en-US" dirty="0" err="1"/>
              <a:t>Heb</a:t>
            </a:r>
            <a:r>
              <a:rPr lang="en-US" dirty="0"/>
              <a:t> 3:1 – 4:13</a:t>
            </a:r>
          </a:p>
          <a:p>
            <a:r>
              <a:rPr lang="en-US" dirty="0">
                <a:solidFill>
                  <a:schemeClr val="bg1">
                    <a:lumMod val="75000"/>
                  </a:schemeClr>
                </a:solidFill>
              </a:rPr>
              <a:t>The Better Priest</a:t>
            </a:r>
          </a:p>
          <a:p>
            <a:pPr lvl="1"/>
            <a:r>
              <a:rPr lang="en-US" dirty="0" err="1">
                <a:solidFill>
                  <a:schemeClr val="bg1">
                    <a:lumMod val="75000"/>
                  </a:schemeClr>
                </a:solidFill>
              </a:rPr>
              <a:t>Heb</a:t>
            </a:r>
            <a:r>
              <a:rPr lang="en-US" dirty="0">
                <a:solidFill>
                  <a:schemeClr val="bg1">
                    <a:lumMod val="75000"/>
                  </a:schemeClr>
                </a:solidFill>
              </a:rPr>
              <a:t> 4:14 – 7:28</a:t>
            </a:r>
          </a:p>
          <a:p>
            <a:r>
              <a:rPr lang="en-US" dirty="0">
                <a:solidFill>
                  <a:schemeClr val="bg1">
                    <a:lumMod val="75000"/>
                  </a:schemeClr>
                </a:solidFill>
              </a:rPr>
              <a:t>The Better Covenant</a:t>
            </a:r>
          </a:p>
          <a:p>
            <a:pPr lvl="1"/>
            <a:r>
              <a:rPr lang="en-US" dirty="0" err="1">
                <a:solidFill>
                  <a:schemeClr val="bg1">
                    <a:lumMod val="75000"/>
                  </a:schemeClr>
                </a:solidFill>
              </a:rPr>
              <a:t>Heb</a:t>
            </a:r>
            <a:r>
              <a:rPr lang="en-US" dirty="0">
                <a:solidFill>
                  <a:schemeClr val="bg1">
                    <a:lumMod val="75000"/>
                  </a:schemeClr>
                </a:solidFill>
              </a:rPr>
              <a:t> 8:1 – 9:28</a:t>
            </a:r>
          </a:p>
          <a:p>
            <a:r>
              <a:rPr lang="en-US" dirty="0">
                <a:solidFill>
                  <a:schemeClr val="bg1">
                    <a:lumMod val="75000"/>
                  </a:schemeClr>
                </a:solidFill>
              </a:rPr>
              <a:t>The Better Sacrifice</a:t>
            </a:r>
          </a:p>
          <a:p>
            <a:pPr lvl="1"/>
            <a:r>
              <a:rPr lang="en-US" dirty="0" err="1">
                <a:solidFill>
                  <a:schemeClr val="bg1">
                    <a:lumMod val="75000"/>
                  </a:schemeClr>
                </a:solidFill>
              </a:rPr>
              <a:t>Heb</a:t>
            </a:r>
            <a:r>
              <a:rPr lang="en-US" dirty="0">
                <a:solidFill>
                  <a:schemeClr val="bg1">
                    <a:lumMod val="75000"/>
                  </a:schemeClr>
                </a:solidFill>
              </a:rPr>
              <a:t> 10:1 – 10:31</a:t>
            </a:r>
          </a:p>
          <a:p>
            <a:r>
              <a:rPr lang="en-US" dirty="0">
                <a:solidFill>
                  <a:schemeClr val="bg1">
                    <a:lumMod val="75000"/>
                  </a:schemeClr>
                </a:solidFill>
              </a:rPr>
              <a:t>The Better Way:  Faith</a:t>
            </a:r>
          </a:p>
          <a:p>
            <a:pPr lvl="1"/>
            <a:r>
              <a:rPr lang="en-US" dirty="0" err="1">
                <a:solidFill>
                  <a:schemeClr val="bg1">
                    <a:lumMod val="75000"/>
                  </a:schemeClr>
                </a:solidFill>
              </a:rPr>
              <a:t>Heb</a:t>
            </a:r>
            <a:r>
              <a:rPr lang="en-US" dirty="0">
                <a:solidFill>
                  <a:schemeClr val="bg1">
                    <a:lumMod val="75000"/>
                  </a:schemeClr>
                </a:solidFill>
              </a:rPr>
              <a:t> 10:32 – 12:29</a:t>
            </a:r>
          </a:p>
          <a:p>
            <a:r>
              <a:rPr lang="en-US" dirty="0">
                <a:solidFill>
                  <a:schemeClr val="bg1">
                    <a:lumMod val="75000"/>
                  </a:schemeClr>
                </a:solidFill>
              </a:rPr>
              <a:t>Conclusion:  The Practice of Faith</a:t>
            </a:r>
          </a:p>
          <a:p>
            <a:pPr lvl="1"/>
            <a:r>
              <a:rPr lang="en-US" dirty="0" err="1">
                <a:solidFill>
                  <a:schemeClr val="bg1">
                    <a:lumMod val="75000"/>
                  </a:schemeClr>
                </a:solidFill>
              </a:rPr>
              <a:t>Heb</a:t>
            </a:r>
            <a:r>
              <a:rPr lang="en-US" dirty="0">
                <a:solidFill>
                  <a:schemeClr val="bg1">
                    <a:lumMod val="75000"/>
                  </a:schemeClr>
                </a:solidFill>
              </a:rPr>
              <a:t> 13:1 – 13:25</a:t>
            </a:r>
          </a:p>
        </p:txBody>
      </p:sp>
    </p:spTree>
    <p:extLst>
      <p:ext uri="{BB962C8B-B14F-4D97-AF65-F5344CB8AC3E}">
        <p14:creationId xmlns:p14="http://schemas.microsoft.com/office/powerpoint/2010/main" val="1598824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3:1-19 (1 of 2)</a:t>
            </a:r>
          </a:p>
        </p:txBody>
      </p:sp>
      <p:sp>
        <p:nvSpPr>
          <p:cNvPr id="3" name="Content Placeholder 2"/>
          <p:cNvSpPr>
            <a:spLocks noGrp="1"/>
          </p:cNvSpPr>
          <p:nvPr>
            <p:ph idx="1"/>
          </p:nvPr>
        </p:nvSpPr>
        <p:spPr>
          <a:xfrm>
            <a:off x="533400" y="1676400"/>
            <a:ext cx="8229600" cy="4876800"/>
          </a:xfrm>
        </p:spPr>
        <p:txBody>
          <a:bodyPr>
            <a:normAutofit fontScale="92500" lnSpcReduction="10000"/>
          </a:bodyPr>
          <a:lstStyle/>
          <a:p>
            <a:r>
              <a:rPr lang="en-US" i="1" dirty="0"/>
              <a:t>“consider the Apostle and High Priest of our confession, Christ Jesus”</a:t>
            </a:r>
          </a:p>
          <a:p>
            <a:pPr lvl="1"/>
            <a:r>
              <a:rPr lang="en-US" dirty="0"/>
              <a:t>Jesus was faithful like Moses</a:t>
            </a:r>
          </a:p>
          <a:p>
            <a:pPr lvl="1"/>
            <a:r>
              <a:rPr lang="en-US" dirty="0"/>
              <a:t>But Jesus was counted worthy of more glory than Moses</a:t>
            </a:r>
          </a:p>
          <a:p>
            <a:pPr lvl="1"/>
            <a:r>
              <a:rPr lang="en-US" dirty="0"/>
              <a:t>Moses was a servant in the house, but Jesus is the Son over His own house</a:t>
            </a:r>
          </a:p>
          <a:p>
            <a:pPr lvl="1"/>
            <a:r>
              <a:rPr lang="en-US" dirty="0"/>
              <a:t>We will be in Jesus’ house if we hold firm to the end</a:t>
            </a:r>
          </a:p>
          <a:p>
            <a:endParaRPr lang="en-US" dirty="0"/>
          </a:p>
          <a:p>
            <a:r>
              <a:rPr lang="en-US" i="1" dirty="0"/>
              <a:t>"Today, if you will hear His voice, do not harden your hearts as in the rebellion”</a:t>
            </a:r>
          </a:p>
          <a:p>
            <a:pPr lvl="1"/>
            <a:r>
              <a:rPr lang="en-US" dirty="0"/>
              <a:t>Your fathers tested and tried Me, even though they saw My works for 40 years</a:t>
            </a:r>
          </a:p>
          <a:p>
            <a:pPr lvl="1"/>
            <a:r>
              <a:rPr lang="en-US" dirty="0"/>
              <a:t>I was angry with that generation</a:t>
            </a:r>
          </a:p>
          <a:p>
            <a:pPr lvl="1"/>
            <a:r>
              <a:rPr lang="en-US" dirty="0"/>
              <a:t>They always go astray, and they have not known My ways</a:t>
            </a:r>
          </a:p>
          <a:p>
            <a:pPr lvl="1"/>
            <a:r>
              <a:rPr lang="en-US" dirty="0"/>
              <a:t>They shall not enter My rest</a:t>
            </a:r>
          </a:p>
          <a:p>
            <a:endParaRPr lang="en-US" dirty="0"/>
          </a:p>
          <a:p>
            <a:endParaRPr lang="en-US" dirty="0"/>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97498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0" end="0"/>
                                            </p:txEl>
                                          </p:spTgt>
                                        </p:tgtEl>
                                        <p:attrNameLst>
                                          <p:attrName>ppt_c</p:attrName>
                                        </p:attrNameLst>
                                      </p:cBhvr>
                                      <p:to>
                                        <a:srgbClr val="EAEAEA"/>
                                      </p:to>
                                    </p:animClr>
                                  </p:sub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1" end="1"/>
                                            </p:txEl>
                                          </p:spTgt>
                                        </p:tgtEl>
                                        <p:attrNameLst>
                                          <p:attrName>ppt_c</p:attrName>
                                        </p:attrNameLst>
                                      </p:cBhvr>
                                      <p:to>
                                        <a:srgbClr val="EAEAEA"/>
                                      </p:to>
                                    </p:animClr>
                                  </p:sub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2" end="2"/>
                                            </p:txEl>
                                          </p:spTgt>
                                        </p:tgtEl>
                                        <p:attrNameLst>
                                          <p:attrName>ppt_c</p:attrName>
                                        </p:attrNameLst>
                                      </p:cBhvr>
                                      <p:to>
                                        <a:srgbClr val="EAEAEA"/>
                                      </p:to>
                                    </p:animClr>
                                  </p:sub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3" end="3"/>
                                            </p:txEl>
                                          </p:spTgt>
                                        </p:tgtEl>
                                        <p:attrNameLst>
                                          <p:attrName>ppt_c</p:attrName>
                                        </p:attrNameLst>
                                      </p:cBhvr>
                                      <p:to>
                                        <a:srgbClr val="EAEAEA"/>
                                      </p:to>
                                    </p:animClr>
                                  </p:sub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
                                            <p:txEl>
                                              <p:pRg st="4" end="4"/>
                                            </p:txEl>
                                          </p:spTgt>
                                        </p:tgtEl>
                                        <p:attrNameLst>
                                          <p:attrName>ppt_c</p:attrName>
                                        </p:attrNameLst>
                                      </p:cBhvr>
                                      <p:to>
                                        <a:srgbClr val="EAEAEA"/>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B3D69-8964-0C6E-B3A8-983DBF651827}"/>
              </a:ext>
            </a:extLst>
          </p:cNvPr>
          <p:cNvSpPr>
            <a:spLocks noGrp="1"/>
          </p:cNvSpPr>
          <p:nvPr>
            <p:ph type="title"/>
          </p:nvPr>
        </p:nvSpPr>
        <p:spPr/>
        <p:txBody>
          <a:bodyPr/>
          <a:lstStyle/>
          <a:p>
            <a:r>
              <a:rPr lang="en-US" dirty="0"/>
              <a:t>Part 1</a:t>
            </a:r>
          </a:p>
        </p:txBody>
      </p:sp>
      <p:sp>
        <p:nvSpPr>
          <p:cNvPr id="3" name="Content Placeholder 2">
            <a:extLst>
              <a:ext uri="{FF2B5EF4-FFF2-40B4-BE49-F238E27FC236}">
                <a16:creationId xmlns:a16="http://schemas.microsoft.com/office/drawing/2014/main" id="{DD315388-7FF8-7E76-73AF-469C958EA846}"/>
              </a:ext>
            </a:extLst>
          </p:cNvPr>
          <p:cNvSpPr>
            <a:spLocks noGrp="1"/>
          </p:cNvSpPr>
          <p:nvPr>
            <p:ph idx="1"/>
          </p:nvPr>
        </p:nvSpPr>
        <p:spPr/>
        <p:txBody>
          <a:bodyPr/>
          <a:lstStyle/>
          <a:p>
            <a:pPr marL="0" marR="0">
              <a:spcBef>
                <a:spcPts val="0"/>
              </a:spcBef>
              <a:spcAft>
                <a:spcPts val="0"/>
              </a:spcAft>
            </a:pPr>
            <a:endParaRPr lang="en-US" sz="1800" dirty="0">
              <a:ln>
                <a:noFill/>
              </a:ln>
              <a:solidFill>
                <a:srgbClr val="000000"/>
              </a:solidFill>
              <a:effectLst/>
              <a:latin typeface="Helvetica Neue"/>
              <a:ea typeface="Arial Unicode MS"/>
              <a:cs typeface="Arial Unicode MS"/>
            </a:endParaRPr>
          </a:p>
          <a:p>
            <a:pPr marL="0">
              <a:spcBef>
                <a:spcPts val="0"/>
              </a:spcBef>
            </a:pPr>
            <a:r>
              <a:rPr lang="en-US" sz="1800" b="1" dirty="0">
                <a:ln>
                  <a:noFill/>
                </a:ln>
                <a:solidFill>
                  <a:srgbClr val="000000"/>
                </a:solidFill>
                <a:effectLst/>
                <a:latin typeface="Helvetica Neue"/>
                <a:ea typeface="Arial Unicode MS"/>
                <a:cs typeface="Arial Unicode MS"/>
              </a:rPr>
              <a:t>Verses one through six.</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endParaRPr lang="en-US" sz="1800" dirty="0">
              <a:solidFill>
                <a:srgbClr val="000000"/>
              </a:solidFill>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Moses was one of the most significant figures in the mind of a Jew, perhaps second to Abraham. Any appeal to turn back to Judaism would be an appeal to follow Moses. Hence the need to demonstrate that Christ is far above Moses.</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Here the Hebrew Christians are addressed as partakers of the heavenly calling. Their call to salvation was from heaven and pertained to going to heaven. The older religion was an earthly calling with an earthly inheritance. Christianity is a spiritual religion and involving a heavenly calling with a heavenly and spiritual inheritance as it</a:t>
            </a:r>
            <a:r>
              <a:rPr lang="ar-SA" sz="1800" dirty="0">
                <a:ln>
                  <a:noFill/>
                </a:ln>
                <a:solidFill>
                  <a:srgbClr val="000000"/>
                </a:solidFill>
                <a:effectLst/>
                <a:latin typeface="Helvetica Neue"/>
                <a:ea typeface="Arial Unicode MS"/>
                <a:cs typeface="Arial Unicode MS"/>
              </a:rPr>
              <a:t>’</a:t>
            </a:r>
            <a:r>
              <a:rPr lang="pt-PT" sz="1800" dirty="0">
                <a:ln>
                  <a:noFill/>
                </a:ln>
                <a:solidFill>
                  <a:srgbClr val="000000"/>
                </a:solidFill>
                <a:effectLst/>
                <a:latin typeface="Helvetica Neue"/>
                <a:ea typeface="Arial Unicode MS"/>
                <a:cs typeface="Arial Unicode MS"/>
              </a:rPr>
              <a:t>s ultimate object.</a:t>
            </a:r>
            <a:endParaRPr lang="en-US" sz="1800" dirty="0">
              <a:ln>
                <a:noFill/>
              </a:ln>
              <a:solidFill>
                <a:srgbClr val="000000"/>
              </a:solidFill>
              <a:effectLst/>
              <a:latin typeface="Helvetica Neue"/>
              <a:ea typeface="Arial Unicode MS"/>
              <a:cs typeface="Arial Unicode MS"/>
            </a:endParaRPr>
          </a:p>
          <a:p>
            <a:endParaRPr lang="en-US" dirty="0"/>
          </a:p>
        </p:txBody>
      </p:sp>
    </p:spTree>
    <p:extLst>
      <p:ext uri="{BB962C8B-B14F-4D97-AF65-F5344CB8AC3E}">
        <p14:creationId xmlns:p14="http://schemas.microsoft.com/office/powerpoint/2010/main" val="266656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0A2FB-9485-31EA-54AA-667CE4E276A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98FF2A6-FCFB-FAEB-3301-7A7EA915C159}"/>
              </a:ext>
            </a:extLst>
          </p:cNvPr>
          <p:cNvSpPr>
            <a:spLocks noGrp="1"/>
          </p:cNvSpPr>
          <p:nvPr>
            <p:ph idx="1"/>
          </p:nvPr>
        </p:nvSpPr>
        <p:spPr/>
        <p:txBody>
          <a:bodyPr>
            <a:normAutofit fontScale="92500" lnSpcReduction="20000"/>
          </a:bodyPr>
          <a:lstStyle/>
          <a:p>
            <a:pPr marL="0" marR="0">
              <a:spcBef>
                <a:spcPts val="0"/>
              </a:spcBef>
              <a:spcAft>
                <a:spcPts val="0"/>
              </a:spcAft>
            </a:pPr>
            <a:r>
              <a:rPr lang="en-US" sz="1800" b="1" dirty="0" err="1">
                <a:ln>
                  <a:noFill/>
                </a:ln>
                <a:solidFill>
                  <a:srgbClr val="000000"/>
                </a:solidFill>
                <a:effectLst/>
                <a:latin typeface="Helvetica Neue"/>
                <a:ea typeface="Arial Unicode MS"/>
                <a:cs typeface="Arial Unicode MS"/>
              </a:rPr>
              <a:t>Vv</a:t>
            </a:r>
            <a:r>
              <a:rPr lang="en-US" sz="1800" b="1" dirty="0">
                <a:ln>
                  <a:noFill/>
                </a:ln>
                <a:solidFill>
                  <a:srgbClr val="000000"/>
                </a:solidFill>
                <a:effectLst/>
                <a:latin typeface="Helvetica Neue"/>
                <a:ea typeface="Arial Unicode MS"/>
                <a:cs typeface="Arial Unicode MS"/>
              </a:rPr>
              <a:t> 1-2</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Christ is the faithful, apostle and high priest in his house. The reader is urged to consider Jesus the apostle and high priest. An apostle is one sent forth. Thus, Jesus is called an apostle, and that he was sent by God (Gal 4:4). He is our high priest as seen in the previous chapter. The apostle and high priest are not necessarily separate offices. He was sent (thus an apostle) as a high priest.</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Paul here means to say that the Lord Jesus, under the new dispensation, filled the place of Moses, and of the high priest, under the old, and the office of apostle and high priest, instead of now being separate, as it was between Moses and Aaron, under the old dispensation was now blended in the Messiah.</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The reader is told that Jesus is an apostle and high priest of their confession they had held to in publicly acknowledged who he was. The Full Meaning of this</a:t>
            </a:r>
            <a:r>
              <a:rPr lang="fr-FR" sz="1800" dirty="0">
                <a:ln>
                  <a:noFill/>
                </a:ln>
                <a:solidFill>
                  <a:srgbClr val="000000"/>
                </a:solidFill>
                <a:effectLst/>
                <a:latin typeface="Helvetica Neue"/>
                <a:ea typeface="Arial Unicode MS"/>
                <a:cs typeface="Arial Unicode MS"/>
              </a:rPr>
              <a:t> confession </a:t>
            </a:r>
            <a:r>
              <a:rPr lang="en-US" sz="1800" dirty="0">
                <a:ln>
                  <a:noFill/>
                </a:ln>
                <a:solidFill>
                  <a:srgbClr val="000000"/>
                </a:solidFill>
                <a:effectLst/>
                <a:latin typeface="Helvetica Neue"/>
                <a:ea typeface="Arial Unicode MS"/>
                <a:cs typeface="Arial Unicode MS"/>
              </a:rPr>
              <a:t>had obviously been missed by some of the readers, but this is not at all surprising, for it carried with the results which were a revolutionary nature for the Jewish mind.</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Moses was never called an apostle, but he was one that he was sent by God.</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Ex 3:10,13,15,4:28,5:22,7:16 Acts7:35.</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He was faithful as God servant (NumGod’12:7). The comparison is obvious. Both Moses and Jesus are said to be faithful in God</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house.</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endParaRPr lang="en-US" dirty="0"/>
          </a:p>
        </p:txBody>
      </p:sp>
    </p:spTree>
    <p:extLst>
      <p:ext uri="{BB962C8B-B14F-4D97-AF65-F5344CB8AC3E}">
        <p14:creationId xmlns:p14="http://schemas.microsoft.com/office/powerpoint/2010/main" val="13546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027B6-919F-5E7D-9178-C5A3C9F9E15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2D15AF0-ED0D-5810-2158-546CF7A977B4}"/>
              </a:ext>
            </a:extLst>
          </p:cNvPr>
          <p:cNvSpPr>
            <a:spLocks noGrp="1"/>
          </p:cNvSpPr>
          <p:nvPr>
            <p:ph idx="1"/>
          </p:nvPr>
        </p:nvSpPr>
        <p:spPr/>
        <p:txBody>
          <a:bodyPr/>
          <a:lstStyle/>
          <a:p>
            <a:pPr marL="0" marR="0">
              <a:spcBef>
                <a:spcPts val="0"/>
              </a:spcBef>
              <a:spcAft>
                <a:spcPts val="0"/>
              </a:spcAft>
            </a:pPr>
            <a:r>
              <a:rPr lang="en-US" sz="1800" b="1" dirty="0" err="1">
                <a:ln>
                  <a:noFill/>
                </a:ln>
                <a:solidFill>
                  <a:srgbClr val="000000"/>
                </a:solidFill>
                <a:effectLst/>
                <a:latin typeface="Helvetica Neue"/>
                <a:ea typeface="Arial Unicode MS"/>
                <a:cs typeface="Arial Unicode MS"/>
              </a:rPr>
              <a:t>Vv</a:t>
            </a:r>
            <a:r>
              <a:rPr lang="en-US" sz="1800" b="1" dirty="0">
                <a:ln>
                  <a:noFill/>
                </a:ln>
                <a:solidFill>
                  <a:srgbClr val="000000"/>
                </a:solidFill>
                <a:effectLst/>
                <a:latin typeface="Helvetica Neue"/>
                <a:ea typeface="Arial Unicode MS"/>
                <a:cs typeface="Arial Unicode MS"/>
              </a:rPr>
              <a:t> 3-4</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Christ is the builder of his house. Christ is worthy of more glory than Moses just as a builder has more glory and honor than the house. God is the builder of all things. This gives us evidence of the deity of </a:t>
            </a:r>
            <a:r>
              <a:rPr lang="en-US" sz="1800" dirty="0" err="1">
                <a:ln>
                  <a:noFill/>
                </a:ln>
                <a:solidFill>
                  <a:srgbClr val="000000"/>
                </a:solidFill>
                <a:effectLst/>
                <a:latin typeface="Helvetica Neue"/>
                <a:ea typeface="Arial Unicode MS"/>
                <a:cs typeface="Arial Unicode MS"/>
              </a:rPr>
              <a:t>Christ.He</a:t>
            </a:r>
            <a:r>
              <a:rPr lang="en-US" sz="1800" dirty="0">
                <a:ln>
                  <a:noFill/>
                </a:ln>
                <a:solidFill>
                  <a:srgbClr val="000000"/>
                </a:solidFill>
                <a:effectLst/>
                <a:latin typeface="Helvetica Neue"/>
                <a:ea typeface="Arial Unicode MS"/>
                <a:cs typeface="Arial Unicode MS"/>
              </a:rPr>
              <a:t> is the builder, but God is said to be the builder.  Thus Jesus Christ  is God! Moses was in God’s, but Christ is the builder of God’s house thus he is superior.</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 </a:t>
            </a:r>
          </a:p>
          <a:p>
            <a:pPr marL="0" marR="0">
              <a:spcBef>
                <a:spcPts val="0"/>
              </a:spcBef>
              <a:spcAft>
                <a:spcPts val="0"/>
              </a:spcAft>
            </a:pPr>
            <a:r>
              <a:rPr lang="en-US" sz="1800" b="1" dirty="0" err="1">
                <a:ln>
                  <a:noFill/>
                </a:ln>
                <a:solidFill>
                  <a:srgbClr val="000000"/>
                </a:solidFill>
                <a:effectLst/>
                <a:latin typeface="Helvetica Neue"/>
                <a:ea typeface="Arial Unicode MS"/>
                <a:cs typeface="Arial Unicode MS"/>
              </a:rPr>
              <a:t>Vv</a:t>
            </a:r>
            <a:r>
              <a:rPr lang="en-US" sz="1800" b="1" dirty="0">
                <a:ln>
                  <a:noFill/>
                </a:ln>
                <a:solidFill>
                  <a:srgbClr val="000000"/>
                </a:solidFill>
                <a:effectLst/>
                <a:latin typeface="Helvetica Neue"/>
                <a:ea typeface="Arial Unicode MS"/>
                <a:cs typeface="Arial Unicode MS"/>
              </a:rPr>
              <a:t> 5-6</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Christ is the son over his house. Moses was a faithful servant in God</a:t>
            </a:r>
            <a:r>
              <a:rPr lang="ar-SA" sz="1800" dirty="0">
                <a:ln>
                  <a:noFill/>
                </a:ln>
                <a:solidFill>
                  <a:srgbClr val="000000"/>
                </a:solidFill>
                <a:effectLst/>
                <a:latin typeface="Helvetica Neue"/>
                <a:ea typeface="Arial Unicode MS"/>
                <a:cs typeface="Arial Unicode MS"/>
              </a:rPr>
              <a:t>‘</a:t>
            </a:r>
            <a:r>
              <a:rPr lang="en-US" sz="1800" dirty="0">
                <a:ln>
                  <a:noFill/>
                </a:ln>
                <a:solidFill>
                  <a:srgbClr val="000000"/>
                </a:solidFill>
                <a:effectLst/>
                <a:latin typeface="Helvetica Neue"/>
                <a:ea typeface="Arial Unicode MS"/>
                <a:cs typeface="Arial Unicode MS"/>
              </a:rPr>
              <a:t>s house. His service and work served as a testimony, pointing to better things. Moses was involved in the preparation, but Christ was the fulfillment. Christ, the exalted position of the son over his own house. The people of God are that house of God, but conditioned upon holding fast and remaining firm to the end.</a:t>
            </a:r>
          </a:p>
          <a:p>
            <a:endParaRPr lang="en-US" dirty="0"/>
          </a:p>
        </p:txBody>
      </p:sp>
    </p:spTree>
    <p:extLst>
      <p:ext uri="{BB962C8B-B14F-4D97-AF65-F5344CB8AC3E}">
        <p14:creationId xmlns:p14="http://schemas.microsoft.com/office/powerpoint/2010/main" val="29663251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Hebrews 3:1-19 (2 of 2)</a:t>
            </a:r>
          </a:p>
        </p:txBody>
      </p:sp>
      <p:sp>
        <p:nvSpPr>
          <p:cNvPr id="3" name="Content Placeholder 2"/>
          <p:cNvSpPr>
            <a:spLocks noGrp="1"/>
          </p:cNvSpPr>
          <p:nvPr>
            <p:ph idx="1"/>
          </p:nvPr>
        </p:nvSpPr>
        <p:spPr>
          <a:xfrm>
            <a:off x="533400" y="1676400"/>
            <a:ext cx="8229600" cy="4876800"/>
          </a:xfrm>
        </p:spPr>
        <p:txBody>
          <a:bodyPr>
            <a:normAutofit/>
          </a:bodyPr>
          <a:lstStyle/>
          <a:p>
            <a:r>
              <a:rPr lang="en-US" i="1" dirty="0"/>
              <a:t>“Beware, brethren, lest there be in any of you an evil heart of unbelief in departing from the living God”</a:t>
            </a:r>
          </a:p>
          <a:p>
            <a:pPr lvl="1"/>
            <a:r>
              <a:rPr lang="en-US" dirty="0"/>
              <a:t>Exhort one another daily (Today)</a:t>
            </a:r>
          </a:p>
          <a:p>
            <a:pPr lvl="1"/>
            <a:r>
              <a:rPr lang="en-US" dirty="0"/>
              <a:t>Lest any of you be hardened by the deceitfulness of sin</a:t>
            </a:r>
          </a:p>
          <a:p>
            <a:pPr lvl="1"/>
            <a:r>
              <a:rPr lang="en-US" dirty="0"/>
              <a:t>We have become partakers of Christ, IF we hold steadfast to the end</a:t>
            </a:r>
          </a:p>
          <a:p>
            <a:pPr lvl="1"/>
            <a:r>
              <a:rPr lang="en-US" dirty="0"/>
              <a:t>Israel heard, but rebelled</a:t>
            </a:r>
          </a:p>
          <a:p>
            <a:pPr lvl="2"/>
            <a:r>
              <a:rPr lang="en-US" dirty="0"/>
              <a:t>God was angry with them for 40 years because they sinned</a:t>
            </a:r>
          </a:p>
          <a:p>
            <a:pPr lvl="2"/>
            <a:r>
              <a:rPr lang="en-US" dirty="0"/>
              <a:t>Those that did not obey did not enter His rest</a:t>
            </a:r>
          </a:p>
          <a:p>
            <a:pPr lvl="2"/>
            <a:r>
              <a:rPr lang="en-US" dirty="0"/>
              <a:t>They did not enter because of their unbelief</a:t>
            </a:r>
          </a:p>
          <a:p>
            <a:pPr lvl="2"/>
            <a:endParaRPr lang="en-US" dirty="0"/>
          </a:p>
          <a:p>
            <a:pPr lvl="1"/>
            <a:endParaRPr lang="en-US" dirty="0"/>
          </a:p>
          <a:p>
            <a:endParaRPr lang="en-US" dirty="0"/>
          </a:p>
          <a:p>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88200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20B5B-ED60-AB50-CC56-57AE7FD20C4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35CAFEC-8110-BD89-DE5A-F62F8FEDB57B}"/>
              </a:ext>
            </a:extLst>
          </p:cNvPr>
          <p:cNvSpPr>
            <a:spLocks noGrp="1"/>
          </p:cNvSpPr>
          <p:nvPr>
            <p:ph idx="1"/>
          </p:nvPr>
        </p:nvSpPr>
        <p:spPr/>
        <p:txBody>
          <a:bodyPr/>
          <a:lstStyle/>
          <a:p>
            <a:pPr marL="0" marR="0">
              <a:spcBef>
                <a:spcPts val="0"/>
              </a:spcBef>
              <a:spcAft>
                <a:spcPts val="0"/>
              </a:spcAft>
            </a:pPr>
            <a:endParaRPr lang="en-US" sz="1800" b="1" dirty="0">
              <a:ln>
                <a:noFill/>
              </a:ln>
              <a:solidFill>
                <a:srgbClr val="000000"/>
              </a:solidFill>
              <a:effectLst/>
              <a:latin typeface="Helvetica Neue"/>
              <a:ea typeface="Arial Unicode MS"/>
              <a:cs typeface="Arial Unicode MS"/>
            </a:endParaRPr>
          </a:p>
          <a:p>
            <a:pPr marL="0" marR="0">
              <a:spcBef>
                <a:spcPts val="0"/>
              </a:spcBef>
              <a:spcAft>
                <a:spcPts val="0"/>
              </a:spcAft>
            </a:pPr>
            <a:endParaRPr lang="en-US" sz="1800" b="1" dirty="0">
              <a:solidFill>
                <a:srgbClr val="000000"/>
              </a:solidFill>
              <a:latin typeface="Helvetica Neue"/>
              <a:ea typeface="Arial Unicode MS"/>
              <a:cs typeface="Arial Unicode MS"/>
            </a:endParaRPr>
          </a:p>
          <a:p>
            <a:pPr marL="0" marR="0">
              <a:spcBef>
                <a:spcPts val="0"/>
              </a:spcBef>
              <a:spcAft>
                <a:spcPts val="0"/>
              </a:spcAft>
            </a:pPr>
            <a:endParaRPr lang="en-US" sz="1800" b="1" dirty="0">
              <a:ln>
                <a:noFill/>
              </a:ln>
              <a:solidFill>
                <a:srgbClr val="000000"/>
              </a:solidFill>
              <a:effectLst/>
              <a:latin typeface="Helvetica Neue"/>
              <a:ea typeface="Arial Unicode MS"/>
              <a:cs typeface="Arial Unicode MS"/>
            </a:endParaRPr>
          </a:p>
          <a:p>
            <a:pPr marL="0" marR="0">
              <a:spcBef>
                <a:spcPts val="0"/>
              </a:spcBef>
              <a:spcAft>
                <a:spcPts val="0"/>
              </a:spcAft>
            </a:pPr>
            <a:endParaRPr lang="en-US" sz="1800" b="1" dirty="0">
              <a:solidFill>
                <a:srgbClr val="000000"/>
              </a:solidFill>
              <a:latin typeface="Helvetica Neue"/>
              <a:ea typeface="Arial Unicode MS"/>
              <a:cs typeface="Arial Unicode MS"/>
            </a:endParaRPr>
          </a:p>
          <a:p>
            <a:pPr marL="0" marR="0">
              <a:spcBef>
                <a:spcPts val="0"/>
              </a:spcBef>
              <a:spcAft>
                <a:spcPts val="0"/>
              </a:spcAft>
            </a:pPr>
            <a:r>
              <a:rPr lang="en-US" sz="1800" b="1" dirty="0">
                <a:ln>
                  <a:noFill/>
                </a:ln>
                <a:solidFill>
                  <a:srgbClr val="000000"/>
                </a:solidFill>
                <a:effectLst/>
                <a:latin typeface="Helvetica Neue"/>
                <a:ea typeface="Arial Unicode MS"/>
                <a:cs typeface="Arial Unicode MS"/>
              </a:rPr>
              <a:t>VV  7-19</a:t>
            </a:r>
            <a:r>
              <a:rPr lang="en-US" sz="1800" dirty="0">
                <a:ln>
                  <a:noFill/>
                </a:ln>
                <a:solidFill>
                  <a:srgbClr val="000000"/>
                </a:solidFill>
                <a:effectLst/>
                <a:latin typeface="Helvetica Neue"/>
                <a:ea typeface="Arial Unicode MS"/>
                <a:cs typeface="Arial Unicode MS"/>
              </a:rPr>
              <a:t> </a:t>
            </a:r>
            <a:r>
              <a:rPr lang="en-US" sz="1800" b="1" dirty="0">
                <a:ln>
                  <a:noFill/>
                </a:ln>
                <a:solidFill>
                  <a:srgbClr val="000000"/>
                </a:solidFill>
                <a:effectLst/>
                <a:latin typeface="Helvetica Neue"/>
                <a:ea typeface="Arial Unicode MS"/>
                <a:cs typeface="Arial Unicode MS"/>
              </a:rPr>
              <a:t>Don’t Harden Your Heart</a:t>
            </a:r>
            <a:endParaRPr lang="en-US" sz="1800" dirty="0">
              <a:ln>
                <a:noFill/>
              </a:ln>
              <a:solidFill>
                <a:srgbClr val="000000"/>
              </a:solidFill>
              <a:effectLst/>
              <a:latin typeface="Helvetica Neue"/>
              <a:ea typeface="Arial Unicode MS"/>
              <a:cs typeface="Arial Unicode MS"/>
            </a:endParaRP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Here the Author begins with a warning against hardening the heart and rebelling like Israel old did under Moses.</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The writer quote, psalms 95:7-11</a:t>
            </a:r>
          </a:p>
          <a:p>
            <a:pPr marL="0" marR="0">
              <a:spcBef>
                <a:spcPts val="0"/>
              </a:spcBef>
              <a:spcAft>
                <a:spcPts val="0"/>
              </a:spcAft>
            </a:pPr>
            <a:r>
              <a:rPr lang="en-US" sz="1800" dirty="0">
                <a:ln>
                  <a:noFill/>
                </a:ln>
                <a:solidFill>
                  <a:srgbClr val="000000"/>
                </a:solidFill>
                <a:effectLst/>
                <a:latin typeface="Helvetica Neue"/>
                <a:ea typeface="Arial Unicode MS"/>
                <a:cs typeface="Arial Unicode MS"/>
              </a:rPr>
              <a:t>And attributes that to the holy Spirit. This Psalm pleads for obedience today lest the heart becomes Harden. To refuse or delay obedience has a hardening effect on the heart.</a:t>
            </a:r>
          </a:p>
          <a:p>
            <a:endParaRPr lang="en-US" dirty="0"/>
          </a:p>
        </p:txBody>
      </p:sp>
    </p:spTree>
    <p:extLst>
      <p:ext uri="{BB962C8B-B14F-4D97-AF65-F5344CB8AC3E}">
        <p14:creationId xmlns:p14="http://schemas.microsoft.com/office/powerpoint/2010/main" val="29099081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32107</TotalTime>
  <Words>2045</Words>
  <Application>Microsoft Office PowerPoint</Application>
  <PresentationFormat>On-screen Show (4:3)</PresentationFormat>
  <Paragraphs>163</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Helvetica Neue</vt:lpstr>
      <vt:lpstr>Clarity</vt:lpstr>
      <vt:lpstr>PowerPoint Presentation</vt:lpstr>
      <vt:lpstr>Better Things  A Study of hebrews</vt:lpstr>
      <vt:lpstr>Outline of Hebrews</vt:lpstr>
      <vt:lpstr>Hebrews 3:1-19 (1 of 2)</vt:lpstr>
      <vt:lpstr>Part 1</vt:lpstr>
      <vt:lpstr>PowerPoint Presentation</vt:lpstr>
      <vt:lpstr>PowerPoint Presentation</vt:lpstr>
      <vt:lpstr>Hebrews 3:1-19 (2 of 2)</vt:lpstr>
      <vt:lpstr>PowerPoint Presentation</vt:lpstr>
      <vt:lpstr>Psalm 95</vt:lpstr>
      <vt:lpstr>PowerPoint Presentation</vt:lpstr>
      <vt:lpstr>PowerPoint Presentation</vt:lpstr>
      <vt:lpstr>Part 2</vt:lpstr>
      <vt:lpstr>PowerPoint Presentation</vt:lpstr>
      <vt:lpstr>PowerPoint Presentation</vt:lpstr>
      <vt:lpstr> </vt:lpstr>
      <vt:lpstr>Discussion Questions</vt:lpstr>
      <vt:lpstr>For Wednesday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Rick</dc:creator>
  <cp:lastModifiedBy>Mike Pharris</cp:lastModifiedBy>
  <cp:revision>186</cp:revision>
  <dcterms:created xsi:type="dcterms:W3CDTF">2016-07-02T19:16:39Z</dcterms:created>
  <dcterms:modified xsi:type="dcterms:W3CDTF">2023-12-19T00:34:49Z</dcterms:modified>
</cp:coreProperties>
</file>