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36"/>
  </p:notesMasterIdLst>
  <p:sldIdLst>
    <p:sldId id="285" r:id="rId5"/>
    <p:sldId id="292" r:id="rId6"/>
    <p:sldId id="334" r:id="rId7"/>
    <p:sldId id="333" r:id="rId8"/>
    <p:sldId id="298" r:id="rId9"/>
    <p:sldId id="335" r:id="rId10"/>
    <p:sldId id="296" r:id="rId11"/>
    <p:sldId id="332" r:id="rId12"/>
    <p:sldId id="291" r:id="rId13"/>
    <p:sldId id="293" r:id="rId14"/>
    <p:sldId id="306" r:id="rId15"/>
    <p:sldId id="329" r:id="rId16"/>
    <p:sldId id="307" r:id="rId17"/>
    <p:sldId id="330" r:id="rId18"/>
    <p:sldId id="308" r:id="rId19"/>
    <p:sldId id="331" r:id="rId20"/>
    <p:sldId id="318" r:id="rId21"/>
    <p:sldId id="321" r:id="rId22"/>
    <p:sldId id="324" r:id="rId23"/>
    <p:sldId id="303" r:id="rId24"/>
    <p:sldId id="299" r:id="rId25"/>
    <p:sldId id="320" r:id="rId26"/>
    <p:sldId id="322" r:id="rId27"/>
    <p:sldId id="301" r:id="rId28"/>
    <p:sldId id="323" r:id="rId29"/>
    <p:sldId id="309" r:id="rId30"/>
    <p:sldId id="315" r:id="rId31"/>
    <p:sldId id="336" r:id="rId32"/>
    <p:sldId id="316" r:id="rId33"/>
    <p:sldId id="317" r:id="rId34"/>
    <p:sldId id="319"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20" autoAdjust="0"/>
  </p:normalViewPr>
  <p:slideViewPr>
    <p:cSldViewPr snapToGrid="0">
      <p:cViewPr varScale="1">
        <p:scale>
          <a:sx n="54" d="100"/>
          <a:sy n="54" d="100"/>
        </p:scale>
        <p:origin x="156" y="60"/>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0D8C0-BEC3-44EE-B930-BCB01D38550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207844D-29EA-4D9C-8AE5-D24BE42DF18E}">
      <dgm:prSet/>
      <dgm:spPr/>
      <dgm:t>
        <a:bodyPr/>
        <a:lstStyle/>
        <a:p>
          <a:r>
            <a:rPr lang="en-US" dirty="0"/>
            <a:t>After Moses death Israelites cross Jordan into Promised Land</a:t>
          </a:r>
        </a:p>
      </dgm:t>
    </dgm:pt>
    <dgm:pt modelId="{319FAA51-AF82-4C50-A18C-12777EBE0F89}" type="parTrans" cxnId="{380FD572-86A2-4C80-826E-90160ADAE01E}">
      <dgm:prSet/>
      <dgm:spPr/>
      <dgm:t>
        <a:bodyPr/>
        <a:lstStyle/>
        <a:p>
          <a:endParaRPr lang="en-US"/>
        </a:p>
      </dgm:t>
    </dgm:pt>
    <dgm:pt modelId="{08F2D9FE-21C1-4DA1-9F89-7C0DAF5078C4}" type="sibTrans" cxnId="{380FD572-86A2-4C80-826E-90160ADAE01E}">
      <dgm:prSet/>
      <dgm:spPr/>
      <dgm:t>
        <a:bodyPr/>
        <a:lstStyle/>
        <a:p>
          <a:endParaRPr lang="en-US"/>
        </a:p>
      </dgm:t>
    </dgm:pt>
    <dgm:pt modelId="{CE8664E0-DF61-4FED-9226-EF81CD442524}">
      <dgm:prSet/>
      <dgm:spPr/>
      <dgm:t>
        <a:bodyPr/>
        <a:lstStyle/>
        <a:p>
          <a:r>
            <a:rPr lang="en-US" dirty="0"/>
            <a:t>Joshua 8:34-35 “Then afterward he read all the words of the law, </a:t>
          </a:r>
          <a:r>
            <a:rPr lang="en-US" b="0" i="0" dirty="0"/>
            <a:t>the blessing and the curse</a:t>
          </a:r>
          <a:r>
            <a:rPr lang="en-US" dirty="0"/>
            <a:t>, according to all that is written in the book of the law.  There was not a word of all that Moses had commanded which Joshua did not read before all the assembly.”</a:t>
          </a:r>
        </a:p>
      </dgm:t>
    </dgm:pt>
    <dgm:pt modelId="{51310EA5-BEB3-4D8D-82A2-7A733EBBB986}" type="parTrans" cxnId="{6F870B04-404A-4DA0-BD98-A8233EFAD1C3}">
      <dgm:prSet/>
      <dgm:spPr/>
      <dgm:t>
        <a:bodyPr/>
        <a:lstStyle/>
        <a:p>
          <a:endParaRPr lang="en-US"/>
        </a:p>
      </dgm:t>
    </dgm:pt>
    <dgm:pt modelId="{7E4F0807-01FC-4089-AC5A-4A93E0940A5E}" type="sibTrans" cxnId="{6F870B04-404A-4DA0-BD98-A8233EFAD1C3}">
      <dgm:prSet/>
      <dgm:spPr/>
      <dgm:t>
        <a:bodyPr/>
        <a:lstStyle/>
        <a:p>
          <a:endParaRPr lang="en-US"/>
        </a:p>
      </dgm:t>
    </dgm:pt>
    <dgm:pt modelId="{D8666B69-75E4-45AF-B123-167592640D0F}">
      <dgm:prSet/>
      <dgm:spPr/>
      <dgm:t>
        <a:bodyPr/>
        <a:lstStyle/>
        <a:p>
          <a:r>
            <a:rPr lang="en-US"/>
            <a:t>King Josiah Repairs the Temple and Discovers the Law </a:t>
          </a:r>
        </a:p>
      </dgm:t>
    </dgm:pt>
    <dgm:pt modelId="{381AD68D-ABF8-474B-9D82-DE12F90C774A}" type="parTrans" cxnId="{A89DC270-73F5-4839-9B24-F3867022DF2D}">
      <dgm:prSet/>
      <dgm:spPr/>
      <dgm:t>
        <a:bodyPr/>
        <a:lstStyle/>
        <a:p>
          <a:endParaRPr lang="en-US"/>
        </a:p>
      </dgm:t>
    </dgm:pt>
    <dgm:pt modelId="{70F27138-83B8-4383-A16F-63A3F9640154}" type="sibTrans" cxnId="{A89DC270-73F5-4839-9B24-F3867022DF2D}">
      <dgm:prSet/>
      <dgm:spPr/>
      <dgm:t>
        <a:bodyPr/>
        <a:lstStyle/>
        <a:p>
          <a:endParaRPr lang="en-US"/>
        </a:p>
      </dgm:t>
    </dgm:pt>
    <dgm:pt modelId="{7D3030B7-CF78-4A99-B3FA-AA5E1F4BEF34}">
      <dgm:prSet/>
      <dgm:spPr/>
      <dgm:t>
        <a:bodyPr/>
        <a:lstStyle/>
        <a:p>
          <a:r>
            <a:rPr lang="en-US" dirty="0"/>
            <a:t>II Kings 22:8-11 “Then Hilkiah the high priest said to </a:t>
          </a:r>
          <a:r>
            <a:rPr lang="en-US" dirty="0" err="1"/>
            <a:t>Shaphan</a:t>
          </a:r>
          <a:r>
            <a:rPr lang="en-US" dirty="0"/>
            <a:t> the scribe, “I have found the book of the law in the house of the Lord” … “And </a:t>
          </a:r>
          <a:r>
            <a:rPr lang="en-US" dirty="0" err="1"/>
            <a:t>Shaphan</a:t>
          </a:r>
          <a:r>
            <a:rPr lang="en-US" dirty="0"/>
            <a:t> read it in the presence of the king. When the king heard the words of the book of the law, he tore his clothes.”</a:t>
          </a:r>
        </a:p>
      </dgm:t>
    </dgm:pt>
    <dgm:pt modelId="{72C56C2A-9775-40B2-8D05-F07CF53B0A9F}" type="parTrans" cxnId="{4AFA13AD-2579-4C0B-B806-6FB2B62CF676}">
      <dgm:prSet/>
      <dgm:spPr/>
      <dgm:t>
        <a:bodyPr/>
        <a:lstStyle/>
        <a:p>
          <a:endParaRPr lang="en-US"/>
        </a:p>
      </dgm:t>
    </dgm:pt>
    <dgm:pt modelId="{443FEC37-1BEB-4952-9BBF-239D1DB73C26}" type="sibTrans" cxnId="{4AFA13AD-2579-4C0B-B806-6FB2B62CF676}">
      <dgm:prSet/>
      <dgm:spPr/>
      <dgm:t>
        <a:bodyPr/>
        <a:lstStyle/>
        <a:p>
          <a:endParaRPr lang="en-US"/>
        </a:p>
      </dgm:t>
    </dgm:pt>
    <dgm:pt modelId="{1074D81B-71B9-474B-B0EC-C487978A09D8}">
      <dgm:prSet/>
      <dgm:spPr/>
      <dgm:t>
        <a:bodyPr/>
        <a:lstStyle/>
        <a:p>
          <a:r>
            <a:rPr lang="en-US"/>
            <a:t>Restoration of Jewish Community after Babylonian Exile</a:t>
          </a:r>
        </a:p>
      </dgm:t>
    </dgm:pt>
    <dgm:pt modelId="{51DCBCEA-10B0-429E-8344-37E167456BD1}" type="parTrans" cxnId="{EDAFA09F-5565-42F6-871A-9B4D35C54E08}">
      <dgm:prSet/>
      <dgm:spPr/>
      <dgm:t>
        <a:bodyPr/>
        <a:lstStyle/>
        <a:p>
          <a:endParaRPr lang="en-US"/>
        </a:p>
      </dgm:t>
    </dgm:pt>
    <dgm:pt modelId="{005A1BF1-8ABE-465F-8076-3C838E6A4B31}" type="sibTrans" cxnId="{EDAFA09F-5565-42F6-871A-9B4D35C54E08}">
      <dgm:prSet/>
      <dgm:spPr/>
      <dgm:t>
        <a:bodyPr/>
        <a:lstStyle/>
        <a:p>
          <a:endParaRPr lang="en-US"/>
        </a:p>
      </dgm:t>
    </dgm:pt>
    <dgm:pt modelId="{7ED422ED-49FC-4246-9705-1EBE5753B00F}">
      <dgm:prSet/>
      <dgm:spPr/>
      <dgm:t>
        <a:bodyPr/>
        <a:lstStyle/>
        <a:p>
          <a:r>
            <a:rPr lang="en-US" dirty="0"/>
            <a:t>Neh. 8:3 “He read from it (book of the law of Moses vs. 1) before the square…from early morning until midday, in the presence of men and women, those who could understand; and all the people were attentive to the book of the law.”</a:t>
          </a:r>
        </a:p>
      </dgm:t>
    </dgm:pt>
    <dgm:pt modelId="{0EFD7362-71CF-4611-9388-7125A5F7F4A7}" type="parTrans" cxnId="{CE7C3E71-C538-4E9A-998E-6DD9DA8EE895}">
      <dgm:prSet/>
      <dgm:spPr/>
      <dgm:t>
        <a:bodyPr/>
        <a:lstStyle/>
        <a:p>
          <a:endParaRPr lang="en-US"/>
        </a:p>
      </dgm:t>
    </dgm:pt>
    <dgm:pt modelId="{1B43D56F-090F-4B3D-94BE-89750E94DC6D}" type="sibTrans" cxnId="{CE7C3E71-C538-4E9A-998E-6DD9DA8EE895}">
      <dgm:prSet/>
      <dgm:spPr/>
      <dgm:t>
        <a:bodyPr/>
        <a:lstStyle/>
        <a:p>
          <a:endParaRPr lang="en-US"/>
        </a:p>
      </dgm:t>
    </dgm:pt>
    <dgm:pt modelId="{A4D44741-7F34-48B6-8282-32D9646BC2A9}" type="pres">
      <dgm:prSet presAssocID="{2D40D8C0-BEC3-44EE-B930-BCB01D385503}" presName="Name0" presStyleCnt="0">
        <dgm:presLayoutVars>
          <dgm:dir/>
          <dgm:animLvl val="lvl"/>
          <dgm:resizeHandles val="exact"/>
        </dgm:presLayoutVars>
      </dgm:prSet>
      <dgm:spPr/>
    </dgm:pt>
    <dgm:pt modelId="{1E531444-49FD-46BE-8C55-CC06AED9375A}" type="pres">
      <dgm:prSet presAssocID="{3207844D-29EA-4D9C-8AE5-D24BE42DF18E}" presName="composite" presStyleCnt="0"/>
      <dgm:spPr/>
    </dgm:pt>
    <dgm:pt modelId="{BDD050E1-B03D-480B-9591-4FAEF40B72E8}" type="pres">
      <dgm:prSet presAssocID="{3207844D-29EA-4D9C-8AE5-D24BE42DF18E}" presName="parTx" presStyleLbl="alignNode1" presStyleIdx="0" presStyleCnt="3">
        <dgm:presLayoutVars>
          <dgm:chMax val="0"/>
          <dgm:chPref val="0"/>
          <dgm:bulletEnabled val="1"/>
        </dgm:presLayoutVars>
      </dgm:prSet>
      <dgm:spPr/>
    </dgm:pt>
    <dgm:pt modelId="{0CFB5059-053E-4335-A5DB-49F46D8387E8}" type="pres">
      <dgm:prSet presAssocID="{3207844D-29EA-4D9C-8AE5-D24BE42DF18E}" presName="desTx" presStyleLbl="alignAccFollowNode1" presStyleIdx="0" presStyleCnt="3">
        <dgm:presLayoutVars>
          <dgm:bulletEnabled val="1"/>
        </dgm:presLayoutVars>
      </dgm:prSet>
      <dgm:spPr/>
    </dgm:pt>
    <dgm:pt modelId="{2DDE7E8F-A6C6-48E4-9CCB-EB8AD9E33501}" type="pres">
      <dgm:prSet presAssocID="{08F2D9FE-21C1-4DA1-9F89-7C0DAF5078C4}" presName="space" presStyleCnt="0"/>
      <dgm:spPr/>
    </dgm:pt>
    <dgm:pt modelId="{C3FF4A0B-E0ED-48DE-8AA9-0E38406F180E}" type="pres">
      <dgm:prSet presAssocID="{D8666B69-75E4-45AF-B123-167592640D0F}" presName="composite" presStyleCnt="0"/>
      <dgm:spPr/>
    </dgm:pt>
    <dgm:pt modelId="{87D1D24D-D926-47EB-AA5F-0C4F9A504831}" type="pres">
      <dgm:prSet presAssocID="{D8666B69-75E4-45AF-B123-167592640D0F}" presName="parTx" presStyleLbl="alignNode1" presStyleIdx="1" presStyleCnt="3">
        <dgm:presLayoutVars>
          <dgm:chMax val="0"/>
          <dgm:chPref val="0"/>
          <dgm:bulletEnabled val="1"/>
        </dgm:presLayoutVars>
      </dgm:prSet>
      <dgm:spPr/>
    </dgm:pt>
    <dgm:pt modelId="{DC784DAC-FABF-44EA-9BF2-AF96D36D87F0}" type="pres">
      <dgm:prSet presAssocID="{D8666B69-75E4-45AF-B123-167592640D0F}" presName="desTx" presStyleLbl="alignAccFollowNode1" presStyleIdx="1" presStyleCnt="3">
        <dgm:presLayoutVars>
          <dgm:bulletEnabled val="1"/>
        </dgm:presLayoutVars>
      </dgm:prSet>
      <dgm:spPr/>
    </dgm:pt>
    <dgm:pt modelId="{4E7F9B49-65A5-4C46-952C-B3A56401FD43}" type="pres">
      <dgm:prSet presAssocID="{70F27138-83B8-4383-A16F-63A3F9640154}" presName="space" presStyleCnt="0"/>
      <dgm:spPr/>
    </dgm:pt>
    <dgm:pt modelId="{CDE925D2-576E-4C4D-AB81-43A094B32219}" type="pres">
      <dgm:prSet presAssocID="{1074D81B-71B9-474B-B0EC-C487978A09D8}" presName="composite" presStyleCnt="0"/>
      <dgm:spPr/>
    </dgm:pt>
    <dgm:pt modelId="{C2241271-0EE6-4756-8DD2-06093ECCB9CC}" type="pres">
      <dgm:prSet presAssocID="{1074D81B-71B9-474B-B0EC-C487978A09D8}" presName="parTx" presStyleLbl="alignNode1" presStyleIdx="2" presStyleCnt="3">
        <dgm:presLayoutVars>
          <dgm:chMax val="0"/>
          <dgm:chPref val="0"/>
          <dgm:bulletEnabled val="1"/>
        </dgm:presLayoutVars>
      </dgm:prSet>
      <dgm:spPr/>
    </dgm:pt>
    <dgm:pt modelId="{A8C008DD-FC4B-4D9D-9B3F-2EDC46A233AA}" type="pres">
      <dgm:prSet presAssocID="{1074D81B-71B9-474B-B0EC-C487978A09D8}" presName="desTx" presStyleLbl="alignAccFollowNode1" presStyleIdx="2" presStyleCnt="3">
        <dgm:presLayoutVars>
          <dgm:bulletEnabled val="1"/>
        </dgm:presLayoutVars>
      </dgm:prSet>
      <dgm:spPr/>
    </dgm:pt>
  </dgm:ptLst>
  <dgm:cxnLst>
    <dgm:cxn modelId="{6F870B04-404A-4DA0-BD98-A8233EFAD1C3}" srcId="{3207844D-29EA-4D9C-8AE5-D24BE42DF18E}" destId="{CE8664E0-DF61-4FED-9226-EF81CD442524}" srcOrd="0" destOrd="0" parTransId="{51310EA5-BEB3-4D8D-82A2-7A733EBBB986}" sibTransId="{7E4F0807-01FC-4089-AC5A-4A93E0940A5E}"/>
    <dgm:cxn modelId="{8934C461-777A-463E-90B0-DD24C6CCF8E5}" type="presOf" srcId="{CE8664E0-DF61-4FED-9226-EF81CD442524}" destId="{0CFB5059-053E-4335-A5DB-49F46D8387E8}" srcOrd="0" destOrd="0" presId="urn:microsoft.com/office/officeart/2005/8/layout/hList1"/>
    <dgm:cxn modelId="{A89DC270-73F5-4839-9B24-F3867022DF2D}" srcId="{2D40D8C0-BEC3-44EE-B930-BCB01D385503}" destId="{D8666B69-75E4-45AF-B123-167592640D0F}" srcOrd="1" destOrd="0" parTransId="{381AD68D-ABF8-474B-9D82-DE12F90C774A}" sibTransId="{70F27138-83B8-4383-A16F-63A3F9640154}"/>
    <dgm:cxn modelId="{CE7C3E71-C538-4E9A-998E-6DD9DA8EE895}" srcId="{1074D81B-71B9-474B-B0EC-C487978A09D8}" destId="{7ED422ED-49FC-4246-9705-1EBE5753B00F}" srcOrd="0" destOrd="0" parTransId="{0EFD7362-71CF-4611-9388-7125A5F7F4A7}" sibTransId="{1B43D56F-090F-4B3D-94BE-89750E94DC6D}"/>
    <dgm:cxn modelId="{380FD572-86A2-4C80-826E-90160ADAE01E}" srcId="{2D40D8C0-BEC3-44EE-B930-BCB01D385503}" destId="{3207844D-29EA-4D9C-8AE5-D24BE42DF18E}" srcOrd="0" destOrd="0" parTransId="{319FAA51-AF82-4C50-A18C-12777EBE0F89}" sibTransId="{08F2D9FE-21C1-4DA1-9F89-7C0DAF5078C4}"/>
    <dgm:cxn modelId="{6E6E1953-25CD-4640-88D0-57190FD3E92F}" type="presOf" srcId="{2D40D8C0-BEC3-44EE-B930-BCB01D385503}" destId="{A4D44741-7F34-48B6-8282-32D9646BC2A9}" srcOrd="0" destOrd="0" presId="urn:microsoft.com/office/officeart/2005/8/layout/hList1"/>
    <dgm:cxn modelId="{9BAC1C85-568C-4854-AAC8-9B59AD58A753}" type="presOf" srcId="{1074D81B-71B9-474B-B0EC-C487978A09D8}" destId="{C2241271-0EE6-4756-8DD2-06093ECCB9CC}" srcOrd="0" destOrd="0" presId="urn:microsoft.com/office/officeart/2005/8/layout/hList1"/>
    <dgm:cxn modelId="{EDAFA09F-5565-42F6-871A-9B4D35C54E08}" srcId="{2D40D8C0-BEC3-44EE-B930-BCB01D385503}" destId="{1074D81B-71B9-474B-B0EC-C487978A09D8}" srcOrd="2" destOrd="0" parTransId="{51DCBCEA-10B0-429E-8344-37E167456BD1}" sibTransId="{005A1BF1-8ABE-465F-8076-3C838E6A4B31}"/>
    <dgm:cxn modelId="{EFA785A0-986B-46BB-AF09-E9A59DA3C02B}" type="presOf" srcId="{7ED422ED-49FC-4246-9705-1EBE5753B00F}" destId="{A8C008DD-FC4B-4D9D-9B3F-2EDC46A233AA}" srcOrd="0" destOrd="0" presId="urn:microsoft.com/office/officeart/2005/8/layout/hList1"/>
    <dgm:cxn modelId="{4AFA13AD-2579-4C0B-B806-6FB2B62CF676}" srcId="{D8666B69-75E4-45AF-B123-167592640D0F}" destId="{7D3030B7-CF78-4A99-B3FA-AA5E1F4BEF34}" srcOrd="0" destOrd="0" parTransId="{72C56C2A-9775-40B2-8D05-F07CF53B0A9F}" sibTransId="{443FEC37-1BEB-4952-9BBF-239D1DB73C26}"/>
    <dgm:cxn modelId="{828C31B2-159B-496B-A3B0-4BB4A6BF871A}" type="presOf" srcId="{D8666B69-75E4-45AF-B123-167592640D0F}" destId="{87D1D24D-D926-47EB-AA5F-0C4F9A504831}" srcOrd="0" destOrd="0" presId="urn:microsoft.com/office/officeart/2005/8/layout/hList1"/>
    <dgm:cxn modelId="{9F8D40C2-023D-495D-84FA-208D5616BB58}" type="presOf" srcId="{7D3030B7-CF78-4A99-B3FA-AA5E1F4BEF34}" destId="{DC784DAC-FABF-44EA-9BF2-AF96D36D87F0}" srcOrd="0" destOrd="0" presId="urn:microsoft.com/office/officeart/2005/8/layout/hList1"/>
    <dgm:cxn modelId="{227C2BC8-5F07-41BA-B154-4E20483CFF61}" type="presOf" srcId="{3207844D-29EA-4D9C-8AE5-D24BE42DF18E}" destId="{BDD050E1-B03D-480B-9591-4FAEF40B72E8}" srcOrd="0" destOrd="0" presId="urn:microsoft.com/office/officeart/2005/8/layout/hList1"/>
    <dgm:cxn modelId="{3E11BBA9-7004-4E09-AB6A-48864025CF27}" type="presParOf" srcId="{A4D44741-7F34-48B6-8282-32D9646BC2A9}" destId="{1E531444-49FD-46BE-8C55-CC06AED9375A}" srcOrd="0" destOrd="0" presId="urn:microsoft.com/office/officeart/2005/8/layout/hList1"/>
    <dgm:cxn modelId="{BA9B6261-DDC7-41C4-9771-2613756938EC}" type="presParOf" srcId="{1E531444-49FD-46BE-8C55-CC06AED9375A}" destId="{BDD050E1-B03D-480B-9591-4FAEF40B72E8}" srcOrd="0" destOrd="0" presId="urn:microsoft.com/office/officeart/2005/8/layout/hList1"/>
    <dgm:cxn modelId="{5A2AB242-196D-42A9-B53B-2B552BC0092A}" type="presParOf" srcId="{1E531444-49FD-46BE-8C55-CC06AED9375A}" destId="{0CFB5059-053E-4335-A5DB-49F46D8387E8}" srcOrd="1" destOrd="0" presId="urn:microsoft.com/office/officeart/2005/8/layout/hList1"/>
    <dgm:cxn modelId="{A86514A0-A9AD-4CA2-A0FF-29DA8FC07330}" type="presParOf" srcId="{A4D44741-7F34-48B6-8282-32D9646BC2A9}" destId="{2DDE7E8F-A6C6-48E4-9CCB-EB8AD9E33501}" srcOrd="1" destOrd="0" presId="urn:microsoft.com/office/officeart/2005/8/layout/hList1"/>
    <dgm:cxn modelId="{785D1536-4ACB-49CF-921A-D274452E9CCF}" type="presParOf" srcId="{A4D44741-7F34-48B6-8282-32D9646BC2A9}" destId="{C3FF4A0B-E0ED-48DE-8AA9-0E38406F180E}" srcOrd="2" destOrd="0" presId="urn:microsoft.com/office/officeart/2005/8/layout/hList1"/>
    <dgm:cxn modelId="{8B8E783D-A33E-4525-B186-68B44683EC0C}" type="presParOf" srcId="{C3FF4A0B-E0ED-48DE-8AA9-0E38406F180E}" destId="{87D1D24D-D926-47EB-AA5F-0C4F9A504831}" srcOrd="0" destOrd="0" presId="urn:microsoft.com/office/officeart/2005/8/layout/hList1"/>
    <dgm:cxn modelId="{E63121A4-AABE-4EBA-839E-F3D11140687F}" type="presParOf" srcId="{C3FF4A0B-E0ED-48DE-8AA9-0E38406F180E}" destId="{DC784DAC-FABF-44EA-9BF2-AF96D36D87F0}" srcOrd="1" destOrd="0" presId="urn:microsoft.com/office/officeart/2005/8/layout/hList1"/>
    <dgm:cxn modelId="{A8D9AAAC-891B-44F5-845D-8D921B080239}" type="presParOf" srcId="{A4D44741-7F34-48B6-8282-32D9646BC2A9}" destId="{4E7F9B49-65A5-4C46-952C-B3A56401FD43}" srcOrd="3" destOrd="0" presId="urn:microsoft.com/office/officeart/2005/8/layout/hList1"/>
    <dgm:cxn modelId="{F162D93C-1488-4C41-A95E-AE40EFCEBB8E}" type="presParOf" srcId="{A4D44741-7F34-48B6-8282-32D9646BC2A9}" destId="{CDE925D2-576E-4C4D-AB81-43A094B32219}" srcOrd="4" destOrd="0" presId="urn:microsoft.com/office/officeart/2005/8/layout/hList1"/>
    <dgm:cxn modelId="{4B2BFEF5-BEE3-40E9-AE45-D2DE37D817D4}" type="presParOf" srcId="{CDE925D2-576E-4C4D-AB81-43A094B32219}" destId="{C2241271-0EE6-4756-8DD2-06093ECCB9CC}" srcOrd="0" destOrd="0" presId="urn:microsoft.com/office/officeart/2005/8/layout/hList1"/>
    <dgm:cxn modelId="{88E6D134-6861-4FC5-8915-108E98F0EA45}" type="presParOf" srcId="{CDE925D2-576E-4C4D-AB81-43A094B32219}" destId="{A8C008DD-FC4B-4D9D-9B3F-2EDC46A233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3B3908B-1EF6-480C-8355-69DD56722EBD}">
      <dgm:prSet custT="1"/>
      <dgm:spPr/>
      <dgm:t>
        <a:bodyPr/>
        <a:lstStyle/>
        <a:p>
          <a:r>
            <a:rPr lang="en-US" sz="2400" dirty="0"/>
            <a:t>Words of Jesus</a:t>
          </a:r>
        </a:p>
      </dgm:t>
    </dgm:pt>
    <dgm:pt modelId="{1B5C54C8-2D56-4DE2-8DDB-D8D437760DE1}" type="parTrans" cxnId="{20D97776-9F35-4BDB-A471-271060E50FED}">
      <dgm:prSet/>
      <dgm:spPr/>
      <dgm:t>
        <a:bodyPr/>
        <a:lstStyle/>
        <a:p>
          <a:endParaRPr lang="en-US"/>
        </a:p>
      </dgm:t>
    </dgm:pt>
    <dgm:pt modelId="{7C07860B-721D-4183-9737-2C26898ECFDB}" type="sibTrans" cxnId="{20D97776-9F35-4BDB-A471-271060E50FED}">
      <dgm:prSet/>
      <dgm:spPr/>
      <dgm:t>
        <a:bodyPr/>
        <a:lstStyle/>
        <a:p>
          <a:endParaRPr lang="en-US"/>
        </a:p>
      </dgm:t>
    </dgm:pt>
    <dgm:pt modelId="{5FE31796-AB70-4A2D-A0C3-BE566A528831}">
      <dgm:prSet custT="1"/>
      <dgm:spPr/>
      <dgm:t>
        <a:bodyPr/>
        <a:lstStyle/>
        <a:p>
          <a:pPr algn="l">
            <a:lnSpc>
              <a:spcPct val="150000"/>
            </a:lnSpc>
          </a:pPr>
          <a:r>
            <a:rPr lang="en-US" sz="2000" u="sng" dirty="0"/>
            <a:t>John 5:46-47 </a:t>
          </a:r>
          <a:r>
            <a:rPr lang="en-US" sz="2000" dirty="0"/>
            <a:t>“For if you believed Moses, you would believe Me, for he wrote about Me.  But if you do not believe his writings, how will you believe My words?”</a:t>
          </a:r>
        </a:p>
      </dgm:t>
    </dgm:pt>
    <dgm:pt modelId="{C7E6189F-B499-40C5-8783-51465843567A}" type="parTrans" cxnId="{5547AC72-4178-47B5-AD1C-F48D802B3CCC}">
      <dgm:prSet/>
      <dgm:spPr/>
      <dgm:t>
        <a:bodyPr/>
        <a:lstStyle/>
        <a:p>
          <a:endParaRPr lang="en-US"/>
        </a:p>
      </dgm:t>
    </dgm:pt>
    <dgm:pt modelId="{AB4BE065-EDD6-4D8D-BE0C-5B59FAD12176}" type="sibTrans" cxnId="{5547AC72-4178-47B5-AD1C-F48D802B3CCC}">
      <dgm:prSet/>
      <dgm:spPr/>
      <dgm:t>
        <a:bodyPr/>
        <a:lstStyle/>
        <a:p>
          <a:endParaRPr lang="en-US"/>
        </a:p>
      </dgm:t>
    </dgm:pt>
    <dgm:pt modelId="{03B34253-C730-4911-B55C-989A380CF7E3}">
      <dgm:prSet custT="1"/>
      <dgm:spPr/>
      <dgm:t>
        <a:bodyPr/>
        <a:lstStyle/>
        <a:p>
          <a:pPr algn="l">
            <a:lnSpc>
              <a:spcPct val="150000"/>
            </a:lnSpc>
          </a:pPr>
          <a:r>
            <a:rPr lang="en-US" sz="2000" u="sng" dirty="0"/>
            <a:t>Luke 24:27; 44 </a:t>
          </a:r>
          <a:r>
            <a:rPr lang="en-US" sz="20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gm:t>
    </dgm:pt>
    <dgm:pt modelId="{3C392EEB-C27B-477F-B567-799079B322FA}" type="parTrans" cxnId="{93B8405F-D197-4FD9-A81D-96B4B2402F34}">
      <dgm:prSet/>
      <dgm:spPr/>
      <dgm:t>
        <a:bodyPr/>
        <a:lstStyle/>
        <a:p>
          <a:endParaRPr lang="en-US"/>
        </a:p>
      </dgm:t>
    </dgm:pt>
    <dgm:pt modelId="{05B1662E-F78B-47A6-A32D-634EF2E9F7D4}" type="sibTrans" cxnId="{93B8405F-D197-4FD9-A81D-96B4B2402F34}">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E6EDFB5E-BF4E-4205-A1AB-23601BA8A80D}" type="pres">
      <dgm:prSet presAssocID="{D3B3908B-1EF6-480C-8355-69DD56722EBD}" presName="parentLin" presStyleCnt="0"/>
      <dgm:spPr/>
    </dgm:pt>
    <dgm:pt modelId="{56C108BE-B4D0-471D-802B-28E21677C231}" type="pres">
      <dgm:prSet presAssocID="{D3B3908B-1EF6-480C-8355-69DD56722EBD}" presName="parentLeftMargin" presStyleLbl="node1" presStyleIdx="0" presStyleCnt="1"/>
      <dgm:spPr/>
    </dgm:pt>
    <dgm:pt modelId="{9667BFFD-6518-4886-B0CE-C62A2C903167}" type="pres">
      <dgm:prSet presAssocID="{D3B3908B-1EF6-480C-8355-69DD56722EBD}" presName="parentText" presStyleLbl="node1" presStyleIdx="0" presStyleCnt="1">
        <dgm:presLayoutVars>
          <dgm:chMax val="0"/>
          <dgm:bulletEnabled val="1"/>
        </dgm:presLayoutVars>
      </dgm:prSet>
      <dgm:spPr/>
    </dgm:pt>
    <dgm:pt modelId="{72F3C0F5-CDEA-4835-B8CE-1031306E010E}" type="pres">
      <dgm:prSet presAssocID="{D3B3908B-1EF6-480C-8355-69DD56722EBD}" presName="negativeSpace" presStyleCnt="0"/>
      <dgm:spPr/>
    </dgm:pt>
    <dgm:pt modelId="{F985E927-6AF6-4F79-A285-5E208E49F51A}" type="pres">
      <dgm:prSet presAssocID="{D3B3908B-1EF6-480C-8355-69DD56722EBD}" presName="childText" presStyleLbl="conFgAcc1" presStyleIdx="0" presStyleCnt="1">
        <dgm:presLayoutVars>
          <dgm:bulletEnabled val="1"/>
        </dgm:presLayoutVars>
      </dgm:prSet>
      <dgm:spPr/>
    </dgm:pt>
  </dgm:ptLst>
  <dgm:cxnLst>
    <dgm:cxn modelId="{2D4E2818-E959-4762-9E33-9CC4985EDB04}" type="presOf" srcId="{D3B3908B-1EF6-480C-8355-69DD56722EBD}" destId="{9667BFFD-6518-4886-B0CE-C62A2C903167}" srcOrd="1" destOrd="0" presId="urn:microsoft.com/office/officeart/2005/8/layout/list1"/>
    <dgm:cxn modelId="{93B8405F-D197-4FD9-A81D-96B4B2402F34}" srcId="{D3B3908B-1EF6-480C-8355-69DD56722EBD}" destId="{03B34253-C730-4911-B55C-989A380CF7E3}" srcOrd="1" destOrd="0" parTransId="{3C392EEB-C27B-477F-B567-799079B322FA}" sibTransId="{05B1662E-F78B-47A6-A32D-634EF2E9F7D4}"/>
    <dgm:cxn modelId="{2574BE42-F6F4-4C41-ABB4-136E59F50D5F}" type="presOf" srcId="{66D52666-E228-4736-ABC9-535BCFABA03D}" destId="{29245CF0-FE75-4A4B-A700-39F4785EB943}" srcOrd="0" destOrd="0" presId="urn:microsoft.com/office/officeart/2005/8/layout/list1"/>
    <dgm:cxn modelId="{5E27D56A-ED2F-4117-A0E7-2416BBFA499B}" type="presOf" srcId="{D3B3908B-1EF6-480C-8355-69DD56722EBD}" destId="{56C108BE-B4D0-471D-802B-28E21677C231}" srcOrd="0" destOrd="0" presId="urn:microsoft.com/office/officeart/2005/8/layout/list1"/>
    <dgm:cxn modelId="{F43CBF6B-9BBE-427D-9B29-664E62EE31A7}" type="presOf" srcId="{5FE31796-AB70-4A2D-A0C3-BE566A528831}" destId="{F985E927-6AF6-4F79-A285-5E208E49F51A}" srcOrd="0" destOrd="0" presId="urn:microsoft.com/office/officeart/2005/8/layout/list1"/>
    <dgm:cxn modelId="{5547AC72-4178-47B5-AD1C-F48D802B3CCC}" srcId="{D3B3908B-1EF6-480C-8355-69DD56722EBD}" destId="{5FE31796-AB70-4A2D-A0C3-BE566A528831}" srcOrd="0" destOrd="0" parTransId="{C7E6189F-B499-40C5-8783-51465843567A}" sibTransId="{AB4BE065-EDD6-4D8D-BE0C-5B59FAD12176}"/>
    <dgm:cxn modelId="{20D97776-9F35-4BDB-A471-271060E50FED}" srcId="{66D52666-E228-4736-ABC9-535BCFABA03D}" destId="{D3B3908B-1EF6-480C-8355-69DD56722EBD}" srcOrd="0" destOrd="0" parTransId="{1B5C54C8-2D56-4DE2-8DDB-D8D437760DE1}" sibTransId="{7C07860B-721D-4183-9737-2C26898ECFDB}"/>
    <dgm:cxn modelId="{81C2F0BC-FB64-49DD-971F-117DC6AD0D99}" type="presOf" srcId="{03B34253-C730-4911-B55C-989A380CF7E3}" destId="{F985E927-6AF6-4F79-A285-5E208E49F51A}" srcOrd="0" destOrd="1" presId="urn:microsoft.com/office/officeart/2005/8/layout/list1"/>
    <dgm:cxn modelId="{A2E6E868-881C-447A-B215-CAE783525258}" type="presParOf" srcId="{29245CF0-FE75-4A4B-A700-39F4785EB943}" destId="{E6EDFB5E-BF4E-4205-A1AB-23601BA8A80D}" srcOrd="0" destOrd="0" presId="urn:microsoft.com/office/officeart/2005/8/layout/list1"/>
    <dgm:cxn modelId="{9AD4D119-A7A4-4237-A4C3-2D3AC4D5F0CC}" type="presParOf" srcId="{E6EDFB5E-BF4E-4205-A1AB-23601BA8A80D}" destId="{56C108BE-B4D0-471D-802B-28E21677C231}" srcOrd="0" destOrd="0" presId="urn:microsoft.com/office/officeart/2005/8/layout/list1"/>
    <dgm:cxn modelId="{2A26A162-19EE-4C9B-B4EF-2A982902F0EC}" type="presParOf" srcId="{E6EDFB5E-BF4E-4205-A1AB-23601BA8A80D}" destId="{9667BFFD-6518-4886-B0CE-C62A2C903167}" srcOrd="1" destOrd="0" presId="urn:microsoft.com/office/officeart/2005/8/layout/list1"/>
    <dgm:cxn modelId="{2C539ED5-C84E-41AC-9C12-7922908A952C}" type="presParOf" srcId="{29245CF0-FE75-4A4B-A700-39F4785EB943}" destId="{72F3C0F5-CDEA-4835-B8CE-1031306E010E}" srcOrd="1" destOrd="0" presId="urn:microsoft.com/office/officeart/2005/8/layout/list1"/>
    <dgm:cxn modelId="{DE2F46B6-2233-4052-A946-32881947CB73}" type="presParOf" srcId="{29245CF0-FE75-4A4B-A700-39F4785EB943}" destId="{F985E927-6AF6-4F79-A285-5E208E49F5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8FF9A50-2598-44A5-819D-1A2054B696B8}">
      <dgm:prSet custT="1"/>
      <dgm:spPr/>
      <dgm:t>
        <a:bodyPr/>
        <a:lstStyle/>
        <a:p>
          <a:r>
            <a:rPr lang="en-US" sz="2800" dirty="0"/>
            <a:t>New Testament Writings </a:t>
          </a:r>
        </a:p>
      </dgm:t>
    </dgm:pt>
    <dgm:pt modelId="{A45C4B21-0C40-48BA-8A96-8BCEB3CD80BD}" type="parTrans" cxnId="{A3FD4472-98FE-4D40-8F7E-9AF4C61D150B}">
      <dgm:prSet/>
      <dgm:spPr/>
      <dgm:t>
        <a:bodyPr/>
        <a:lstStyle/>
        <a:p>
          <a:endParaRPr lang="en-US"/>
        </a:p>
      </dgm:t>
    </dgm:pt>
    <dgm:pt modelId="{479534E3-938F-4206-A223-4ABBCFE2DEFC}" type="sibTrans" cxnId="{A3FD4472-98FE-4D40-8F7E-9AF4C61D150B}">
      <dgm:prSet/>
      <dgm:spPr/>
      <dgm:t>
        <a:bodyPr/>
        <a:lstStyle/>
        <a:p>
          <a:endParaRPr lang="en-US"/>
        </a:p>
      </dgm:t>
    </dgm:pt>
    <dgm:pt modelId="{8DFA09C7-E078-408A-AEBA-690963034422}">
      <dgm:prSet custT="1"/>
      <dgm:spPr/>
      <dgm:t>
        <a:bodyPr/>
        <a:lstStyle/>
        <a:p>
          <a:r>
            <a:rPr lang="en-US" sz="2400" dirty="0"/>
            <a:t>Gal. 3:24 “Therefore the </a:t>
          </a:r>
          <a:r>
            <a:rPr lang="en-US" sz="2400" i="1" u="sng" dirty="0">
              <a:highlight>
                <a:srgbClr val="FFFF00"/>
              </a:highlight>
            </a:rPr>
            <a:t>Law has become our guardian (tutor) </a:t>
          </a:r>
          <a:r>
            <a:rPr lang="en-US" sz="2400" dirty="0"/>
            <a:t>to </a:t>
          </a:r>
          <a:r>
            <a:rPr lang="en-US" sz="2400" i="1" u="sng" dirty="0">
              <a:highlight>
                <a:srgbClr val="FFFF00"/>
              </a:highlight>
            </a:rPr>
            <a:t>lead us to Christ</a:t>
          </a:r>
          <a:r>
            <a:rPr lang="en-US" sz="2400" dirty="0"/>
            <a:t>, so that we may be justified by faith.”</a:t>
          </a:r>
        </a:p>
      </dgm:t>
    </dgm:pt>
    <dgm:pt modelId="{0E1F623F-6B7B-43DD-B6E8-57797A88DA61}" type="parTrans" cxnId="{D453A770-B51B-470D-BD9C-3211D7D11EDF}">
      <dgm:prSet/>
      <dgm:spPr/>
      <dgm:t>
        <a:bodyPr/>
        <a:lstStyle/>
        <a:p>
          <a:endParaRPr lang="en-US"/>
        </a:p>
      </dgm:t>
    </dgm:pt>
    <dgm:pt modelId="{067433F3-4E72-4291-BD63-5E1710156961}" type="sibTrans" cxnId="{D453A770-B51B-470D-BD9C-3211D7D11EDF}">
      <dgm:prSet/>
      <dgm:spPr/>
      <dgm:t>
        <a:bodyPr/>
        <a:lstStyle/>
        <a:p>
          <a:endParaRPr lang="en-US"/>
        </a:p>
      </dgm:t>
    </dgm:pt>
    <dgm:pt modelId="{853FDC03-9CE7-41CF-966C-8A3CAE388F72}">
      <dgm:prSet custT="1"/>
      <dgm:spPr/>
      <dgm:t>
        <a:bodyPr/>
        <a:lstStyle/>
        <a:p>
          <a:r>
            <a:rPr lang="en-US" sz="2400" dirty="0"/>
            <a:t>Heb. 11:3 “By faith we understand that the worlds were prepared by the word of God, so that what is seen was not made out of things which are visible…”</a:t>
          </a:r>
        </a:p>
      </dgm:t>
    </dgm:pt>
    <dgm:pt modelId="{4EBE8E1B-ED7B-4426-8215-099CA06867ED}" type="parTrans" cxnId="{290D4D13-981C-479E-80EE-66DCA90133BD}">
      <dgm:prSet/>
      <dgm:spPr/>
      <dgm:t>
        <a:bodyPr/>
        <a:lstStyle/>
        <a:p>
          <a:endParaRPr lang="en-US"/>
        </a:p>
      </dgm:t>
    </dgm:pt>
    <dgm:pt modelId="{CAE85064-8481-42DF-9A8B-D14EF914A1CF}" type="sibTrans" cxnId="{290D4D13-981C-479E-80EE-66DCA90133BD}">
      <dgm:prSet/>
      <dgm:spPr/>
      <dgm:t>
        <a:bodyPr/>
        <a:lstStyle/>
        <a:p>
          <a:endParaRPr lang="en-US"/>
        </a:p>
      </dgm:t>
    </dgm:pt>
    <dgm:pt modelId="{CA02EE89-1461-4221-8285-522B1AB7F57F}">
      <dgm:prSet custT="1"/>
      <dgm:spPr/>
      <dgm:t>
        <a:bodyPr/>
        <a:lstStyle/>
        <a:p>
          <a:r>
            <a:rPr lang="en-US" sz="2400" dirty="0"/>
            <a:t>2 Pet. 3:5; 2 Cor. 4:6; Heb. 6:7; Acts 17:24; I Cor. 11:7; Matt. 19:4</a:t>
          </a:r>
        </a:p>
      </dgm:t>
    </dgm:pt>
    <dgm:pt modelId="{4DF24BC7-1A5A-4183-B347-B5B935A333C6}" type="parTrans" cxnId="{F258CFAB-8AE1-4EE3-BBAC-94462C175B59}">
      <dgm:prSet/>
      <dgm:spPr/>
      <dgm:t>
        <a:bodyPr/>
        <a:lstStyle/>
        <a:p>
          <a:endParaRPr lang="en-US"/>
        </a:p>
      </dgm:t>
    </dgm:pt>
    <dgm:pt modelId="{2DA57C4B-5A6F-450D-8025-62A1E6AB435F}" type="sibTrans" cxnId="{F258CFAB-8AE1-4EE3-BBAC-94462C175B59}">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4BCA49A6-BB79-419A-8D93-3E9E7355F98B}" type="pres">
      <dgm:prSet presAssocID="{C8FF9A50-2598-44A5-819D-1A2054B696B8}" presName="parentLin" presStyleCnt="0"/>
      <dgm:spPr/>
    </dgm:pt>
    <dgm:pt modelId="{A18E51B1-213E-4FF2-9FEE-438397D88C45}" type="pres">
      <dgm:prSet presAssocID="{C8FF9A50-2598-44A5-819D-1A2054B696B8}" presName="parentLeftMargin" presStyleLbl="node1" presStyleIdx="0" presStyleCnt="1"/>
      <dgm:spPr/>
    </dgm:pt>
    <dgm:pt modelId="{3B65EDED-0B91-49E3-A59F-9EC579D54FA6}" type="pres">
      <dgm:prSet presAssocID="{C8FF9A50-2598-44A5-819D-1A2054B696B8}" presName="parentText" presStyleLbl="node1" presStyleIdx="0" presStyleCnt="1" custScaleY="76286">
        <dgm:presLayoutVars>
          <dgm:chMax val="0"/>
          <dgm:bulletEnabled val="1"/>
        </dgm:presLayoutVars>
      </dgm:prSet>
      <dgm:spPr/>
    </dgm:pt>
    <dgm:pt modelId="{2348EA77-FD06-473C-A22B-AF19B201D3C9}" type="pres">
      <dgm:prSet presAssocID="{C8FF9A50-2598-44A5-819D-1A2054B696B8}" presName="negativeSpace" presStyleCnt="0"/>
      <dgm:spPr/>
    </dgm:pt>
    <dgm:pt modelId="{0C8F7FEC-5C26-4456-AF99-0B3DAB35FAB5}" type="pres">
      <dgm:prSet presAssocID="{C8FF9A50-2598-44A5-819D-1A2054B696B8}" presName="childText" presStyleLbl="conFgAcc1" presStyleIdx="0" presStyleCnt="1">
        <dgm:presLayoutVars>
          <dgm:bulletEnabled val="1"/>
        </dgm:presLayoutVars>
      </dgm:prSet>
      <dgm:spPr/>
    </dgm:pt>
  </dgm:ptLst>
  <dgm:cxnLst>
    <dgm:cxn modelId="{290D4D13-981C-479E-80EE-66DCA90133BD}" srcId="{C8FF9A50-2598-44A5-819D-1A2054B696B8}" destId="{853FDC03-9CE7-41CF-966C-8A3CAE388F72}" srcOrd="1" destOrd="0" parTransId="{4EBE8E1B-ED7B-4426-8215-099CA06867ED}" sibTransId="{CAE85064-8481-42DF-9A8B-D14EF914A1CF}"/>
    <dgm:cxn modelId="{7C244A2A-245D-42DF-883E-42636C9C3189}" type="presOf" srcId="{853FDC03-9CE7-41CF-966C-8A3CAE388F72}" destId="{0C8F7FEC-5C26-4456-AF99-0B3DAB35FAB5}" srcOrd="0" destOrd="1" presId="urn:microsoft.com/office/officeart/2005/8/layout/list1"/>
    <dgm:cxn modelId="{2574BE42-F6F4-4C41-ABB4-136E59F50D5F}" type="presOf" srcId="{66D52666-E228-4736-ABC9-535BCFABA03D}" destId="{29245CF0-FE75-4A4B-A700-39F4785EB943}" srcOrd="0" destOrd="0" presId="urn:microsoft.com/office/officeart/2005/8/layout/list1"/>
    <dgm:cxn modelId="{D453A770-B51B-470D-BD9C-3211D7D11EDF}" srcId="{C8FF9A50-2598-44A5-819D-1A2054B696B8}" destId="{8DFA09C7-E078-408A-AEBA-690963034422}" srcOrd="0" destOrd="0" parTransId="{0E1F623F-6B7B-43DD-B6E8-57797A88DA61}" sibTransId="{067433F3-4E72-4291-BD63-5E1710156961}"/>
    <dgm:cxn modelId="{A3FD4472-98FE-4D40-8F7E-9AF4C61D150B}" srcId="{66D52666-E228-4736-ABC9-535BCFABA03D}" destId="{C8FF9A50-2598-44A5-819D-1A2054B696B8}" srcOrd="0" destOrd="0" parTransId="{A45C4B21-0C40-48BA-8A96-8BCEB3CD80BD}" sibTransId="{479534E3-938F-4206-A223-4ABBCFE2DEFC}"/>
    <dgm:cxn modelId="{5A9BF883-4CF0-4497-B71C-CAE2506EC87D}" type="presOf" srcId="{C8FF9A50-2598-44A5-819D-1A2054B696B8}" destId="{3B65EDED-0B91-49E3-A59F-9EC579D54FA6}" srcOrd="1" destOrd="0" presId="urn:microsoft.com/office/officeart/2005/8/layout/list1"/>
    <dgm:cxn modelId="{D199DD88-4781-4041-9DB5-A6934A7264CB}" type="presOf" srcId="{CA02EE89-1461-4221-8285-522B1AB7F57F}" destId="{0C8F7FEC-5C26-4456-AF99-0B3DAB35FAB5}" srcOrd="0" destOrd="2" presId="urn:microsoft.com/office/officeart/2005/8/layout/list1"/>
    <dgm:cxn modelId="{B3D1EFA5-47A5-40EE-96FE-E94A390B71F1}" type="presOf" srcId="{8DFA09C7-E078-408A-AEBA-690963034422}" destId="{0C8F7FEC-5C26-4456-AF99-0B3DAB35FAB5}" srcOrd="0" destOrd="0" presId="urn:microsoft.com/office/officeart/2005/8/layout/list1"/>
    <dgm:cxn modelId="{F258CFAB-8AE1-4EE3-BBAC-94462C175B59}" srcId="{C8FF9A50-2598-44A5-819D-1A2054B696B8}" destId="{CA02EE89-1461-4221-8285-522B1AB7F57F}" srcOrd="2" destOrd="0" parTransId="{4DF24BC7-1A5A-4183-B347-B5B935A333C6}" sibTransId="{2DA57C4B-5A6F-450D-8025-62A1E6AB435F}"/>
    <dgm:cxn modelId="{606821BD-C483-4306-B6C2-DC89C367E6A0}" type="presOf" srcId="{C8FF9A50-2598-44A5-819D-1A2054B696B8}" destId="{A18E51B1-213E-4FF2-9FEE-438397D88C45}" srcOrd="0" destOrd="0" presId="urn:microsoft.com/office/officeart/2005/8/layout/list1"/>
    <dgm:cxn modelId="{DED26A58-8860-4111-87CD-753870666DBF}" type="presParOf" srcId="{29245CF0-FE75-4A4B-A700-39F4785EB943}" destId="{4BCA49A6-BB79-419A-8D93-3E9E7355F98B}" srcOrd="0" destOrd="0" presId="urn:microsoft.com/office/officeart/2005/8/layout/list1"/>
    <dgm:cxn modelId="{DE31B997-B84B-4A66-BA29-148A96FAC4D1}" type="presParOf" srcId="{4BCA49A6-BB79-419A-8D93-3E9E7355F98B}" destId="{A18E51B1-213E-4FF2-9FEE-438397D88C45}" srcOrd="0" destOrd="0" presId="urn:microsoft.com/office/officeart/2005/8/layout/list1"/>
    <dgm:cxn modelId="{0177FF75-00BC-4575-8AD8-E89BDA939E94}" type="presParOf" srcId="{4BCA49A6-BB79-419A-8D93-3E9E7355F98B}" destId="{3B65EDED-0B91-49E3-A59F-9EC579D54FA6}" srcOrd="1" destOrd="0" presId="urn:microsoft.com/office/officeart/2005/8/layout/list1"/>
    <dgm:cxn modelId="{69464563-E1D2-4AA7-BAE8-E341C138E321}" type="presParOf" srcId="{29245CF0-FE75-4A4B-A700-39F4785EB943}" destId="{2348EA77-FD06-473C-A22B-AF19B201D3C9}" srcOrd="1" destOrd="0" presId="urn:microsoft.com/office/officeart/2005/8/layout/list1"/>
    <dgm:cxn modelId="{D0D8FC89-9E46-4A5A-9CDA-E7CD9DEB3D37}" type="presParOf" srcId="{29245CF0-FE75-4A4B-A700-39F4785EB943}" destId="{0C8F7FEC-5C26-4456-AF99-0B3DAB35FAB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EF4EE-AEE1-4D14-A9FE-3DB62665DF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6F474B-6521-4819-8497-CD28CB492199}">
      <dgm:prSet/>
      <dgm:spPr/>
      <dgm:t>
        <a:bodyPr/>
        <a:lstStyle/>
        <a:p>
          <a:pPr algn="ctr"/>
          <a:r>
            <a:rPr lang="en-US" dirty="0">
              <a:solidFill>
                <a:schemeClr val="tx1"/>
              </a:solidFill>
            </a:rPr>
            <a:t>God is omnipotent, omnipresent, and omniscient.</a:t>
          </a:r>
        </a:p>
      </dgm:t>
    </dgm:pt>
    <dgm:pt modelId="{E408B518-A485-41A5-B908-29DD4093B4CA}" type="parTrans" cxnId="{A9152536-6C52-4CDE-A532-80F0178D58DE}">
      <dgm:prSet/>
      <dgm:spPr/>
      <dgm:t>
        <a:bodyPr/>
        <a:lstStyle/>
        <a:p>
          <a:endParaRPr lang="en-US"/>
        </a:p>
      </dgm:t>
    </dgm:pt>
    <dgm:pt modelId="{8A3830D5-03B2-49B5-A7EB-FDCBD7EBCA8E}" type="sibTrans" cxnId="{A9152536-6C52-4CDE-A532-80F0178D58DE}">
      <dgm:prSet/>
      <dgm:spPr/>
      <dgm:t>
        <a:bodyPr/>
        <a:lstStyle/>
        <a:p>
          <a:endParaRPr lang="en-US"/>
        </a:p>
      </dgm:t>
    </dgm:pt>
    <dgm:pt modelId="{F7AABF8B-1082-4BAA-B2B6-6BA40F0C8626}">
      <dgm:prSet/>
      <dgm:spPr/>
      <dgm:t>
        <a:bodyPr/>
        <a:lstStyle/>
        <a:p>
          <a:pPr algn="ctr"/>
          <a:r>
            <a:rPr lang="en-US" dirty="0">
              <a:solidFill>
                <a:schemeClr val="tx1"/>
              </a:solidFill>
            </a:rPr>
            <a:t>God created the world and all its hosts – it was very good.</a:t>
          </a:r>
        </a:p>
      </dgm:t>
    </dgm:pt>
    <dgm:pt modelId="{69ED2B6B-A188-40AB-89A7-708D748D304C}" type="parTrans" cxnId="{18F72126-729F-4410-A3E0-AD245BEB8135}">
      <dgm:prSet/>
      <dgm:spPr/>
      <dgm:t>
        <a:bodyPr/>
        <a:lstStyle/>
        <a:p>
          <a:endParaRPr lang="en-US"/>
        </a:p>
      </dgm:t>
    </dgm:pt>
    <dgm:pt modelId="{304FB8F8-4997-4994-9A14-E16FD41E8DAD}" type="sibTrans" cxnId="{18F72126-729F-4410-A3E0-AD245BEB8135}">
      <dgm:prSet/>
      <dgm:spPr/>
      <dgm:t>
        <a:bodyPr/>
        <a:lstStyle/>
        <a:p>
          <a:endParaRPr lang="en-US"/>
        </a:p>
      </dgm:t>
    </dgm:pt>
    <dgm:pt modelId="{47B4203B-B2C4-4F5F-ADFF-6C0ABD8F52A5}">
      <dgm:prSet/>
      <dgm:spPr/>
      <dgm:t>
        <a:bodyPr/>
        <a:lstStyle/>
        <a:p>
          <a:pPr algn="ctr"/>
          <a:r>
            <a:rPr lang="en-US" dirty="0">
              <a:solidFill>
                <a:schemeClr val="tx1"/>
              </a:solidFill>
            </a:rPr>
            <a:t>Mankind is the image bearer of God, </a:t>
          </a:r>
          <a:r>
            <a:rPr lang="en-US" i="1" dirty="0">
              <a:solidFill>
                <a:schemeClr val="tx1"/>
              </a:solidFill>
            </a:rPr>
            <a:t>blessed</a:t>
          </a:r>
          <a:r>
            <a:rPr lang="en-US" dirty="0">
              <a:solidFill>
                <a:schemeClr val="tx1"/>
              </a:solidFill>
            </a:rPr>
            <a:t> and imbued with divine purpose.</a:t>
          </a:r>
        </a:p>
      </dgm:t>
    </dgm:pt>
    <dgm:pt modelId="{C4A7EC41-1021-4182-B468-A1DE54B5C300}" type="parTrans" cxnId="{776B28D7-A17A-48C5-A9DC-AA6BBA0DCCCC}">
      <dgm:prSet/>
      <dgm:spPr/>
      <dgm:t>
        <a:bodyPr/>
        <a:lstStyle/>
        <a:p>
          <a:endParaRPr lang="en-US"/>
        </a:p>
      </dgm:t>
    </dgm:pt>
    <dgm:pt modelId="{9DAE5A21-BD02-4261-992E-7A775B09A38E}" type="sibTrans" cxnId="{776B28D7-A17A-48C5-A9DC-AA6BBA0DCCCC}">
      <dgm:prSet/>
      <dgm:spPr/>
      <dgm:t>
        <a:bodyPr/>
        <a:lstStyle/>
        <a:p>
          <a:endParaRPr lang="en-US"/>
        </a:p>
      </dgm:t>
    </dgm:pt>
    <dgm:pt modelId="{B2F70C3B-1141-4F9B-A380-020EADD67067}">
      <dgm:prSet/>
      <dgm:spPr/>
      <dgm:t>
        <a:bodyPr/>
        <a:lstStyle/>
        <a:p>
          <a:pPr algn="ctr"/>
          <a:r>
            <a:rPr lang="en-US" dirty="0">
              <a:solidFill>
                <a:schemeClr val="tx1"/>
              </a:solidFill>
            </a:rPr>
            <a:t>Man’s sin in the garden and every sin thereafter separates him from God (death) and creates disorder which is in opposition to the blessed and holy purpose of God’s creation. </a:t>
          </a:r>
        </a:p>
      </dgm:t>
    </dgm:pt>
    <dgm:pt modelId="{F3E46554-8EF9-4428-99F3-1C77438F48D4}" type="parTrans" cxnId="{BE49D2E5-8B36-4412-9126-F3ACE208A625}">
      <dgm:prSet/>
      <dgm:spPr/>
      <dgm:t>
        <a:bodyPr/>
        <a:lstStyle/>
        <a:p>
          <a:endParaRPr lang="en-US"/>
        </a:p>
      </dgm:t>
    </dgm:pt>
    <dgm:pt modelId="{BD485B63-7434-4C9E-9C4A-4CF617D747E7}" type="sibTrans" cxnId="{BE49D2E5-8B36-4412-9126-F3ACE208A625}">
      <dgm:prSet/>
      <dgm:spPr/>
      <dgm:t>
        <a:bodyPr/>
        <a:lstStyle/>
        <a:p>
          <a:endParaRPr lang="en-US"/>
        </a:p>
      </dgm:t>
    </dgm:pt>
    <dgm:pt modelId="{551F1CB1-535D-4010-8A4C-E1964089C252}">
      <dgm:prSet/>
      <dgm:spPr/>
      <dgm:t>
        <a:bodyPr/>
        <a:lstStyle/>
        <a:p>
          <a:pPr algn="ctr"/>
          <a:r>
            <a:rPr lang="en-US" dirty="0">
              <a:solidFill>
                <a:schemeClr val="tx1"/>
              </a:solidFill>
            </a:rPr>
            <a:t>The promise to Abraham reorients mankind back to the original garden blessing, relationship, and purpose which is fulfilled in Christ Jesus.</a:t>
          </a:r>
        </a:p>
      </dgm:t>
    </dgm:pt>
    <dgm:pt modelId="{465CAE17-E6AE-4559-BBC8-CDCDD62383BF}" type="parTrans" cxnId="{7E7BA725-0A0F-4BD0-9A96-A50E23C6EAB4}">
      <dgm:prSet/>
      <dgm:spPr/>
      <dgm:t>
        <a:bodyPr/>
        <a:lstStyle/>
        <a:p>
          <a:endParaRPr lang="en-US"/>
        </a:p>
      </dgm:t>
    </dgm:pt>
    <dgm:pt modelId="{FD9D833D-BEFC-45E2-80EC-43EA3F6B174A}" type="sibTrans" cxnId="{7E7BA725-0A0F-4BD0-9A96-A50E23C6EAB4}">
      <dgm:prSet/>
      <dgm:spPr/>
      <dgm:t>
        <a:bodyPr/>
        <a:lstStyle/>
        <a:p>
          <a:endParaRPr lang="en-US"/>
        </a:p>
      </dgm:t>
    </dgm:pt>
    <dgm:pt modelId="{29F8E6DF-085B-4F23-973D-B3FC9891BEBE}">
      <dgm:prSet/>
      <dgm:spPr/>
      <dgm:t>
        <a:bodyPr/>
        <a:lstStyle/>
        <a:p>
          <a:pPr algn="ctr"/>
          <a:r>
            <a:rPr lang="en-US" dirty="0">
              <a:solidFill>
                <a:schemeClr val="tx1"/>
              </a:solidFill>
            </a:rPr>
            <a:t>Abraham, landless and childless; Isaac, bound and deceived; Jacob, blessed but grief stricken; and Joseph, betrayed and imprisoned, must learn that </a:t>
          </a:r>
          <a:r>
            <a:rPr lang="en-US" dirty="0">
              <a:solidFill>
                <a:schemeClr val="tx1"/>
              </a:solidFill>
              <a:highlight>
                <a:srgbClr val="FFFF00"/>
              </a:highlight>
            </a:rPr>
            <a:t>the Great Promise, </a:t>
          </a:r>
          <a:r>
            <a:rPr lang="en-US" i="1" dirty="0">
              <a:solidFill>
                <a:schemeClr val="tx1"/>
              </a:solidFill>
              <a:highlight>
                <a:srgbClr val="FFFF00"/>
              </a:highlight>
            </a:rPr>
            <a:t>the lodestar of their lives</a:t>
          </a:r>
          <a:r>
            <a:rPr lang="en-US" dirty="0">
              <a:solidFill>
                <a:schemeClr val="tx1"/>
              </a:solidFill>
              <a:highlight>
                <a:srgbClr val="FFFF00"/>
              </a:highlight>
            </a:rPr>
            <a:t>, </a:t>
          </a:r>
          <a:r>
            <a:rPr lang="en-US" u="sng" dirty="0">
              <a:solidFill>
                <a:schemeClr val="tx1"/>
              </a:solidFill>
              <a:highlight>
                <a:srgbClr val="FFFF00"/>
              </a:highlight>
            </a:rPr>
            <a:t>must be fulfilled divinely and miraculously or not at all</a:t>
          </a:r>
          <a:r>
            <a:rPr lang="en-US" dirty="0">
              <a:solidFill>
                <a:schemeClr val="tx1"/>
              </a:solidFill>
              <a:highlight>
                <a:srgbClr val="FFFF00"/>
              </a:highlight>
            </a:rPr>
            <a:t>.  </a:t>
          </a:r>
        </a:p>
      </dgm:t>
    </dgm:pt>
    <dgm:pt modelId="{55CC1129-8909-4B72-B658-8FCBDC3A5034}" type="parTrans" cxnId="{C129E084-9134-47B1-AECA-8CB734BB0E8F}">
      <dgm:prSet/>
      <dgm:spPr/>
      <dgm:t>
        <a:bodyPr/>
        <a:lstStyle/>
        <a:p>
          <a:endParaRPr lang="en-US"/>
        </a:p>
      </dgm:t>
    </dgm:pt>
    <dgm:pt modelId="{8019C49B-B9CC-496B-9F90-D3E51784835B}" type="sibTrans" cxnId="{C129E084-9134-47B1-AECA-8CB734BB0E8F}">
      <dgm:prSet/>
      <dgm:spPr/>
      <dgm:t>
        <a:bodyPr/>
        <a:lstStyle/>
        <a:p>
          <a:endParaRPr lang="en-US"/>
        </a:p>
      </dgm:t>
    </dgm:pt>
    <dgm:pt modelId="{D3B92596-7CA7-47E0-9777-263A1C81C298}" type="pres">
      <dgm:prSet presAssocID="{6AAEF4EE-AEE1-4D14-A9FE-3DB62665DF4E}" presName="diagram" presStyleCnt="0">
        <dgm:presLayoutVars>
          <dgm:dir/>
          <dgm:resizeHandles val="exact"/>
        </dgm:presLayoutVars>
      </dgm:prSet>
      <dgm:spPr/>
    </dgm:pt>
    <dgm:pt modelId="{59A9F0DB-4144-4F25-9964-823702C5E742}" type="pres">
      <dgm:prSet presAssocID="{A76F474B-6521-4819-8497-CD28CB492199}" presName="node" presStyleLbl="node1" presStyleIdx="0" presStyleCnt="6" custScaleY="121197">
        <dgm:presLayoutVars>
          <dgm:bulletEnabled val="1"/>
        </dgm:presLayoutVars>
      </dgm:prSet>
      <dgm:spPr/>
    </dgm:pt>
    <dgm:pt modelId="{525CEB04-FCF6-44A1-8D71-4D579EF18991}" type="pres">
      <dgm:prSet presAssocID="{8A3830D5-03B2-49B5-A7EB-FDCBD7EBCA8E}" presName="sibTrans" presStyleCnt="0"/>
      <dgm:spPr/>
    </dgm:pt>
    <dgm:pt modelId="{86490EAE-DE01-4818-B604-1F9F3A484BC4}" type="pres">
      <dgm:prSet presAssocID="{F7AABF8B-1082-4BAA-B2B6-6BA40F0C8626}" presName="node" presStyleLbl="node1" presStyleIdx="1" presStyleCnt="6" custScaleY="124793">
        <dgm:presLayoutVars>
          <dgm:bulletEnabled val="1"/>
        </dgm:presLayoutVars>
      </dgm:prSet>
      <dgm:spPr/>
    </dgm:pt>
    <dgm:pt modelId="{3AB09496-1FFE-4743-B5D2-B41CA0255D44}" type="pres">
      <dgm:prSet presAssocID="{304FB8F8-4997-4994-9A14-E16FD41E8DAD}" presName="sibTrans" presStyleCnt="0"/>
      <dgm:spPr/>
    </dgm:pt>
    <dgm:pt modelId="{3575D545-C47E-42C8-AC33-C560DBE9C998}" type="pres">
      <dgm:prSet presAssocID="{47B4203B-B2C4-4F5F-ADFF-6C0ABD8F52A5}" presName="node" presStyleLbl="node1" presStyleIdx="2" presStyleCnt="6" custScaleY="123894">
        <dgm:presLayoutVars>
          <dgm:bulletEnabled val="1"/>
        </dgm:presLayoutVars>
      </dgm:prSet>
      <dgm:spPr/>
    </dgm:pt>
    <dgm:pt modelId="{553B23BD-4DE8-499F-ACD6-128A282C621A}" type="pres">
      <dgm:prSet presAssocID="{9DAE5A21-BD02-4261-992E-7A775B09A38E}" presName="sibTrans" presStyleCnt="0"/>
      <dgm:spPr/>
    </dgm:pt>
    <dgm:pt modelId="{8CD07354-053A-4CF4-B959-D248C7346AAA}" type="pres">
      <dgm:prSet presAssocID="{B2F70C3B-1141-4F9B-A380-020EADD67067}" presName="node" presStyleLbl="node1" presStyleIdx="3" presStyleCnt="6" custScaleY="123862">
        <dgm:presLayoutVars>
          <dgm:bulletEnabled val="1"/>
        </dgm:presLayoutVars>
      </dgm:prSet>
      <dgm:spPr/>
    </dgm:pt>
    <dgm:pt modelId="{82B7E530-DAA9-402E-885F-19B37F986115}" type="pres">
      <dgm:prSet presAssocID="{BD485B63-7434-4C9E-9C4A-4CF617D747E7}" presName="sibTrans" presStyleCnt="0"/>
      <dgm:spPr/>
    </dgm:pt>
    <dgm:pt modelId="{B73BCE78-3D61-46BC-AD76-3F9BF70E1834}" type="pres">
      <dgm:prSet presAssocID="{551F1CB1-535D-4010-8A4C-E1964089C252}" presName="node" presStyleLbl="node1" presStyleIdx="4" presStyleCnt="6" custScaleY="122963">
        <dgm:presLayoutVars>
          <dgm:bulletEnabled val="1"/>
        </dgm:presLayoutVars>
      </dgm:prSet>
      <dgm:spPr/>
    </dgm:pt>
    <dgm:pt modelId="{D5B361B9-6D78-426F-85D0-CBC31E394882}" type="pres">
      <dgm:prSet presAssocID="{FD9D833D-BEFC-45E2-80EC-43EA3F6B174A}" presName="sibTrans" presStyleCnt="0"/>
      <dgm:spPr/>
    </dgm:pt>
    <dgm:pt modelId="{06231FDB-DBF3-4FF6-951C-9D8E5172FEB2}" type="pres">
      <dgm:prSet presAssocID="{29F8E6DF-085B-4F23-973D-B3FC9891BEBE}" presName="node" presStyleLbl="node1" presStyleIdx="5" presStyleCnt="6" custScaleY="122963">
        <dgm:presLayoutVars>
          <dgm:bulletEnabled val="1"/>
        </dgm:presLayoutVars>
      </dgm:prSet>
      <dgm:spPr/>
    </dgm:pt>
  </dgm:ptLst>
  <dgm:cxnLst>
    <dgm:cxn modelId="{DDF3C51C-3494-41A1-8132-B8AB237309D1}" type="presOf" srcId="{F7AABF8B-1082-4BAA-B2B6-6BA40F0C8626}" destId="{86490EAE-DE01-4818-B604-1F9F3A484BC4}" srcOrd="0" destOrd="0" presId="urn:microsoft.com/office/officeart/2005/8/layout/default"/>
    <dgm:cxn modelId="{7E7BA725-0A0F-4BD0-9A96-A50E23C6EAB4}" srcId="{6AAEF4EE-AEE1-4D14-A9FE-3DB62665DF4E}" destId="{551F1CB1-535D-4010-8A4C-E1964089C252}" srcOrd="4" destOrd="0" parTransId="{465CAE17-E6AE-4559-BBC8-CDCDD62383BF}" sibTransId="{FD9D833D-BEFC-45E2-80EC-43EA3F6B174A}"/>
    <dgm:cxn modelId="{18F72126-729F-4410-A3E0-AD245BEB8135}" srcId="{6AAEF4EE-AEE1-4D14-A9FE-3DB62665DF4E}" destId="{F7AABF8B-1082-4BAA-B2B6-6BA40F0C8626}" srcOrd="1" destOrd="0" parTransId="{69ED2B6B-A188-40AB-89A7-708D748D304C}" sibTransId="{304FB8F8-4997-4994-9A14-E16FD41E8DAD}"/>
    <dgm:cxn modelId="{A9152536-6C52-4CDE-A532-80F0178D58DE}" srcId="{6AAEF4EE-AEE1-4D14-A9FE-3DB62665DF4E}" destId="{A76F474B-6521-4819-8497-CD28CB492199}" srcOrd="0" destOrd="0" parTransId="{E408B518-A485-41A5-B908-29DD4093B4CA}" sibTransId="{8A3830D5-03B2-49B5-A7EB-FDCBD7EBCA8E}"/>
    <dgm:cxn modelId="{C129E084-9134-47B1-AECA-8CB734BB0E8F}" srcId="{6AAEF4EE-AEE1-4D14-A9FE-3DB62665DF4E}" destId="{29F8E6DF-085B-4F23-973D-B3FC9891BEBE}" srcOrd="5" destOrd="0" parTransId="{55CC1129-8909-4B72-B658-8FCBDC3A5034}" sibTransId="{8019C49B-B9CC-496B-9F90-D3E51784835B}"/>
    <dgm:cxn modelId="{67B5ABA4-DC80-4E29-BC11-081CDD2DF823}" type="presOf" srcId="{A76F474B-6521-4819-8497-CD28CB492199}" destId="{59A9F0DB-4144-4F25-9964-823702C5E742}" srcOrd="0" destOrd="0" presId="urn:microsoft.com/office/officeart/2005/8/layout/default"/>
    <dgm:cxn modelId="{25D930AF-F3E1-42BA-A74F-3FAD0E993DDC}" type="presOf" srcId="{551F1CB1-535D-4010-8A4C-E1964089C252}" destId="{B73BCE78-3D61-46BC-AD76-3F9BF70E1834}" srcOrd="0" destOrd="0" presId="urn:microsoft.com/office/officeart/2005/8/layout/default"/>
    <dgm:cxn modelId="{887D43BF-BADD-4A4E-B5DE-D4AA34A37C9B}" type="presOf" srcId="{B2F70C3B-1141-4F9B-A380-020EADD67067}" destId="{8CD07354-053A-4CF4-B959-D248C7346AAA}" srcOrd="0" destOrd="0" presId="urn:microsoft.com/office/officeart/2005/8/layout/default"/>
    <dgm:cxn modelId="{62D302C5-47C0-40C9-BFF0-7BDC74CD9EB3}" type="presOf" srcId="{47B4203B-B2C4-4F5F-ADFF-6C0ABD8F52A5}" destId="{3575D545-C47E-42C8-AC33-C560DBE9C998}" srcOrd="0" destOrd="0" presId="urn:microsoft.com/office/officeart/2005/8/layout/default"/>
    <dgm:cxn modelId="{776B28D7-A17A-48C5-A9DC-AA6BBA0DCCCC}" srcId="{6AAEF4EE-AEE1-4D14-A9FE-3DB62665DF4E}" destId="{47B4203B-B2C4-4F5F-ADFF-6C0ABD8F52A5}" srcOrd="2" destOrd="0" parTransId="{C4A7EC41-1021-4182-B468-A1DE54B5C300}" sibTransId="{9DAE5A21-BD02-4261-992E-7A775B09A38E}"/>
    <dgm:cxn modelId="{BE49D2E5-8B36-4412-9126-F3ACE208A625}" srcId="{6AAEF4EE-AEE1-4D14-A9FE-3DB62665DF4E}" destId="{B2F70C3B-1141-4F9B-A380-020EADD67067}" srcOrd="3" destOrd="0" parTransId="{F3E46554-8EF9-4428-99F3-1C77438F48D4}" sibTransId="{BD485B63-7434-4C9E-9C4A-4CF617D747E7}"/>
    <dgm:cxn modelId="{D97052EA-F62D-441E-B5CC-12EAFCDDE2F3}" type="presOf" srcId="{29F8E6DF-085B-4F23-973D-B3FC9891BEBE}" destId="{06231FDB-DBF3-4FF6-951C-9D8E5172FEB2}" srcOrd="0" destOrd="0" presId="urn:microsoft.com/office/officeart/2005/8/layout/default"/>
    <dgm:cxn modelId="{DF3BBCFC-A373-44C0-BF05-2B7A383FDAA8}" type="presOf" srcId="{6AAEF4EE-AEE1-4D14-A9FE-3DB62665DF4E}" destId="{D3B92596-7CA7-47E0-9777-263A1C81C298}" srcOrd="0" destOrd="0" presId="urn:microsoft.com/office/officeart/2005/8/layout/default"/>
    <dgm:cxn modelId="{0514CEE3-4821-4FD9-873B-A0574EB26EAA}" type="presParOf" srcId="{D3B92596-7CA7-47E0-9777-263A1C81C298}" destId="{59A9F0DB-4144-4F25-9964-823702C5E742}" srcOrd="0" destOrd="0" presId="urn:microsoft.com/office/officeart/2005/8/layout/default"/>
    <dgm:cxn modelId="{02AB67A5-6023-43C9-A5B2-EC882222726F}" type="presParOf" srcId="{D3B92596-7CA7-47E0-9777-263A1C81C298}" destId="{525CEB04-FCF6-44A1-8D71-4D579EF18991}" srcOrd="1" destOrd="0" presId="urn:microsoft.com/office/officeart/2005/8/layout/default"/>
    <dgm:cxn modelId="{6B530CE3-74CD-4E73-9CFD-CFF21D04FAA0}" type="presParOf" srcId="{D3B92596-7CA7-47E0-9777-263A1C81C298}" destId="{86490EAE-DE01-4818-B604-1F9F3A484BC4}" srcOrd="2" destOrd="0" presId="urn:microsoft.com/office/officeart/2005/8/layout/default"/>
    <dgm:cxn modelId="{7EC81020-5491-4237-802C-B3FE4DD71953}" type="presParOf" srcId="{D3B92596-7CA7-47E0-9777-263A1C81C298}" destId="{3AB09496-1FFE-4743-B5D2-B41CA0255D44}" srcOrd="3" destOrd="0" presId="urn:microsoft.com/office/officeart/2005/8/layout/default"/>
    <dgm:cxn modelId="{CBDA8A5B-D4E4-4874-990F-980A1F668727}" type="presParOf" srcId="{D3B92596-7CA7-47E0-9777-263A1C81C298}" destId="{3575D545-C47E-42C8-AC33-C560DBE9C998}" srcOrd="4" destOrd="0" presId="urn:microsoft.com/office/officeart/2005/8/layout/default"/>
    <dgm:cxn modelId="{2AD4713E-7089-4076-9383-60DCD6BDF191}" type="presParOf" srcId="{D3B92596-7CA7-47E0-9777-263A1C81C298}" destId="{553B23BD-4DE8-499F-ACD6-128A282C621A}" srcOrd="5" destOrd="0" presId="urn:microsoft.com/office/officeart/2005/8/layout/default"/>
    <dgm:cxn modelId="{9D54C360-EB27-4FE9-B604-8647851C928C}" type="presParOf" srcId="{D3B92596-7CA7-47E0-9777-263A1C81C298}" destId="{8CD07354-053A-4CF4-B959-D248C7346AAA}" srcOrd="6" destOrd="0" presId="urn:microsoft.com/office/officeart/2005/8/layout/default"/>
    <dgm:cxn modelId="{2AA40B53-7156-412B-B150-77282EE49F15}" type="presParOf" srcId="{D3B92596-7CA7-47E0-9777-263A1C81C298}" destId="{82B7E530-DAA9-402E-885F-19B37F986115}" srcOrd="7" destOrd="0" presId="urn:microsoft.com/office/officeart/2005/8/layout/default"/>
    <dgm:cxn modelId="{C92CD4D7-3EBA-4276-A52A-D2B5404C2221}" type="presParOf" srcId="{D3B92596-7CA7-47E0-9777-263A1C81C298}" destId="{B73BCE78-3D61-46BC-AD76-3F9BF70E1834}" srcOrd="8" destOrd="0" presId="urn:microsoft.com/office/officeart/2005/8/layout/default"/>
    <dgm:cxn modelId="{98FE25FC-3D6F-424D-A6BA-C631834DE6C3}" type="presParOf" srcId="{D3B92596-7CA7-47E0-9777-263A1C81C298}" destId="{D5B361B9-6D78-426F-85D0-CBC31E394882}" srcOrd="9" destOrd="0" presId="urn:microsoft.com/office/officeart/2005/8/layout/default"/>
    <dgm:cxn modelId="{99FE45E3-2A68-4213-A08F-2855E9710573}" type="presParOf" srcId="{D3B92596-7CA7-47E0-9777-263A1C81C298}" destId="{06231FDB-DBF3-4FF6-951C-9D8E5172FE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50E1-B03D-480B-9591-4FAEF40B72E8}">
      <dsp:nvSpPr>
        <dsp:cNvPr id="0" name=""/>
        <dsp:cNvSpPr/>
      </dsp:nvSpPr>
      <dsp:spPr>
        <a:xfrm>
          <a:off x="3502" y="200768"/>
          <a:ext cx="3415080" cy="10684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After Moses death Israelites cross Jordan into Promised Land</a:t>
          </a:r>
        </a:p>
      </dsp:txBody>
      <dsp:txXfrm>
        <a:off x="3502" y="200768"/>
        <a:ext cx="3415080" cy="1068481"/>
      </dsp:txXfrm>
    </dsp:sp>
    <dsp:sp modelId="{0CFB5059-053E-4335-A5DB-49F46D8387E8}">
      <dsp:nvSpPr>
        <dsp:cNvPr id="0" name=""/>
        <dsp:cNvSpPr/>
      </dsp:nvSpPr>
      <dsp:spPr>
        <a:xfrm>
          <a:off x="3502" y="1269250"/>
          <a:ext cx="3415080" cy="35026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Joshua 8:34-35 “Then afterward he read all the words of the law, </a:t>
          </a:r>
          <a:r>
            <a:rPr lang="en-US" sz="2200" b="0" i="0" kern="1200" dirty="0"/>
            <a:t>the blessing and the curse</a:t>
          </a:r>
          <a:r>
            <a:rPr lang="en-US" sz="2200" kern="1200" dirty="0"/>
            <a:t>, according to all that is written in the book of the law.  There was not a word of all that Moses had commanded which Joshua did not read before all the assembly.”</a:t>
          </a:r>
        </a:p>
      </dsp:txBody>
      <dsp:txXfrm>
        <a:off x="3502" y="1269250"/>
        <a:ext cx="3415080" cy="3502619"/>
      </dsp:txXfrm>
    </dsp:sp>
    <dsp:sp modelId="{87D1D24D-D926-47EB-AA5F-0C4F9A504831}">
      <dsp:nvSpPr>
        <dsp:cNvPr id="0" name=""/>
        <dsp:cNvSpPr/>
      </dsp:nvSpPr>
      <dsp:spPr>
        <a:xfrm>
          <a:off x="3896694" y="200768"/>
          <a:ext cx="3415080" cy="1068481"/>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King Josiah Repairs the Temple and Discovers the Law </a:t>
          </a:r>
        </a:p>
      </dsp:txBody>
      <dsp:txXfrm>
        <a:off x="3896694" y="200768"/>
        <a:ext cx="3415080" cy="1068481"/>
      </dsp:txXfrm>
    </dsp:sp>
    <dsp:sp modelId="{DC784DAC-FABF-44EA-9BF2-AF96D36D87F0}">
      <dsp:nvSpPr>
        <dsp:cNvPr id="0" name=""/>
        <dsp:cNvSpPr/>
      </dsp:nvSpPr>
      <dsp:spPr>
        <a:xfrm>
          <a:off x="3896694" y="1269250"/>
          <a:ext cx="3415080" cy="3502619"/>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II Kings 22:8-11 “Then Hilkiah the high priest said to </a:t>
          </a:r>
          <a:r>
            <a:rPr lang="en-US" sz="2200" kern="1200" dirty="0" err="1"/>
            <a:t>Shaphan</a:t>
          </a:r>
          <a:r>
            <a:rPr lang="en-US" sz="2200" kern="1200" dirty="0"/>
            <a:t> the scribe, “I have found the book of the law in the house of the Lord” … “And </a:t>
          </a:r>
          <a:r>
            <a:rPr lang="en-US" sz="2200" kern="1200" dirty="0" err="1"/>
            <a:t>Shaphan</a:t>
          </a:r>
          <a:r>
            <a:rPr lang="en-US" sz="2200" kern="1200" dirty="0"/>
            <a:t> read it in the presence of the king. When the king heard the words of the book of the law, he tore his clothes.”</a:t>
          </a:r>
        </a:p>
      </dsp:txBody>
      <dsp:txXfrm>
        <a:off x="3896694" y="1269250"/>
        <a:ext cx="3415080" cy="3502619"/>
      </dsp:txXfrm>
    </dsp:sp>
    <dsp:sp modelId="{C2241271-0EE6-4756-8DD2-06093ECCB9CC}">
      <dsp:nvSpPr>
        <dsp:cNvPr id="0" name=""/>
        <dsp:cNvSpPr/>
      </dsp:nvSpPr>
      <dsp:spPr>
        <a:xfrm>
          <a:off x="7789886" y="200768"/>
          <a:ext cx="3415080" cy="1068481"/>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Restoration of Jewish Community after Babylonian Exile</a:t>
          </a:r>
        </a:p>
      </dsp:txBody>
      <dsp:txXfrm>
        <a:off x="7789886" y="200768"/>
        <a:ext cx="3415080" cy="1068481"/>
      </dsp:txXfrm>
    </dsp:sp>
    <dsp:sp modelId="{A8C008DD-FC4B-4D9D-9B3F-2EDC46A233AA}">
      <dsp:nvSpPr>
        <dsp:cNvPr id="0" name=""/>
        <dsp:cNvSpPr/>
      </dsp:nvSpPr>
      <dsp:spPr>
        <a:xfrm>
          <a:off x="7789886" y="1269250"/>
          <a:ext cx="3415080" cy="3502619"/>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Neh. 8:3 “He read from it (book of the law of Moses vs. 1) before the square…from early morning until midday, in the presence of men and women, those who could understand; and all the people were attentive to the book of the law.”</a:t>
          </a:r>
        </a:p>
      </dsp:txBody>
      <dsp:txXfrm>
        <a:off x="7789886" y="1269250"/>
        <a:ext cx="3415080" cy="350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E927-6AF6-4F79-A285-5E208E49F51A}">
      <dsp:nvSpPr>
        <dsp:cNvPr id="0" name=""/>
        <dsp:cNvSpPr/>
      </dsp:nvSpPr>
      <dsp:spPr>
        <a:xfrm>
          <a:off x="0" y="253621"/>
          <a:ext cx="6151562" cy="5890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354076" rIns="477430" bIns="142240" numCol="1" spcCol="1270" anchor="t" anchorCtr="0">
          <a:noAutofit/>
        </a:bodyPr>
        <a:lstStyle/>
        <a:p>
          <a:pPr marL="228600" lvl="1" indent="-228600" algn="l" defTabSz="889000">
            <a:lnSpc>
              <a:spcPct val="150000"/>
            </a:lnSpc>
            <a:spcBef>
              <a:spcPct val="0"/>
            </a:spcBef>
            <a:spcAft>
              <a:spcPct val="15000"/>
            </a:spcAft>
            <a:buChar char="•"/>
          </a:pPr>
          <a:r>
            <a:rPr lang="en-US" sz="2000" u="sng" kern="1200" dirty="0"/>
            <a:t>John 5:46-47 </a:t>
          </a:r>
          <a:r>
            <a:rPr lang="en-US" sz="2000" kern="1200" dirty="0"/>
            <a:t>“For if you believed Moses, you would believe Me, for he wrote about Me.  But if you do not believe his writings, how will you believe My words?”</a:t>
          </a:r>
        </a:p>
        <a:p>
          <a:pPr marL="228600" lvl="1" indent="-228600" algn="l" defTabSz="889000">
            <a:lnSpc>
              <a:spcPct val="150000"/>
            </a:lnSpc>
            <a:spcBef>
              <a:spcPct val="0"/>
            </a:spcBef>
            <a:spcAft>
              <a:spcPct val="15000"/>
            </a:spcAft>
            <a:buChar char="•"/>
          </a:pPr>
          <a:r>
            <a:rPr lang="en-US" sz="2000" u="sng" kern="1200" dirty="0"/>
            <a:t>Luke 24:27; 44 </a:t>
          </a:r>
          <a:r>
            <a:rPr lang="en-US" sz="2000" kern="12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sp:txBody>
      <dsp:txXfrm>
        <a:off x="0" y="253621"/>
        <a:ext cx="6151562" cy="5890500"/>
      </dsp:txXfrm>
    </dsp:sp>
    <dsp:sp modelId="{9667BFFD-6518-4886-B0CE-C62A2C903167}">
      <dsp:nvSpPr>
        <dsp:cNvPr id="0" name=""/>
        <dsp:cNvSpPr/>
      </dsp:nvSpPr>
      <dsp:spPr>
        <a:xfrm>
          <a:off x="307578" y="2701"/>
          <a:ext cx="4306094"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66800">
            <a:lnSpc>
              <a:spcPct val="90000"/>
            </a:lnSpc>
            <a:spcBef>
              <a:spcPct val="0"/>
            </a:spcBef>
            <a:spcAft>
              <a:spcPct val="35000"/>
            </a:spcAft>
            <a:buNone/>
          </a:pPr>
          <a:r>
            <a:rPr lang="en-US" sz="2400" kern="1200" dirty="0"/>
            <a:t>Words of Jesus</a:t>
          </a:r>
        </a:p>
      </dsp:txBody>
      <dsp:txXfrm>
        <a:off x="332076" y="27199"/>
        <a:ext cx="4257098"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F7FEC-5C26-4456-AF99-0B3DAB35FAB5}">
      <dsp:nvSpPr>
        <dsp:cNvPr id="0" name=""/>
        <dsp:cNvSpPr/>
      </dsp:nvSpPr>
      <dsp:spPr>
        <a:xfrm>
          <a:off x="0" y="722454"/>
          <a:ext cx="6151562" cy="48116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1353820" rIns="47743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Gal. 3:24 “Therefore the </a:t>
          </a:r>
          <a:r>
            <a:rPr lang="en-US" sz="2400" i="1" u="sng" kern="1200" dirty="0">
              <a:highlight>
                <a:srgbClr val="FFFF00"/>
              </a:highlight>
            </a:rPr>
            <a:t>Law has become our guardian (tutor) </a:t>
          </a:r>
          <a:r>
            <a:rPr lang="en-US" sz="2400" kern="1200" dirty="0"/>
            <a:t>to </a:t>
          </a:r>
          <a:r>
            <a:rPr lang="en-US" sz="2400" i="1" u="sng" kern="1200" dirty="0">
              <a:highlight>
                <a:srgbClr val="FFFF00"/>
              </a:highlight>
            </a:rPr>
            <a:t>lead us to Christ</a:t>
          </a:r>
          <a:r>
            <a:rPr lang="en-US" sz="2400" kern="1200" dirty="0"/>
            <a:t>, so that we may be justified by faith.”</a:t>
          </a:r>
        </a:p>
        <a:p>
          <a:pPr marL="228600" lvl="1" indent="-228600" algn="l" defTabSz="1066800">
            <a:lnSpc>
              <a:spcPct val="90000"/>
            </a:lnSpc>
            <a:spcBef>
              <a:spcPct val="0"/>
            </a:spcBef>
            <a:spcAft>
              <a:spcPct val="15000"/>
            </a:spcAft>
            <a:buChar char="•"/>
          </a:pPr>
          <a:r>
            <a:rPr lang="en-US" sz="2400" kern="1200" dirty="0"/>
            <a:t>Heb. 11:3 “By faith we understand that the worlds were prepared by the word of God, so that what is seen was not made out of things which are visible…”</a:t>
          </a:r>
        </a:p>
        <a:p>
          <a:pPr marL="228600" lvl="1" indent="-228600" algn="l" defTabSz="1066800">
            <a:lnSpc>
              <a:spcPct val="90000"/>
            </a:lnSpc>
            <a:spcBef>
              <a:spcPct val="0"/>
            </a:spcBef>
            <a:spcAft>
              <a:spcPct val="15000"/>
            </a:spcAft>
            <a:buChar char="•"/>
          </a:pPr>
          <a:r>
            <a:rPr lang="en-US" sz="2400" kern="1200" dirty="0"/>
            <a:t>2 Pet. 3:5; 2 Cor. 4:6; Heb. 6:7; Acts 17:24; I Cor. 11:7; Matt. 19:4</a:t>
          </a:r>
        </a:p>
      </dsp:txBody>
      <dsp:txXfrm>
        <a:off x="0" y="722454"/>
        <a:ext cx="6151562" cy="4811625"/>
      </dsp:txXfrm>
    </dsp:sp>
    <dsp:sp modelId="{3B65EDED-0B91-49E3-A59F-9EC579D54FA6}">
      <dsp:nvSpPr>
        <dsp:cNvPr id="0" name=""/>
        <dsp:cNvSpPr/>
      </dsp:nvSpPr>
      <dsp:spPr>
        <a:xfrm>
          <a:off x="307578" y="218079"/>
          <a:ext cx="4306094" cy="14637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244600">
            <a:lnSpc>
              <a:spcPct val="90000"/>
            </a:lnSpc>
            <a:spcBef>
              <a:spcPct val="0"/>
            </a:spcBef>
            <a:spcAft>
              <a:spcPct val="35000"/>
            </a:spcAft>
            <a:buNone/>
          </a:pPr>
          <a:r>
            <a:rPr lang="en-US" sz="2800" kern="1200" dirty="0"/>
            <a:t>New Testament Writings </a:t>
          </a:r>
        </a:p>
      </dsp:txBody>
      <dsp:txXfrm>
        <a:off x="379034" y="289535"/>
        <a:ext cx="4163182" cy="132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F0DB-4144-4F25-9964-823702C5E742}">
      <dsp:nvSpPr>
        <dsp:cNvPr id="0" name=""/>
        <dsp:cNvSpPr/>
      </dsp:nvSpPr>
      <dsp:spPr>
        <a:xfrm>
          <a:off x="0" y="163832"/>
          <a:ext cx="3347263" cy="243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is omnipotent, omnipresent, and omniscient.</a:t>
          </a:r>
        </a:p>
      </dsp:txBody>
      <dsp:txXfrm>
        <a:off x="0" y="163832"/>
        <a:ext cx="3347263" cy="2434069"/>
      </dsp:txXfrm>
    </dsp:sp>
    <dsp:sp modelId="{86490EAE-DE01-4818-B604-1F9F3A484BC4}">
      <dsp:nvSpPr>
        <dsp:cNvPr id="0" name=""/>
        <dsp:cNvSpPr/>
      </dsp:nvSpPr>
      <dsp:spPr>
        <a:xfrm>
          <a:off x="3681989" y="127722"/>
          <a:ext cx="3347263" cy="2506290"/>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created the world and all its hosts – it was very good.</a:t>
          </a:r>
        </a:p>
      </dsp:txBody>
      <dsp:txXfrm>
        <a:off x="3681989" y="127722"/>
        <a:ext cx="3347263" cy="2506290"/>
      </dsp:txXfrm>
    </dsp:sp>
    <dsp:sp modelId="{3575D545-C47E-42C8-AC33-C560DBE9C998}">
      <dsp:nvSpPr>
        <dsp:cNvPr id="0" name=""/>
        <dsp:cNvSpPr/>
      </dsp:nvSpPr>
      <dsp:spPr>
        <a:xfrm>
          <a:off x="7363978" y="136750"/>
          <a:ext cx="3347263" cy="2488234"/>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Mankind is the image bearer of God, </a:t>
          </a:r>
          <a:r>
            <a:rPr lang="en-US" sz="1900" i="1" kern="1200" dirty="0">
              <a:solidFill>
                <a:schemeClr val="tx1"/>
              </a:solidFill>
            </a:rPr>
            <a:t>blessed</a:t>
          </a:r>
          <a:r>
            <a:rPr lang="en-US" sz="1900" kern="1200" dirty="0">
              <a:solidFill>
                <a:schemeClr val="tx1"/>
              </a:solidFill>
            </a:rPr>
            <a:t> and imbued with divine purpose.</a:t>
          </a:r>
        </a:p>
      </dsp:txBody>
      <dsp:txXfrm>
        <a:off x="7363978" y="136750"/>
        <a:ext cx="3347263" cy="2488234"/>
      </dsp:txXfrm>
    </dsp:sp>
    <dsp:sp modelId="{8CD07354-053A-4CF4-B959-D248C7346AAA}">
      <dsp:nvSpPr>
        <dsp:cNvPr id="0" name=""/>
        <dsp:cNvSpPr/>
      </dsp:nvSpPr>
      <dsp:spPr>
        <a:xfrm>
          <a:off x="0" y="2968739"/>
          <a:ext cx="3347263" cy="2487592"/>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Man’s sin in the garden and every sin thereafter separates him from God (death) and creates disorder which is in opposition to the blessed and holy purpose of God’s creation. </a:t>
          </a:r>
        </a:p>
      </dsp:txBody>
      <dsp:txXfrm>
        <a:off x="0" y="2968739"/>
        <a:ext cx="3347263" cy="2487592"/>
      </dsp:txXfrm>
    </dsp:sp>
    <dsp:sp modelId="{B73BCE78-3D61-46BC-AD76-3F9BF70E1834}">
      <dsp:nvSpPr>
        <dsp:cNvPr id="0" name=""/>
        <dsp:cNvSpPr/>
      </dsp:nvSpPr>
      <dsp:spPr>
        <a:xfrm>
          <a:off x="3681989" y="2977766"/>
          <a:ext cx="3347263" cy="246953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promise to Abraham reorients mankind back to the original garden blessing, relationship, and purpose which is fulfilled in Christ Jesus.</a:t>
          </a:r>
        </a:p>
      </dsp:txBody>
      <dsp:txXfrm>
        <a:off x="3681989" y="2977766"/>
        <a:ext cx="3347263" cy="2469537"/>
      </dsp:txXfrm>
    </dsp:sp>
    <dsp:sp modelId="{06231FDB-DBF3-4FF6-951C-9D8E5172FEB2}">
      <dsp:nvSpPr>
        <dsp:cNvPr id="0" name=""/>
        <dsp:cNvSpPr/>
      </dsp:nvSpPr>
      <dsp:spPr>
        <a:xfrm>
          <a:off x="7363978" y="2977766"/>
          <a:ext cx="3347263" cy="246953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Abraham, landless and childless; Isaac, bound and deceived; Jacob, blessed but grief stricken; and Joseph, betrayed and imprisoned, must learn that </a:t>
          </a:r>
          <a:r>
            <a:rPr lang="en-US" sz="1900" kern="1200" dirty="0">
              <a:solidFill>
                <a:schemeClr val="tx1"/>
              </a:solidFill>
              <a:highlight>
                <a:srgbClr val="FFFF00"/>
              </a:highlight>
            </a:rPr>
            <a:t>the Great Promise, </a:t>
          </a:r>
          <a:r>
            <a:rPr lang="en-US" sz="1900" i="1" kern="1200" dirty="0">
              <a:solidFill>
                <a:schemeClr val="tx1"/>
              </a:solidFill>
              <a:highlight>
                <a:srgbClr val="FFFF00"/>
              </a:highlight>
            </a:rPr>
            <a:t>the lodestar of their lives</a:t>
          </a:r>
          <a:r>
            <a:rPr lang="en-US" sz="1900" kern="1200" dirty="0">
              <a:solidFill>
                <a:schemeClr val="tx1"/>
              </a:solidFill>
              <a:highlight>
                <a:srgbClr val="FFFF00"/>
              </a:highlight>
            </a:rPr>
            <a:t>, </a:t>
          </a:r>
          <a:r>
            <a:rPr lang="en-US" sz="1900" u="sng" kern="1200" dirty="0">
              <a:solidFill>
                <a:schemeClr val="tx1"/>
              </a:solidFill>
              <a:highlight>
                <a:srgbClr val="FFFF00"/>
              </a:highlight>
            </a:rPr>
            <a:t>must be fulfilled divinely and miraculously or not at all</a:t>
          </a:r>
          <a:r>
            <a:rPr lang="en-US" sz="1900" kern="1200" dirty="0">
              <a:solidFill>
                <a:schemeClr val="tx1"/>
              </a:solidFill>
              <a:highlight>
                <a:srgbClr val="FFFF00"/>
              </a:highlight>
            </a:rPr>
            <a:t>.  </a:t>
          </a:r>
        </a:p>
      </dsp:txBody>
      <dsp:txXfrm>
        <a:off x="7363978" y="2977766"/>
        <a:ext cx="3347263" cy="24695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12/3/2023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20</a:t>
            </a:fld>
            <a:endParaRPr lang="en-US"/>
          </a:p>
        </p:txBody>
      </p:sp>
    </p:spTree>
    <p:extLst>
      <p:ext uri="{BB962C8B-B14F-4D97-AF65-F5344CB8AC3E}">
        <p14:creationId xmlns:p14="http://schemas.microsoft.com/office/powerpoint/2010/main" val="263167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22</a:t>
            </a:fld>
            <a:endParaRPr lang="en-US"/>
          </a:p>
        </p:txBody>
      </p:sp>
    </p:spTree>
    <p:extLst>
      <p:ext uri="{BB962C8B-B14F-4D97-AF65-F5344CB8AC3E}">
        <p14:creationId xmlns:p14="http://schemas.microsoft.com/office/powerpoint/2010/main" val="10348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23</a:t>
            </a:fld>
            <a:endParaRPr lang="en-US"/>
          </a:p>
        </p:txBody>
      </p:sp>
    </p:spTree>
    <p:extLst>
      <p:ext uri="{BB962C8B-B14F-4D97-AF65-F5344CB8AC3E}">
        <p14:creationId xmlns:p14="http://schemas.microsoft.com/office/powerpoint/2010/main" val="202556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12/3/2023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12/3/2023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12/3/2023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12/3/2023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4010680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FB5-4C2E-F702-3FB9-80E6967DA85E}"/>
              </a:ext>
            </a:extLst>
          </p:cNvPr>
          <p:cNvSpPr>
            <a:spLocks noGrp="1"/>
          </p:cNvSpPr>
          <p:nvPr>
            <p:ph type="title"/>
          </p:nvPr>
        </p:nvSpPr>
        <p:spPr>
          <a:xfrm>
            <a:off x="2231136" y="275208"/>
            <a:ext cx="7729728" cy="870011"/>
          </a:xfrm>
        </p:spPr>
        <p:txBody>
          <a:bodyPr>
            <a:normAutofit/>
          </a:bodyPr>
          <a:lstStyle/>
          <a:p>
            <a:r>
              <a:rPr lang="en-US" dirty="0"/>
              <a:t>Genesis: Major class themes</a:t>
            </a:r>
          </a:p>
        </p:txBody>
      </p:sp>
      <p:graphicFrame>
        <p:nvGraphicFramePr>
          <p:cNvPr id="5" name="Content Placeholder 2">
            <a:extLst>
              <a:ext uri="{FF2B5EF4-FFF2-40B4-BE49-F238E27FC236}">
                <a16:creationId xmlns:a16="http://schemas.microsoft.com/office/drawing/2014/main" id="{2335DE2B-A703-D2F8-8312-A9111D72D209}"/>
              </a:ext>
            </a:extLst>
          </p:cNvPr>
          <p:cNvGraphicFramePr>
            <a:graphicFrameLocks noGrp="1"/>
          </p:cNvGraphicFramePr>
          <p:nvPr>
            <p:ph idx="1"/>
            <p:extLst>
              <p:ext uri="{D42A27DB-BD31-4B8C-83A1-F6EECF244321}">
                <p14:modId xmlns:p14="http://schemas.microsoft.com/office/powerpoint/2010/main" val="1841774197"/>
              </p:ext>
            </p:extLst>
          </p:nvPr>
        </p:nvGraphicFramePr>
        <p:xfrm>
          <a:off x="650450" y="1145219"/>
          <a:ext cx="10711242" cy="558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3611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a:bodyPr>
          <a:lstStyle/>
          <a:p>
            <a:pPr marL="0" indent="0" algn="just">
              <a:lnSpc>
                <a:spcPct val="90000"/>
              </a:lnSpc>
              <a:buNone/>
            </a:pPr>
            <a:r>
              <a:rPr lang="en-US" sz="2100" b="1" i="0" dirty="0">
                <a:solidFill>
                  <a:schemeClr val="tx1"/>
                </a:solidFill>
                <a:effectLst/>
              </a:rPr>
              <a:t>The Creation</a:t>
            </a:r>
          </a:p>
          <a:p>
            <a:pPr marL="0" indent="0" algn="just">
              <a:lnSpc>
                <a:spcPct val="150000"/>
              </a:lnSpc>
              <a:buNone/>
            </a:pPr>
            <a:r>
              <a:rPr lang="en-US" sz="2100" b="1" i="0" dirty="0">
                <a:solidFill>
                  <a:schemeClr val="tx1"/>
                </a:solidFill>
                <a:effectLst/>
              </a:rPr>
              <a:t>1 </a:t>
            </a:r>
            <a:r>
              <a:rPr lang="en-US" sz="2100" b="0" i="0" dirty="0">
                <a:solidFill>
                  <a:schemeClr val="tx1"/>
                </a:solidFill>
                <a:effectLst/>
              </a:rPr>
              <a:t>In the beginning God created the heavens and the earth. </a:t>
            </a:r>
            <a:r>
              <a:rPr lang="en-US" sz="2100" b="1" i="0" baseline="30000" dirty="0">
                <a:solidFill>
                  <a:schemeClr val="tx1"/>
                </a:solidFill>
                <a:effectLst/>
              </a:rPr>
              <a:t>2 </a:t>
            </a:r>
            <a:r>
              <a:rPr lang="en-US" sz="2100" b="0" i="0" dirty="0">
                <a:solidFill>
                  <a:schemeClr val="tx1"/>
                </a:solidFill>
                <a:effectLst/>
              </a:rPr>
              <a:t>The earth was formless and void, and darkness was over the surface of the deep, and the Spirit of God was moving over the surface of the waters. </a:t>
            </a:r>
            <a:r>
              <a:rPr lang="en-US" sz="2100" b="1" i="0" baseline="30000" dirty="0">
                <a:solidFill>
                  <a:schemeClr val="tx1"/>
                </a:solidFill>
                <a:effectLst/>
              </a:rPr>
              <a:t>3 </a:t>
            </a:r>
            <a:r>
              <a:rPr lang="en-US" sz="2100" b="0" i="0" dirty="0">
                <a:solidFill>
                  <a:schemeClr val="tx1"/>
                </a:solidFill>
                <a:effectLst/>
              </a:rPr>
              <a:t>Then God said, “Let there be light”; and there was light. </a:t>
            </a:r>
            <a:r>
              <a:rPr lang="en-US" sz="2100" b="1" i="0" baseline="30000" dirty="0">
                <a:solidFill>
                  <a:schemeClr val="tx1"/>
                </a:solidFill>
                <a:effectLst/>
              </a:rPr>
              <a:t>4 </a:t>
            </a:r>
            <a:r>
              <a:rPr lang="en-US" sz="2100" b="0" i="0" dirty="0">
                <a:solidFill>
                  <a:schemeClr val="tx1"/>
                </a:solidFill>
                <a:effectLst/>
              </a:rPr>
              <a:t>God saw that the light was good; and God separated the light from the darkness. </a:t>
            </a:r>
            <a:r>
              <a:rPr lang="en-US" sz="2100" b="1" i="0" baseline="30000" dirty="0">
                <a:solidFill>
                  <a:schemeClr val="tx1"/>
                </a:solidFill>
                <a:effectLst/>
              </a:rPr>
              <a:t>5 </a:t>
            </a:r>
            <a:r>
              <a:rPr lang="en-US" sz="2100" b="0" i="0" dirty="0">
                <a:solidFill>
                  <a:schemeClr val="tx1"/>
                </a:solidFill>
                <a:effectLst/>
              </a:rPr>
              <a:t>God called the light day, and the darkness He called night. And there was evening and there was morning, one day.</a:t>
            </a:r>
          </a:p>
          <a:p>
            <a:pPr marL="0" indent="0" algn="just">
              <a:lnSpc>
                <a:spcPct val="150000"/>
              </a:lnSpc>
              <a:buNone/>
            </a:pPr>
            <a:r>
              <a:rPr lang="en-US" sz="2100" b="1" i="0" baseline="30000" dirty="0">
                <a:solidFill>
                  <a:schemeClr val="tx1"/>
                </a:solidFill>
                <a:effectLst/>
              </a:rPr>
              <a:t>6 </a:t>
            </a:r>
            <a:r>
              <a:rPr lang="en-US" sz="2100" b="0" i="0" dirty="0">
                <a:solidFill>
                  <a:schemeClr val="tx1"/>
                </a:solidFill>
                <a:effectLst/>
              </a:rPr>
              <a:t>Then God said, “Let there be an expanse in the midst of the waters, and let it separate the waters from the waters.” </a:t>
            </a:r>
            <a:r>
              <a:rPr lang="en-US" sz="2100" b="1" i="0" baseline="30000" dirty="0">
                <a:solidFill>
                  <a:schemeClr val="tx1"/>
                </a:solidFill>
                <a:effectLst/>
              </a:rPr>
              <a:t>7 </a:t>
            </a:r>
            <a:r>
              <a:rPr lang="en-US" sz="2100" b="0" i="0" dirty="0">
                <a:solidFill>
                  <a:schemeClr val="tx1"/>
                </a:solidFill>
                <a:effectLst/>
              </a:rPr>
              <a:t>God made the expanse, and separated the waters which were below the expanse from the waters which were above the expanse; and it was so. </a:t>
            </a:r>
            <a:r>
              <a:rPr lang="en-US" sz="2100" b="1" i="0" baseline="30000" dirty="0">
                <a:solidFill>
                  <a:schemeClr val="tx1"/>
                </a:solidFill>
                <a:effectLst/>
              </a:rPr>
              <a:t>8 </a:t>
            </a:r>
            <a:r>
              <a:rPr lang="en-US" sz="2100" b="0" i="0" dirty="0">
                <a:solidFill>
                  <a:schemeClr val="tx1"/>
                </a:solidFill>
                <a:effectLst/>
              </a:rPr>
              <a:t>God called the expanse heaven. And there was evening and there was morning, a second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238302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chor="ctr">
            <a:normAutofit/>
          </a:bodyPr>
          <a:lstStyle/>
          <a:p>
            <a:pPr marL="0" indent="0" algn="just">
              <a:lnSpc>
                <a:spcPct val="150000"/>
              </a:lnSpc>
              <a:buNone/>
            </a:pPr>
            <a:r>
              <a:rPr lang="en-US" sz="2100" b="1" i="0" baseline="30000" dirty="0">
                <a:solidFill>
                  <a:schemeClr val="tx1"/>
                </a:solidFill>
                <a:effectLst/>
              </a:rPr>
              <a:t>9 </a:t>
            </a:r>
            <a:r>
              <a:rPr lang="en-US" sz="2100" b="0" i="0" dirty="0">
                <a:solidFill>
                  <a:schemeClr val="tx1"/>
                </a:solidFill>
                <a:effectLst/>
              </a:rPr>
              <a:t>Then God said, “Let the waters below the heavens be gathered into one place, and let the dry land appear”; and it was so. </a:t>
            </a:r>
            <a:r>
              <a:rPr lang="en-US" sz="2100" b="1" i="0" baseline="30000" dirty="0">
                <a:solidFill>
                  <a:schemeClr val="tx1"/>
                </a:solidFill>
                <a:effectLst/>
              </a:rPr>
              <a:t>10 </a:t>
            </a:r>
            <a:r>
              <a:rPr lang="en-US" sz="2100" b="0" i="0" dirty="0">
                <a:solidFill>
                  <a:schemeClr val="tx1"/>
                </a:solidFill>
                <a:effectLst/>
              </a:rPr>
              <a:t>God called the dry land earth, and the gathering of the waters He called seas; and God saw that it was good. </a:t>
            </a:r>
            <a:r>
              <a:rPr lang="en-US" sz="2100" b="1" i="0" baseline="30000" dirty="0">
                <a:solidFill>
                  <a:schemeClr val="tx1"/>
                </a:solidFill>
                <a:effectLst/>
              </a:rPr>
              <a:t>11 </a:t>
            </a:r>
            <a:r>
              <a:rPr lang="en-US" sz="2100" b="0" i="0" dirty="0">
                <a:solidFill>
                  <a:schemeClr val="tx1"/>
                </a:solidFill>
                <a:effectLst/>
              </a:rPr>
              <a:t>Then God said, “Let the earth sprout vegetation, plants yielding seed, </a:t>
            </a:r>
            <a:r>
              <a:rPr lang="en-US" sz="2100" b="0" i="1" dirty="0">
                <a:solidFill>
                  <a:schemeClr val="tx1"/>
                </a:solidFill>
                <a:effectLst/>
              </a:rPr>
              <a:t>and</a:t>
            </a:r>
            <a:r>
              <a:rPr lang="en-US" sz="2100" b="0" i="0" dirty="0">
                <a:solidFill>
                  <a:schemeClr val="tx1"/>
                </a:solidFill>
                <a:effectLst/>
              </a:rPr>
              <a:t> fruit trees on the earth bearing fruit after their kind with seed in them”; and it was so. </a:t>
            </a:r>
            <a:r>
              <a:rPr lang="en-US" sz="2100" b="1" i="0" baseline="30000" dirty="0">
                <a:solidFill>
                  <a:schemeClr val="tx1"/>
                </a:solidFill>
                <a:effectLst/>
              </a:rPr>
              <a:t>12 </a:t>
            </a:r>
            <a:r>
              <a:rPr lang="en-US" sz="2100" b="0" i="0" dirty="0">
                <a:solidFill>
                  <a:schemeClr val="tx1"/>
                </a:solidFill>
                <a:effectLst/>
              </a:rPr>
              <a:t>The earth brought forth vegetation, plants yielding seed after their kind, and trees bearing fruit with seed in them, after their kind; and God saw that it was good. </a:t>
            </a:r>
            <a:r>
              <a:rPr lang="en-US" sz="2100" b="1" i="0" baseline="30000" dirty="0">
                <a:solidFill>
                  <a:schemeClr val="tx1"/>
                </a:solidFill>
                <a:effectLst/>
              </a:rPr>
              <a:t>13 </a:t>
            </a:r>
            <a:r>
              <a:rPr lang="en-US" sz="2100" b="0" i="0" dirty="0">
                <a:solidFill>
                  <a:schemeClr val="tx1"/>
                </a:solidFill>
                <a:effectLst/>
              </a:rPr>
              <a:t>There was evening and there was morning, a third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41116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a:bodyPr>
          <a:lstStyle/>
          <a:p>
            <a:pPr marL="0" indent="0">
              <a:lnSpc>
                <a:spcPct val="90000"/>
              </a:lnSpc>
              <a:buNone/>
            </a:pPr>
            <a:endParaRPr lang="en-US" sz="1600" dirty="0"/>
          </a:p>
          <a:p>
            <a:pPr marL="0" indent="0">
              <a:lnSpc>
                <a:spcPct val="150000"/>
              </a:lnSpc>
              <a:buNone/>
            </a:pPr>
            <a:r>
              <a:rPr lang="en-US" sz="2100" dirty="0">
                <a:solidFill>
                  <a:schemeClr val="tx1"/>
                </a:solidFill>
              </a:rPr>
              <a:t>14 Then God said, “Let there be lights in the expanse of the heavens to separate the day from the night and let them be for signs and for seasons and for days and years; 15 and let them be for lights in the expanse of the heavens to give light on the earth”; and it was so. 16 God made the two great lights, the greater light to govern the day, and the lesser light to govern the night; He made the stars also. 17 God placed them in the expanse of the heavens to give light on the earth, 18 and to govern the day and the night, and to separate the light from the darkness; and God saw that it was good. 19 There was evening and there was morning, a fourth day.</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3304760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lnSpcReduction="10000"/>
          </a:bodyPr>
          <a:lstStyle/>
          <a:p>
            <a:pPr marL="0" indent="0">
              <a:lnSpc>
                <a:spcPct val="90000"/>
              </a:lnSpc>
              <a:buNone/>
            </a:pPr>
            <a:endParaRPr lang="en-US" sz="1600" dirty="0"/>
          </a:p>
          <a:p>
            <a:pPr marL="0" indent="0">
              <a:lnSpc>
                <a:spcPct val="150000"/>
              </a:lnSpc>
              <a:buNone/>
            </a:pPr>
            <a:r>
              <a:rPr lang="en-US" sz="2100" dirty="0">
                <a:solidFill>
                  <a:schemeClr val="tx1"/>
                </a:solidFill>
              </a:rPr>
              <a:t>20 Then God said, “Let the waters teem with swarms of living creatures, and let birds fly above the earth in the open expanse of the heavens.” 21 God created the great sea monsters and every living creature that moves, with which the waters swarmed after their kind, and every winged bird after its kind; and God saw that it was good. 22 God blessed them, saying, “Be fruitful and multiply, and fill the waters in the seas, and let birds multiply on the earth.” 23 There was evening and there was morning, a fifth day.</a:t>
            </a:r>
          </a:p>
          <a:p>
            <a:pPr marL="0" indent="0">
              <a:lnSpc>
                <a:spcPct val="150000"/>
              </a:lnSpc>
              <a:buNone/>
            </a:pPr>
            <a:r>
              <a:rPr lang="en-US" sz="2100" dirty="0">
                <a:solidFill>
                  <a:schemeClr val="tx1"/>
                </a:solidFill>
              </a:rPr>
              <a:t>24 Then God said, “Let the earth bring forth living creatures after their kind: cattle and creeping things and beasts of the earth after their kind”; and it was so. 25 God made the beasts of the earth after their kind, and the cattle after their kind, and everything that creeps on the ground after its kind; and God saw that it was good.</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1022468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26 Then God said, “Let Us make man in Our image, according to Our likeness; and let them rule over the fish of the sea and over the birds of the sky and over the cattle and over all the earth, and over every creeping thing that creeps on the earth.” 27 God created man in His own image, in the image of God He created him; male and female He created them. 28 God blessed them; and God said to them, “Be fruitful and multiply, and fill the earth, and subdue it; and rule over the fish of the sea and over the birds of the sky and over every living thing that moves on the earth.” 29 Then God said, “Behold, I have given you every plant yielding seed that is on the surface of all the earth, and every tree which has fruit yielding seed; it shall be food for you; </a:t>
            </a:r>
            <a:endParaRPr lang="en-US" sz="1600" dirty="0"/>
          </a:p>
        </p:txBody>
      </p:sp>
    </p:spTree>
    <p:extLst>
      <p:ext uri="{BB962C8B-B14F-4D97-AF65-F5344CB8AC3E}">
        <p14:creationId xmlns:p14="http://schemas.microsoft.com/office/powerpoint/2010/main" val="4100438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30 and to every beast of the earth and to every bird of the sky and to every thing that moves on the earth which has life, I have given every green plant for food”; and it was so. 31 God saw all that He had made, and behold, it was very good. And there was evening and there was morning, the sixth day.</a:t>
            </a:r>
            <a:endParaRPr lang="en-US" sz="2100" b="1" i="0" dirty="0">
              <a:solidFill>
                <a:srgbClr val="000000"/>
              </a:solidFill>
              <a:effectLst/>
            </a:endParaRPr>
          </a:p>
          <a:p>
            <a:pPr marL="0" indent="0" algn="l">
              <a:lnSpc>
                <a:spcPct val="160000"/>
              </a:lnSpc>
              <a:buNone/>
            </a:pPr>
            <a:r>
              <a:rPr lang="en-US" sz="2100" b="1" i="0" dirty="0">
                <a:solidFill>
                  <a:srgbClr val="000000"/>
                </a:solidFill>
                <a:effectLst/>
              </a:rPr>
              <a:t>The Creation of Man and Woman</a:t>
            </a:r>
          </a:p>
          <a:p>
            <a:pPr marL="0" indent="0" algn="l">
              <a:lnSpc>
                <a:spcPct val="160000"/>
              </a:lnSpc>
              <a:buNone/>
            </a:pPr>
            <a:r>
              <a:rPr lang="en-US" sz="2100" b="1" i="0" dirty="0">
                <a:solidFill>
                  <a:srgbClr val="000000"/>
                </a:solidFill>
                <a:effectLst/>
              </a:rPr>
              <a:t>2 </a:t>
            </a:r>
            <a:r>
              <a:rPr lang="en-US" sz="2100" b="0" i="0" dirty="0">
                <a:solidFill>
                  <a:srgbClr val="000000"/>
                </a:solidFill>
                <a:effectLst/>
              </a:rPr>
              <a:t>Thus the heavens and the earth were completed, and all their hosts. </a:t>
            </a:r>
            <a:r>
              <a:rPr lang="en-US" sz="2100" b="1" i="0" baseline="30000" dirty="0">
                <a:solidFill>
                  <a:srgbClr val="000000"/>
                </a:solidFill>
                <a:effectLst/>
              </a:rPr>
              <a:t>2 </a:t>
            </a:r>
            <a:r>
              <a:rPr lang="en-US" sz="2100" b="0" i="0" dirty="0">
                <a:solidFill>
                  <a:srgbClr val="000000"/>
                </a:solidFill>
                <a:effectLst/>
              </a:rPr>
              <a:t>By the seventh day God completed His work which He had done, and He rested on the seventh day from all His work which He had done. </a:t>
            </a:r>
            <a:r>
              <a:rPr lang="en-US" sz="2100" b="1" i="0" baseline="30000" dirty="0">
                <a:solidFill>
                  <a:srgbClr val="000000"/>
                </a:solidFill>
                <a:effectLst/>
              </a:rPr>
              <a:t>3 </a:t>
            </a:r>
            <a:r>
              <a:rPr lang="en-US" sz="2100" b="0" i="0" dirty="0">
                <a:solidFill>
                  <a:srgbClr val="000000"/>
                </a:solidFill>
                <a:effectLst/>
              </a:rPr>
              <a:t>Then God blessed the seventh day and sanctified it, because in it He rested from all His work which God had created and made.</a:t>
            </a:r>
          </a:p>
          <a:p>
            <a:pPr marL="0" indent="0">
              <a:lnSpc>
                <a:spcPct val="90000"/>
              </a:lnSpc>
              <a:buNone/>
            </a:pPr>
            <a:endParaRPr lang="en-US" sz="1600" dirty="0"/>
          </a:p>
        </p:txBody>
      </p:sp>
    </p:spTree>
    <p:extLst>
      <p:ext uri="{BB962C8B-B14F-4D97-AF65-F5344CB8AC3E}">
        <p14:creationId xmlns:p14="http://schemas.microsoft.com/office/powerpoint/2010/main" val="2110071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a:bodyPr>
          <a:lstStyle/>
          <a:p>
            <a:r>
              <a:rPr lang="en-US" sz="3600" dirty="0"/>
              <a:t>Genesis 1 reading</a:t>
            </a:r>
            <a:br>
              <a:rPr lang="en-US" dirty="0"/>
            </a:br>
            <a:br>
              <a:rPr lang="en-US" dirty="0"/>
            </a:br>
            <a:r>
              <a:rPr lang="en-US" sz="2400" dirty="0"/>
              <a:t>What questions do you see answered in genesis 1?</a:t>
            </a:r>
            <a:br>
              <a:rPr lang="en-US" sz="2400" dirty="0"/>
            </a:br>
            <a:br>
              <a:rPr lang="en-US" sz="2400" dirty="0"/>
            </a:br>
            <a:r>
              <a:rPr lang="en-US" sz="2400" dirty="0"/>
              <a:t>What stands out in text to you?</a:t>
            </a: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90783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933254" y="964691"/>
            <a:ext cx="10218656" cy="4775335"/>
          </a:xfrm>
        </p:spPr>
        <p:txBody>
          <a:bodyPr>
            <a:noAutofit/>
          </a:bodyPr>
          <a:lstStyle/>
          <a:p>
            <a:pPr>
              <a:lnSpc>
                <a:spcPct val="150000"/>
              </a:lnSpc>
            </a:pPr>
            <a:r>
              <a:rPr lang="en-US" sz="2400" dirty="0"/>
              <a:t>“…</a:t>
            </a:r>
            <a:r>
              <a:rPr lang="en-US" sz="2400" dirty="0">
                <a:latin typeface="+mn-lt"/>
              </a:rPr>
              <a:t>And yet He did not leave himself without witness…for since the creation of the world his invisible attributes are clearly seen, being understood by the things that are made… the heavens declare the glory of god; and the firmament shows his handiwork.”</a:t>
            </a:r>
            <a:br>
              <a:rPr lang="en-US" sz="2400" dirty="0">
                <a:latin typeface="+mn-lt"/>
              </a:rPr>
            </a:br>
            <a:br>
              <a:rPr lang="en-US" sz="2400" dirty="0">
                <a:latin typeface="+mn-lt"/>
              </a:rPr>
            </a:br>
            <a:r>
              <a:rPr lang="en-US" sz="2400" dirty="0">
                <a:latin typeface="+mn-lt"/>
              </a:rPr>
              <a:t>acts 14:17; rom. 1:20; psalm 19:1</a:t>
            </a:r>
            <a:endParaRPr lang="en-US" sz="3600"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31952389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A9FF-A011-8450-FFF7-EDB4200D432A}"/>
              </a:ext>
            </a:extLst>
          </p:cNvPr>
          <p:cNvSpPr>
            <a:spLocks noGrp="1"/>
          </p:cNvSpPr>
          <p:nvPr>
            <p:ph type="title"/>
          </p:nvPr>
        </p:nvSpPr>
        <p:spPr>
          <a:xfrm>
            <a:off x="2231136" y="428920"/>
            <a:ext cx="7729728" cy="863201"/>
          </a:xfrm>
        </p:spPr>
        <p:txBody>
          <a:bodyPr/>
          <a:lstStyle/>
          <a:p>
            <a:r>
              <a:rPr lang="en-US" dirty="0"/>
              <a:t>Gen. 1: Parallel structure </a:t>
            </a:r>
          </a:p>
        </p:txBody>
      </p:sp>
      <p:sp>
        <p:nvSpPr>
          <p:cNvPr id="3" name="Content Placeholder 2">
            <a:extLst>
              <a:ext uri="{FF2B5EF4-FFF2-40B4-BE49-F238E27FC236}">
                <a16:creationId xmlns:a16="http://schemas.microsoft.com/office/drawing/2014/main" id="{EC34A69C-F03D-72F8-3CF3-30017998EA30}"/>
              </a:ext>
            </a:extLst>
          </p:cNvPr>
          <p:cNvSpPr>
            <a:spLocks noGrp="1"/>
          </p:cNvSpPr>
          <p:nvPr>
            <p:ph idx="1"/>
          </p:nvPr>
        </p:nvSpPr>
        <p:spPr>
          <a:xfrm>
            <a:off x="1159497" y="1648220"/>
            <a:ext cx="10152668" cy="4780860"/>
          </a:xfrm>
        </p:spPr>
        <p:txBody>
          <a:bodyPr>
            <a:normAutofit/>
          </a:bodyPr>
          <a:lstStyle/>
          <a:p>
            <a:pPr marL="0" indent="0">
              <a:buNone/>
            </a:pPr>
            <a:r>
              <a:rPr lang="en-US" sz="2400" b="1" dirty="0"/>
              <a:t>Disordered + Uninhabited + Dark</a:t>
            </a:r>
          </a:p>
          <a:p>
            <a:pPr marL="0" indent="0">
              <a:buNone/>
            </a:pPr>
            <a:r>
              <a:rPr lang="en-US" sz="2400" dirty="0">
                <a:highlight>
                  <a:srgbClr val="FFFF00"/>
                </a:highlight>
              </a:rPr>
              <a:t>A. Light </a:t>
            </a:r>
          </a:p>
          <a:p>
            <a:pPr marL="0" indent="0">
              <a:buNone/>
            </a:pPr>
            <a:r>
              <a:rPr lang="en-US" sz="2400" dirty="0"/>
              <a:t>     </a:t>
            </a:r>
            <a:r>
              <a:rPr lang="en-US" sz="2400" dirty="0">
                <a:highlight>
                  <a:srgbClr val="00FFFF"/>
                </a:highlight>
              </a:rPr>
              <a:t>B. Sea and Sky </a:t>
            </a:r>
          </a:p>
          <a:p>
            <a:pPr marL="0" indent="0">
              <a:buNone/>
            </a:pPr>
            <a:r>
              <a:rPr lang="en-US" sz="2400" dirty="0"/>
              <a:t>         </a:t>
            </a:r>
            <a:r>
              <a:rPr lang="en-US" sz="2400" dirty="0">
                <a:highlight>
                  <a:srgbClr val="00FF00"/>
                </a:highlight>
              </a:rPr>
              <a:t>C. Dry Land </a:t>
            </a:r>
          </a:p>
          <a:p>
            <a:pPr marL="0" indent="0">
              <a:buNone/>
            </a:pPr>
            <a:r>
              <a:rPr lang="en-US" sz="2400" dirty="0">
                <a:highlight>
                  <a:srgbClr val="FFFF00"/>
                </a:highlight>
              </a:rPr>
              <a:t>A. Luminaries </a:t>
            </a:r>
          </a:p>
          <a:p>
            <a:pPr marL="0" indent="0">
              <a:buNone/>
            </a:pPr>
            <a:r>
              <a:rPr lang="en-US" sz="2400" dirty="0"/>
              <a:t>     </a:t>
            </a:r>
            <a:r>
              <a:rPr lang="en-US" sz="2400" dirty="0">
                <a:highlight>
                  <a:srgbClr val="00FFFF"/>
                </a:highlight>
              </a:rPr>
              <a:t>B. Fish and Birds </a:t>
            </a:r>
          </a:p>
          <a:p>
            <a:pPr marL="0" indent="0">
              <a:buNone/>
            </a:pPr>
            <a:r>
              <a:rPr lang="en-US" sz="2400" dirty="0"/>
              <a:t>         </a:t>
            </a:r>
            <a:r>
              <a:rPr lang="en-US" sz="2400" dirty="0">
                <a:highlight>
                  <a:srgbClr val="00FF00"/>
                </a:highlight>
              </a:rPr>
              <a:t>C. Land Animals and Humans </a:t>
            </a:r>
          </a:p>
          <a:p>
            <a:pPr marL="0" indent="0">
              <a:buNone/>
            </a:pPr>
            <a:r>
              <a:rPr lang="en-US" sz="2400" b="1" dirty="0"/>
              <a:t>Ordered +  Inhabited + Light     </a:t>
            </a:r>
          </a:p>
          <a:p>
            <a:pPr marL="0" indent="0">
              <a:buNone/>
            </a:pPr>
            <a:r>
              <a:rPr lang="en-US" sz="2400" dirty="0"/>
              <a:t>              </a:t>
            </a:r>
            <a:r>
              <a:rPr lang="en-US" sz="2400" dirty="0">
                <a:highlight>
                  <a:srgbClr val="C0C0C0"/>
                </a:highlight>
              </a:rPr>
              <a:t>D. Sabbath </a:t>
            </a:r>
          </a:p>
        </p:txBody>
      </p:sp>
      <p:sp>
        <p:nvSpPr>
          <p:cNvPr id="4" name="Oval 3">
            <a:extLst>
              <a:ext uri="{FF2B5EF4-FFF2-40B4-BE49-F238E27FC236}">
                <a16:creationId xmlns:a16="http://schemas.microsoft.com/office/drawing/2014/main" id="{2F51B4C3-1068-11E9-D4B5-932BF2CA07CB}"/>
              </a:ext>
            </a:extLst>
          </p:cNvPr>
          <p:cNvSpPr/>
          <p:nvPr/>
        </p:nvSpPr>
        <p:spPr>
          <a:xfrm>
            <a:off x="4458878" y="4527828"/>
            <a:ext cx="1310325" cy="590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 name="Straight Connector 5">
            <a:extLst>
              <a:ext uri="{FF2B5EF4-FFF2-40B4-BE49-F238E27FC236}">
                <a16:creationId xmlns:a16="http://schemas.microsoft.com/office/drawing/2014/main" id="{B9CE3F80-FA9A-DA05-3A93-1CD14E750B6E}"/>
              </a:ext>
            </a:extLst>
          </p:cNvPr>
          <p:cNvCxnSpPr>
            <a:cxnSpLocks/>
            <a:stCxn id="4" idx="7"/>
          </p:cNvCxnSpPr>
          <p:nvPr/>
        </p:nvCxnSpPr>
        <p:spPr>
          <a:xfrm flipV="1">
            <a:off x="5577310" y="3389369"/>
            <a:ext cx="915769" cy="12249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BADDEB-297A-B8B8-FC2B-DD8D5CFE85B5}"/>
              </a:ext>
            </a:extLst>
          </p:cNvPr>
          <p:cNvSpPr txBox="1"/>
          <p:nvPr/>
        </p:nvSpPr>
        <p:spPr>
          <a:xfrm>
            <a:off x="6493079" y="3020037"/>
            <a:ext cx="4253478" cy="461665"/>
          </a:xfrm>
          <a:prstGeom prst="rect">
            <a:avLst/>
          </a:prstGeom>
          <a:noFill/>
          <a:ln w="28575">
            <a:solidFill>
              <a:srgbClr val="FF0000"/>
            </a:solidFill>
          </a:ln>
        </p:spPr>
        <p:txBody>
          <a:bodyPr wrap="square" rtlCol="0">
            <a:spAutoFit/>
          </a:bodyPr>
          <a:lstStyle/>
          <a:p>
            <a:r>
              <a:rPr lang="en-US" sz="2400" dirty="0"/>
              <a:t>Climax of the creation narrative</a:t>
            </a:r>
          </a:p>
        </p:txBody>
      </p:sp>
      <p:pic>
        <p:nvPicPr>
          <p:cNvPr id="12" name="Picture 11">
            <a:extLst>
              <a:ext uri="{FF2B5EF4-FFF2-40B4-BE49-F238E27FC236}">
                <a16:creationId xmlns:a16="http://schemas.microsoft.com/office/drawing/2014/main" id="{854F36D0-4785-F7F5-CDC7-77694460310B}"/>
              </a:ext>
            </a:extLst>
          </p:cNvPr>
          <p:cNvPicPr>
            <a:picLocks noChangeAspect="1"/>
          </p:cNvPicPr>
          <p:nvPr/>
        </p:nvPicPr>
        <p:blipFill>
          <a:blip r:embed="rId2"/>
          <a:stretch>
            <a:fillRect/>
          </a:stretch>
        </p:blipFill>
        <p:spPr>
          <a:xfrm>
            <a:off x="2231136" y="5495827"/>
            <a:ext cx="1680988" cy="669303"/>
          </a:xfrm>
          <a:prstGeom prst="rect">
            <a:avLst/>
          </a:prstGeom>
        </p:spPr>
      </p:pic>
      <p:cxnSp>
        <p:nvCxnSpPr>
          <p:cNvPr id="14" name="Straight Connector 13">
            <a:extLst>
              <a:ext uri="{FF2B5EF4-FFF2-40B4-BE49-F238E27FC236}">
                <a16:creationId xmlns:a16="http://schemas.microsoft.com/office/drawing/2014/main" id="{9643A9FB-27F6-2ECA-4197-4FD0BEF40571}"/>
              </a:ext>
            </a:extLst>
          </p:cNvPr>
          <p:cNvCxnSpPr>
            <a:cxnSpLocks/>
            <a:stCxn id="12" idx="3"/>
          </p:cNvCxnSpPr>
          <p:nvPr/>
        </p:nvCxnSpPr>
        <p:spPr>
          <a:xfrm flipV="1">
            <a:off x="3912124" y="5023048"/>
            <a:ext cx="2438342" cy="807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7E98CF-4927-143F-2468-4A7B5AF5E7D4}"/>
              </a:ext>
            </a:extLst>
          </p:cNvPr>
          <p:cNvSpPr txBox="1"/>
          <p:nvPr/>
        </p:nvSpPr>
        <p:spPr>
          <a:xfrm>
            <a:off x="6350467" y="4840448"/>
            <a:ext cx="3990738" cy="461665"/>
          </a:xfrm>
          <a:prstGeom prst="rect">
            <a:avLst/>
          </a:prstGeom>
          <a:noFill/>
          <a:ln w="28575">
            <a:solidFill>
              <a:srgbClr val="FF0000"/>
            </a:solidFill>
          </a:ln>
        </p:spPr>
        <p:txBody>
          <a:bodyPr wrap="square" rtlCol="0">
            <a:spAutoFit/>
          </a:bodyPr>
          <a:lstStyle/>
          <a:p>
            <a:r>
              <a:rPr lang="en-US" sz="2400" dirty="0"/>
              <a:t>Stands in position of emphasis</a:t>
            </a:r>
          </a:p>
        </p:txBody>
      </p:sp>
      <p:sp>
        <p:nvSpPr>
          <p:cNvPr id="29" name="Arrow: Curved Right 28">
            <a:extLst>
              <a:ext uri="{FF2B5EF4-FFF2-40B4-BE49-F238E27FC236}">
                <a16:creationId xmlns:a16="http://schemas.microsoft.com/office/drawing/2014/main" id="{FE550943-25F3-8421-2A2C-658C3F053E32}"/>
              </a:ext>
            </a:extLst>
          </p:cNvPr>
          <p:cNvSpPr/>
          <p:nvPr/>
        </p:nvSpPr>
        <p:spPr>
          <a:xfrm>
            <a:off x="337711" y="2311167"/>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2407BFBC-E6C3-7DC6-FE2A-608493604F29}"/>
              </a:ext>
            </a:extLst>
          </p:cNvPr>
          <p:cNvSpPr/>
          <p:nvPr/>
        </p:nvSpPr>
        <p:spPr>
          <a:xfrm>
            <a:off x="337711" y="2776042"/>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A04E06C8-AA9C-0AE0-A0DF-A2EA828F5DCF}"/>
              </a:ext>
            </a:extLst>
          </p:cNvPr>
          <p:cNvSpPr/>
          <p:nvPr/>
        </p:nvSpPr>
        <p:spPr>
          <a:xfrm>
            <a:off x="337711" y="3234187"/>
            <a:ext cx="821786" cy="17888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84387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22" presetClass="entr" presetSubtype="1"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4"/>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29" grpId="0" animBg="1"/>
      <p:bldP spid="29"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96977-E857-F58C-6CE9-5F5D1AEAA2A7}"/>
              </a:ext>
            </a:extLst>
          </p:cNvPr>
          <p:cNvSpPr>
            <a:spLocks noGrp="1"/>
          </p:cNvSpPr>
          <p:nvPr>
            <p:ph type="title"/>
          </p:nvPr>
        </p:nvSpPr>
        <p:spPr>
          <a:xfrm>
            <a:off x="258618" y="1487054"/>
            <a:ext cx="4193309" cy="4091710"/>
          </a:xfrm>
          <a:noFill/>
          <a:ln>
            <a:solidFill>
              <a:schemeClr val="bg1"/>
            </a:solidFill>
          </a:ln>
        </p:spPr>
        <p:txBody>
          <a:bodyPr wrap="square">
            <a:normAutofit fontScale="90000"/>
          </a:bodyPr>
          <a:lstStyle/>
          <a:p>
            <a:br>
              <a:rPr lang="en-US" sz="3100" dirty="0">
                <a:solidFill>
                  <a:schemeClr val="bg1"/>
                </a:solidFill>
              </a:rPr>
            </a:br>
            <a:r>
              <a:rPr lang="en-US" sz="4000" dirty="0">
                <a:solidFill>
                  <a:schemeClr val="bg1"/>
                </a:solidFill>
              </a:rPr>
              <a:t>The Pentateuch</a:t>
            </a:r>
            <a:br>
              <a:rPr lang="en-US" sz="3100" dirty="0">
                <a:solidFill>
                  <a:schemeClr val="bg1"/>
                </a:solidFill>
              </a:rPr>
            </a:br>
            <a:br>
              <a:rPr lang="en-US" sz="3100" dirty="0">
                <a:solidFill>
                  <a:schemeClr val="bg1"/>
                </a:solidFill>
              </a:rPr>
            </a:br>
            <a:r>
              <a:rPr lang="en-US" sz="3100" dirty="0">
                <a:solidFill>
                  <a:schemeClr val="bg1"/>
                </a:solidFill>
              </a:rPr>
              <a:t>Genesis</a:t>
            </a:r>
            <a:br>
              <a:rPr lang="en-US" sz="3100" dirty="0">
                <a:solidFill>
                  <a:schemeClr val="bg1"/>
                </a:solidFill>
              </a:rPr>
            </a:br>
            <a:r>
              <a:rPr lang="en-US" sz="3100" dirty="0">
                <a:solidFill>
                  <a:schemeClr val="bg1"/>
                </a:solidFill>
              </a:rPr>
              <a:t>Exodus</a:t>
            </a:r>
            <a:br>
              <a:rPr lang="en-US" sz="3100" dirty="0">
                <a:solidFill>
                  <a:schemeClr val="bg1"/>
                </a:solidFill>
              </a:rPr>
            </a:br>
            <a:r>
              <a:rPr lang="en-US" sz="3100" dirty="0">
                <a:solidFill>
                  <a:schemeClr val="bg1"/>
                </a:solidFill>
              </a:rPr>
              <a:t>Leviticus</a:t>
            </a:r>
            <a:br>
              <a:rPr lang="en-US" sz="3100" dirty="0">
                <a:solidFill>
                  <a:schemeClr val="bg1"/>
                </a:solidFill>
              </a:rPr>
            </a:br>
            <a:r>
              <a:rPr lang="en-US" sz="3100" dirty="0">
                <a:solidFill>
                  <a:schemeClr val="bg1"/>
                </a:solidFill>
              </a:rPr>
              <a:t>Numbers</a:t>
            </a:r>
            <a:br>
              <a:rPr lang="en-US" sz="3100" dirty="0">
                <a:solidFill>
                  <a:schemeClr val="bg1"/>
                </a:solidFill>
              </a:rPr>
            </a:br>
            <a:r>
              <a:rPr lang="en-US" sz="3100" dirty="0">
                <a:solidFill>
                  <a:schemeClr val="bg1"/>
                </a:solidFill>
              </a:rPr>
              <a:t>Deuteronomy</a:t>
            </a:r>
            <a:br>
              <a:rPr lang="en-US" sz="1300" dirty="0">
                <a:solidFill>
                  <a:schemeClr val="bg1"/>
                </a:solidFill>
              </a:rPr>
            </a:br>
            <a:endParaRPr lang="en-US" sz="1300" dirty="0">
              <a:solidFill>
                <a:schemeClr val="bg1"/>
              </a:solidFill>
            </a:endParaRPr>
          </a:p>
        </p:txBody>
      </p:sp>
      <p:sp>
        <p:nvSpPr>
          <p:cNvPr id="4" name="Freeform: Shape 3">
            <a:extLst>
              <a:ext uri="{FF2B5EF4-FFF2-40B4-BE49-F238E27FC236}">
                <a16:creationId xmlns:a16="http://schemas.microsoft.com/office/drawing/2014/main" id="{432E0607-20B1-86E6-8658-D449AF4EBF7C}"/>
              </a:ext>
            </a:extLst>
          </p:cNvPr>
          <p:cNvSpPr/>
          <p:nvPr/>
        </p:nvSpPr>
        <p:spPr>
          <a:xfrm>
            <a:off x="5619750" y="1322774"/>
            <a:ext cx="5607050" cy="1102500"/>
          </a:xfrm>
          <a:custGeom>
            <a:avLst/>
            <a:gdLst>
              <a:gd name="connsiteX0" fmla="*/ 0 w 5607050"/>
              <a:gd name="connsiteY0" fmla="*/ 0 h 1102500"/>
              <a:gd name="connsiteX1" fmla="*/ 5607050 w 5607050"/>
              <a:gd name="connsiteY1" fmla="*/ 0 h 1102500"/>
              <a:gd name="connsiteX2" fmla="*/ 5607050 w 5607050"/>
              <a:gd name="connsiteY2" fmla="*/ 1102500 h 1102500"/>
              <a:gd name="connsiteX3" fmla="*/ 0 w 5607050"/>
              <a:gd name="connsiteY3" fmla="*/ 1102500 h 1102500"/>
              <a:gd name="connsiteX4" fmla="*/ 0 w 5607050"/>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102500">
                <a:moveTo>
                  <a:pt x="0" y="0"/>
                </a:moveTo>
                <a:lnTo>
                  <a:pt x="5607050" y="0"/>
                </a:lnTo>
                <a:lnTo>
                  <a:pt x="5607050" y="1102500"/>
                </a:lnTo>
                <a:lnTo>
                  <a:pt x="0" y="11025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err="1"/>
              <a:t>Pente</a:t>
            </a:r>
            <a:r>
              <a:rPr lang="en-US" sz="2400" kern="1200" dirty="0"/>
              <a:t> (Five) + </a:t>
            </a:r>
            <a:r>
              <a:rPr lang="en-US" sz="2400" kern="1200" dirty="0" err="1"/>
              <a:t>Teuchos</a:t>
            </a:r>
            <a:r>
              <a:rPr lang="en-US" sz="2400" kern="1200" dirty="0"/>
              <a:t> (Vessel, Container, Book or Volume)</a:t>
            </a:r>
          </a:p>
        </p:txBody>
      </p:sp>
      <p:sp>
        <p:nvSpPr>
          <p:cNvPr id="5" name="Freeform: Shape 4">
            <a:extLst>
              <a:ext uri="{FF2B5EF4-FFF2-40B4-BE49-F238E27FC236}">
                <a16:creationId xmlns:a16="http://schemas.microsoft.com/office/drawing/2014/main" id="{0C32B723-4F68-271D-363C-12C3F56711AC}"/>
              </a:ext>
            </a:extLst>
          </p:cNvPr>
          <p:cNvSpPr/>
          <p:nvPr/>
        </p:nvSpPr>
        <p:spPr>
          <a:xfrm>
            <a:off x="5900102" y="10275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Greek</a:t>
            </a:r>
          </a:p>
        </p:txBody>
      </p:sp>
      <p:sp>
        <p:nvSpPr>
          <p:cNvPr id="7" name="Freeform: Shape 6">
            <a:extLst>
              <a:ext uri="{FF2B5EF4-FFF2-40B4-BE49-F238E27FC236}">
                <a16:creationId xmlns:a16="http://schemas.microsoft.com/office/drawing/2014/main" id="{133F9314-E3FA-C56F-2B6B-24DAC6C8B495}"/>
              </a:ext>
            </a:extLst>
          </p:cNvPr>
          <p:cNvSpPr/>
          <p:nvPr/>
        </p:nvSpPr>
        <p:spPr>
          <a:xfrm>
            <a:off x="5619750" y="2828474"/>
            <a:ext cx="5607050" cy="834750"/>
          </a:xfrm>
          <a:custGeom>
            <a:avLst/>
            <a:gdLst>
              <a:gd name="connsiteX0" fmla="*/ 0 w 5607050"/>
              <a:gd name="connsiteY0" fmla="*/ 0 h 834750"/>
              <a:gd name="connsiteX1" fmla="*/ 5607050 w 5607050"/>
              <a:gd name="connsiteY1" fmla="*/ 0 h 834750"/>
              <a:gd name="connsiteX2" fmla="*/ 5607050 w 5607050"/>
              <a:gd name="connsiteY2" fmla="*/ 834750 h 834750"/>
              <a:gd name="connsiteX3" fmla="*/ 0 w 5607050"/>
              <a:gd name="connsiteY3" fmla="*/ 834750 h 834750"/>
              <a:gd name="connsiteX4" fmla="*/ 0 w 5607050"/>
              <a:gd name="connsiteY4" fmla="*/ 0 h 83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834750">
                <a:moveTo>
                  <a:pt x="0" y="0"/>
                </a:moveTo>
                <a:lnTo>
                  <a:pt x="5607050" y="0"/>
                </a:lnTo>
                <a:lnTo>
                  <a:pt x="5607050" y="834750"/>
                </a:lnTo>
                <a:lnTo>
                  <a:pt x="0" y="834750"/>
                </a:lnTo>
                <a:lnTo>
                  <a:pt x="0" y="0"/>
                </a:lnTo>
                <a:close/>
              </a:path>
            </a:pathLst>
          </a:custGeom>
        </p:spPr>
        <p:style>
          <a:lnRef idx="1">
            <a:schemeClr val="accent2">
              <a:hueOff val="-5175944"/>
              <a:satOff val="22930"/>
              <a:lumOff val="-8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Torah: Law, Instruction, or Teaching </a:t>
            </a:r>
          </a:p>
        </p:txBody>
      </p:sp>
      <p:sp>
        <p:nvSpPr>
          <p:cNvPr id="8" name="Freeform: Shape 7">
            <a:extLst>
              <a:ext uri="{FF2B5EF4-FFF2-40B4-BE49-F238E27FC236}">
                <a16:creationId xmlns:a16="http://schemas.microsoft.com/office/drawing/2014/main" id="{71267E4D-0FBC-3B2C-027D-808FAFD92D66}"/>
              </a:ext>
            </a:extLst>
          </p:cNvPr>
          <p:cNvSpPr/>
          <p:nvPr/>
        </p:nvSpPr>
        <p:spPr>
          <a:xfrm>
            <a:off x="5900102" y="25332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5175944"/>
              <a:satOff val="22930"/>
              <a:lumOff val="-8432"/>
              <a:alphaOff val="0"/>
            </a:schemeClr>
          </a:fillRef>
          <a:effectRef idx="2">
            <a:schemeClr val="accent2">
              <a:hueOff val="-5175944"/>
              <a:satOff val="22930"/>
              <a:lumOff val="-8432"/>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Hebrew</a:t>
            </a:r>
          </a:p>
        </p:txBody>
      </p:sp>
      <p:sp>
        <p:nvSpPr>
          <p:cNvPr id="9" name="Freeform: Shape 8">
            <a:extLst>
              <a:ext uri="{FF2B5EF4-FFF2-40B4-BE49-F238E27FC236}">
                <a16:creationId xmlns:a16="http://schemas.microsoft.com/office/drawing/2014/main" id="{65F28E31-40CC-76E3-0A2C-3D10322DFF3D}"/>
              </a:ext>
            </a:extLst>
          </p:cNvPr>
          <p:cNvSpPr/>
          <p:nvPr/>
        </p:nvSpPr>
        <p:spPr>
          <a:xfrm>
            <a:off x="5619750" y="4066423"/>
            <a:ext cx="5607050" cy="1988147"/>
          </a:xfrm>
          <a:custGeom>
            <a:avLst/>
            <a:gdLst>
              <a:gd name="connsiteX0" fmla="*/ 0 w 5607050"/>
              <a:gd name="connsiteY0" fmla="*/ 0 h 1764000"/>
              <a:gd name="connsiteX1" fmla="*/ 5607050 w 5607050"/>
              <a:gd name="connsiteY1" fmla="*/ 0 h 1764000"/>
              <a:gd name="connsiteX2" fmla="*/ 5607050 w 5607050"/>
              <a:gd name="connsiteY2" fmla="*/ 1764000 h 1764000"/>
              <a:gd name="connsiteX3" fmla="*/ 0 w 5607050"/>
              <a:gd name="connsiteY3" fmla="*/ 1764000 h 1764000"/>
              <a:gd name="connsiteX4" fmla="*/ 0 w 5607050"/>
              <a:gd name="connsiteY4" fmla="*/ 0 h 17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764000">
                <a:moveTo>
                  <a:pt x="0" y="0"/>
                </a:moveTo>
                <a:lnTo>
                  <a:pt x="5607050" y="0"/>
                </a:lnTo>
                <a:lnTo>
                  <a:pt x="5607050" y="1764000"/>
                </a:lnTo>
                <a:lnTo>
                  <a:pt x="0" y="1764000"/>
                </a:lnTo>
                <a:lnTo>
                  <a:pt x="0" y="0"/>
                </a:lnTo>
                <a:close/>
              </a:path>
            </a:pathLst>
          </a:custGeom>
        </p:spPr>
        <p:style>
          <a:lnRef idx="1">
            <a:schemeClr val="accent2">
              <a:hueOff val="-10351888"/>
              <a:satOff val="45859"/>
              <a:lumOff val="-168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Historical Significance</a:t>
            </a:r>
          </a:p>
          <a:p>
            <a:pPr marL="685800" lvl="2" indent="-228600" defTabSz="889000">
              <a:lnSpc>
                <a:spcPct val="90000"/>
              </a:lnSpc>
              <a:spcBef>
                <a:spcPct val="0"/>
              </a:spcBef>
              <a:spcAft>
                <a:spcPct val="15000"/>
              </a:spcAft>
              <a:buChar char="•"/>
            </a:pPr>
            <a:r>
              <a:rPr lang="en-US" sz="2400" dirty="0"/>
              <a:t>Old Testament </a:t>
            </a:r>
          </a:p>
          <a:p>
            <a:pPr marL="685800" lvl="2" indent="-228600" defTabSz="889000">
              <a:lnSpc>
                <a:spcPct val="90000"/>
              </a:lnSpc>
              <a:spcBef>
                <a:spcPct val="0"/>
              </a:spcBef>
              <a:spcAft>
                <a:spcPct val="15000"/>
              </a:spcAft>
              <a:buChar char="•"/>
            </a:pPr>
            <a:r>
              <a:rPr lang="en-US" sz="2400" kern="1200" dirty="0"/>
              <a:t>New Testament </a:t>
            </a:r>
          </a:p>
          <a:p>
            <a:pPr marL="685800" lvl="2" indent="-228600" defTabSz="889000">
              <a:lnSpc>
                <a:spcPct val="90000"/>
              </a:lnSpc>
              <a:spcBef>
                <a:spcPct val="0"/>
              </a:spcBef>
              <a:spcAft>
                <a:spcPct val="15000"/>
              </a:spcAft>
              <a:buChar char="•"/>
            </a:pPr>
            <a:r>
              <a:rPr lang="en-US" sz="2400" dirty="0"/>
              <a:t>Today</a:t>
            </a:r>
            <a:endParaRPr lang="en-US" sz="2400" kern="1200" dirty="0"/>
          </a:p>
          <a:p>
            <a:pPr marL="228600" lvl="1" indent="-228600" algn="l" defTabSz="889000">
              <a:lnSpc>
                <a:spcPct val="90000"/>
              </a:lnSpc>
              <a:spcBef>
                <a:spcPct val="0"/>
              </a:spcBef>
              <a:spcAft>
                <a:spcPct val="15000"/>
              </a:spcAft>
              <a:buChar char="•"/>
            </a:pPr>
            <a:endParaRPr lang="en-US" sz="2000" kern="1200" dirty="0"/>
          </a:p>
        </p:txBody>
      </p:sp>
      <p:sp>
        <p:nvSpPr>
          <p:cNvPr id="10" name="Freeform: Shape 9">
            <a:extLst>
              <a:ext uri="{FF2B5EF4-FFF2-40B4-BE49-F238E27FC236}">
                <a16:creationId xmlns:a16="http://schemas.microsoft.com/office/drawing/2014/main" id="{EE2AF668-54C2-BE72-C22C-C24174C0B954}"/>
              </a:ext>
            </a:extLst>
          </p:cNvPr>
          <p:cNvSpPr/>
          <p:nvPr/>
        </p:nvSpPr>
        <p:spPr>
          <a:xfrm>
            <a:off x="5900102" y="3771224"/>
            <a:ext cx="4980419"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10351888"/>
              <a:satOff val="45859"/>
              <a:lumOff val="-16864"/>
              <a:alphaOff val="0"/>
            </a:schemeClr>
          </a:fillRef>
          <a:effectRef idx="2">
            <a:schemeClr val="accent2">
              <a:hueOff val="-10351888"/>
              <a:satOff val="45859"/>
              <a:lumOff val="-16864"/>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Significance of Study </a:t>
            </a:r>
          </a:p>
        </p:txBody>
      </p:sp>
    </p:spTree>
    <p:extLst>
      <p:ext uri="{BB962C8B-B14F-4D97-AF65-F5344CB8AC3E}">
        <p14:creationId xmlns:p14="http://schemas.microsoft.com/office/powerpoint/2010/main" val="24301145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2A1E0888-DDF4-673E-68E4-2B7386016413}"/>
              </a:ext>
            </a:extLst>
          </p:cNvPr>
          <p:cNvGraphicFramePr>
            <a:graphicFrameLocks noGrp="1"/>
          </p:cNvGraphicFramePr>
          <p:nvPr>
            <p:ph idx="1"/>
            <p:extLst>
              <p:ext uri="{D42A27DB-BD31-4B8C-83A1-F6EECF244321}">
                <p14:modId xmlns:p14="http://schemas.microsoft.com/office/powerpoint/2010/main" val="1088824484"/>
              </p:ext>
            </p:extLst>
          </p:nvPr>
        </p:nvGraphicFramePr>
        <p:xfrm>
          <a:off x="310392" y="167780"/>
          <a:ext cx="11560029" cy="6296309"/>
        </p:xfrm>
        <a:graphic>
          <a:graphicData uri="http://schemas.openxmlformats.org/drawingml/2006/table">
            <a:tbl>
              <a:tblPr firstRow="1" bandRow="1">
                <a:tableStyleId>{93296810-A885-4BE3-A3E7-6D5BEEA58F35}</a:tableStyleId>
              </a:tblPr>
              <a:tblGrid>
                <a:gridCol w="576120">
                  <a:extLst>
                    <a:ext uri="{9D8B030D-6E8A-4147-A177-3AD203B41FA5}">
                      <a16:colId xmlns:a16="http://schemas.microsoft.com/office/drawing/2014/main" val="1324348396"/>
                    </a:ext>
                  </a:extLst>
                </a:gridCol>
                <a:gridCol w="5104167">
                  <a:extLst>
                    <a:ext uri="{9D8B030D-6E8A-4147-A177-3AD203B41FA5}">
                      <a16:colId xmlns:a16="http://schemas.microsoft.com/office/drawing/2014/main" val="978533481"/>
                    </a:ext>
                  </a:extLst>
                </a:gridCol>
                <a:gridCol w="5151719">
                  <a:extLst>
                    <a:ext uri="{9D8B030D-6E8A-4147-A177-3AD203B41FA5}">
                      <a16:colId xmlns:a16="http://schemas.microsoft.com/office/drawing/2014/main" val="2107394313"/>
                    </a:ext>
                  </a:extLst>
                </a:gridCol>
                <a:gridCol w="728023">
                  <a:extLst>
                    <a:ext uri="{9D8B030D-6E8A-4147-A177-3AD203B41FA5}">
                      <a16:colId xmlns:a16="http://schemas.microsoft.com/office/drawing/2014/main" val="2014678120"/>
                    </a:ext>
                  </a:extLst>
                </a:gridCol>
              </a:tblGrid>
              <a:tr h="771787">
                <a:tc gridSpan="4">
                  <a:txBody>
                    <a:bodyPr/>
                    <a:lstStyle/>
                    <a:p>
                      <a:pPr algn="ctr"/>
                      <a:r>
                        <a:rPr lang="en-US" sz="2000" dirty="0">
                          <a:solidFill>
                            <a:schemeClr val="tx1"/>
                          </a:solidFill>
                        </a:rPr>
                        <a:t>THE LAND (</a:t>
                      </a:r>
                      <a:r>
                        <a:rPr lang="en-US" sz="2000" i="1" dirty="0" err="1">
                          <a:solidFill>
                            <a:schemeClr val="tx1"/>
                          </a:solidFill>
                        </a:rPr>
                        <a:t>erets</a:t>
                      </a:r>
                      <a:r>
                        <a:rPr lang="en-US" sz="2000" dirty="0">
                          <a:solidFill>
                            <a:schemeClr val="tx1"/>
                          </a:solidFill>
                        </a:rPr>
                        <a:t>) </a:t>
                      </a:r>
                    </a:p>
                    <a:p>
                      <a:pPr algn="ctr"/>
                      <a:r>
                        <a:rPr lang="en-US" sz="1600" dirty="0">
                          <a:solidFill>
                            <a:schemeClr val="tx1"/>
                          </a:solidFill>
                        </a:rPr>
                        <a:t>Gen. 1:1 Formless - Wild/Disordered (</a:t>
                      </a:r>
                      <a:r>
                        <a:rPr lang="en-US" sz="1600" i="1" dirty="0">
                          <a:solidFill>
                            <a:schemeClr val="tx1"/>
                          </a:solidFill>
                        </a:rPr>
                        <a:t>Tohu</a:t>
                      </a:r>
                      <a:r>
                        <a:rPr lang="en-US" sz="1600" dirty="0">
                          <a:solidFill>
                            <a:schemeClr val="tx1"/>
                          </a:solidFill>
                        </a:rPr>
                        <a:t>)         and               Void - Waste/Uninhabited/empty (</a:t>
                      </a:r>
                      <a:r>
                        <a:rPr lang="en-US" sz="1600" dirty="0" err="1">
                          <a:solidFill>
                            <a:schemeClr val="tx1"/>
                          </a:solidFill>
                        </a:rPr>
                        <a:t>Vohu</a:t>
                      </a:r>
                      <a:r>
                        <a:rPr lang="en-US" sz="1600" dirty="0">
                          <a:solidFill>
                            <a:schemeClr val="tx1"/>
                          </a:solidFill>
                        </a:rPr>
                        <a:t>)</a:t>
                      </a:r>
                    </a:p>
                  </a:txBody>
                  <a:tcPr marL="167640" marR="167640" marT="83820" marB="83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565514"/>
                  </a:ext>
                </a:extLst>
              </a:tr>
              <a:tr h="1149177">
                <a:tc rowSpan="2">
                  <a:txBody>
                    <a:bodyPr/>
                    <a:lstStyle/>
                    <a:p>
                      <a:pPr algn="ctr"/>
                      <a:r>
                        <a:rPr lang="en-US" sz="1800" b="1" dirty="0"/>
                        <a:t>SKIES</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a:t>Day 1 – 1:3-5</a:t>
                      </a:r>
                      <a:endParaRPr lang="en-US" sz="1600" b="1" u="sng" dirty="0"/>
                    </a:p>
                    <a:p>
                      <a:r>
                        <a:rPr lang="en-US" sz="1600" dirty="0"/>
                        <a:t>“and God said…”</a:t>
                      </a:r>
                    </a:p>
                    <a:p>
                      <a:r>
                        <a:rPr lang="en-US" sz="1600" dirty="0"/>
                        <a:t>Light and dark / day and night </a:t>
                      </a:r>
                    </a:p>
                    <a:p>
                      <a:r>
                        <a:rPr lang="en-US" sz="1600" dirty="0"/>
                        <a:t>evening and morning: Day 1</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u="sng" dirty="0"/>
                        <a:t>Day 4 – 1:14-19</a:t>
                      </a:r>
                    </a:p>
                    <a:p>
                      <a:pPr algn="r"/>
                      <a:r>
                        <a:rPr lang="en-US" sz="1600" dirty="0"/>
                        <a:t>“and God said…”</a:t>
                      </a:r>
                    </a:p>
                    <a:p>
                      <a:pPr algn="r"/>
                      <a:r>
                        <a:rPr lang="en-US" sz="1600" dirty="0"/>
                        <a:t>Lights separate and rule day and night </a:t>
                      </a:r>
                    </a:p>
                    <a:p>
                      <a:pPr algn="r"/>
                      <a:r>
                        <a:rPr lang="en-US" sz="1600" dirty="0"/>
                        <a:t>evening and morning: Day 4</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1400" b="1" dirty="0"/>
                        <a:t>HOST OF THE SKIES</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245"/>
                  </a:ext>
                </a:extLst>
              </a:tr>
              <a:tr h="1639492">
                <a:tc vMerge="1">
                  <a:txBody>
                    <a:bodyPr/>
                    <a:lstStyle/>
                    <a:p>
                      <a:endParaRPr lang="en-US" dirty="0"/>
                    </a:p>
                  </a:txBody>
                  <a:tcPr/>
                </a:tc>
                <a:tc>
                  <a:txBody>
                    <a:bodyPr/>
                    <a:lstStyle/>
                    <a:p>
                      <a:pPr algn="ctr"/>
                      <a:r>
                        <a:rPr lang="en-US" sz="1600" b="1" u="sng" dirty="0"/>
                        <a:t>Day 2 – 1:6-8</a:t>
                      </a:r>
                    </a:p>
                    <a:p>
                      <a:r>
                        <a:rPr lang="en-US" sz="1600" dirty="0"/>
                        <a:t>“and God said…”</a:t>
                      </a:r>
                    </a:p>
                    <a:p>
                      <a:r>
                        <a:rPr lang="en-US" sz="1600" dirty="0"/>
                        <a:t>The dome/firmament/expanse separates…</a:t>
                      </a:r>
                    </a:p>
                    <a:p>
                      <a:r>
                        <a:rPr lang="en-US" sz="1600" dirty="0"/>
                        <a:t>…the waters above</a:t>
                      </a:r>
                    </a:p>
                    <a:p>
                      <a:r>
                        <a:rPr lang="en-US" sz="1600" dirty="0"/>
                        <a:t>…the waters below</a:t>
                      </a:r>
                    </a:p>
                    <a:p>
                      <a:r>
                        <a:rPr lang="en-US" sz="1600" dirty="0"/>
                        <a:t>evening and morning: Day 2</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u="sng" dirty="0"/>
                        <a:t>Day 5 – 1:20-23</a:t>
                      </a:r>
                    </a:p>
                    <a:p>
                      <a:pPr algn="r"/>
                      <a:r>
                        <a:rPr lang="en-US" sz="1600" dirty="0"/>
                        <a:t>“and God said…”</a:t>
                      </a:r>
                    </a:p>
                    <a:p>
                      <a:pPr algn="r"/>
                      <a:r>
                        <a:rPr lang="en-US" sz="1600" dirty="0"/>
                        <a:t>Creatures in the waters</a:t>
                      </a:r>
                    </a:p>
                    <a:p>
                      <a:pPr algn="r"/>
                      <a:r>
                        <a:rPr lang="en-US" sz="1600" dirty="0"/>
                        <a:t>…birds by the waters above </a:t>
                      </a:r>
                    </a:p>
                    <a:p>
                      <a:pPr algn="r"/>
                      <a:r>
                        <a:rPr lang="en-US" sz="1600" dirty="0"/>
                        <a:t>…fish in the waters below </a:t>
                      </a:r>
                    </a:p>
                    <a:p>
                      <a:pPr algn="r"/>
                      <a:r>
                        <a:rPr lang="en-US" sz="1600" dirty="0"/>
                        <a:t>evening and morning: Day 5</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p>
                  </a:txBody>
                  <a:tcPr/>
                </a:tc>
                <a:extLst>
                  <a:ext uri="{0D108BD9-81ED-4DB2-BD59-A6C34878D82A}">
                    <a16:rowId xmlns:a16="http://schemas.microsoft.com/office/drawing/2014/main" val="2590714291"/>
                  </a:ext>
                </a:extLst>
              </a:tr>
              <a:tr h="1149177">
                <a:tc rowSpan="2">
                  <a:txBody>
                    <a:bodyPr/>
                    <a:lstStyle/>
                    <a:p>
                      <a:pPr algn="ctr"/>
                      <a:r>
                        <a:rPr lang="en-US" sz="1800" b="1" dirty="0"/>
                        <a:t>LAND</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dirty="0"/>
                        <a:t>Day 3 – 1:9-10</a:t>
                      </a:r>
                    </a:p>
                    <a:p>
                      <a:r>
                        <a:rPr lang="en-US" sz="1600" dirty="0"/>
                        <a:t>“and God said…”</a:t>
                      </a:r>
                    </a:p>
                    <a:p>
                      <a:r>
                        <a:rPr lang="en-US" sz="1600" dirty="0"/>
                        <a:t>The waters below gather </a:t>
                      </a:r>
                    </a:p>
                    <a:p>
                      <a:r>
                        <a:rPr lang="en-US" sz="1600" dirty="0"/>
                        <a:t>The dry land emerges </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u="sng" dirty="0"/>
                        <a:t>Day 6 – 1:24-28</a:t>
                      </a:r>
                    </a:p>
                    <a:p>
                      <a:pPr algn="r"/>
                      <a:r>
                        <a:rPr lang="en-US" sz="1600" dirty="0"/>
                        <a:t>“and God said…”</a:t>
                      </a:r>
                    </a:p>
                    <a:p>
                      <a:pPr algn="r"/>
                      <a:r>
                        <a:rPr lang="en-US" sz="1600" dirty="0"/>
                        <a:t>Land creatures emerge from the dry land</a:t>
                      </a:r>
                    </a:p>
                    <a:p>
                      <a:pPr algn="r"/>
                      <a:r>
                        <a:rPr lang="en-US" sz="1600" dirty="0"/>
                        <a:t>Humans appointed to rule</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400" b="1" dirty="0"/>
                        <a:t>HOST OF THE LAND</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339566"/>
                  </a:ext>
                </a:extLst>
              </a:tr>
              <a:tr h="904019">
                <a:tc vMerge="1">
                  <a:txBody>
                    <a:bodyPr/>
                    <a:lstStyle/>
                    <a:p>
                      <a:endParaRPr lang="en-US" dirty="0"/>
                    </a:p>
                  </a:txBody>
                  <a:tcPr/>
                </a:tc>
                <a:tc>
                  <a:txBody>
                    <a:bodyPr/>
                    <a:lstStyle/>
                    <a:p>
                      <a:pPr algn="ctr"/>
                      <a:r>
                        <a:rPr lang="en-US" sz="1600" b="1" u="sng" dirty="0"/>
                        <a:t>Bonus Day 3 – 1:11-13</a:t>
                      </a:r>
                    </a:p>
                    <a:p>
                      <a:r>
                        <a:rPr lang="en-US" sz="1600" dirty="0"/>
                        <a:t>Plants and seed emerges from the group </a:t>
                      </a:r>
                    </a:p>
                    <a:p>
                      <a:r>
                        <a:rPr lang="en-US" sz="1600" dirty="0"/>
                        <a:t>Evening and morning: Day 3</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1" u="sng" dirty="0"/>
                        <a:t>Bonus Day 6 – 1:29-31</a:t>
                      </a:r>
                      <a:r>
                        <a:rPr lang="en-US" sz="1600" dirty="0"/>
                        <a:t> </a:t>
                      </a:r>
                    </a:p>
                    <a:p>
                      <a:pPr algn="r"/>
                      <a:r>
                        <a:rPr lang="en-US" sz="1600" dirty="0"/>
                        <a:t>And provided with trees, plants and seed </a:t>
                      </a:r>
                    </a:p>
                    <a:p>
                      <a:pPr algn="r"/>
                      <a:r>
                        <a:rPr lang="en-US" sz="1600" dirty="0"/>
                        <a:t>Evening and morning: Day 6</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dirty="0"/>
                    </a:p>
                  </a:txBody>
                  <a:tcPr/>
                </a:tc>
                <a:extLst>
                  <a:ext uri="{0D108BD9-81ED-4DB2-BD59-A6C34878D82A}">
                    <a16:rowId xmlns:a16="http://schemas.microsoft.com/office/drawing/2014/main" val="3291179291"/>
                  </a:ext>
                </a:extLst>
              </a:tr>
              <a:tr h="682657">
                <a:tc gridSpan="4">
                  <a:txBody>
                    <a:bodyPr/>
                    <a:lstStyle/>
                    <a:p>
                      <a:pPr algn="ctr"/>
                      <a:r>
                        <a:rPr lang="en-US" sz="1600" b="1"/>
                        <a:t>Gen. 2:1 –  AND </a:t>
                      </a:r>
                      <a:r>
                        <a:rPr lang="en-US" sz="1600" b="1" dirty="0"/>
                        <a:t>SO THEY WERE COMPLETED</a:t>
                      </a:r>
                    </a:p>
                    <a:p>
                      <a:pPr algn="ctr"/>
                      <a:r>
                        <a:rPr lang="en-US" sz="1600" b="1" dirty="0"/>
                        <a:t>THE SKIES AND THE LAND                 AND                            ALL OF THEIR HOSTS</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2453189"/>
                  </a:ext>
                </a:extLst>
              </a:tr>
            </a:tbl>
          </a:graphicData>
        </a:graphic>
      </p:graphicFrame>
      <p:sp>
        <p:nvSpPr>
          <p:cNvPr id="11" name="Arrow: Left-Right 10">
            <a:extLst>
              <a:ext uri="{FF2B5EF4-FFF2-40B4-BE49-F238E27FC236}">
                <a16:creationId xmlns:a16="http://schemas.microsoft.com/office/drawing/2014/main" id="{B8B43C34-645C-DFA7-A9C8-E99BFBF14CF4}"/>
              </a:ext>
            </a:extLst>
          </p:cNvPr>
          <p:cNvSpPr/>
          <p:nvPr/>
        </p:nvSpPr>
        <p:spPr>
          <a:xfrm>
            <a:off x="5390062" y="1442906"/>
            <a:ext cx="1140903" cy="2768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AB27D5-4CF9-80EE-9761-90A60416F261}"/>
              </a:ext>
            </a:extLst>
          </p:cNvPr>
          <p:cNvPicPr>
            <a:picLocks noChangeAspect="1"/>
          </p:cNvPicPr>
          <p:nvPr/>
        </p:nvPicPr>
        <p:blipFill>
          <a:blip r:embed="rId3"/>
          <a:stretch>
            <a:fillRect/>
          </a:stretch>
        </p:blipFill>
        <p:spPr>
          <a:xfrm>
            <a:off x="5390062" y="2715537"/>
            <a:ext cx="1152244" cy="286537"/>
          </a:xfrm>
          <a:prstGeom prst="rect">
            <a:avLst/>
          </a:prstGeom>
        </p:spPr>
      </p:pic>
      <p:pic>
        <p:nvPicPr>
          <p:cNvPr id="17" name="Picture 16">
            <a:extLst>
              <a:ext uri="{FF2B5EF4-FFF2-40B4-BE49-F238E27FC236}">
                <a16:creationId xmlns:a16="http://schemas.microsoft.com/office/drawing/2014/main" id="{4DBDA35A-B12A-511E-7303-27D2399BBBCE}"/>
              </a:ext>
            </a:extLst>
          </p:cNvPr>
          <p:cNvPicPr>
            <a:picLocks noChangeAspect="1"/>
          </p:cNvPicPr>
          <p:nvPr/>
        </p:nvPicPr>
        <p:blipFill>
          <a:blip r:embed="rId3"/>
          <a:stretch>
            <a:fillRect/>
          </a:stretch>
        </p:blipFill>
        <p:spPr>
          <a:xfrm>
            <a:off x="5378721" y="4224882"/>
            <a:ext cx="1152244" cy="286537"/>
          </a:xfrm>
          <a:prstGeom prst="rect">
            <a:avLst/>
          </a:prstGeom>
        </p:spPr>
      </p:pic>
      <p:pic>
        <p:nvPicPr>
          <p:cNvPr id="18" name="Picture 17">
            <a:extLst>
              <a:ext uri="{FF2B5EF4-FFF2-40B4-BE49-F238E27FC236}">
                <a16:creationId xmlns:a16="http://schemas.microsoft.com/office/drawing/2014/main" id="{EEA781F0-906A-6E7C-6DA4-D911968DA7BB}"/>
              </a:ext>
            </a:extLst>
          </p:cNvPr>
          <p:cNvPicPr>
            <a:picLocks noChangeAspect="1"/>
          </p:cNvPicPr>
          <p:nvPr/>
        </p:nvPicPr>
        <p:blipFill>
          <a:blip r:embed="rId3"/>
          <a:stretch>
            <a:fillRect/>
          </a:stretch>
        </p:blipFill>
        <p:spPr>
          <a:xfrm>
            <a:off x="5378721" y="5220676"/>
            <a:ext cx="1152244" cy="286537"/>
          </a:xfrm>
          <a:prstGeom prst="rect">
            <a:avLst/>
          </a:prstGeom>
        </p:spPr>
      </p:pic>
    </p:spTree>
    <p:extLst>
      <p:ext uri="{BB962C8B-B14F-4D97-AF65-F5344CB8AC3E}">
        <p14:creationId xmlns:p14="http://schemas.microsoft.com/office/powerpoint/2010/main" val="8470746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p:txBody>
          <a:bodyPr/>
          <a:lstStyle/>
          <a:p>
            <a:r>
              <a:rPr lang="en-US" dirty="0"/>
              <a:t>Mankind’s purpose</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2638044"/>
            <a:ext cx="11315700" cy="3101983"/>
          </a:xfrm>
        </p:spPr>
        <p:txBody>
          <a:bodyPr>
            <a:normAutofit/>
          </a:bodyPr>
          <a:lstStyle/>
          <a:p>
            <a:r>
              <a:rPr lang="en-US" sz="2400" dirty="0"/>
              <a:t>Look at Genesis 1:26-31</a:t>
            </a:r>
          </a:p>
          <a:p>
            <a:r>
              <a:rPr lang="en-US" sz="2400" dirty="0"/>
              <a:t>Question: Discuss what is gleaned from this passage regarding mankind’s purpose?</a:t>
            </a:r>
          </a:p>
        </p:txBody>
      </p:sp>
    </p:spTree>
    <p:extLst>
      <p:ext uri="{BB962C8B-B14F-4D97-AF65-F5344CB8AC3E}">
        <p14:creationId xmlns:p14="http://schemas.microsoft.com/office/powerpoint/2010/main" val="74216249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352425" y="1589104"/>
            <a:ext cx="11372850" cy="4980372"/>
          </a:xfrm>
        </p:spPr>
        <p:txBody>
          <a:bodyPr>
            <a:normAutofit/>
          </a:bodyPr>
          <a:lstStyle/>
          <a:p>
            <a:pPr lvl="1"/>
            <a:r>
              <a:rPr lang="en-US" sz="2000" dirty="0"/>
              <a:t>Begs the reader answer… </a:t>
            </a:r>
          </a:p>
          <a:p>
            <a:pPr lvl="2"/>
            <a:r>
              <a:rPr lang="en-US" sz="2000" dirty="0">
                <a:highlight>
                  <a:srgbClr val="FFFF00"/>
                </a:highlight>
              </a:rPr>
              <a:t>“Who is this God whom I bear the </a:t>
            </a:r>
            <a:r>
              <a:rPr lang="en-US" sz="2000" b="1" i="1" dirty="0">
                <a:highlight>
                  <a:srgbClr val="FFFF00"/>
                </a:highlight>
              </a:rPr>
              <a:t>image</a:t>
            </a:r>
            <a:r>
              <a:rPr lang="en-US" sz="2000" dirty="0">
                <a:highlight>
                  <a:srgbClr val="FFFF00"/>
                </a:highlight>
              </a:rPr>
              <a:t> and </a:t>
            </a:r>
            <a:r>
              <a:rPr lang="en-US" sz="2000" b="1" i="1" dirty="0">
                <a:highlight>
                  <a:srgbClr val="FFFF00"/>
                </a:highlight>
              </a:rPr>
              <a:t>likeness</a:t>
            </a:r>
            <a:r>
              <a:rPr lang="en-US" sz="2000" dirty="0">
                <a:highlight>
                  <a:srgbClr val="FFFF00"/>
                </a:highlight>
              </a:rPr>
              <a:t> of?”</a:t>
            </a:r>
          </a:p>
          <a:p>
            <a:pPr lvl="2"/>
            <a:r>
              <a:rPr lang="en-US" sz="2000" dirty="0"/>
              <a:t>In the context of the Creation + Eden story who is God revealed to be?</a:t>
            </a:r>
          </a:p>
          <a:p>
            <a:pPr lvl="3"/>
            <a:r>
              <a:rPr lang="en-US" sz="2000" dirty="0"/>
              <a:t>Spiritual and Eternal Being, Free Willed, Capable of Love and Relationships, Self Aware, Moral Being, has Dominion, Holy, Just</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6107562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0050" y="1589103"/>
            <a:ext cx="11249025" cy="5087921"/>
          </a:xfrm>
        </p:spPr>
        <p:txBody>
          <a:bodyPr>
            <a:normAutofit fontScale="92500" lnSpcReduction="20000"/>
          </a:bodyPr>
          <a:lstStyle/>
          <a:p>
            <a:pPr lvl="1"/>
            <a:r>
              <a:rPr lang="en-US" sz="2400" dirty="0"/>
              <a:t>Begs the reader answer… </a:t>
            </a:r>
          </a:p>
          <a:p>
            <a:pPr lvl="2"/>
            <a:r>
              <a:rPr lang="en-US" sz="2400" dirty="0">
                <a:highlight>
                  <a:srgbClr val="FFFF00"/>
                </a:highlight>
              </a:rPr>
              <a:t>“What does this say about my purpose and relationship with Him?”</a:t>
            </a:r>
          </a:p>
          <a:p>
            <a:pPr lvl="3"/>
            <a:r>
              <a:rPr lang="en-US" sz="2400" dirty="0"/>
              <a:t>Divine calling to be God’s representations (image/</a:t>
            </a:r>
            <a:r>
              <a:rPr lang="en-US" sz="2400" i="1" dirty="0" err="1"/>
              <a:t>tselem</a:t>
            </a:r>
            <a:r>
              <a:rPr lang="en-US" sz="2400" dirty="0"/>
              <a:t>) in His creation </a:t>
            </a:r>
          </a:p>
          <a:p>
            <a:pPr lvl="4"/>
            <a:r>
              <a:rPr lang="en-US" sz="2400" dirty="0"/>
              <a:t>Romans 8:29 – those called to Christ are “…conformed to the </a:t>
            </a:r>
            <a:r>
              <a:rPr lang="en-US" sz="2400" b="1" i="1" dirty="0">
                <a:solidFill>
                  <a:srgbClr val="FF0000"/>
                </a:solidFill>
              </a:rPr>
              <a:t>IMAGE</a:t>
            </a:r>
            <a:r>
              <a:rPr lang="en-US" sz="2400" dirty="0"/>
              <a:t> of His Son, so that He would be the firstborn among many brethren…”</a:t>
            </a:r>
          </a:p>
          <a:p>
            <a:pPr lvl="4"/>
            <a:r>
              <a:rPr lang="en-US" sz="2400" dirty="0"/>
              <a:t>Matthew 5:16 – “Let your light shine before men…”</a:t>
            </a:r>
          </a:p>
          <a:p>
            <a:pPr lvl="4"/>
            <a:r>
              <a:rPr lang="en-US" sz="2400" dirty="0"/>
              <a:t>Leviticus 26:1 – “You shall not make for yourselves idols, nor shall you set up for yourselves an image…”</a:t>
            </a:r>
          </a:p>
          <a:p>
            <a:pPr lvl="4"/>
            <a:r>
              <a:rPr lang="en-US" sz="2400" dirty="0"/>
              <a:t>Deuteronomy 27:15 – “Cursed is the man who makes an idol or a molten image, an abomination to the Lord…”</a:t>
            </a:r>
          </a:p>
          <a:p>
            <a:pPr lvl="3"/>
            <a:r>
              <a:rPr lang="en-US" sz="2400" dirty="0"/>
              <a:t>A “likeness” is only a facsimile – exists by derivation </a:t>
            </a:r>
          </a:p>
          <a:p>
            <a:pPr lvl="4"/>
            <a:r>
              <a:rPr lang="en-US" sz="2400" dirty="0"/>
              <a:t>Clearly distinguishes God from humanity </a:t>
            </a:r>
          </a:p>
          <a:p>
            <a:pPr lvl="3"/>
            <a:r>
              <a:rPr lang="en-US" sz="2400" dirty="0"/>
              <a:t>Mankind (Females and Males) share equally in God’s image + likeness </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5084435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550417"/>
            <a:ext cx="7729728" cy="1020932"/>
          </a:xfrm>
        </p:spPr>
        <p:txBody>
          <a:bodyPr>
            <a:noAutofit/>
          </a:bodyPr>
          <a:lstStyle/>
          <a:p>
            <a:r>
              <a:rPr lang="en-US" dirty="0"/>
              <a:t> Mankind’s blessing + purpose </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1748901"/>
            <a:ext cx="11229975" cy="4747149"/>
          </a:xfrm>
        </p:spPr>
        <p:txBody>
          <a:bodyPr>
            <a:normAutofit/>
          </a:bodyPr>
          <a:lstStyle/>
          <a:p>
            <a:r>
              <a:rPr lang="en-US" sz="2800" dirty="0"/>
              <a:t>The image of God statements are immediately followed by sections that unpack the meaning and significance of the divine image:</a:t>
            </a:r>
          </a:p>
          <a:p>
            <a:pPr lvl="1"/>
            <a:r>
              <a:rPr lang="en-US" sz="2400" dirty="0"/>
              <a:t>Vs. 26b –  “…in order that they may rule…”</a:t>
            </a:r>
          </a:p>
          <a:p>
            <a:pPr lvl="2"/>
            <a:r>
              <a:rPr lang="en-US" sz="2400" dirty="0"/>
              <a:t>Given dominion </a:t>
            </a:r>
          </a:p>
          <a:p>
            <a:pPr lvl="1"/>
            <a:r>
              <a:rPr lang="en-US" sz="2400" dirty="0"/>
              <a:t>Vs. 28-29 – “God </a:t>
            </a:r>
            <a:r>
              <a:rPr lang="en-US" sz="2400" b="1" i="1" dirty="0">
                <a:solidFill>
                  <a:srgbClr val="FF0000"/>
                </a:solidFill>
              </a:rPr>
              <a:t>blessed</a:t>
            </a:r>
            <a:r>
              <a:rPr lang="en-US" sz="2400" dirty="0"/>
              <a:t> them…”</a:t>
            </a:r>
          </a:p>
          <a:p>
            <a:pPr lvl="2"/>
            <a:r>
              <a:rPr lang="en-US" sz="2400" dirty="0"/>
              <a:t>All needs are provided for by God</a:t>
            </a:r>
          </a:p>
          <a:p>
            <a:pPr lvl="2"/>
            <a:r>
              <a:rPr lang="en-US" sz="2400" dirty="0"/>
              <a:t>Not only a gift but a purpose </a:t>
            </a:r>
          </a:p>
          <a:p>
            <a:pPr lvl="2"/>
            <a:r>
              <a:rPr lang="en-US" sz="2400" dirty="0"/>
              <a:t>“…Be fruitful and multiply, and fill the earth, and subdue it; and rule over the fish of the sea and over the birds of the sky and over every living thing that moves on the earth…”</a:t>
            </a:r>
          </a:p>
          <a:p>
            <a:pPr lvl="1"/>
            <a:endParaRPr lang="en-US" dirty="0"/>
          </a:p>
          <a:p>
            <a:pPr marL="0" indent="0">
              <a:buNone/>
            </a:pPr>
            <a:endParaRPr lang="en-US" dirty="0"/>
          </a:p>
        </p:txBody>
      </p:sp>
    </p:spTree>
    <p:extLst>
      <p:ext uri="{BB962C8B-B14F-4D97-AF65-F5344CB8AC3E}">
        <p14:creationId xmlns:p14="http://schemas.microsoft.com/office/powerpoint/2010/main" val="196627585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lstStyle/>
          <a:p>
            <a:r>
              <a:rPr lang="en-US" dirty="0"/>
              <a:t>7</a:t>
            </a:r>
            <a:r>
              <a:rPr lang="en-US" baseline="30000" dirty="0"/>
              <a:t>th</a:t>
            </a:r>
            <a:r>
              <a:rPr lang="en-US" dirty="0"/>
              <a:t> day blessed and sanctified</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ormAutofit/>
          </a:bodyPr>
          <a:lstStyle/>
          <a:p>
            <a:r>
              <a:rPr lang="en-US" sz="2200" dirty="0"/>
              <a:t>Gen. 2:2-3 – “By the seventh day God completed His work which He had done, and He </a:t>
            </a:r>
            <a:r>
              <a:rPr lang="en-US" sz="2200" b="1" dirty="0">
                <a:solidFill>
                  <a:srgbClr val="FF0000"/>
                </a:solidFill>
              </a:rPr>
              <a:t>rested</a:t>
            </a:r>
            <a:r>
              <a:rPr lang="en-US" sz="2200" dirty="0"/>
              <a:t> on the seventh day from all His work which He had done.  Then God </a:t>
            </a:r>
            <a:r>
              <a:rPr lang="en-US" sz="2200" b="1" dirty="0">
                <a:solidFill>
                  <a:srgbClr val="FF0000"/>
                </a:solidFill>
              </a:rPr>
              <a:t>blessed</a:t>
            </a:r>
            <a:r>
              <a:rPr lang="en-US" sz="2200" dirty="0"/>
              <a:t> the seventh day and </a:t>
            </a:r>
            <a:r>
              <a:rPr lang="en-US" sz="2200" b="1" dirty="0">
                <a:solidFill>
                  <a:srgbClr val="FF0000"/>
                </a:solidFill>
              </a:rPr>
              <a:t>sanctified</a:t>
            </a:r>
            <a:r>
              <a:rPr lang="en-US" sz="2200" dirty="0"/>
              <a:t> it, because it He rested from all His work which God had created and made.”</a:t>
            </a:r>
          </a:p>
          <a:p>
            <a:r>
              <a:rPr lang="en-US" sz="2200" dirty="0"/>
              <a:t>Rested: Literally CEASED </a:t>
            </a:r>
          </a:p>
          <a:p>
            <a:pPr lvl="1"/>
            <a:r>
              <a:rPr lang="en-US" sz="2200" dirty="0"/>
              <a:t>Rest of achievement, not in activity </a:t>
            </a:r>
          </a:p>
          <a:p>
            <a:pPr lvl="1"/>
            <a:r>
              <a:rPr lang="en-US" sz="2200" dirty="0"/>
              <a:t>God nurtures what he creates</a:t>
            </a:r>
          </a:p>
          <a:p>
            <a:pPr lvl="2"/>
            <a:r>
              <a:rPr lang="en-US" sz="2200" dirty="0"/>
              <a:t>Recall: John 5 - Jesus healed the lame man on Sabbath </a:t>
            </a:r>
          </a:p>
          <a:p>
            <a:pPr lvl="2"/>
            <a:r>
              <a:rPr lang="en-US" sz="2200" dirty="0"/>
              <a:t>Jews leveraged this against Jesus – His response vs 17 “…My Father is working until now, and I Myself am working.”</a:t>
            </a:r>
          </a:p>
          <a:p>
            <a:r>
              <a:rPr lang="en-US" sz="2200" dirty="0"/>
              <a:t>To desist of creative work resonates God’s creation was perfect and complete </a:t>
            </a:r>
          </a:p>
          <a:p>
            <a:r>
              <a:rPr lang="en-US" sz="2200" dirty="0"/>
              <a:t>Note Gen. 2:1-3: Formula of “evening and morning” noticeably absent </a:t>
            </a:r>
          </a:p>
          <a:p>
            <a:pPr lvl="1"/>
            <a:r>
              <a:rPr lang="en-US" sz="2200" dirty="0"/>
              <a:t>Implies infinite and eternal perspective </a:t>
            </a:r>
          </a:p>
          <a:p>
            <a:pPr lvl="4"/>
            <a:endParaRPr lang="en-US" dirty="0"/>
          </a:p>
          <a:p>
            <a:endParaRPr lang="en-US" dirty="0"/>
          </a:p>
        </p:txBody>
      </p:sp>
    </p:spTree>
    <p:extLst>
      <p:ext uri="{BB962C8B-B14F-4D97-AF65-F5344CB8AC3E}">
        <p14:creationId xmlns:p14="http://schemas.microsoft.com/office/powerpoint/2010/main" val="39564197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E3B5-BB7F-1FD0-215C-B37F94217633}"/>
              </a:ext>
            </a:extLst>
          </p:cNvPr>
          <p:cNvSpPr>
            <a:spLocks noGrp="1"/>
          </p:cNvSpPr>
          <p:nvPr>
            <p:ph type="title"/>
          </p:nvPr>
        </p:nvSpPr>
        <p:spPr>
          <a:xfrm>
            <a:off x="2231136" y="523783"/>
            <a:ext cx="7729728" cy="1029809"/>
          </a:xfrm>
        </p:spPr>
        <p:txBody>
          <a:bodyPr/>
          <a:lstStyle/>
          <a:p>
            <a:r>
              <a:rPr lang="en-US" dirty="0"/>
              <a:t>Creation as a macro-temple</a:t>
            </a:r>
          </a:p>
        </p:txBody>
      </p:sp>
      <p:sp>
        <p:nvSpPr>
          <p:cNvPr id="3" name="Content Placeholder 2">
            <a:extLst>
              <a:ext uri="{FF2B5EF4-FFF2-40B4-BE49-F238E27FC236}">
                <a16:creationId xmlns:a16="http://schemas.microsoft.com/office/drawing/2014/main" id="{0346204E-9822-D4F0-FAD3-53BF4635EE89}"/>
              </a:ext>
            </a:extLst>
          </p:cNvPr>
          <p:cNvSpPr>
            <a:spLocks noGrp="1"/>
          </p:cNvSpPr>
          <p:nvPr>
            <p:ph idx="1"/>
          </p:nvPr>
        </p:nvSpPr>
        <p:spPr>
          <a:xfrm>
            <a:off x="542925" y="1811046"/>
            <a:ext cx="10982325" cy="4704054"/>
          </a:xfrm>
        </p:spPr>
        <p:txBody>
          <a:bodyPr>
            <a:normAutofit/>
          </a:bodyPr>
          <a:lstStyle/>
          <a:p>
            <a:r>
              <a:rPr lang="en-US" sz="2400" dirty="0"/>
              <a:t>In Genesis 1, creation is depicted as the cosmic prototype of which all later temples are symbolic miniatures.</a:t>
            </a:r>
          </a:p>
          <a:p>
            <a:r>
              <a:rPr lang="en-US" sz="2400" dirty="0"/>
              <a:t>In each later biblical temple, the </a:t>
            </a:r>
            <a:r>
              <a:rPr lang="en-US" sz="2400" b="1" i="1" dirty="0">
                <a:solidFill>
                  <a:srgbClr val="FF0000"/>
                </a:solidFill>
              </a:rPr>
              <a:t>seventh day </a:t>
            </a:r>
            <a:r>
              <a:rPr lang="en-US" sz="2400" dirty="0"/>
              <a:t>is when God’s presence fills the </a:t>
            </a:r>
            <a:r>
              <a:rPr lang="en-US" sz="2400" u="sng" dirty="0"/>
              <a:t>sacred space</a:t>
            </a:r>
            <a:r>
              <a:rPr lang="en-US" sz="2400" dirty="0"/>
              <a:t>.</a:t>
            </a:r>
          </a:p>
          <a:p>
            <a:pPr lvl="1"/>
            <a:r>
              <a:rPr lang="en-US" sz="2400" dirty="0"/>
              <a:t>Creation: Genesis 1</a:t>
            </a:r>
          </a:p>
          <a:p>
            <a:pPr lvl="1"/>
            <a:r>
              <a:rPr lang="en-US" sz="2400" dirty="0"/>
              <a:t>Tabernacle Instructions: Exodus 25-31</a:t>
            </a:r>
          </a:p>
          <a:p>
            <a:pPr lvl="1"/>
            <a:r>
              <a:rPr lang="en-US" sz="2400" dirty="0"/>
              <a:t>Completion of the Tabernacle: Exodus 39-40</a:t>
            </a:r>
          </a:p>
          <a:p>
            <a:pPr lvl="1"/>
            <a:r>
              <a:rPr lang="en-US" sz="2400" dirty="0"/>
              <a:t>Jerusalem Temple Completion: I Kings 6-8</a:t>
            </a:r>
          </a:p>
        </p:txBody>
      </p:sp>
    </p:spTree>
    <p:extLst>
      <p:ext uri="{BB962C8B-B14F-4D97-AF65-F5344CB8AC3E}">
        <p14:creationId xmlns:p14="http://schemas.microsoft.com/office/powerpoint/2010/main" val="3328397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3463950848"/>
              </p:ext>
            </p:extLst>
          </p:nvPr>
        </p:nvGraphicFramePr>
        <p:xfrm>
          <a:off x="248575" y="133164"/>
          <a:ext cx="11611992" cy="6551722"/>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9077">
                <a:tc>
                  <a:txBody>
                    <a:bodyPr/>
                    <a:lstStyle/>
                    <a:p>
                      <a:pPr algn="ctr"/>
                      <a:r>
                        <a:rPr lang="en-US" sz="2400" dirty="0">
                          <a:solidFill>
                            <a:schemeClr val="bg1"/>
                          </a:solidFill>
                        </a:rPr>
                        <a:t>Creation’s Completion – Gen. 1:31 – 2:3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622107">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days open with divine command: “And God said…”</a:t>
                      </a:r>
                    </a:p>
                    <a:p>
                      <a:pPr algn="l"/>
                      <a:r>
                        <a:rPr lang="en-US" sz="2000" b="0" cap="none" spc="0" dirty="0">
                          <a:solidFill>
                            <a:schemeClr val="tx1"/>
                          </a:solidFill>
                          <a:latin typeface="+mn-lt"/>
                        </a:rPr>
                        <a:t>Day 1 – 1:5</a:t>
                      </a:r>
                    </a:p>
                    <a:p>
                      <a:pPr algn="l"/>
                      <a:r>
                        <a:rPr lang="en-US" sz="2000" b="0" cap="none" spc="0" dirty="0">
                          <a:solidFill>
                            <a:schemeClr val="tx1"/>
                          </a:solidFill>
                          <a:latin typeface="+mn-lt"/>
                        </a:rPr>
                        <a:t>Day 2 – 1:8</a:t>
                      </a:r>
                    </a:p>
                    <a:p>
                      <a:pPr algn="l"/>
                      <a:r>
                        <a:rPr lang="en-US" sz="2000" b="0" cap="none" spc="0" dirty="0">
                          <a:solidFill>
                            <a:schemeClr val="tx1"/>
                          </a:solidFill>
                          <a:latin typeface="+mn-lt"/>
                        </a:rPr>
                        <a:t>Day 3 – 1:13</a:t>
                      </a:r>
                    </a:p>
                    <a:p>
                      <a:pPr algn="l"/>
                      <a:r>
                        <a:rPr lang="en-US" sz="2000" b="0" cap="none" spc="0" dirty="0">
                          <a:solidFill>
                            <a:schemeClr val="tx1"/>
                          </a:solidFill>
                          <a:latin typeface="+mn-lt"/>
                        </a:rPr>
                        <a:t>Day 4 – 1:19</a:t>
                      </a:r>
                    </a:p>
                    <a:p>
                      <a:pPr algn="l"/>
                      <a:r>
                        <a:rPr lang="en-US" sz="2000" b="0" cap="none" spc="0" dirty="0">
                          <a:solidFill>
                            <a:schemeClr val="tx1"/>
                          </a:solidFill>
                          <a:latin typeface="+mn-lt"/>
                        </a:rPr>
                        <a:t>Day 5 – 1:23</a:t>
                      </a:r>
                    </a:p>
                    <a:p>
                      <a:pPr algn="l"/>
                      <a:r>
                        <a:rPr lang="en-US" sz="2000" b="0" cap="none" spc="0" dirty="0">
                          <a:solidFill>
                            <a:schemeClr val="tx1"/>
                          </a:solidFill>
                          <a:latin typeface="+mn-lt"/>
                        </a:rPr>
                        <a:t>Day 6 – 1:31</a:t>
                      </a:r>
                    </a:p>
                    <a:p>
                      <a:pPr algn="l"/>
                      <a:r>
                        <a:rPr lang="en-US" sz="2000" b="0" cap="none" spc="0" dirty="0">
                          <a:solidFill>
                            <a:schemeClr val="tx1"/>
                          </a:solidFill>
                          <a:latin typeface="+mn-lt"/>
                        </a:rPr>
                        <a:t>Day 7 – Gen 2:1-3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77948">
                <a:tc>
                  <a:txBody>
                    <a:bodyPr/>
                    <a:lstStyle/>
                    <a:p>
                      <a:pPr marL="171450" indent="-171450" algn="l">
                        <a:buFont typeface="Arial" panose="020B0604020202020204" pitchFamily="34" charset="0"/>
                        <a:buChar char="•"/>
                      </a:pPr>
                      <a:r>
                        <a:rPr lang="en-US" sz="2000" cap="none" spc="0" dirty="0">
                          <a:solidFill>
                            <a:schemeClr val="tx1"/>
                          </a:solidFill>
                          <a:latin typeface="+mn-lt"/>
                        </a:rPr>
                        <a:t>Seventh day culminates in Sabbath (Gen. 2:1-3)</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1090565">
                <a:tc>
                  <a:txBody>
                    <a:bodyPr/>
                    <a:lstStyle/>
                    <a:p>
                      <a:pPr marL="171450" indent="-171450" algn="l">
                        <a:buFont typeface="Arial" panose="020B0604020202020204" pitchFamily="34" charset="0"/>
                        <a:buChar char="•"/>
                      </a:pPr>
                      <a:r>
                        <a:rPr lang="en-US" sz="2000" cap="none" spc="0" dirty="0">
                          <a:solidFill>
                            <a:schemeClr val="tx1"/>
                          </a:solidFill>
                          <a:latin typeface="+mn-lt"/>
                        </a:rPr>
                        <a:t>Gen. 1:31 “And God saw all that he had done, and behold, very good.  And there was evening and morning, the sixth day.”</a:t>
                      </a:r>
                    </a:p>
                    <a:p>
                      <a:pPr marL="171450" indent="-171450" algn="l">
                        <a:buFont typeface="Arial" panose="020B0604020202020204" pitchFamily="34" charset="0"/>
                        <a:buChar char="•"/>
                      </a:pPr>
                      <a:r>
                        <a:rPr lang="en-US" sz="2000" cap="none" spc="0" dirty="0">
                          <a:solidFill>
                            <a:schemeClr val="tx1"/>
                          </a:solidFill>
                          <a:latin typeface="+mn-lt"/>
                        </a:rPr>
                        <a:t>Gen. 2:3 “Then God blessed the seventh day…”</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77948">
                <a:tc>
                  <a:txBody>
                    <a:bodyPr/>
                    <a:lstStyle/>
                    <a:p>
                      <a:pPr marL="171450" indent="-171450" algn="l">
                        <a:buFont typeface="Arial" panose="020B0604020202020204" pitchFamily="34" charset="0"/>
                        <a:buChar char="•"/>
                      </a:pPr>
                      <a:r>
                        <a:rPr lang="en-US" sz="2000" b="0" i="0" u="none" strike="noStrike" kern="1200" cap="none" spc="0" baseline="0" dirty="0">
                          <a:solidFill>
                            <a:schemeClr val="tx1"/>
                          </a:solidFill>
                          <a:latin typeface="+mn-lt"/>
                          <a:ea typeface="+mn-ea"/>
                          <a:cs typeface="+mn-cs"/>
                        </a:rPr>
                        <a:t>Gen. 2:1 “And the skies and the land were completed (</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 </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7794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cap="none" spc="0" baseline="0" dirty="0">
                          <a:solidFill>
                            <a:schemeClr val="tx1"/>
                          </a:solidFill>
                          <a:latin typeface="+mn-lt"/>
                          <a:ea typeface="+mn-ea"/>
                          <a:cs typeface="+mn-cs"/>
                        </a:rPr>
                        <a:t>Gen. 2:2 “And God rested (</a:t>
                      </a:r>
                      <a:r>
                        <a:rPr lang="he-IL" sz="2000" b="0" i="0" u="none" strike="noStrike" kern="1200" cap="none" spc="0" baseline="0" dirty="0">
                          <a:solidFill>
                            <a:schemeClr val="tx1"/>
                          </a:solidFill>
                          <a:latin typeface="+mn-lt"/>
                          <a:ea typeface="+mn-ea"/>
                          <a:cs typeface="+mn-cs"/>
                        </a:rPr>
                        <a:t>שב׳׳ת</a:t>
                      </a:r>
                      <a:r>
                        <a:rPr lang="en-US" sz="2000" b="0" i="0" u="none" strike="noStrike" kern="1200" cap="none" spc="0" baseline="0" dirty="0">
                          <a:solidFill>
                            <a:schemeClr val="tx1"/>
                          </a:solidFill>
                          <a:latin typeface="+mn-lt"/>
                          <a:ea typeface="+mn-ea"/>
                          <a:cs typeface="+mn-cs"/>
                        </a:rPr>
                        <a:t>) on the seventh day…”</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6129">
                <a:tc>
                  <a:txBody>
                    <a:bodyPr/>
                    <a:lstStyle/>
                    <a:p>
                      <a:pPr marL="171450" indent="-171450" algn="l">
                        <a:buFont typeface="Arial" panose="020B0604020202020204" pitchFamily="34" charset="0"/>
                        <a:buChar char="•"/>
                      </a:pPr>
                      <a:r>
                        <a:rPr lang="en-US" sz="2000" cap="none" spc="0" dirty="0">
                          <a:solidFill>
                            <a:schemeClr val="tx1"/>
                          </a:solidFill>
                          <a:latin typeface="+mn-lt"/>
                        </a:rPr>
                        <a:t>Gen. 2:2-3 “…from all his work (</a:t>
                      </a:r>
                      <a:r>
                        <a:rPr lang="he-IL" sz="2000" b="0" i="0" u="none" strike="noStrike" kern="1200" cap="none" spc="0" baseline="0" dirty="0">
                          <a:solidFill>
                            <a:schemeClr val="tx1"/>
                          </a:solidFill>
                          <a:latin typeface="+mn-lt"/>
                          <a:ea typeface="+mn-ea"/>
                          <a:cs typeface="+mn-cs"/>
                        </a:rPr>
                        <a:t>מלאכה</a:t>
                      </a:r>
                      <a:r>
                        <a:rPr lang="en-US" sz="2000" cap="none" spc="0" dirty="0">
                          <a:solidFill>
                            <a:schemeClr val="tx1"/>
                          </a:solidFill>
                          <a:latin typeface="+mn-lt"/>
                        </a:rPr>
                        <a:t>)…and God blessed (</a:t>
                      </a:r>
                      <a:r>
                        <a:rPr lang="he-IL" sz="2000" b="0" i="0" u="none" strike="noStrike" kern="1200" cap="none" spc="0" baseline="0" dirty="0">
                          <a:solidFill>
                            <a:schemeClr val="tx1"/>
                          </a:solidFill>
                          <a:latin typeface="+mn-lt"/>
                          <a:ea typeface="+mn-ea"/>
                          <a:cs typeface="+mn-cs"/>
                        </a:rPr>
                        <a:t>בר׳׳ך</a:t>
                      </a:r>
                      <a:r>
                        <a:rPr lang="en-US" sz="2000" cap="none" spc="0" dirty="0">
                          <a:solidFill>
                            <a:schemeClr val="tx1"/>
                          </a:solidFill>
                          <a:latin typeface="+mn-lt"/>
                        </a:rPr>
                        <a:t>) the seventh day and made it holy (</a:t>
                      </a:r>
                      <a:r>
                        <a:rPr lang="he-IL" sz="2000" b="0" i="0" u="none" strike="noStrike" kern="1200" cap="none" spc="0" baseline="0" dirty="0">
                          <a:solidFill>
                            <a:schemeClr val="tx1"/>
                          </a:solidFill>
                          <a:latin typeface="+mn-lt"/>
                          <a:ea typeface="+mn-ea"/>
                          <a:cs typeface="+mn-cs"/>
                        </a:rPr>
                        <a:t>קד׳׳ש</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8151427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1985771962"/>
              </p:ext>
            </p:extLst>
          </p:nvPr>
        </p:nvGraphicFramePr>
        <p:xfrm>
          <a:off x="248575" y="133164"/>
          <a:ext cx="11611992" cy="6525088"/>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6668">
                <a:tc>
                  <a:txBody>
                    <a:bodyPr/>
                    <a:lstStyle/>
                    <a:p>
                      <a:pPr algn="ctr"/>
                      <a:r>
                        <a:rPr lang="en-US" sz="2400" dirty="0">
                          <a:solidFill>
                            <a:schemeClr val="bg1"/>
                          </a:solidFill>
                        </a:rPr>
                        <a:t>Tabernacle Instructions – Exod. 25-31</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77366">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speeches open with divine command: “And YHWH spoke to Moses…”</a:t>
                      </a:r>
                    </a:p>
                    <a:p>
                      <a:pPr algn="l"/>
                      <a:r>
                        <a:rPr lang="en-US" sz="2000" b="0" cap="none" spc="0" dirty="0">
                          <a:solidFill>
                            <a:schemeClr val="tx1"/>
                          </a:solidFill>
                          <a:latin typeface="+mn-lt"/>
                        </a:rPr>
                        <a:t>Speech 1 – Exod. 25:1</a:t>
                      </a:r>
                    </a:p>
                    <a:p>
                      <a:pPr algn="l"/>
                      <a:r>
                        <a:rPr lang="en-US" sz="2000" b="0" cap="none" spc="0" dirty="0">
                          <a:solidFill>
                            <a:schemeClr val="tx1"/>
                          </a:solidFill>
                          <a:latin typeface="+mn-lt"/>
                        </a:rPr>
                        <a:t>Speech 2 – Exod. 30:11</a:t>
                      </a:r>
                    </a:p>
                    <a:p>
                      <a:pPr algn="l"/>
                      <a:r>
                        <a:rPr lang="en-US" sz="2000" b="0" cap="none" spc="0" dirty="0">
                          <a:solidFill>
                            <a:schemeClr val="tx1"/>
                          </a:solidFill>
                          <a:latin typeface="+mn-lt"/>
                        </a:rPr>
                        <a:t>Speech 3 – Exod. 30:17</a:t>
                      </a:r>
                    </a:p>
                    <a:p>
                      <a:pPr algn="l"/>
                      <a:r>
                        <a:rPr lang="en-US" sz="2000" b="0" cap="none" spc="0" dirty="0">
                          <a:solidFill>
                            <a:schemeClr val="tx1"/>
                          </a:solidFill>
                          <a:latin typeface="+mn-lt"/>
                        </a:rPr>
                        <a:t>Speech 4 – Exod. 30:22</a:t>
                      </a:r>
                    </a:p>
                    <a:p>
                      <a:pPr algn="l"/>
                      <a:r>
                        <a:rPr lang="en-US" sz="2000" b="0" cap="none" spc="0" dirty="0">
                          <a:solidFill>
                            <a:schemeClr val="tx1"/>
                          </a:solidFill>
                          <a:latin typeface="+mn-lt"/>
                        </a:rPr>
                        <a:t>Speech 5 – Exod. 30:34</a:t>
                      </a:r>
                    </a:p>
                    <a:p>
                      <a:pPr algn="l"/>
                      <a:r>
                        <a:rPr lang="en-US" sz="2000" b="0" cap="none" spc="0" dirty="0">
                          <a:solidFill>
                            <a:schemeClr val="tx1"/>
                          </a:solidFill>
                          <a:latin typeface="+mn-lt"/>
                        </a:rPr>
                        <a:t>Speech 6 – Exod. 31:1</a:t>
                      </a:r>
                    </a:p>
                    <a:p>
                      <a:pPr algn="l"/>
                      <a:r>
                        <a:rPr lang="en-US" sz="2000" b="0" cap="none" spc="0" dirty="0">
                          <a:solidFill>
                            <a:schemeClr val="tx1"/>
                          </a:solidFill>
                          <a:latin typeface="+mn-lt"/>
                        </a:rPr>
                        <a:t>Speech 7 – Exod. 31:12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830693">
                <a:tc>
                  <a:txBody>
                    <a:bodyPr/>
                    <a:lstStyle/>
                    <a:p>
                      <a:pPr marL="171450" indent="-171450" algn="l">
                        <a:buFont typeface="Arial" panose="020B0604020202020204" pitchFamily="34" charset="0"/>
                        <a:buChar char="•"/>
                      </a:pPr>
                      <a:r>
                        <a:rPr lang="en-US" sz="2000" cap="none" spc="0" dirty="0">
                          <a:solidFill>
                            <a:schemeClr val="tx1"/>
                          </a:solidFill>
                          <a:latin typeface="+mn-lt"/>
                        </a:rPr>
                        <a:t>  Exod. 31:12-17 – Seventh speech emphasizes the “sign of Sabbath”</a:t>
                      </a:r>
                    </a:p>
                    <a:p>
                      <a:pPr marL="171450" indent="-171450" algn="l">
                        <a:buFont typeface="Arial" panose="020B0604020202020204" pitchFamily="34" charset="0"/>
                        <a:buChar char="•"/>
                      </a:pPr>
                      <a:r>
                        <a:rPr lang="en-US" sz="2000" cap="none" spc="0" dirty="0">
                          <a:solidFill>
                            <a:schemeClr val="tx1"/>
                          </a:solidFill>
                          <a:latin typeface="+mn-lt"/>
                        </a:rPr>
                        <a:t>  Exod. 28-29 – Priesthood installed after a seven-day ordination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506248">
                <a:tc>
                  <a:txBody>
                    <a:bodyPr/>
                    <a:lstStyle/>
                    <a:p>
                      <a:pPr marL="171450" indent="-171450" algn="l">
                        <a:buFont typeface="Arial" panose="020B0604020202020204" pitchFamily="34" charset="0"/>
                        <a:buChar char="•"/>
                      </a:pPr>
                      <a:r>
                        <a:rPr lang="en-US" sz="2000" cap="none" spc="0" dirty="0">
                          <a:solidFill>
                            <a:schemeClr val="tx1"/>
                          </a:solidFill>
                          <a:latin typeface="+mn-lt"/>
                        </a:rPr>
                        <a:t>  Exod. 31:18 – “And it came about when he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speaking to Moses on Mt. Sinai.”</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1617">
                <a:tc>
                  <a:txBody>
                    <a:bodyPr/>
                    <a:lstStyle/>
                    <a:p>
                      <a:pPr marL="285750" indent="-285750" algn="l">
                        <a:buFont typeface="Arial" panose="020B0604020202020204" pitchFamily="34" charset="0"/>
                        <a:buChar char="•"/>
                      </a:pPr>
                      <a:r>
                        <a:rPr lang="en-US" sz="2000" cap="none" spc="0" dirty="0">
                          <a:solidFill>
                            <a:schemeClr val="tx1"/>
                          </a:solidFill>
                          <a:latin typeface="+mn-lt"/>
                        </a:rPr>
                        <a:t>Exod. 31:14-15 – “You shall keep the Sabbath for it is holy (</a:t>
                      </a:r>
                      <a:r>
                        <a:rPr lang="he-IL" sz="2000" b="0" i="0" u="none" strike="noStrike" kern="1200" baseline="0" dirty="0">
                          <a:solidFill>
                            <a:schemeClr val="dk1"/>
                          </a:solidFill>
                          <a:latin typeface="+mn-lt"/>
                          <a:ea typeface="+mn-ea"/>
                          <a:cs typeface="+mn-cs"/>
                        </a:rPr>
                        <a:t>קדש</a:t>
                      </a:r>
                      <a:r>
                        <a:rPr lang="en-US" sz="2000" cap="none" spc="0" dirty="0">
                          <a:solidFill>
                            <a:schemeClr val="tx1"/>
                          </a:solidFill>
                          <a:latin typeface="+mn-lt"/>
                        </a:rPr>
                        <a:t>) for you… Six days let the work (</a:t>
                      </a:r>
                      <a:r>
                        <a:rPr lang="he-IL" sz="2000" b="0" i="0" u="none" strike="noStrike" kern="1200" cap="none" spc="0" baseline="0" dirty="0">
                          <a:solidFill>
                            <a:schemeClr val="tx1"/>
                          </a:solidFill>
                          <a:latin typeface="+mn-lt"/>
                          <a:ea typeface="+mn-ea"/>
                          <a:cs typeface="+mn-cs"/>
                        </a:rPr>
                        <a:t>מלאכה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melakah</a:t>
                      </a:r>
                      <a:r>
                        <a:rPr lang="en-US" sz="2000" cap="none" spc="0" dirty="0">
                          <a:solidFill>
                            <a:schemeClr val="tx1"/>
                          </a:solidFill>
                          <a:latin typeface="+mn-lt"/>
                        </a:rPr>
                        <a:t>) be done, and on the seventh day it is a Sabbath of Sabbath.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1985003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4056382049"/>
              </p:ext>
            </p:extLst>
          </p:nvPr>
        </p:nvGraphicFramePr>
        <p:xfrm>
          <a:off x="230820" y="115411"/>
          <a:ext cx="11700768" cy="6542842"/>
        </p:xfrm>
        <a:graphic>
          <a:graphicData uri="http://schemas.openxmlformats.org/drawingml/2006/table">
            <a:tbl>
              <a:tblPr firstRow="1" bandRow="1">
                <a:tableStyleId>{073A0DAA-6AF3-43AB-8588-CEC1D06C72B9}</a:tableStyleId>
              </a:tblPr>
              <a:tblGrid>
                <a:gridCol w="11700768">
                  <a:extLst>
                    <a:ext uri="{9D8B030D-6E8A-4147-A177-3AD203B41FA5}">
                      <a16:colId xmlns:a16="http://schemas.microsoft.com/office/drawing/2014/main" val="1448217807"/>
                    </a:ext>
                  </a:extLst>
                </a:gridCol>
              </a:tblGrid>
              <a:tr h="467198">
                <a:tc>
                  <a:txBody>
                    <a:bodyPr/>
                    <a:lstStyle/>
                    <a:p>
                      <a:pPr algn="ctr"/>
                      <a:r>
                        <a:rPr lang="en-US" sz="2400" dirty="0">
                          <a:solidFill>
                            <a:schemeClr val="bg1"/>
                          </a:solidFill>
                        </a:rPr>
                        <a:t>Completion of the Tabernacle – Exod. 39-40</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977714">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acts of obedience to the divine command to complete the tabernacle: “And Moses did…just as YHWH commanded Moses.”</a:t>
                      </a:r>
                    </a:p>
                    <a:p>
                      <a:pPr algn="l"/>
                      <a:r>
                        <a:rPr lang="en-US" sz="2000" b="0" cap="none" spc="0" dirty="0">
                          <a:solidFill>
                            <a:schemeClr val="tx1"/>
                          </a:solidFill>
                          <a:latin typeface="+mn-lt"/>
                        </a:rPr>
                        <a:t>Act 1 – Exod. 40:19</a:t>
                      </a:r>
                    </a:p>
                    <a:p>
                      <a:pPr algn="l"/>
                      <a:r>
                        <a:rPr lang="en-US" sz="2000" b="0" cap="none" spc="0" dirty="0">
                          <a:solidFill>
                            <a:schemeClr val="tx1"/>
                          </a:solidFill>
                          <a:latin typeface="+mn-lt"/>
                        </a:rPr>
                        <a:t>Act 2 – Exod. 40:21</a:t>
                      </a:r>
                    </a:p>
                    <a:p>
                      <a:pPr algn="l"/>
                      <a:r>
                        <a:rPr lang="en-US" sz="2000" b="0" cap="none" spc="0" dirty="0">
                          <a:solidFill>
                            <a:schemeClr val="tx1"/>
                          </a:solidFill>
                          <a:latin typeface="+mn-lt"/>
                        </a:rPr>
                        <a:t>Act 3 – Exod. 40:23</a:t>
                      </a:r>
                    </a:p>
                    <a:p>
                      <a:pPr algn="l"/>
                      <a:r>
                        <a:rPr lang="en-US" sz="2000" b="0" cap="none" spc="0" dirty="0">
                          <a:solidFill>
                            <a:schemeClr val="tx1"/>
                          </a:solidFill>
                          <a:latin typeface="+mn-lt"/>
                        </a:rPr>
                        <a:t>Act 4 – Exod. 40:25</a:t>
                      </a:r>
                    </a:p>
                    <a:p>
                      <a:pPr algn="l"/>
                      <a:r>
                        <a:rPr lang="en-US" sz="2000" b="0" cap="none" spc="0" dirty="0">
                          <a:solidFill>
                            <a:schemeClr val="tx1"/>
                          </a:solidFill>
                          <a:latin typeface="+mn-lt"/>
                        </a:rPr>
                        <a:t>Act 5 – Exod. 40:27</a:t>
                      </a:r>
                    </a:p>
                    <a:p>
                      <a:pPr algn="l"/>
                      <a:r>
                        <a:rPr lang="en-US" sz="2000" b="0" cap="none" spc="0" dirty="0">
                          <a:solidFill>
                            <a:schemeClr val="tx1"/>
                          </a:solidFill>
                          <a:latin typeface="+mn-lt"/>
                        </a:rPr>
                        <a:t>Act 6 – Exod. 40:29</a:t>
                      </a:r>
                    </a:p>
                    <a:p>
                      <a:pPr algn="l"/>
                      <a:r>
                        <a:rPr lang="en-US" sz="2000" b="0" cap="none" spc="0" dirty="0">
                          <a:solidFill>
                            <a:schemeClr val="tx1"/>
                          </a:solidFill>
                          <a:latin typeface="+mn-lt"/>
                        </a:rPr>
                        <a:t>Act 7 – Exod. 40:32-35 DIVINE REST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Seventh act of obedience “completes” the tabernacle</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797459">
                <a:tc>
                  <a:txBody>
                    <a:bodyPr/>
                    <a:lstStyle/>
                    <a:p>
                      <a:pPr marL="285750" indent="-285750" algn="l">
                        <a:buFont typeface="Arial" panose="020B0604020202020204" pitchFamily="34" charset="0"/>
                        <a:buChar char="•"/>
                      </a:pPr>
                      <a:r>
                        <a:rPr lang="en-US" sz="2000" cap="none" spc="0" dirty="0">
                          <a:solidFill>
                            <a:schemeClr val="tx1"/>
                          </a:solidFill>
                          <a:latin typeface="+mn-lt"/>
                        </a:rPr>
                        <a:t>Exod. 39:43 – “And Moses saw all the work they had done, and behold, just as YHWH commanded, so they did, and Moses </a:t>
                      </a:r>
                      <a:r>
                        <a:rPr lang="en-US" sz="2000" b="1" i="1" u="sng" cap="none" spc="0" dirty="0">
                          <a:solidFill>
                            <a:srgbClr val="FF0000"/>
                          </a:solidFill>
                          <a:latin typeface="+mn-lt"/>
                        </a:rPr>
                        <a:t>blessed</a:t>
                      </a:r>
                      <a:r>
                        <a:rPr lang="en-US" sz="2000" cap="none" spc="0" dirty="0">
                          <a:solidFill>
                            <a:schemeClr val="tx1"/>
                          </a:solidFill>
                          <a:latin typeface="+mn-lt"/>
                        </a:rPr>
                        <a:t> them.”</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Exod. 40:33 – “And Moses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the work (</a:t>
                      </a:r>
                      <a:r>
                        <a:rPr lang="he-IL" sz="2000" b="0" i="0" u="none" strike="noStrike" kern="1200" baseline="0" dirty="0">
                          <a:solidFill>
                            <a:schemeClr val="dk1"/>
                          </a:solidFill>
                          <a:latin typeface="+mn-lt"/>
                          <a:ea typeface="+mn-ea"/>
                          <a:cs typeface="+mn-cs"/>
                        </a:rPr>
                        <a:t>מלאכה</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85994">
                <a:tc>
                  <a:txBody>
                    <a:bodyPr/>
                    <a:lstStyle/>
                    <a:p>
                      <a:pPr marL="285750" indent="-285750" algn="l">
                        <a:buFont typeface="Arial" panose="020B0604020202020204" pitchFamily="34" charset="0"/>
                        <a:buChar char="•"/>
                      </a:pPr>
                      <a:r>
                        <a:rPr lang="en-US" sz="2000" cap="none" spc="0" dirty="0">
                          <a:solidFill>
                            <a:schemeClr val="tx1"/>
                          </a:solidFill>
                          <a:latin typeface="+mn-lt"/>
                        </a:rPr>
                        <a:t>Exod. 40:34 – “And the cloud covered the tent of meeting, and the glory of YHWH filled the tent.”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842489">
                <a:tc>
                  <a:txBody>
                    <a:bodyPr/>
                    <a:lstStyle/>
                    <a:p>
                      <a:pPr marL="285750" indent="-285750" algn="l">
                        <a:buFont typeface="Arial" panose="020B0604020202020204" pitchFamily="34" charset="0"/>
                        <a:buChar char="•"/>
                      </a:pPr>
                      <a:r>
                        <a:rPr lang="en-US" sz="2000" cap="none" spc="0" dirty="0">
                          <a:solidFill>
                            <a:schemeClr val="tx1"/>
                          </a:solidFill>
                          <a:latin typeface="+mn-lt"/>
                        </a:rPr>
                        <a:t>Lev. 8-9  Aaron and his sons are brought before the tent for seven days in the ordination ceremony (formal process where individuals are consecrated or “set apart”).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55296498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491306880"/>
              </p:ext>
            </p:extLst>
          </p:nvPr>
        </p:nvGraphicFramePr>
        <p:xfrm>
          <a:off x="669303" y="1047750"/>
          <a:ext cx="10803118" cy="5534526"/>
        </p:xfrm>
        <a:graphic>
          <a:graphicData uri="http://schemas.openxmlformats.org/drawingml/2006/table">
            <a:tbl>
              <a:tblPr firstRow="1" bandRow="1">
                <a:tableStyleId>{21E4AEA4-8DFA-4A89-87EB-49C32662AFE0}</a:tableStyleId>
              </a:tblPr>
              <a:tblGrid>
                <a:gridCol w="4217022">
                  <a:extLst>
                    <a:ext uri="{9D8B030D-6E8A-4147-A177-3AD203B41FA5}">
                      <a16:colId xmlns:a16="http://schemas.microsoft.com/office/drawing/2014/main" val="3671950444"/>
                    </a:ext>
                  </a:extLst>
                </a:gridCol>
                <a:gridCol w="6586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8:34; Ezra 10:3; Neh. 8:2, 7, 14; 10:34, 36; 12:44; 13:3; II Chron. 14:4; 31:21; 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1:8; 8:34; 24:26; II Chron. 34:14; Neh. 8:3; II Kings 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a:t>The book of the Law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8:31; 23:6; II Kings 14:6; Neh.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a:t>The book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Ezra 6:18; Neh. 13:1; II Chron. 35:12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a:t>The Law of the Lord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12:1; 31:3; Ezra 7:10; I Chron. 16:40, II Chron. 35:26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410530"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10420107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2309575009"/>
              </p:ext>
            </p:extLst>
          </p:nvPr>
        </p:nvGraphicFramePr>
        <p:xfrm>
          <a:off x="257451" y="124287"/>
          <a:ext cx="11700769" cy="6587233"/>
        </p:xfrm>
        <a:graphic>
          <a:graphicData uri="http://schemas.openxmlformats.org/drawingml/2006/table">
            <a:tbl>
              <a:tblPr firstRow="1" bandRow="1">
                <a:tableStyleId>{073A0DAA-6AF3-43AB-8588-CEC1D06C72B9}</a:tableStyleId>
              </a:tblPr>
              <a:tblGrid>
                <a:gridCol w="11700769">
                  <a:extLst>
                    <a:ext uri="{9D8B030D-6E8A-4147-A177-3AD203B41FA5}">
                      <a16:colId xmlns:a16="http://schemas.microsoft.com/office/drawing/2014/main" val="1448217807"/>
                    </a:ext>
                  </a:extLst>
                </a:gridCol>
              </a:tblGrid>
              <a:tr h="470128">
                <a:tc>
                  <a:txBody>
                    <a:bodyPr/>
                    <a:lstStyle/>
                    <a:p>
                      <a:pPr algn="ctr"/>
                      <a:r>
                        <a:rPr lang="en-US" sz="2400" dirty="0">
                          <a:solidFill>
                            <a:schemeClr val="bg1"/>
                          </a:solidFill>
                        </a:rPr>
                        <a:t>Jerusalem Temple Completion – I Kings 6-8</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14317">
                <a:tc>
                  <a:txBody>
                    <a:bodyPr/>
                    <a:lstStyle/>
                    <a:p>
                      <a:pPr marL="285750" indent="-285750" algn="l">
                        <a:buFont typeface="Arial" panose="020B0604020202020204" pitchFamily="34" charset="0"/>
                        <a:buChar char="•"/>
                      </a:pPr>
                      <a:r>
                        <a:rPr lang="en-US" sz="1800" b="0" i="1" cap="none" spc="0" dirty="0">
                          <a:solidFill>
                            <a:schemeClr val="tx1"/>
                          </a:solidFill>
                          <a:latin typeface="+mn-lt"/>
                        </a:rPr>
                        <a:t>Seven</a:t>
                      </a:r>
                      <a:r>
                        <a:rPr lang="en-US" sz="1800" b="0" cap="none" spc="0" dirty="0">
                          <a:solidFill>
                            <a:schemeClr val="tx1"/>
                          </a:solidFill>
                          <a:latin typeface="+mn-lt"/>
                        </a:rPr>
                        <a:t> petitions of Solomon upon the completion of the temple: “Blessed be Yahweh who spoke to my father David.”</a:t>
                      </a:r>
                    </a:p>
                    <a:p>
                      <a:pPr algn="l"/>
                      <a:r>
                        <a:rPr lang="en-US" sz="1800" b="0" cap="none" spc="0" dirty="0">
                          <a:solidFill>
                            <a:schemeClr val="tx1"/>
                          </a:solidFill>
                          <a:latin typeface="+mn-lt"/>
                        </a:rPr>
                        <a:t>Petition 1 – I Kings 8:31-32</a:t>
                      </a:r>
                    </a:p>
                    <a:p>
                      <a:pPr algn="l"/>
                      <a:r>
                        <a:rPr lang="en-US" sz="1800" b="0" cap="none" spc="0" dirty="0">
                          <a:solidFill>
                            <a:schemeClr val="tx1"/>
                          </a:solidFill>
                          <a:latin typeface="+mn-lt"/>
                        </a:rPr>
                        <a:t>Petition 2 – I Kings 8:33-34</a:t>
                      </a:r>
                    </a:p>
                    <a:p>
                      <a:pPr algn="l"/>
                      <a:r>
                        <a:rPr lang="en-US" sz="1800" b="0" cap="none" spc="0" dirty="0">
                          <a:solidFill>
                            <a:schemeClr val="tx1"/>
                          </a:solidFill>
                          <a:latin typeface="+mn-lt"/>
                        </a:rPr>
                        <a:t>Petition 3 – I Kings 8:35-37a</a:t>
                      </a:r>
                    </a:p>
                    <a:p>
                      <a:pPr algn="l"/>
                      <a:r>
                        <a:rPr lang="en-US" sz="1800" b="0" cap="none" spc="0" dirty="0">
                          <a:solidFill>
                            <a:schemeClr val="tx1"/>
                          </a:solidFill>
                          <a:latin typeface="+mn-lt"/>
                        </a:rPr>
                        <a:t>Petition 4 – I Kings 8:37b-40</a:t>
                      </a:r>
                    </a:p>
                    <a:p>
                      <a:pPr algn="l"/>
                      <a:r>
                        <a:rPr lang="en-US" sz="1800" b="0" cap="none" spc="0" dirty="0">
                          <a:solidFill>
                            <a:schemeClr val="tx1"/>
                          </a:solidFill>
                          <a:latin typeface="+mn-lt"/>
                        </a:rPr>
                        <a:t>Petition 5 – I Kings 8:41-43</a:t>
                      </a:r>
                    </a:p>
                    <a:p>
                      <a:pPr algn="l"/>
                      <a:r>
                        <a:rPr lang="en-US" sz="1800" b="0" cap="none" spc="0" dirty="0">
                          <a:solidFill>
                            <a:schemeClr val="tx1"/>
                          </a:solidFill>
                          <a:latin typeface="+mn-lt"/>
                        </a:rPr>
                        <a:t>Petition 6 – I Kings 8:44-45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spc="0" dirty="0">
                          <a:solidFill>
                            <a:schemeClr val="tx1"/>
                          </a:solidFill>
                          <a:latin typeface="+mn-lt"/>
                        </a:rPr>
                        <a:t>Petition 7 – I Kings 8:46-53 </a:t>
                      </a:r>
                    </a:p>
                    <a:p>
                      <a:pPr algn="l"/>
                      <a:r>
                        <a:rPr lang="en-US" sz="1800" b="0" cap="none" spc="0" dirty="0">
                          <a:solidFill>
                            <a:schemeClr val="tx1"/>
                          </a:solidFill>
                          <a:latin typeface="+mn-lt"/>
                        </a:rPr>
                        <a:t>SEVEN-DAY FEASTS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8:65 – Solomon hosts two seven-day feast to dedicate the temple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8:14 – “…the king faced about and </a:t>
                      </a:r>
                      <a:r>
                        <a:rPr lang="en-US" sz="1800" b="1" i="1" u="sng" cap="none" spc="0" dirty="0">
                          <a:solidFill>
                            <a:srgbClr val="FF0000"/>
                          </a:solidFill>
                          <a:latin typeface="+mn-lt"/>
                        </a:rPr>
                        <a:t>blessed</a:t>
                      </a:r>
                      <a:r>
                        <a:rPr lang="en-US" sz="1800" cap="none" spc="0" dirty="0">
                          <a:solidFill>
                            <a:schemeClr val="tx1"/>
                          </a:solidFill>
                          <a:latin typeface="+mn-lt"/>
                        </a:rPr>
                        <a:t> all the assembly of Israel…”</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6:14 – “And Solomon built the temple and he finished </a:t>
                      </a:r>
                      <a:r>
                        <a:rPr lang="en-US" sz="1800" b="0" i="0" u="none" strike="noStrike" kern="1200" cap="none" spc="0" baseline="0" dirty="0">
                          <a:solidFill>
                            <a:schemeClr val="tx1"/>
                          </a:solidFill>
                          <a:latin typeface="+mn-lt"/>
                          <a:ea typeface="+mn-ea"/>
                          <a:cs typeface="+mn-cs"/>
                        </a:rPr>
                        <a:t>(</a:t>
                      </a:r>
                      <a:r>
                        <a:rPr lang="he-IL" sz="1800" b="0" i="0" u="none" strike="noStrike" kern="1200" cap="none" spc="0" baseline="0" dirty="0">
                          <a:solidFill>
                            <a:schemeClr val="tx1"/>
                          </a:solidFill>
                          <a:latin typeface="+mn-lt"/>
                          <a:ea typeface="+mn-ea"/>
                          <a:cs typeface="+mn-cs"/>
                        </a:rPr>
                        <a:t>כל׳׳ה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kalah</a:t>
                      </a:r>
                      <a:r>
                        <a:rPr lang="en-US" sz="1800" b="0" i="0" u="none" strike="noStrike" kern="1200" cap="none" spc="0" baseline="0" dirty="0">
                          <a:solidFill>
                            <a:schemeClr val="tx1"/>
                          </a:solidFill>
                          <a:latin typeface="+mn-lt"/>
                          <a:ea typeface="+mn-ea"/>
                          <a:cs typeface="+mn-cs"/>
                        </a:rPr>
                        <a:t>) </a:t>
                      </a:r>
                      <a:r>
                        <a:rPr lang="en-US" sz="1800" cap="none" spc="0" dirty="0">
                          <a:solidFill>
                            <a:schemeClr val="tx1"/>
                          </a:solidFill>
                          <a:latin typeface="+mn-lt"/>
                        </a:rPr>
                        <a:t>it.”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8:10-11 – “And the cloud filled the house of Yahweh.”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1571984">
                <a:tc>
                  <a:txBody>
                    <a:bodyPr/>
                    <a:lstStyle/>
                    <a:p>
                      <a:pPr marL="285750" indent="-285750" algn="l">
                        <a:buFont typeface="Arial" panose="020B0604020202020204" pitchFamily="34" charset="0"/>
                        <a:buChar char="•"/>
                      </a:pPr>
                      <a:r>
                        <a:rPr lang="en-US" sz="1800" cap="none" spc="0" dirty="0">
                          <a:solidFill>
                            <a:schemeClr val="tx1"/>
                          </a:solidFill>
                          <a:latin typeface="+mn-lt"/>
                        </a:rPr>
                        <a:t>I Kings 6:38 – “In the 11th year, in the…8th month, the temple was finished throughout all its parts and according to all its plans.  So he was seven years in building it.”</a:t>
                      </a:r>
                    </a:p>
                    <a:p>
                      <a:pPr marL="285750" indent="-285750" algn="l">
                        <a:buFont typeface="Arial" panose="020B0604020202020204" pitchFamily="34" charset="0"/>
                        <a:buChar char="•"/>
                      </a:pPr>
                      <a:r>
                        <a:rPr lang="en-US" sz="1800" cap="none" spc="0" dirty="0">
                          <a:solidFill>
                            <a:schemeClr val="tx1"/>
                          </a:solidFill>
                          <a:latin typeface="+mn-lt"/>
                        </a:rPr>
                        <a:t>I Kings 7:22 – “And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of the pillars was finished.”</a:t>
                      </a:r>
                    </a:p>
                    <a:p>
                      <a:pPr marL="285750" indent="-285750" algn="l">
                        <a:buFont typeface="Arial" panose="020B0604020202020204" pitchFamily="34" charset="0"/>
                        <a:buChar char="•"/>
                      </a:pPr>
                      <a:r>
                        <a:rPr lang="en-US" sz="1800" cap="none" spc="0" dirty="0">
                          <a:solidFill>
                            <a:schemeClr val="tx1"/>
                          </a:solidFill>
                          <a:latin typeface="+mn-lt"/>
                        </a:rPr>
                        <a:t>I Kings 7:51 – “Thus all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that King Solomon performed in the house of the Lord was finished.”</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32231592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43B41-6B6E-3126-4DFB-5C55EE49C40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Recommended study material</a:t>
            </a:r>
          </a:p>
        </p:txBody>
      </p:sp>
      <p:pic>
        <p:nvPicPr>
          <p:cNvPr id="8" name="Picture 7">
            <a:extLst>
              <a:ext uri="{FF2B5EF4-FFF2-40B4-BE49-F238E27FC236}">
                <a16:creationId xmlns:a16="http://schemas.microsoft.com/office/drawing/2014/main" id="{3E368897-3A22-CC87-EA54-31B252629784}"/>
              </a:ext>
            </a:extLst>
          </p:cNvPr>
          <p:cNvPicPr>
            <a:picLocks noChangeAspect="1"/>
          </p:cNvPicPr>
          <p:nvPr/>
        </p:nvPicPr>
        <p:blipFill>
          <a:blip r:embed="rId2"/>
          <a:stretch>
            <a:fillRect/>
          </a:stretch>
        </p:blipFill>
        <p:spPr>
          <a:xfrm>
            <a:off x="1173716" y="587857"/>
            <a:ext cx="2657552" cy="3301307"/>
          </a:xfrm>
          <a:prstGeom prst="rect">
            <a:avLst/>
          </a:prstGeom>
        </p:spPr>
      </p:pic>
      <p:pic>
        <p:nvPicPr>
          <p:cNvPr id="6" name="Picture 5">
            <a:extLst>
              <a:ext uri="{FF2B5EF4-FFF2-40B4-BE49-F238E27FC236}">
                <a16:creationId xmlns:a16="http://schemas.microsoft.com/office/drawing/2014/main" id="{7B407B76-6EEB-05EF-467D-6A7DFC7B042D}"/>
              </a:ext>
            </a:extLst>
          </p:cNvPr>
          <p:cNvPicPr>
            <a:picLocks noChangeAspect="1"/>
          </p:cNvPicPr>
          <p:nvPr/>
        </p:nvPicPr>
        <p:blipFill>
          <a:blip r:embed="rId3"/>
          <a:stretch>
            <a:fillRect/>
          </a:stretch>
        </p:blipFill>
        <p:spPr>
          <a:xfrm>
            <a:off x="5005196" y="587858"/>
            <a:ext cx="2203622" cy="3301307"/>
          </a:xfrm>
          <a:prstGeom prst="rect">
            <a:avLst/>
          </a:prstGeom>
        </p:spPr>
      </p:pic>
      <p:pic>
        <p:nvPicPr>
          <p:cNvPr id="4" name="Content Placeholder 3">
            <a:extLst>
              <a:ext uri="{FF2B5EF4-FFF2-40B4-BE49-F238E27FC236}">
                <a16:creationId xmlns:a16="http://schemas.microsoft.com/office/drawing/2014/main" id="{62C1F47B-1099-B914-674B-BB0E3AF86700}"/>
              </a:ext>
            </a:extLst>
          </p:cNvPr>
          <p:cNvPicPr>
            <a:picLocks noGrp="1" noChangeAspect="1"/>
          </p:cNvPicPr>
          <p:nvPr>
            <p:ph idx="1"/>
          </p:nvPr>
        </p:nvPicPr>
        <p:blipFill>
          <a:blip r:embed="rId4"/>
          <a:stretch>
            <a:fillRect/>
          </a:stretch>
        </p:blipFill>
        <p:spPr>
          <a:xfrm>
            <a:off x="8598704" y="587857"/>
            <a:ext cx="2203622" cy="3301307"/>
          </a:xfrm>
          <a:prstGeom prst="rect">
            <a:avLst/>
          </a:prstGeom>
        </p:spPr>
      </p:pic>
    </p:spTree>
    <p:extLst>
      <p:ext uri="{BB962C8B-B14F-4D97-AF65-F5344CB8AC3E}">
        <p14:creationId xmlns:p14="http://schemas.microsoft.com/office/powerpoint/2010/main" val="4416832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4292098955"/>
              </p:ext>
            </p:extLst>
          </p:nvPr>
        </p:nvGraphicFramePr>
        <p:xfrm>
          <a:off x="669303" y="1047750"/>
          <a:ext cx="10803118" cy="5561654"/>
        </p:xfrm>
        <a:graphic>
          <a:graphicData uri="http://schemas.openxmlformats.org/drawingml/2006/table">
            <a:tbl>
              <a:tblPr firstRow="1" bandRow="1">
                <a:tableStyleId>{21E4AEA4-8DFA-4A89-87EB-49C32662AFE0}</a:tableStyleId>
              </a:tblPr>
              <a:tblGrid>
                <a:gridCol w="4598022">
                  <a:extLst>
                    <a:ext uri="{9D8B030D-6E8A-4147-A177-3AD203B41FA5}">
                      <a16:colId xmlns:a16="http://schemas.microsoft.com/office/drawing/2014/main" val="3671950444"/>
                    </a:ext>
                  </a:extLst>
                </a:gridCol>
                <a:gridCol w="6205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Neh. 10:28, 29, Ezra 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24:26;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dirty="0"/>
                        <a:t>The book of 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17:9; 34:14;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dirty="0"/>
                        <a:t>The Law of Moses the servant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Dan. 9:11; Mal.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dirty="0"/>
                        <a:t>The Law of Moses the man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30:16; Ezra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256362"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375072093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DF47-BF9E-F4A5-A5E3-AD28ED909514}"/>
              </a:ext>
            </a:extLst>
          </p:cNvPr>
          <p:cNvSpPr>
            <a:spLocks noGrp="1"/>
          </p:cNvSpPr>
          <p:nvPr>
            <p:ph type="title"/>
          </p:nvPr>
        </p:nvSpPr>
        <p:spPr>
          <a:xfrm>
            <a:off x="2231136" y="320512"/>
            <a:ext cx="7729728" cy="1074656"/>
          </a:xfrm>
        </p:spPr>
        <p:txBody>
          <a:bodyPr>
            <a:normAutofit fontScale="90000"/>
          </a:bodyPr>
          <a:lstStyle/>
          <a:p>
            <a:r>
              <a:rPr lang="en-US" dirty="0"/>
              <a:t>Why did the ancients study the Pentateuch?</a:t>
            </a:r>
          </a:p>
        </p:txBody>
      </p:sp>
      <p:graphicFrame>
        <p:nvGraphicFramePr>
          <p:cNvPr id="10" name="Content Placeholder 2">
            <a:extLst>
              <a:ext uri="{FF2B5EF4-FFF2-40B4-BE49-F238E27FC236}">
                <a16:creationId xmlns:a16="http://schemas.microsoft.com/office/drawing/2014/main" id="{BC56EEE4-90A5-AC83-A5E9-1B0050CF1C96}"/>
              </a:ext>
            </a:extLst>
          </p:cNvPr>
          <p:cNvGraphicFramePr>
            <a:graphicFrameLocks noGrp="1"/>
          </p:cNvGraphicFramePr>
          <p:nvPr>
            <p:ph idx="1"/>
            <p:extLst>
              <p:ext uri="{D42A27DB-BD31-4B8C-83A1-F6EECF244321}">
                <p14:modId xmlns:p14="http://schemas.microsoft.com/office/powerpoint/2010/main" val="195767095"/>
              </p:ext>
            </p:extLst>
          </p:nvPr>
        </p:nvGraphicFramePr>
        <p:xfrm>
          <a:off x="499621" y="1564849"/>
          <a:ext cx="11208470" cy="497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3924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178012685"/>
              </p:ext>
            </p:extLst>
          </p:nvPr>
        </p:nvGraphicFramePr>
        <p:xfrm>
          <a:off x="669302" y="1038687"/>
          <a:ext cx="10845035" cy="5298505"/>
        </p:xfrm>
        <a:graphic>
          <a:graphicData uri="http://schemas.openxmlformats.org/drawingml/2006/table">
            <a:tbl>
              <a:tblPr firstRow="1" bandRow="1">
                <a:tableStyleId>{21E4AEA4-8DFA-4A89-87EB-49C32662AFE0}</a:tableStyleId>
              </a:tblPr>
              <a:tblGrid>
                <a:gridCol w="3041564">
                  <a:extLst>
                    <a:ext uri="{9D8B030D-6E8A-4147-A177-3AD203B41FA5}">
                      <a16:colId xmlns:a16="http://schemas.microsoft.com/office/drawing/2014/main" val="3671950444"/>
                    </a:ext>
                  </a:extLst>
                </a:gridCol>
                <a:gridCol w="7803471">
                  <a:extLst>
                    <a:ext uri="{9D8B030D-6E8A-4147-A177-3AD203B41FA5}">
                      <a16:colId xmlns:a16="http://schemas.microsoft.com/office/drawing/2014/main" val="1075020333"/>
                    </a:ext>
                  </a:extLst>
                </a:gridCol>
              </a:tblGrid>
              <a:tr h="705519">
                <a:tc>
                  <a:txBody>
                    <a:bodyPr/>
                    <a:lstStyle/>
                    <a:p>
                      <a:pPr algn="ctr"/>
                      <a:r>
                        <a:rPr lang="en-US" sz="21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456148">
                <a:tc>
                  <a:txBody>
                    <a:bodyPr/>
                    <a:lstStyle/>
                    <a:p>
                      <a:r>
                        <a:rPr lang="en-US" sz="21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Matt. 12:5; Luke 16:16; John 7:19; 8:5; Heb.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456148">
                <a:tc>
                  <a:txBody>
                    <a:bodyPr/>
                    <a:lstStyle/>
                    <a:p>
                      <a:r>
                        <a:rPr lang="en-US" sz="2100" dirty="0"/>
                        <a:t>The book of the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Gal. 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207883"/>
                  </a:ext>
                </a:extLst>
              </a:tr>
              <a:tr h="780349">
                <a:tc>
                  <a:txBody>
                    <a:bodyPr/>
                    <a:lstStyle/>
                    <a:p>
                      <a:r>
                        <a:rPr lang="en-US" sz="2100" dirty="0"/>
                        <a:t>The book of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Mark 12:26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705519">
                <a:tc>
                  <a:txBody>
                    <a:bodyPr/>
                    <a:lstStyle/>
                    <a:p>
                      <a:r>
                        <a:rPr lang="en-US" sz="2100" dirty="0"/>
                        <a:t>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2:23,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36854">
                <a:tc>
                  <a:txBody>
                    <a:bodyPr/>
                    <a:lstStyle/>
                    <a:p>
                      <a:r>
                        <a:rPr lang="en-US" sz="2100" dirty="0"/>
                        <a:t>The Law of 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2:22; John 7:23; Luke 24:44; Acts 13:39; 15:5; 28:23’ Heb. 10:28; I Cor. 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651618">
                <a:tc>
                  <a:txBody>
                    <a:bodyPr/>
                    <a:lstStyle/>
                    <a:p>
                      <a:r>
                        <a:rPr lang="en-US" sz="2100" dirty="0"/>
                        <a:t>The Law given by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1:17; 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702745"/>
                  </a:ext>
                </a:extLst>
              </a:tr>
              <a:tr h="780349">
                <a:tc>
                  <a:txBody>
                    <a:bodyPr/>
                    <a:lstStyle/>
                    <a:p>
                      <a:r>
                        <a:rPr lang="en-US" sz="2100" dirty="0"/>
                        <a:t>Your or Our (Jews)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8:17; 10:34; 18:31; 19:7; Acts 25:28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77241" y="285199"/>
            <a:ext cx="10344133" cy="523220"/>
          </a:xfrm>
          <a:prstGeom prst="rect">
            <a:avLst/>
          </a:prstGeom>
          <a:noFill/>
          <a:ln w="25400">
            <a:solidFill>
              <a:schemeClr val="tx1"/>
            </a:solidFill>
          </a:ln>
        </p:spPr>
        <p:txBody>
          <a:bodyPr wrap="square" rtlCol="0">
            <a:spAutoFit/>
          </a:bodyPr>
          <a:lstStyle/>
          <a:p>
            <a:pPr algn="ctr"/>
            <a:r>
              <a:rPr lang="en-US" sz="2800" dirty="0"/>
              <a:t>HISTORICAL SIGNIFICANCE: NEW TESTAMENT</a:t>
            </a:r>
          </a:p>
        </p:txBody>
      </p:sp>
    </p:spTree>
    <p:extLst>
      <p:ext uri="{BB962C8B-B14F-4D97-AF65-F5344CB8AC3E}">
        <p14:creationId xmlns:p14="http://schemas.microsoft.com/office/powerpoint/2010/main" val="33679171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2128418452"/>
              </p:ext>
            </p:extLst>
          </p:nvPr>
        </p:nvGraphicFramePr>
        <p:xfrm>
          <a:off x="5397500" y="245098"/>
          <a:ext cx="6151563" cy="614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8891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1768214105"/>
              </p:ext>
            </p:extLst>
          </p:nvPr>
        </p:nvGraphicFramePr>
        <p:xfrm>
          <a:off x="5397500" y="639762"/>
          <a:ext cx="6151563" cy="575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31947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AC089-D803-DA74-0194-CA520DF45030}"/>
              </a:ext>
            </a:extLst>
          </p:cNvPr>
          <p:cNvSpPr>
            <a:spLocks noGrp="1"/>
          </p:cNvSpPr>
          <p:nvPr>
            <p:ph type="title"/>
          </p:nvPr>
        </p:nvSpPr>
        <p:spPr>
          <a:xfrm>
            <a:off x="537563" y="1749287"/>
            <a:ext cx="3610691" cy="3326296"/>
          </a:xfrm>
          <a:noFill/>
          <a:ln>
            <a:solidFill>
              <a:schemeClr val="tx1">
                <a:lumMod val="85000"/>
                <a:lumOff val="15000"/>
              </a:schemeClr>
            </a:solidFill>
          </a:ln>
        </p:spPr>
        <p:txBody>
          <a:bodyPr>
            <a:normAutofit/>
          </a:bodyPr>
          <a:lstStyle/>
          <a:p>
            <a:r>
              <a:rPr lang="en-US" sz="4400">
                <a:solidFill>
                  <a:schemeClr val="bg1"/>
                </a:solidFill>
              </a:rPr>
              <a:t>Genesis</a:t>
            </a:r>
            <a:br>
              <a:rPr lang="en-US" sz="4400">
                <a:solidFill>
                  <a:schemeClr val="bg1"/>
                </a:solidFill>
              </a:rPr>
            </a:br>
            <a:r>
              <a:rPr lang="en-US" sz="4400">
                <a:solidFill>
                  <a:schemeClr val="bg1"/>
                </a:solidFill>
              </a:rPr>
              <a:t>class outline</a:t>
            </a:r>
            <a:endParaRPr lang="en-US" sz="4400" dirty="0">
              <a:solidFill>
                <a:schemeClr val="bg1"/>
              </a:solidFill>
            </a:endParaRPr>
          </a:p>
        </p:txBody>
      </p:sp>
      <p:sp useBgFill="1">
        <p:nvSpPr>
          <p:cNvPr id="13" name="Rectangle 12">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31981477-2E3B-223B-3487-03FDEE66BB3E}"/>
              </a:ext>
            </a:extLst>
          </p:cNvPr>
          <p:cNvGraphicFramePr>
            <a:graphicFrameLocks noGrp="1"/>
          </p:cNvGraphicFramePr>
          <p:nvPr>
            <p:ph idx="1"/>
            <p:extLst>
              <p:ext uri="{D42A27DB-BD31-4B8C-83A1-F6EECF244321}">
                <p14:modId xmlns:p14="http://schemas.microsoft.com/office/powerpoint/2010/main" val="381742533"/>
              </p:ext>
            </p:extLst>
          </p:nvPr>
        </p:nvGraphicFramePr>
        <p:xfrm>
          <a:off x="4956313" y="291548"/>
          <a:ext cx="6970644" cy="6308036"/>
        </p:xfrm>
        <a:graphic>
          <a:graphicData uri="http://schemas.openxmlformats.org/drawingml/2006/table">
            <a:tbl>
              <a:tblPr firstRow="1" bandRow="1">
                <a:tableStyleId>{21E4AEA4-8DFA-4A89-87EB-49C32662AFE0}</a:tableStyleId>
              </a:tblPr>
              <a:tblGrid>
                <a:gridCol w="1272209">
                  <a:extLst>
                    <a:ext uri="{9D8B030D-6E8A-4147-A177-3AD203B41FA5}">
                      <a16:colId xmlns:a16="http://schemas.microsoft.com/office/drawing/2014/main" val="1747787418"/>
                    </a:ext>
                  </a:extLst>
                </a:gridCol>
                <a:gridCol w="3896139">
                  <a:extLst>
                    <a:ext uri="{9D8B030D-6E8A-4147-A177-3AD203B41FA5}">
                      <a16:colId xmlns:a16="http://schemas.microsoft.com/office/drawing/2014/main" val="2253179348"/>
                    </a:ext>
                  </a:extLst>
                </a:gridCol>
                <a:gridCol w="1802296">
                  <a:extLst>
                    <a:ext uri="{9D8B030D-6E8A-4147-A177-3AD203B41FA5}">
                      <a16:colId xmlns:a16="http://schemas.microsoft.com/office/drawing/2014/main" val="1424140197"/>
                    </a:ext>
                  </a:extLst>
                </a:gridCol>
              </a:tblGrid>
              <a:tr h="450574">
                <a:tc>
                  <a:txBody>
                    <a:bodyPr/>
                    <a:lstStyle/>
                    <a:p>
                      <a:pPr algn="ctr"/>
                      <a:r>
                        <a:rPr lang="en-US" sz="1700">
                          <a:solidFill>
                            <a:schemeClr val="bg1"/>
                          </a:solidFill>
                        </a:rPr>
                        <a:t>Date </a:t>
                      </a:r>
                      <a:endParaRPr lang="en-US" sz="1700" dirty="0">
                        <a:solidFill>
                          <a:schemeClr val="bg1"/>
                        </a:solidFill>
                      </a:endParaRPr>
                    </a:p>
                  </a:txBody>
                  <a:tcPr/>
                </a:tc>
                <a:tc>
                  <a:txBody>
                    <a:bodyPr/>
                    <a:lstStyle/>
                    <a:p>
                      <a:pPr algn="ctr"/>
                      <a:r>
                        <a:rPr lang="en-US" sz="1700">
                          <a:solidFill>
                            <a:schemeClr val="bg1"/>
                          </a:solidFill>
                        </a:rPr>
                        <a:t>Topic </a:t>
                      </a:r>
                      <a:endParaRPr lang="en-US" sz="1700" dirty="0">
                        <a:solidFill>
                          <a:schemeClr val="bg1"/>
                        </a:solidFill>
                      </a:endParaRPr>
                    </a:p>
                  </a:txBody>
                  <a:tcPr/>
                </a:tc>
                <a:tc>
                  <a:txBody>
                    <a:bodyPr/>
                    <a:lstStyle/>
                    <a:p>
                      <a:pPr algn="ctr"/>
                      <a:r>
                        <a:rPr lang="en-US" sz="1700">
                          <a:solidFill>
                            <a:schemeClr val="bg1"/>
                          </a:solidFill>
                        </a:rPr>
                        <a:t>Teacher </a:t>
                      </a:r>
                      <a:endParaRPr lang="en-US" sz="1700" dirty="0">
                        <a:solidFill>
                          <a:schemeClr val="bg1"/>
                        </a:solidFill>
                      </a:endParaRPr>
                    </a:p>
                  </a:txBody>
                  <a:tcPr/>
                </a:tc>
                <a:extLst>
                  <a:ext uri="{0D108BD9-81ED-4DB2-BD59-A6C34878D82A}">
                    <a16:rowId xmlns:a16="http://schemas.microsoft.com/office/drawing/2014/main" val="658335767"/>
                  </a:ext>
                </a:extLst>
              </a:tr>
              <a:tr h="450574">
                <a:tc>
                  <a:txBody>
                    <a:bodyPr/>
                    <a:lstStyle/>
                    <a:p>
                      <a:pPr algn="ctr"/>
                      <a:r>
                        <a:rPr lang="en-US" sz="1700">
                          <a:solidFill>
                            <a:schemeClr val="bg1"/>
                          </a:solidFill>
                        </a:rPr>
                        <a:t>12/3/23</a:t>
                      </a:r>
                      <a:endParaRPr lang="en-US" sz="1700" dirty="0">
                        <a:solidFill>
                          <a:schemeClr val="bg1"/>
                        </a:solidFill>
                      </a:endParaRPr>
                    </a:p>
                  </a:txBody>
                  <a:tcPr/>
                </a:tc>
                <a:tc>
                  <a:txBody>
                    <a:bodyPr/>
                    <a:lstStyle/>
                    <a:p>
                      <a:pPr algn="ctr"/>
                      <a:r>
                        <a:rPr lang="en-US" sz="1700">
                          <a:solidFill>
                            <a:schemeClr val="bg1"/>
                          </a:solidFill>
                        </a:rPr>
                        <a:t>Introduction / Creation</a:t>
                      </a:r>
                      <a:endParaRPr lang="en-US" sz="1700" dirty="0">
                        <a:solidFill>
                          <a:schemeClr val="bg1"/>
                        </a:solidFill>
                      </a:endParaRP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49190989"/>
                  </a:ext>
                </a:extLst>
              </a:tr>
              <a:tr h="450574">
                <a:tc>
                  <a:txBody>
                    <a:bodyPr/>
                    <a:lstStyle/>
                    <a:p>
                      <a:pPr algn="ctr"/>
                      <a:r>
                        <a:rPr lang="en-US" sz="1700">
                          <a:solidFill>
                            <a:schemeClr val="bg1"/>
                          </a:solidFill>
                        </a:rPr>
                        <a:t>12/10/23</a:t>
                      </a:r>
                      <a:endParaRPr lang="en-US" sz="1700" dirty="0">
                        <a:solidFill>
                          <a:schemeClr val="bg1"/>
                        </a:solidFill>
                      </a:endParaRPr>
                    </a:p>
                  </a:txBody>
                  <a:tcPr/>
                </a:tc>
                <a:tc>
                  <a:txBody>
                    <a:bodyPr/>
                    <a:lstStyle/>
                    <a:p>
                      <a:pPr algn="ctr"/>
                      <a:r>
                        <a:rPr lang="en-US" sz="1700" dirty="0">
                          <a:solidFill>
                            <a:schemeClr val="bg1"/>
                          </a:solidFill>
                        </a:rPr>
                        <a:t>Creation / Fall of Man</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19601156"/>
                  </a:ext>
                </a:extLst>
              </a:tr>
              <a:tr h="450574">
                <a:tc>
                  <a:txBody>
                    <a:bodyPr/>
                    <a:lstStyle/>
                    <a:p>
                      <a:pPr algn="ctr"/>
                      <a:r>
                        <a:rPr lang="en-US" sz="1700">
                          <a:solidFill>
                            <a:schemeClr val="bg1"/>
                          </a:solidFill>
                        </a:rPr>
                        <a:t>12/17/23</a:t>
                      </a:r>
                      <a:endParaRPr lang="en-US" sz="1700" dirty="0">
                        <a:solidFill>
                          <a:schemeClr val="bg1"/>
                        </a:solidFill>
                      </a:endParaRPr>
                    </a:p>
                  </a:txBody>
                  <a:tcPr/>
                </a:tc>
                <a:tc>
                  <a:txBody>
                    <a:bodyPr/>
                    <a:lstStyle/>
                    <a:p>
                      <a:pPr algn="ctr"/>
                      <a:r>
                        <a:rPr lang="en-US" sz="1700">
                          <a:solidFill>
                            <a:schemeClr val="bg1"/>
                          </a:solidFill>
                        </a:rPr>
                        <a:t>Cain &amp; Abel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927668423"/>
                  </a:ext>
                </a:extLst>
              </a:tr>
              <a:tr h="450574">
                <a:tc>
                  <a:txBody>
                    <a:bodyPr/>
                    <a:lstStyle/>
                    <a:p>
                      <a:pPr algn="ctr"/>
                      <a:r>
                        <a:rPr lang="en-US" sz="1700">
                          <a:solidFill>
                            <a:schemeClr val="bg1"/>
                          </a:solidFill>
                        </a:rPr>
                        <a:t>12/24/23</a:t>
                      </a:r>
                      <a:endParaRPr lang="en-US" sz="1700" dirty="0">
                        <a:solidFill>
                          <a:schemeClr val="bg1"/>
                        </a:solidFill>
                      </a:endParaRPr>
                    </a:p>
                  </a:txBody>
                  <a:tcPr/>
                </a:tc>
                <a:tc>
                  <a:txBody>
                    <a:bodyPr/>
                    <a:lstStyle/>
                    <a:p>
                      <a:pPr algn="ctr"/>
                      <a:r>
                        <a:rPr lang="en-US" sz="1700">
                          <a:solidFill>
                            <a:schemeClr val="bg1"/>
                          </a:solidFill>
                        </a:rPr>
                        <a:t>Noah &amp; The Flood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1532175290"/>
                  </a:ext>
                </a:extLst>
              </a:tr>
              <a:tr h="450574">
                <a:tc>
                  <a:txBody>
                    <a:bodyPr/>
                    <a:lstStyle/>
                    <a:p>
                      <a:pPr algn="ctr"/>
                      <a:r>
                        <a:rPr lang="en-US" sz="1700">
                          <a:solidFill>
                            <a:schemeClr val="bg1"/>
                          </a:solidFill>
                        </a:rPr>
                        <a:t>12/31/23</a:t>
                      </a:r>
                      <a:endParaRPr lang="en-US" sz="1700" dirty="0">
                        <a:solidFill>
                          <a:schemeClr val="bg1"/>
                        </a:solidFill>
                      </a:endParaRPr>
                    </a:p>
                  </a:txBody>
                  <a:tcPr/>
                </a:tc>
                <a:tc>
                  <a:txBody>
                    <a:bodyPr/>
                    <a:lstStyle/>
                    <a:p>
                      <a:pPr algn="ctr"/>
                      <a:r>
                        <a:rPr lang="en-US" sz="1700" dirty="0">
                          <a:solidFill>
                            <a:schemeClr val="bg1"/>
                          </a:solidFill>
                        </a:rPr>
                        <a:t>Babel and Abrahams Call</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663708073"/>
                  </a:ext>
                </a:extLst>
              </a:tr>
              <a:tr h="450574">
                <a:tc>
                  <a:txBody>
                    <a:bodyPr/>
                    <a:lstStyle/>
                    <a:p>
                      <a:pPr algn="ctr"/>
                      <a:r>
                        <a:rPr lang="en-US" sz="1700">
                          <a:solidFill>
                            <a:schemeClr val="bg1"/>
                          </a:solidFill>
                        </a:rPr>
                        <a:t>1/7/24</a:t>
                      </a:r>
                      <a:endParaRPr lang="en-US" sz="1700" dirty="0">
                        <a:solidFill>
                          <a:schemeClr val="bg1"/>
                        </a:solidFill>
                      </a:endParaRPr>
                    </a:p>
                  </a:txBody>
                  <a:tcPr/>
                </a:tc>
                <a:tc>
                  <a:txBody>
                    <a:bodyPr/>
                    <a:lstStyle/>
                    <a:p>
                      <a:pPr algn="ctr"/>
                      <a:r>
                        <a:rPr lang="en-US" sz="1700">
                          <a:solidFill>
                            <a:schemeClr val="bg1"/>
                          </a:solidFill>
                        </a:rPr>
                        <a:t>Abraham &amp; Sarah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598839685"/>
                  </a:ext>
                </a:extLst>
              </a:tr>
              <a:tr h="450574">
                <a:tc>
                  <a:txBody>
                    <a:bodyPr/>
                    <a:lstStyle/>
                    <a:p>
                      <a:pPr algn="ctr"/>
                      <a:r>
                        <a:rPr lang="en-US" sz="1700" dirty="0">
                          <a:solidFill>
                            <a:schemeClr val="bg1"/>
                          </a:solidFill>
                        </a:rPr>
                        <a:t>1/14/24</a:t>
                      </a:r>
                    </a:p>
                  </a:txBody>
                  <a:tcPr/>
                </a:tc>
                <a:tc>
                  <a:txBody>
                    <a:bodyPr/>
                    <a:lstStyle/>
                    <a:p>
                      <a:pPr algn="ctr"/>
                      <a:r>
                        <a:rPr lang="en-US" sz="1700" dirty="0">
                          <a:solidFill>
                            <a:schemeClr val="bg1"/>
                          </a:solidFill>
                        </a:rPr>
                        <a:t>Abraham’s Test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71072385"/>
                  </a:ext>
                </a:extLst>
              </a:tr>
              <a:tr h="450574">
                <a:tc>
                  <a:txBody>
                    <a:bodyPr/>
                    <a:lstStyle/>
                    <a:p>
                      <a:pPr algn="ctr"/>
                      <a:r>
                        <a:rPr lang="en-US" sz="1700">
                          <a:solidFill>
                            <a:schemeClr val="bg1"/>
                          </a:solidFill>
                        </a:rPr>
                        <a:t>1/21/24</a:t>
                      </a:r>
                      <a:endParaRPr lang="en-US" sz="1700" dirty="0">
                        <a:solidFill>
                          <a:schemeClr val="bg1"/>
                        </a:solidFill>
                      </a:endParaRPr>
                    </a:p>
                  </a:txBody>
                  <a:tcPr/>
                </a:tc>
                <a:tc>
                  <a:txBody>
                    <a:bodyPr/>
                    <a:lstStyle/>
                    <a:p>
                      <a:pPr algn="ctr"/>
                      <a:r>
                        <a:rPr lang="en-US" sz="1700" dirty="0">
                          <a:solidFill>
                            <a:schemeClr val="bg1"/>
                          </a:solidFill>
                        </a:rPr>
                        <a:t>Jacob &amp; Esau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4135255468"/>
                  </a:ext>
                </a:extLst>
              </a:tr>
              <a:tr h="450574">
                <a:tc>
                  <a:txBody>
                    <a:bodyPr/>
                    <a:lstStyle/>
                    <a:p>
                      <a:pPr algn="ctr"/>
                      <a:r>
                        <a:rPr lang="en-US" sz="1700">
                          <a:solidFill>
                            <a:schemeClr val="bg1"/>
                          </a:solidFill>
                        </a:rPr>
                        <a:t>1/28/24</a:t>
                      </a:r>
                      <a:endParaRPr lang="en-US" sz="1700" dirty="0">
                        <a:solidFill>
                          <a:schemeClr val="bg1"/>
                        </a:solidFill>
                      </a:endParaRPr>
                    </a:p>
                  </a:txBody>
                  <a:tcPr/>
                </a:tc>
                <a:tc>
                  <a:txBody>
                    <a:bodyPr/>
                    <a:lstStyle/>
                    <a:p>
                      <a:pPr algn="ctr"/>
                      <a:r>
                        <a:rPr lang="en-US" sz="1700" dirty="0">
                          <a:solidFill>
                            <a:schemeClr val="bg1"/>
                          </a:solidFill>
                        </a:rPr>
                        <a:t>Jacob’s Dream &amp; Wrestling w/ God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989784425"/>
                  </a:ext>
                </a:extLst>
              </a:tr>
              <a:tr h="450574">
                <a:tc>
                  <a:txBody>
                    <a:bodyPr/>
                    <a:lstStyle/>
                    <a:p>
                      <a:pPr algn="ctr"/>
                      <a:r>
                        <a:rPr lang="en-US" sz="1700">
                          <a:solidFill>
                            <a:schemeClr val="bg1"/>
                          </a:solidFill>
                        </a:rPr>
                        <a:t>2/4/24</a:t>
                      </a:r>
                      <a:endParaRPr lang="en-US" sz="1700" dirty="0">
                        <a:solidFill>
                          <a:schemeClr val="bg1"/>
                        </a:solidFill>
                      </a:endParaRPr>
                    </a:p>
                  </a:txBody>
                  <a:tcPr/>
                </a:tc>
                <a:tc>
                  <a:txBody>
                    <a:bodyPr/>
                    <a:lstStyle/>
                    <a:p>
                      <a:pPr algn="ctr"/>
                      <a:r>
                        <a:rPr lang="en-US" sz="1700" dirty="0">
                          <a:solidFill>
                            <a:schemeClr val="bg1"/>
                          </a:solidFill>
                        </a:rPr>
                        <a:t>Joseph: Slave to Governor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110012075"/>
                  </a:ext>
                </a:extLst>
              </a:tr>
              <a:tr h="450574">
                <a:tc>
                  <a:txBody>
                    <a:bodyPr/>
                    <a:lstStyle/>
                    <a:p>
                      <a:pPr algn="ctr"/>
                      <a:r>
                        <a:rPr lang="en-US" sz="1700">
                          <a:solidFill>
                            <a:schemeClr val="bg1"/>
                          </a:solidFill>
                        </a:rPr>
                        <a:t>2/11/24</a:t>
                      </a:r>
                      <a:endParaRPr lang="en-US" sz="1700" dirty="0">
                        <a:solidFill>
                          <a:schemeClr val="bg1"/>
                        </a:solidFill>
                      </a:endParaRPr>
                    </a:p>
                  </a:txBody>
                  <a:tcPr/>
                </a:tc>
                <a:tc>
                  <a:txBody>
                    <a:bodyPr/>
                    <a:lstStyle/>
                    <a:p>
                      <a:pPr algn="ctr"/>
                      <a:r>
                        <a:rPr lang="en-US" sz="1700" dirty="0">
                          <a:solidFill>
                            <a:schemeClr val="bg1"/>
                          </a:solidFill>
                        </a:rPr>
                        <a:t>Joseph: Reconciliation w/ Brothers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05617094"/>
                  </a:ext>
                </a:extLst>
              </a:tr>
              <a:tr h="450574">
                <a:tc>
                  <a:txBody>
                    <a:bodyPr/>
                    <a:lstStyle/>
                    <a:p>
                      <a:pPr algn="ctr"/>
                      <a:r>
                        <a:rPr lang="en-US" sz="1700"/>
                        <a:t>2/18/24</a:t>
                      </a:r>
                      <a:endParaRPr lang="en-US" sz="1700" dirty="0"/>
                    </a:p>
                  </a:txBody>
                  <a:tcPr/>
                </a:tc>
                <a:tc>
                  <a:txBody>
                    <a:bodyPr/>
                    <a:lstStyle/>
                    <a:p>
                      <a:pPr algn="ctr"/>
                      <a:r>
                        <a:rPr lang="en-US" sz="1700" dirty="0"/>
                        <a:t>Jacob: Blessing &amp; Genesis’ End </a:t>
                      </a:r>
                    </a:p>
                  </a:txBody>
                  <a:tcPr/>
                </a:tc>
                <a:tc>
                  <a:txBody>
                    <a:bodyPr/>
                    <a:lstStyle/>
                    <a:p>
                      <a:pPr algn="ctr"/>
                      <a:r>
                        <a:rPr lang="en-US" sz="1700" dirty="0"/>
                        <a:t>Doug Greer </a:t>
                      </a:r>
                    </a:p>
                  </a:txBody>
                  <a:tcPr/>
                </a:tc>
                <a:extLst>
                  <a:ext uri="{0D108BD9-81ED-4DB2-BD59-A6C34878D82A}">
                    <a16:rowId xmlns:a16="http://schemas.microsoft.com/office/drawing/2014/main" val="3392723889"/>
                  </a:ext>
                </a:extLst>
              </a:tr>
              <a:tr h="450574">
                <a:tc>
                  <a:txBody>
                    <a:bodyPr/>
                    <a:lstStyle/>
                    <a:p>
                      <a:pPr algn="ctr"/>
                      <a:r>
                        <a:rPr lang="en-US" sz="1700"/>
                        <a:t>2/25/24</a:t>
                      </a:r>
                      <a:endParaRPr lang="en-US" sz="1700" dirty="0"/>
                    </a:p>
                  </a:txBody>
                  <a:tcPr/>
                </a:tc>
                <a:tc>
                  <a:txBody>
                    <a:bodyPr/>
                    <a:lstStyle/>
                    <a:p>
                      <a:pPr algn="ctr"/>
                      <a:r>
                        <a:rPr lang="en-US" sz="1700"/>
                        <a:t>Conclusion / Review </a:t>
                      </a:r>
                      <a:endParaRPr lang="en-US" sz="1700" dirty="0"/>
                    </a:p>
                  </a:txBody>
                  <a:tcPr/>
                </a:tc>
                <a:tc>
                  <a:txBody>
                    <a:bodyPr/>
                    <a:lstStyle/>
                    <a:p>
                      <a:pPr algn="ctr"/>
                      <a:r>
                        <a:rPr lang="en-US" sz="1700" dirty="0"/>
                        <a:t>David Haley </a:t>
                      </a:r>
                    </a:p>
                  </a:txBody>
                  <a:tcPr/>
                </a:tc>
                <a:extLst>
                  <a:ext uri="{0D108BD9-81ED-4DB2-BD59-A6C34878D82A}">
                    <a16:rowId xmlns:a16="http://schemas.microsoft.com/office/drawing/2014/main" val="635357736"/>
                  </a:ext>
                </a:extLst>
              </a:tr>
            </a:tbl>
          </a:graphicData>
        </a:graphic>
      </p:graphicFrame>
    </p:spTree>
    <p:extLst>
      <p:ext uri="{BB962C8B-B14F-4D97-AF65-F5344CB8AC3E}">
        <p14:creationId xmlns:p14="http://schemas.microsoft.com/office/powerpoint/2010/main" val="2782153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75A23-75CA-4614-9647-C9B2CE742CA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5302</TotalTime>
  <Words>3889</Words>
  <Application>Microsoft Office PowerPoint</Application>
  <PresentationFormat>Widescreen</PresentationFormat>
  <Paragraphs>307</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 MT</vt:lpstr>
      <vt:lpstr>system-ui</vt:lpstr>
      <vt:lpstr>Parcel</vt:lpstr>
      <vt:lpstr>The book of genesis</vt:lpstr>
      <vt:lpstr> The Pentateuch  Genesis Exodus Leviticus Numbers Deuteronomy </vt:lpstr>
      <vt:lpstr>PowerPoint Presentation</vt:lpstr>
      <vt:lpstr>PowerPoint Presentation</vt:lpstr>
      <vt:lpstr>Why did the ancients study the Pentateuch?</vt:lpstr>
      <vt:lpstr>PowerPoint Presentation</vt:lpstr>
      <vt:lpstr>How did Jesus + apostles view the Pentateuch?</vt:lpstr>
      <vt:lpstr>How did Jesus + apostles view the Pentateuch?</vt:lpstr>
      <vt:lpstr>Genesis class outline</vt:lpstr>
      <vt:lpstr>Genesis: Major class themes</vt:lpstr>
      <vt:lpstr>Genesis 1:1 – 2:3</vt:lpstr>
      <vt:lpstr>Genesis 1:1 – 2:3</vt:lpstr>
      <vt:lpstr>Genesis 1:1 – 2:3</vt:lpstr>
      <vt:lpstr>Genesis 1:1 – 2:3</vt:lpstr>
      <vt:lpstr>Genesis 1:1 – 2:3</vt:lpstr>
      <vt:lpstr>Genesis 1:1 – 2:3</vt:lpstr>
      <vt:lpstr>Genesis 1 reading  What questions do you see answered in genesis 1?  What stands out in text to you?  </vt:lpstr>
      <vt:lpstr>“…And yet He did not leave himself without witness…for since the creation of the world his invisible attributes are clearly seen, being understood by the things that are made… the heavens declare the glory of god; and the firmament shows his handiwork.”  acts 14:17; rom. 1:20; psalm 19:1</vt:lpstr>
      <vt:lpstr>Gen. 1: Parallel structure </vt:lpstr>
      <vt:lpstr>PowerPoint Presentation</vt:lpstr>
      <vt:lpstr>Mankind’s purpose</vt:lpstr>
      <vt:lpstr>Genesis 26a –  “Then God said, “Let Us make man in Our image, according to Our likeness…”</vt:lpstr>
      <vt:lpstr>Genesis 26a –  “Then God said, “Let Us make man in Our image, according to Our likeness…”</vt:lpstr>
      <vt:lpstr> Mankind’s blessing + purpose </vt:lpstr>
      <vt:lpstr>7th day blessed and sanctified</vt:lpstr>
      <vt:lpstr>Creation as a macro-temple</vt:lpstr>
      <vt:lpstr>PowerPoint Presentation</vt:lpstr>
      <vt:lpstr>PowerPoint Presentation</vt:lpstr>
      <vt:lpstr>PowerPoint Presentation</vt:lpstr>
      <vt:lpstr>PowerPoint Presentation</vt:lpstr>
      <vt:lpstr>Recommended study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Robert McDonald</cp:lastModifiedBy>
  <cp:revision>27</cp:revision>
  <cp:lastPrinted>2023-12-03T02:37:15Z</cp:lastPrinted>
  <dcterms:created xsi:type="dcterms:W3CDTF">2023-11-28T18:55:23Z</dcterms:created>
  <dcterms:modified xsi:type="dcterms:W3CDTF">2023-12-03T15:16:34Z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