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handoutMasterIdLst>
    <p:handoutMasterId r:id="rId14"/>
  </p:handoutMasterIdLst>
  <p:sldIdLst>
    <p:sldId id="256" r:id="rId2"/>
    <p:sldId id="259" r:id="rId3"/>
    <p:sldId id="257" r:id="rId4"/>
    <p:sldId id="260" r:id="rId5"/>
    <p:sldId id="261" r:id="rId6"/>
    <p:sldId id="263" r:id="rId7"/>
    <p:sldId id="265" r:id="rId8"/>
    <p:sldId id="266" r:id="rId9"/>
    <p:sldId id="267" r:id="rId10"/>
    <p:sldId id="268" r:id="rId11"/>
    <p:sldId id="269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52"/>
    <p:restoredTop sz="94666"/>
  </p:normalViewPr>
  <p:slideViewPr>
    <p:cSldViewPr snapToGrid="0" snapToObjects="1" showGuides="1">
      <p:cViewPr varScale="1">
        <p:scale>
          <a:sx n="98" d="100"/>
          <a:sy n="98" d="100"/>
        </p:scale>
        <p:origin x="784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handoutMaster" Target="handoutMasters/handout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9D439-24FF-AC40-A24F-C8861CFFCB55}" type="datetimeFigureOut">
              <a:rPr lang="en-US" smtClean="0"/>
              <a:t>12/8/23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CFB02-4125-D844-8655-2C4215D53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89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B37-5111-9C4C-821E-181E4FE518D8}" type="datetimeFigureOut">
              <a:rPr lang="en-US" smtClean="0"/>
              <a:t>12/8/23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790C-74F3-1E4D-A81F-837FA9318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447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B37-5111-9C4C-821E-181E4FE518D8}" type="datetimeFigureOut">
              <a:rPr lang="en-US" smtClean="0"/>
              <a:t>12/8/23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790C-74F3-1E4D-A81F-837FA9318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3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B37-5111-9C4C-821E-181E4FE518D8}" type="datetimeFigureOut">
              <a:rPr lang="en-US" smtClean="0"/>
              <a:t>12/8/23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790C-74F3-1E4D-A81F-837FA9318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889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B37-5111-9C4C-821E-181E4FE518D8}" type="datetimeFigureOut">
              <a:rPr lang="en-US" smtClean="0"/>
              <a:t>12/8/23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790C-74F3-1E4D-A81F-837FA9318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21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B37-5111-9C4C-821E-181E4FE518D8}" type="datetimeFigureOut">
              <a:rPr lang="en-US" smtClean="0"/>
              <a:t>12/8/23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790C-74F3-1E4D-A81F-837FA9318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3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B37-5111-9C4C-821E-181E4FE518D8}" type="datetimeFigureOut">
              <a:rPr lang="en-US" smtClean="0"/>
              <a:t>12/8/23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790C-74F3-1E4D-A81F-837FA9318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104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B37-5111-9C4C-821E-181E4FE518D8}" type="datetimeFigureOut">
              <a:rPr lang="en-US" smtClean="0"/>
              <a:t>12/8/23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790C-74F3-1E4D-A81F-837FA9318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41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B37-5111-9C4C-821E-181E4FE518D8}" type="datetimeFigureOut">
              <a:rPr lang="en-US" smtClean="0"/>
              <a:t>12/8/23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790C-74F3-1E4D-A81F-837FA9318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B37-5111-9C4C-821E-181E4FE518D8}" type="datetimeFigureOut">
              <a:rPr lang="en-US" smtClean="0"/>
              <a:t>12/8/23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790C-74F3-1E4D-A81F-837FA9318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80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B37-5111-9C4C-821E-181E4FE518D8}" type="datetimeFigureOut">
              <a:rPr lang="en-US" smtClean="0"/>
              <a:t>12/8/23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790C-74F3-1E4D-A81F-837FA9318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275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B37-5111-9C4C-821E-181E4FE518D8}" type="datetimeFigureOut">
              <a:rPr lang="en-US" smtClean="0"/>
              <a:t>12/8/23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790C-74F3-1E4D-A81F-837FA9318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37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63B37-5111-9C4C-821E-181E4FE518D8}" type="datetimeFigureOut">
              <a:rPr lang="en-US" smtClean="0"/>
              <a:t>12/8/23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2790C-74F3-1E4D-A81F-837FA9318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2334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73719"/>
            <a:ext cx="7772400" cy="1046071"/>
          </a:xfrm>
        </p:spPr>
        <p:txBody>
          <a:bodyPr/>
          <a:lstStyle/>
          <a:p>
            <a:r>
              <a:rPr lang="en-US" b="1" dirty="0" smtClean="0">
                <a:latin typeface="Avenir Heavy" charset="0"/>
                <a:ea typeface="Avenir Heavy" charset="0"/>
                <a:cs typeface="Avenir Heavy" charset="0"/>
              </a:rPr>
              <a:t>The Revelation</a:t>
            </a:r>
            <a:endParaRPr lang="en-US" b="1" dirty="0"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199021"/>
            <a:ext cx="6858000" cy="1394499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dirty="0" smtClean="0">
                <a:latin typeface="Avenir Heavy" charset="0"/>
                <a:ea typeface="Avenir Heavy" charset="0"/>
                <a:cs typeface="Avenir Heavy" charset="0"/>
              </a:rPr>
              <a:t>Wednesday Nights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dirty="0" smtClean="0">
                <a:latin typeface="Avenir Heavy" charset="0"/>
                <a:ea typeface="Avenir Heavy" charset="0"/>
                <a:cs typeface="Avenir Heavy" charset="0"/>
              </a:rPr>
              <a:t>Winter 2023-24</a:t>
            </a:r>
            <a:endParaRPr lang="en-US" sz="3600" b="1" dirty="0">
              <a:latin typeface="Avenir Heavy" charset="0"/>
              <a:ea typeface="Avenir Heavy" charset="0"/>
              <a:cs typeface="Avenir Heavy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00" y="1828800"/>
            <a:ext cx="512064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05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1433"/>
            <a:ext cx="7886700" cy="810531"/>
          </a:xfrm>
        </p:spPr>
        <p:txBody>
          <a:bodyPr/>
          <a:lstStyle/>
          <a:p>
            <a:pPr algn="ctr"/>
            <a:r>
              <a:rPr lang="en-US" b="1" dirty="0" smtClean="0">
                <a:latin typeface="Avenir Heavy" charset="0"/>
                <a:ea typeface="Avenir Heavy" charset="0"/>
                <a:cs typeface="Avenir Heavy" charset="0"/>
              </a:rPr>
              <a:t>Apocalyptic View of Time</a:t>
            </a:r>
            <a:endParaRPr lang="en-US" b="1" dirty="0"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01783"/>
            <a:ext cx="7886700" cy="514499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A common feature in apocalyptic literature is the division of time into periods, with the current moment placed toward the end.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Not as a precise chronology or timeline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Shows God has ordered history/is in control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Encourages reader to hang on a bit longer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Example: 70 Weeks prophecy (Daniel 9)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Response to “Act and don’t delay!” (9:19)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Numbers are symbolic, not literal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The critical moment is the last “week”</a:t>
            </a:r>
          </a:p>
        </p:txBody>
      </p:sp>
    </p:spTree>
    <p:extLst>
      <p:ext uri="{BB962C8B-B14F-4D97-AF65-F5344CB8AC3E}">
        <p14:creationId xmlns:p14="http://schemas.microsoft.com/office/powerpoint/2010/main" val="133245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1433"/>
            <a:ext cx="7886700" cy="810531"/>
          </a:xfrm>
        </p:spPr>
        <p:txBody>
          <a:bodyPr/>
          <a:lstStyle/>
          <a:p>
            <a:pPr algn="ctr"/>
            <a:r>
              <a:rPr lang="en-US" b="1" dirty="0" smtClean="0">
                <a:latin typeface="Avenir Heavy" charset="0"/>
                <a:ea typeface="Avenir Heavy" charset="0"/>
                <a:cs typeface="Avenir Heavy" charset="0"/>
              </a:rPr>
              <a:t>“For the time is near”</a:t>
            </a:r>
            <a:endParaRPr lang="en-US" b="1" dirty="0"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01783"/>
            <a:ext cx="7886700" cy="514499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Revelation says the events of the book will happen “soon.” (1:1; 22:6)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“Soon” in the Bible isn’t always soon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 err="1" smtClean="0">
                <a:latin typeface="Avenir Book" charset="0"/>
                <a:ea typeface="Avenir Book" charset="0"/>
                <a:cs typeface="Avenir Book" charset="0"/>
              </a:rPr>
              <a:t>Deut</a:t>
            </a: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 32:35 - “near” = 800 years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Rom 16:20 - God will “soon” crush Satan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Think of time in Revelation: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Prophetically (layers of fulfillment)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Apocalyptically (hold on a little longer)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Don’t forget the original readers!</a:t>
            </a:r>
          </a:p>
        </p:txBody>
      </p:sp>
    </p:spTree>
    <p:extLst>
      <p:ext uri="{BB962C8B-B14F-4D97-AF65-F5344CB8AC3E}">
        <p14:creationId xmlns:p14="http://schemas.microsoft.com/office/powerpoint/2010/main" val="65573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73719"/>
            <a:ext cx="7772400" cy="1046071"/>
          </a:xfrm>
        </p:spPr>
        <p:txBody>
          <a:bodyPr/>
          <a:lstStyle/>
          <a:p>
            <a:r>
              <a:rPr lang="en-US" b="1" dirty="0" smtClean="0">
                <a:latin typeface="Avenir Heavy" charset="0"/>
                <a:ea typeface="Avenir Heavy" charset="0"/>
                <a:cs typeface="Avenir Heavy" charset="0"/>
              </a:rPr>
              <a:t>The Revelation</a:t>
            </a:r>
            <a:endParaRPr lang="en-US" b="1" dirty="0"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199021"/>
            <a:ext cx="6858000" cy="1394499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dirty="0" smtClean="0">
                <a:latin typeface="Avenir Heavy" charset="0"/>
                <a:ea typeface="Avenir Heavy" charset="0"/>
                <a:cs typeface="Avenir Heavy" charset="0"/>
              </a:rPr>
              <a:t>Next Week (12/13)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dirty="0" smtClean="0">
                <a:latin typeface="Avenir Roman" charset="0"/>
                <a:ea typeface="Avenir Roman" charset="0"/>
                <a:cs typeface="Avenir Roman" charset="0"/>
              </a:rPr>
              <a:t>2. Roman Asia in 1</a:t>
            </a:r>
            <a:r>
              <a:rPr lang="en-US" sz="3600" baseline="30000" dirty="0" smtClean="0">
                <a:latin typeface="Avenir Roman" charset="0"/>
                <a:ea typeface="Avenir Roman" charset="0"/>
                <a:cs typeface="Avenir Roman" charset="0"/>
              </a:rPr>
              <a:t>st</a:t>
            </a:r>
            <a:r>
              <a:rPr lang="en-US" sz="3600" dirty="0" smtClean="0">
                <a:latin typeface="Avenir Roman" charset="0"/>
                <a:ea typeface="Avenir Roman" charset="0"/>
                <a:cs typeface="Avenir Roman" charset="0"/>
              </a:rPr>
              <a:t> Century</a:t>
            </a:r>
            <a:endParaRPr lang="en-US" sz="3600" dirty="0">
              <a:latin typeface="Avenir Roman" charset="0"/>
              <a:ea typeface="Avenir Roman" charset="0"/>
              <a:cs typeface="Avenir Roman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00" y="1828800"/>
            <a:ext cx="512064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8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4"/>
          <a:stretch/>
        </p:blipFill>
        <p:spPr>
          <a:xfrm>
            <a:off x="195943" y="165184"/>
            <a:ext cx="4284617" cy="6553757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4702629" y="1645919"/>
            <a:ext cx="4180114" cy="3592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600" b="1" i="1" dirty="0">
                <a:latin typeface="Avenir Book" charset="0"/>
                <a:ea typeface="Avenir Book" charset="0"/>
                <a:cs typeface="Avenir Book" charset="0"/>
              </a:rPr>
              <a:t>Understanding Apocalyptic Literature</a:t>
            </a:r>
            <a:r>
              <a:rPr lang="en-US" sz="3600" i="1" dirty="0">
                <a:latin typeface="Avenir Book" charset="0"/>
                <a:ea typeface="Avenir Book" charset="0"/>
                <a:cs typeface="Avenir Book" charset="0"/>
              </a:rPr>
              <a:t>: A Guide to the Book of Revelation</a:t>
            </a: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600" dirty="0">
                <a:latin typeface="Avenir Book" charset="0"/>
                <a:ea typeface="Avenir Book" charset="0"/>
                <a:cs typeface="Avenir Book" charset="0"/>
              </a:rPr>
              <a:t>Mark Roberts </a:t>
            </a:r>
          </a:p>
        </p:txBody>
      </p:sp>
    </p:spTree>
    <p:extLst>
      <p:ext uri="{BB962C8B-B14F-4D97-AF65-F5344CB8AC3E}">
        <p14:creationId xmlns:p14="http://schemas.microsoft.com/office/powerpoint/2010/main" val="12681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1433"/>
            <a:ext cx="7886700" cy="810531"/>
          </a:xfrm>
        </p:spPr>
        <p:txBody>
          <a:bodyPr/>
          <a:lstStyle/>
          <a:p>
            <a:pPr algn="ctr"/>
            <a:r>
              <a:rPr lang="en-US" b="1" dirty="0" smtClean="0">
                <a:latin typeface="Avenir Heavy" charset="0"/>
                <a:ea typeface="Avenir Heavy" charset="0"/>
                <a:cs typeface="Avenir Heavy" charset="0"/>
              </a:rPr>
              <a:t>What are we reading?</a:t>
            </a:r>
            <a:endParaRPr lang="en-US" b="1" dirty="0"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01783"/>
            <a:ext cx="7886700" cy="5144999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baseline="30000" dirty="0">
                <a:latin typeface="Avenir Book" charset="0"/>
                <a:ea typeface="Avenir Book" charset="0"/>
                <a:cs typeface="Avenir Book" charset="0"/>
              </a:rPr>
              <a:t>1</a:t>
            </a: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 The Revelation of Jesus Christ, which God gave Him to show to His bond-servants, the things which must soon take place; and He sent and communicated it by His angel to His bond-servant John, </a:t>
            </a:r>
            <a:r>
              <a:rPr lang="en-US" baseline="30000" dirty="0">
                <a:latin typeface="Avenir Book" charset="0"/>
                <a:ea typeface="Avenir Book" charset="0"/>
                <a:cs typeface="Avenir Book" charset="0"/>
              </a:rPr>
              <a:t>2</a:t>
            </a: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 who testified to the word of God and to the testimony of Jesus Christ, even to all that he saw. </a:t>
            </a:r>
            <a:r>
              <a:rPr lang="en-US" baseline="30000" dirty="0">
                <a:latin typeface="Avenir Book" charset="0"/>
                <a:ea typeface="Avenir Book" charset="0"/>
                <a:cs typeface="Avenir Book" charset="0"/>
              </a:rPr>
              <a:t>3</a:t>
            </a: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 Blessed is he who reads and those who hear the words of the prophecy, and heed the things which are written in it; for the time is near</a:t>
            </a: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baseline="30000" dirty="0" smtClean="0">
                <a:latin typeface="Avenir Book" charset="0"/>
                <a:ea typeface="Avenir Book" charset="0"/>
                <a:cs typeface="Avenir Book" charset="0"/>
              </a:rPr>
              <a:t>4</a:t>
            </a: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 </a:t>
            </a: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John to the seven churches that are in Asia:</a:t>
            </a:r>
          </a:p>
        </p:txBody>
      </p:sp>
      <p:sp>
        <p:nvSpPr>
          <p:cNvPr id="4" name="Oval 3"/>
          <p:cNvSpPr/>
          <p:nvPr/>
        </p:nvSpPr>
        <p:spPr>
          <a:xfrm>
            <a:off x="783771" y="1110342"/>
            <a:ext cx="2939143" cy="67926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904015" y="4163787"/>
            <a:ext cx="2019300" cy="63572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722914" y="5524501"/>
            <a:ext cx="4343400" cy="635724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563585" y="2057400"/>
            <a:ext cx="13062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436913" y="4218216"/>
            <a:ext cx="107768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722914" y="2498271"/>
            <a:ext cx="2498272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765471" y="5083628"/>
            <a:ext cx="1594758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18455" y="5486400"/>
            <a:ext cx="68580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881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1433"/>
            <a:ext cx="7886700" cy="810531"/>
          </a:xfrm>
        </p:spPr>
        <p:txBody>
          <a:bodyPr/>
          <a:lstStyle/>
          <a:p>
            <a:pPr algn="ctr"/>
            <a:r>
              <a:rPr lang="en-US" b="1" dirty="0" smtClean="0">
                <a:latin typeface="Avenir Heavy" charset="0"/>
                <a:ea typeface="Avenir Heavy" charset="0"/>
                <a:cs typeface="Avenir Heavy" charset="0"/>
              </a:rPr>
              <a:t>What is an Apocalypse?</a:t>
            </a:r>
            <a:endParaRPr lang="en-US" b="1" dirty="0"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01783"/>
            <a:ext cx="7886700" cy="5144999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This word (in the Bible) does NOT mean ”the end of the world.”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An apocalypse is an “unveiling”—pulling back the curtain to ”reveal” the reality of things.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Biblical examples:</a:t>
            </a:r>
          </a:p>
          <a:p>
            <a:pPr lvl="1">
              <a:lnSpc>
                <a:spcPct val="100000"/>
              </a:lnSpc>
            </a:pP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Isaiah’s Call (Isaiah 6)</a:t>
            </a:r>
          </a:p>
          <a:p>
            <a:pPr lvl="1">
              <a:lnSpc>
                <a:spcPct val="100000"/>
              </a:lnSpc>
            </a:pP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Saul’s Vision (Acts 9, 22, 26)</a:t>
            </a:r>
          </a:p>
          <a:p>
            <a:pPr lvl="1">
              <a:lnSpc>
                <a:spcPct val="100000"/>
              </a:lnSpc>
            </a:pP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The Book of Daniel (ch.7-12)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latin typeface="Avenir Book" charset="0"/>
                <a:ea typeface="Avenir Book" charset="0"/>
                <a:cs typeface="Avenir Book" charset="0"/>
              </a:rPr>
              <a:t>Jacob’s Dream (Genesis 28; see 35:7</a:t>
            </a: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)</a:t>
            </a:r>
          </a:p>
          <a:p>
            <a:pPr lvl="1">
              <a:lnSpc>
                <a:spcPct val="100000"/>
              </a:lnSpc>
            </a:pP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Other examples?</a:t>
            </a:r>
            <a:endParaRPr lang="en-US" sz="2800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83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1433"/>
            <a:ext cx="7886700" cy="810531"/>
          </a:xfrm>
        </p:spPr>
        <p:txBody>
          <a:bodyPr/>
          <a:lstStyle/>
          <a:p>
            <a:pPr algn="ctr"/>
            <a:r>
              <a:rPr lang="en-US" b="1" dirty="0" smtClean="0">
                <a:latin typeface="Avenir Heavy" charset="0"/>
                <a:ea typeface="Avenir Heavy" charset="0"/>
                <a:cs typeface="Avenir Heavy" charset="0"/>
              </a:rPr>
              <a:t>Apocalyptic Literature</a:t>
            </a:r>
            <a:endParaRPr lang="en-US" b="1" dirty="0"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01783"/>
            <a:ext cx="7886700" cy="514499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A genre that John’s readers would have been familiar with (Daniel, + contemporary writings)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Characteristics:</a:t>
            </a:r>
          </a:p>
          <a:p>
            <a:pPr lvl="1">
              <a:lnSpc>
                <a:spcPct val="100000"/>
              </a:lnSpc>
            </a:pPr>
            <a:r>
              <a:rPr lang="en-US" sz="2800" dirty="0">
                <a:latin typeface="Avenir Book" charset="0"/>
                <a:ea typeface="Avenir Book" charset="0"/>
                <a:cs typeface="Avenir Book" charset="0"/>
              </a:rPr>
              <a:t>T</a:t>
            </a: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ime of distress for God’s people</a:t>
            </a:r>
          </a:p>
          <a:p>
            <a:pPr lvl="1">
              <a:lnSpc>
                <a:spcPct val="100000"/>
              </a:lnSpc>
            </a:pP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God reveals something to a human</a:t>
            </a:r>
          </a:p>
          <a:p>
            <a:pPr lvl="1">
              <a:lnSpc>
                <a:spcPct val="100000"/>
              </a:lnSpc>
            </a:pP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Mediated by a heavenly being (angel)</a:t>
            </a:r>
          </a:p>
          <a:p>
            <a:pPr lvl="1">
              <a:lnSpc>
                <a:spcPct val="100000"/>
              </a:lnSpc>
            </a:pP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Narrative Framework (tells a story)</a:t>
            </a:r>
          </a:p>
          <a:p>
            <a:pPr lvl="1">
              <a:lnSpc>
                <a:spcPct val="100000"/>
              </a:lnSpc>
            </a:pP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Shows a transcendent reality (time &amp; space)</a:t>
            </a:r>
          </a:p>
          <a:p>
            <a:pPr lvl="1">
              <a:lnSpc>
                <a:spcPct val="100000"/>
              </a:lnSpc>
            </a:pP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Heavy use of symbolism (pictorial, poetic)</a:t>
            </a:r>
          </a:p>
          <a:p>
            <a:pPr lvl="1">
              <a:lnSpc>
                <a:spcPct val="100000"/>
              </a:lnSpc>
            </a:pPr>
            <a:r>
              <a:rPr lang="en-US" sz="2800" dirty="0" smtClean="0">
                <a:latin typeface="Avenir Book" charset="0"/>
                <a:ea typeface="Avenir Book" charset="0"/>
                <a:cs typeface="Avenir Book" charset="0"/>
              </a:rPr>
              <a:t>To affect behavior (comfort &amp; challenge)</a:t>
            </a:r>
          </a:p>
        </p:txBody>
      </p:sp>
    </p:spTree>
    <p:extLst>
      <p:ext uri="{BB962C8B-B14F-4D97-AF65-F5344CB8AC3E}">
        <p14:creationId xmlns:p14="http://schemas.microsoft.com/office/powerpoint/2010/main" val="137918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1433"/>
            <a:ext cx="7886700" cy="810531"/>
          </a:xfrm>
        </p:spPr>
        <p:txBody>
          <a:bodyPr/>
          <a:lstStyle/>
          <a:p>
            <a:pPr algn="ctr"/>
            <a:r>
              <a:rPr lang="en-US" b="1" dirty="0" smtClean="0">
                <a:latin typeface="Avenir Heavy" charset="0"/>
                <a:ea typeface="Avenir Heavy" charset="0"/>
                <a:cs typeface="Avenir Heavy" charset="0"/>
              </a:rPr>
              <a:t>What are we reading?</a:t>
            </a:r>
            <a:endParaRPr lang="en-US" b="1" dirty="0"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01783"/>
            <a:ext cx="7886700" cy="5144999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4000" dirty="0" smtClean="0">
                <a:latin typeface="Avenir Book" charset="0"/>
                <a:ea typeface="Avenir Book" charset="0"/>
                <a:cs typeface="Avenir Book" charset="0"/>
              </a:rPr>
              <a:t>Apocalyptic Literature is “</a:t>
            </a:r>
            <a:r>
              <a:rPr lang="en-US" sz="4000" i="1" dirty="0" smtClean="0">
                <a:latin typeface="Avenir Book" charset="0"/>
                <a:ea typeface="Avenir Book" charset="0"/>
                <a:cs typeface="Avenir Book" charset="0"/>
              </a:rPr>
              <a:t>a story, written in a time of crisis and distress, that is given by otherworldly beings explaining how God will reverse everything so the righteous will triumph</a:t>
            </a:r>
            <a:r>
              <a:rPr lang="en-US" sz="4000" dirty="0" smtClean="0">
                <a:latin typeface="Avenir Book" charset="0"/>
                <a:ea typeface="Avenir Book" charset="0"/>
                <a:cs typeface="Avenir Book" charset="0"/>
              </a:rPr>
              <a:t>.”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4000" dirty="0" smtClean="0">
                <a:latin typeface="Avenir Book" charset="0"/>
                <a:ea typeface="Avenir Book" charset="0"/>
                <a:cs typeface="Avenir Book" charset="0"/>
              </a:rPr>
              <a:t>- Mark Roberts</a:t>
            </a:r>
            <a:endParaRPr lang="en-US" sz="4000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1433"/>
            <a:ext cx="7886700" cy="810531"/>
          </a:xfrm>
        </p:spPr>
        <p:txBody>
          <a:bodyPr/>
          <a:lstStyle/>
          <a:p>
            <a:pPr algn="ctr"/>
            <a:r>
              <a:rPr lang="en-US" b="1" dirty="0" smtClean="0">
                <a:latin typeface="Avenir Heavy" charset="0"/>
                <a:ea typeface="Avenir Heavy" charset="0"/>
                <a:cs typeface="Avenir Heavy" charset="0"/>
              </a:rPr>
              <a:t>What is Prophecy?</a:t>
            </a:r>
            <a:endParaRPr lang="en-US" b="1" dirty="0"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01783"/>
            <a:ext cx="7886700" cy="514499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In the Bible, prophecy does NOT mean fortune-telling or predicting the future.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It means a word from God, delivered by a man or woman of God (prophet).</a:t>
            </a:r>
          </a:p>
          <a:p>
            <a:pPr>
              <a:lnSpc>
                <a:spcPct val="100000"/>
              </a:lnSpc>
            </a:pP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The Hebrew prophets did the following:</a:t>
            </a:r>
          </a:p>
          <a:p>
            <a:pPr lvl="1">
              <a:lnSpc>
                <a:spcPct val="100000"/>
              </a:lnSpc>
            </a:pP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Interpret History</a:t>
            </a:r>
          </a:p>
          <a:p>
            <a:pPr lvl="1">
              <a:lnSpc>
                <a:spcPct val="100000"/>
              </a:lnSpc>
            </a:pP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Enforce Covenants</a:t>
            </a:r>
          </a:p>
          <a:p>
            <a:pPr lvl="1">
              <a:lnSpc>
                <a:spcPct val="100000"/>
              </a:lnSpc>
            </a:pPr>
            <a:r>
              <a:rPr lang="en-US" sz="3200" dirty="0" smtClean="0">
                <a:latin typeface="Avenir Book" charset="0"/>
                <a:ea typeface="Avenir Book" charset="0"/>
                <a:cs typeface="Avenir Book" charset="0"/>
              </a:rPr>
              <a:t>Describe Future Events</a:t>
            </a:r>
            <a:endParaRPr lang="en-US" sz="3200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48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1433"/>
            <a:ext cx="7886700" cy="810531"/>
          </a:xfrm>
        </p:spPr>
        <p:txBody>
          <a:bodyPr/>
          <a:lstStyle/>
          <a:p>
            <a:pPr algn="ctr"/>
            <a:r>
              <a:rPr lang="en-US" b="1" dirty="0" smtClean="0">
                <a:latin typeface="Avenir Heavy" charset="0"/>
                <a:ea typeface="Avenir Heavy" charset="0"/>
                <a:cs typeface="Avenir Heavy" charset="0"/>
              </a:rPr>
              <a:t>Prophetic View of Time</a:t>
            </a:r>
            <a:endParaRPr lang="en-US" b="1" dirty="0"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e perfect playlist for your mountain drive in the US – Lonely Planet -  Lonely Pl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3" y="1031964"/>
            <a:ext cx="9130251" cy="542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57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1433"/>
            <a:ext cx="7886700" cy="810531"/>
          </a:xfrm>
        </p:spPr>
        <p:txBody>
          <a:bodyPr/>
          <a:lstStyle/>
          <a:p>
            <a:pPr algn="ctr"/>
            <a:r>
              <a:rPr lang="en-US" b="1" dirty="0" smtClean="0">
                <a:latin typeface="Avenir Heavy" charset="0"/>
                <a:ea typeface="Avenir Heavy" charset="0"/>
                <a:cs typeface="Avenir Heavy" charset="0"/>
              </a:rPr>
              <a:t>To when is Ezekiel referring?</a:t>
            </a:r>
            <a:endParaRPr lang="en-US" b="1" dirty="0">
              <a:latin typeface="Avenir Heavy" charset="0"/>
              <a:ea typeface="Avenir Heavy" charset="0"/>
              <a:cs typeface="Avenir Heavy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031964"/>
            <a:ext cx="7886700" cy="5708471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baseline="30000" dirty="0" smtClean="0">
                <a:latin typeface="Avenir Book" charset="0"/>
                <a:ea typeface="Avenir Book" charset="0"/>
                <a:cs typeface="Avenir Book" charset="0"/>
              </a:rPr>
              <a:t>36:33</a:t>
            </a: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 Thus says the Lord God, “On the day that I cleanse you from all your iniquities, I will cause the cities to be inhabited, and the waste places will be rebuilt. </a:t>
            </a:r>
            <a:r>
              <a:rPr lang="en-US" baseline="30000" dirty="0">
                <a:latin typeface="Avenir Book" charset="0"/>
                <a:ea typeface="Avenir Book" charset="0"/>
                <a:cs typeface="Avenir Book" charset="0"/>
              </a:rPr>
              <a:t>34</a:t>
            </a: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 The desolate land will be cultivated instead of being a desolation in the sight of everyone who passes by. </a:t>
            </a:r>
            <a:r>
              <a:rPr lang="en-US" baseline="30000" dirty="0">
                <a:latin typeface="Avenir Book" charset="0"/>
                <a:ea typeface="Avenir Book" charset="0"/>
                <a:cs typeface="Avenir Book" charset="0"/>
              </a:rPr>
              <a:t>35</a:t>
            </a: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 They will say, ‘This desolate land has become like the garden of Eden; and the waste, desolate and ruined cities are fortified and inhabited.’ </a:t>
            </a:r>
            <a:r>
              <a:rPr lang="en-US" baseline="30000" dirty="0">
                <a:latin typeface="Avenir Book" charset="0"/>
                <a:ea typeface="Avenir Book" charset="0"/>
                <a:cs typeface="Avenir Book" charset="0"/>
              </a:rPr>
              <a:t>36</a:t>
            </a:r>
            <a:r>
              <a:rPr lang="en-US" dirty="0">
                <a:latin typeface="Avenir Book" charset="0"/>
                <a:ea typeface="Avenir Book" charset="0"/>
                <a:cs typeface="Avenir Book" charset="0"/>
              </a:rPr>
              <a:t> Then the nations that are left round about you will know that I, the Lord, have rebuilt the ruined places and planted that which was desolate; I, the Lord, have spoken and will do it</a:t>
            </a:r>
            <a:r>
              <a:rPr lang="en-US" dirty="0" smtClean="0">
                <a:latin typeface="Avenir Book" charset="0"/>
                <a:ea typeface="Avenir Book" charset="0"/>
                <a:cs typeface="Avenir Book" charset="0"/>
              </a:rPr>
              <a:t>.”</a:t>
            </a:r>
            <a:endParaRPr lang="en-US" dirty="0"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83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647</TotalTime>
  <Words>691</Words>
  <Application>Microsoft Macintosh PowerPoint</Application>
  <PresentationFormat>On-screen Show (4:3)</PresentationFormat>
  <Paragraphs>61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Avenir Book</vt:lpstr>
      <vt:lpstr>Avenir Heavy</vt:lpstr>
      <vt:lpstr>Avenir Roman</vt:lpstr>
      <vt:lpstr>Calibri</vt:lpstr>
      <vt:lpstr>Calibri Light</vt:lpstr>
      <vt:lpstr>Office Theme</vt:lpstr>
      <vt:lpstr>The Revelation</vt:lpstr>
      <vt:lpstr>PowerPoint Presentation</vt:lpstr>
      <vt:lpstr>What are we reading?</vt:lpstr>
      <vt:lpstr>What is an Apocalypse?</vt:lpstr>
      <vt:lpstr>Apocalyptic Literature</vt:lpstr>
      <vt:lpstr>What are we reading?</vt:lpstr>
      <vt:lpstr>What is Prophecy?</vt:lpstr>
      <vt:lpstr>Prophetic View of Time</vt:lpstr>
      <vt:lpstr>To when is Ezekiel referring?</vt:lpstr>
      <vt:lpstr>Apocalyptic View of Time</vt:lpstr>
      <vt:lpstr>“For the time is near”</vt:lpstr>
      <vt:lpstr>The Revelation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Revelation</dc:title>
  <dc:creator>Microsoft Office User</dc:creator>
  <cp:lastModifiedBy>Microsoft Office User</cp:lastModifiedBy>
  <cp:revision>20</cp:revision>
  <cp:lastPrinted>2023-12-06T22:04:05Z</cp:lastPrinted>
  <dcterms:created xsi:type="dcterms:W3CDTF">2023-03-07T17:15:06Z</dcterms:created>
  <dcterms:modified xsi:type="dcterms:W3CDTF">2023-12-09T03:27:49Z</dcterms:modified>
</cp:coreProperties>
</file>