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1" r:id="rId3"/>
    <p:sldId id="258" r:id="rId4"/>
    <p:sldId id="259" r:id="rId5"/>
    <p:sldId id="264" r:id="rId6"/>
    <p:sldId id="260"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7" d="100"/>
          <a:sy n="117" d="100"/>
        </p:scale>
        <p:origin x="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0AF3CD-4529-0E4E-A673-47F9D9A360F8}"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383544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0AF3CD-4529-0E4E-A673-47F9D9A360F8}"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71363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0AF3CD-4529-0E4E-A673-47F9D9A360F8}"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322487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0AF3CD-4529-0E4E-A673-47F9D9A360F8}"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153741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AF3CD-4529-0E4E-A673-47F9D9A360F8}"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366534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0AF3CD-4529-0E4E-A673-47F9D9A360F8}"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374322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0AF3CD-4529-0E4E-A673-47F9D9A360F8}" type="datetimeFigureOut">
              <a:rPr lang="en-US" smtClean="0"/>
              <a:t>10/15/23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163654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0AF3CD-4529-0E4E-A673-47F9D9A360F8}" type="datetimeFigureOut">
              <a:rPr lang="en-US" smtClean="0"/>
              <a:t>10/15/23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234885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AF3CD-4529-0E4E-A673-47F9D9A360F8}" type="datetimeFigureOut">
              <a:rPr lang="en-US" smtClean="0"/>
              <a:t>10/15/23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267332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AF3CD-4529-0E4E-A673-47F9D9A360F8}"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144898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AF3CD-4529-0E4E-A673-47F9D9A360F8}"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2842F-A4AA-2549-912A-56BE09FAF62F}" type="slidenum">
              <a:rPr lang="en-US" smtClean="0"/>
              <a:t>‹#›</a:t>
            </a:fld>
            <a:endParaRPr lang="en-US"/>
          </a:p>
        </p:txBody>
      </p:sp>
    </p:spTree>
    <p:extLst>
      <p:ext uri="{BB962C8B-B14F-4D97-AF65-F5344CB8AC3E}">
        <p14:creationId xmlns:p14="http://schemas.microsoft.com/office/powerpoint/2010/main" val="374603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AF3CD-4529-0E4E-A673-47F9D9A360F8}" type="datetimeFigureOut">
              <a:rPr lang="en-US" smtClean="0"/>
              <a:t>10/15/23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2842F-A4AA-2549-912A-56BE09FAF62F}" type="slidenum">
              <a:rPr lang="en-US" smtClean="0"/>
              <a:t>‹#›</a:t>
            </a:fld>
            <a:endParaRPr lang="en-US"/>
          </a:p>
        </p:txBody>
      </p:sp>
    </p:spTree>
    <p:extLst>
      <p:ext uri="{BB962C8B-B14F-4D97-AF65-F5344CB8AC3E}">
        <p14:creationId xmlns:p14="http://schemas.microsoft.com/office/powerpoint/2010/main" val="330484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wheat plant&#10;&#10;Description automatically generated">
            <a:extLst>
              <a:ext uri="{FF2B5EF4-FFF2-40B4-BE49-F238E27FC236}">
                <a16:creationId xmlns:a16="http://schemas.microsoft.com/office/drawing/2014/main" id="{40D4EDC1-057B-1E7A-F002-00D09BDDFAF7}"/>
              </a:ext>
            </a:extLst>
          </p:cNvPr>
          <p:cNvPicPr>
            <a:picLocks noChangeAspect="1"/>
          </p:cNvPicPr>
          <p:nvPr/>
        </p:nvPicPr>
        <p:blipFill>
          <a:blip r:embed="rId2"/>
          <a:stretch>
            <a:fillRect/>
          </a:stretch>
        </p:blipFill>
        <p:spPr>
          <a:xfrm>
            <a:off x="-1" y="0"/>
            <a:ext cx="9119839" cy="6858000"/>
          </a:xfrm>
          <a:prstGeom prst="rect">
            <a:avLst/>
          </a:prstGeom>
        </p:spPr>
      </p:pic>
      <p:sp>
        <p:nvSpPr>
          <p:cNvPr id="4" name="TextBox 3">
            <a:extLst>
              <a:ext uri="{FF2B5EF4-FFF2-40B4-BE49-F238E27FC236}">
                <a16:creationId xmlns:a16="http://schemas.microsoft.com/office/drawing/2014/main" id="{9560C4A7-88EE-3949-6354-044D561D2B33}"/>
              </a:ext>
            </a:extLst>
          </p:cNvPr>
          <p:cNvSpPr txBox="1"/>
          <p:nvPr/>
        </p:nvSpPr>
        <p:spPr>
          <a:xfrm>
            <a:off x="217715" y="266906"/>
            <a:ext cx="6204858" cy="1754326"/>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You Harvest What </a:t>
            </a:r>
          </a:p>
          <a:p>
            <a:pPr algn="ctr"/>
            <a:r>
              <a:rPr lang="en-US" sz="5400" dirty="0">
                <a:latin typeface="Arial" panose="020B0604020202020204" pitchFamily="34" charset="0"/>
                <a:cs typeface="Arial" panose="020B0604020202020204" pitchFamily="34" charset="0"/>
              </a:rPr>
              <a:t>You Sow!</a:t>
            </a:r>
          </a:p>
        </p:txBody>
      </p:sp>
    </p:spTree>
    <p:extLst>
      <p:ext uri="{BB962C8B-B14F-4D97-AF65-F5344CB8AC3E}">
        <p14:creationId xmlns:p14="http://schemas.microsoft.com/office/powerpoint/2010/main" val="286212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5C-AE79-BFC5-C023-3745526E7F90}"/>
              </a:ext>
            </a:extLst>
          </p:cNvPr>
          <p:cNvSpPr>
            <a:spLocks noGrp="1"/>
          </p:cNvSpPr>
          <p:nvPr>
            <p:ph idx="1"/>
          </p:nvPr>
        </p:nvSpPr>
        <p:spPr>
          <a:xfrm>
            <a:off x="141513" y="108857"/>
            <a:ext cx="8871857" cy="6640286"/>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Do not be deceived: God is not mocked, for whatever one sows, that will he also reap. For the one who sows to his own flesh will from the flesh reap corruption, but the one who sows to the Spirit will from the Spirit reap eternal life. And let us not grow weary of doing good, for in due season we will reap, if we do not give up. So then, as we have opportunity, let us do good to everyone, and especially to those who are of the household of faith. (Gal. 6:7-10)</a:t>
            </a:r>
          </a:p>
          <a:p>
            <a:pPr marL="0" marR="0" indent="0">
              <a:spcBef>
                <a:spcPts val="0"/>
              </a:spcBef>
              <a:spcAft>
                <a:spcPts val="750"/>
              </a:spcAft>
              <a:buNone/>
            </a:pPr>
            <a:endParaRPr lang="en-US" sz="1800" b="1" kern="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a:spcBef>
                <a:spcPts val="0"/>
              </a:spcBef>
              <a:spcAft>
                <a:spcPts val="750"/>
              </a:spcAft>
              <a:buNone/>
            </a:pPr>
            <a:r>
              <a:rPr lang="en-US" b="1" kern="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1. Don’t Be Caught Up in the LIES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750"/>
              </a:spcAft>
              <a:buNone/>
            </a:pPr>
            <a:endParaRPr lang="en-US" sz="1800" kern="0" dirty="0">
              <a:solidFill>
                <a:srgbClr val="2D2D2D"/>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a:spcBef>
                <a:spcPts val="0"/>
              </a:spcBef>
              <a:spcAft>
                <a:spcPts val="750"/>
              </a:spcAft>
              <a:buNone/>
            </a:pPr>
            <a:r>
              <a:rPr lang="en-US" kern="0" dirty="0">
                <a:solidFill>
                  <a:srgbClr val="2D2D2D"/>
                </a:solidFill>
                <a:latin typeface="Verdana" panose="020B0604030504040204" pitchFamily="34" charset="0"/>
                <a:ea typeface="Times New Roman" panose="02020603050405020304" pitchFamily="18" charset="0"/>
                <a:cs typeface="Times New Roman" panose="02020603050405020304" pitchFamily="18" charset="0"/>
              </a:rPr>
              <a:t> 7</a:t>
            </a:r>
            <a:r>
              <a:rPr lang="en-US" sz="1800" kern="0" dirty="0">
                <a:solidFill>
                  <a:srgbClr val="2D2D2D"/>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Do not be deceived: God is not mocked, for whatever one sows, that will he also reap.</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668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2000"/>
                                        <p:tgtEl>
                                          <p:spTgt spid="3">
                                            <p:txEl>
                                              <p:pRg st="2" end="2"/>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edg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5C-AE79-BFC5-C023-3745526E7F90}"/>
              </a:ext>
            </a:extLst>
          </p:cNvPr>
          <p:cNvSpPr>
            <a:spLocks noGrp="1"/>
          </p:cNvSpPr>
          <p:nvPr>
            <p:ph idx="1"/>
          </p:nvPr>
        </p:nvSpPr>
        <p:spPr>
          <a:xfrm>
            <a:off x="141513" y="108857"/>
            <a:ext cx="8871857" cy="6640286"/>
          </a:xfrm>
        </p:spPr>
        <p:txBody>
          <a:bodyPr>
            <a:normAutofit/>
          </a:bodyPr>
          <a:lstStyle/>
          <a:p>
            <a:pPr marL="0" indent="0">
              <a:buNone/>
            </a:pPr>
            <a:r>
              <a:rPr lang="en-US" sz="3200" b="1" kern="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2.  Understand the Laws Of God</a:t>
            </a: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US" sz="1000" dirty="0"/>
          </a:p>
          <a:p>
            <a:pPr marL="0" indent="0">
              <a:lnSpc>
                <a:spcPct val="100000"/>
              </a:lnSpc>
              <a:buNone/>
            </a:pPr>
            <a:r>
              <a:rPr lang="en-US" sz="3000" b="1"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A. You reap ONLY what you Sow</a:t>
            </a:r>
            <a:endParaRPr lang="en-US" sz="3000" b="1" kern="1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en-US" dirty="0"/>
              <a:t>7 Do not be deceived: God is not mocked, for whatever one sows, that will he also reap.</a:t>
            </a:r>
          </a:p>
          <a:p>
            <a:pPr marL="0" indent="0">
              <a:lnSpc>
                <a:spcPct val="100000"/>
              </a:lnSpc>
              <a:buNone/>
            </a:pPr>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By failing to prepare, you are preparing to Fail.</a:t>
            </a:r>
          </a:p>
          <a:p>
            <a:pPr marL="0" indent="0">
              <a:lnSpc>
                <a:spcPct val="100000"/>
              </a:lnSpc>
              <a:buNone/>
            </a:pPr>
            <a:r>
              <a:rPr lang="en-US" sz="3000" b="1" kern="0" dirty="0">
                <a:solidFill>
                  <a:srgbClr val="2D2D2D"/>
                </a:solidFill>
                <a:latin typeface="Verdana" panose="020B0604030504040204" pitchFamily="34" charset="0"/>
                <a:ea typeface="Verdana" panose="020B0604030504040204" pitchFamily="34" charset="0"/>
                <a:cs typeface="Verdana" panose="020B0604030504040204" pitchFamily="34" charset="0"/>
              </a:rPr>
              <a:t>B. </a:t>
            </a:r>
            <a:r>
              <a:rPr lang="en-US" sz="3000" b="1" kern="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You Reap The Seeds You Sow</a:t>
            </a:r>
            <a:endParaRPr lang="en-US" sz="3000" b="1" kern="100" dirty="0">
              <a:effectLst/>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en-US" dirty="0">
                <a:ea typeface="Verdana" panose="020B0604030504040204" pitchFamily="34" charset="0"/>
                <a:cs typeface="Verdana" panose="020B0604030504040204" pitchFamily="34" charset="0"/>
              </a:rPr>
              <a:t>8 For the one who sows to his own flesh will from the flesh reap corruption, but the one who sows to the Spirit will from the Spirit reap eternal life.</a:t>
            </a:r>
          </a:p>
          <a:p>
            <a:pPr marL="0" indent="0">
              <a:lnSpc>
                <a:spcPct val="100000"/>
              </a:lnSpc>
              <a:buNone/>
            </a:pPr>
            <a:r>
              <a:rPr lang="en-US" b="1" dirty="0">
                <a:ea typeface="Verdana" panose="020B0604030504040204" pitchFamily="34" charset="0"/>
                <a:cs typeface="Verdana" panose="020B0604030504040204" pitchFamily="34" charset="0"/>
              </a:rPr>
              <a:t>C. </a:t>
            </a:r>
            <a:r>
              <a:rPr lang="en-US" b="1" kern="0" dirty="0">
                <a:solidFill>
                  <a:srgbClr val="2D2D2D"/>
                </a:solidFill>
                <a:effectLst/>
                <a:latin typeface="Verdana" panose="020B0604030504040204" pitchFamily="34" charset="0"/>
                <a:ea typeface="Times New Roman" panose="02020603050405020304" pitchFamily="18" charset="0"/>
                <a:cs typeface="Times New Roman" panose="02020603050405020304" pitchFamily="18" charset="0"/>
              </a:rPr>
              <a:t>Harvest is Always in a Different Season </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dirty="0">
                <a:ea typeface="Verdana" panose="020B0604030504040204" pitchFamily="34" charset="0"/>
                <a:cs typeface="Verdana" panose="020B0604030504040204" pitchFamily="34" charset="0"/>
              </a:rPr>
              <a:t>9 And let us not grow weary of doing good, for in due season we will reap, if we do not give up.</a:t>
            </a:r>
          </a:p>
        </p:txBody>
      </p:sp>
    </p:spTree>
    <p:extLst>
      <p:ext uri="{BB962C8B-B14F-4D97-AF65-F5344CB8AC3E}">
        <p14:creationId xmlns:p14="http://schemas.microsoft.com/office/powerpoint/2010/main" val="38096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5C-AE79-BFC5-C023-3745526E7F90}"/>
              </a:ext>
            </a:extLst>
          </p:cNvPr>
          <p:cNvSpPr>
            <a:spLocks noGrp="1"/>
          </p:cNvSpPr>
          <p:nvPr>
            <p:ph idx="1"/>
          </p:nvPr>
        </p:nvSpPr>
        <p:spPr>
          <a:xfrm>
            <a:off x="141513" y="108857"/>
            <a:ext cx="8871857" cy="6640286"/>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Therefore, my beloved brothers, be steadfast, immovable, always abounding in the work of the Lord, knowing that in the Lord your labor is not in vain.  (1 Cor. 15:58)</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For God is not unjust so as to overlook your work and the love that you have shown for his name in serving the saints, as you still do.</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(Heb. 6:10)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Watch yourselves, so that you may not lose what we have worked for, but may win a full reward. (2 John 8)</a:t>
            </a:r>
          </a:p>
        </p:txBody>
      </p:sp>
    </p:spTree>
    <p:extLst>
      <p:ext uri="{BB962C8B-B14F-4D97-AF65-F5344CB8AC3E}">
        <p14:creationId xmlns:p14="http://schemas.microsoft.com/office/powerpoint/2010/main" val="9065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5C-AE79-BFC5-C023-3745526E7F90}"/>
              </a:ext>
            </a:extLst>
          </p:cNvPr>
          <p:cNvSpPr>
            <a:spLocks noGrp="1"/>
          </p:cNvSpPr>
          <p:nvPr>
            <p:ph idx="1"/>
          </p:nvPr>
        </p:nvSpPr>
        <p:spPr>
          <a:xfrm>
            <a:off x="141513" y="108857"/>
            <a:ext cx="8871857" cy="6640286"/>
          </a:xfrm>
        </p:spPr>
        <p:txBody>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Commit to weekly service to others.</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Commit to daily prayer to impact others.</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Commit to investing God’s Word</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Commit to giving to a church that teaches, trains and sends.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Commit to greeting, caring, meeting brand new folks as opportunities to love and share the Gospel.</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51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3055C-AE79-BFC5-C023-3745526E7F90}"/>
              </a:ext>
            </a:extLst>
          </p:cNvPr>
          <p:cNvSpPr>
            <a:spLocks noGrp="1"/>
          </p:cNvSpPr>
          <p:nvPr>
            <p:ph idx="1"/>
          </p:nvPr>
        </p:nvSpPr>
        <p:spPr>
          <a:xfrm>
            <a:off x="141513" y="108857"/>
            <a:ext cx="8871857" cy="6640286"/>
          </a:xfrm>
        </p:spPr>
        <p:txBody>
          <a:bodyPr/>
          <a:lstStyle/>
          <a:p>
            <a:pPr marL="0" indent="0">
              <a:spcBef>
                <a:spcPts val="0"/>
              </a:spcBef>
              <a:spcAft>
                <a:spcPts val="750"/>
              </a:spcAft>
              <a:buNone/>
            </a:pPr>
            <a:endParaRPr lang="en-US" kern="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spcBef>
                <a:spcPts val="0"/>
              </a:spcBef>
              <a:spcAft>
                <a:spcPts val="750"/>
              </a:spcAft>
              <a:buNone/>
            </a:pPr>
            <a:r>
              <a:rPr lang="en-US" b="1" kern="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a:t>
            </a:r>
            <a:r>
              <a:rPr lang="en-US" b="1"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You Always Reap More Than </a:t>
            </a:r>
            <a:r>
              <a:rPr lang="en-US" b="1" ker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You Sow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Jesus said, “Truly, I say to you, there is no one who has left house or brothers or sisters or mother or father or children or lands, for my sake and for the gospel, who will not receive a hundredfold now in this time, houses and brothers and sisters and mothers and children and lands, with persecutions, and in the age to come eternal life.  (Mark 10:28-30)</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Therefore, my beloved brothers, be steadfast, immovable, always abounding in the work of the Lord, knowing that in the Lord your labor is not in vain.  (1 Cor. 15:58)</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40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wheat plant&#10;&#10;Description automatically generated">
            <a:extLst>
              <a:ext uri="{FF2B5EF4-FFF2-40B4-BE49-F238E27FC236}">
                <a16:creationId xmlns:a16="http://schemas.microsoft.com/office/drawing/2014/main" id="{40D4EDC1-057B-1E7A-F002-00D09BDDFAF7}"/>
              </a:ext>
            </a:extLst>
          </p:cNvPr>
          <p:cNvPicPr>
            <a:picLocks noChangeAspect="1"/>
          </p:cNvPicPr>
          <p:nvPr/>
        </p:nvPicPr>
        <p:blipFill>
          <a:blip r:embed="rId2"/>
          <a:stretch>
            <a:fillRect/>
          </a:stretch>
        </p:blipFill>
        <p:spPr>
          <a:xfrm>
            <a:off x="-1" y="0"/>
            <a:ext cx="9119839" cy="6858000"/>
          </a:xfrm>
          <a:prstGeom prst="rect">
            <a:avLst/>
          </a:prstGeom>
        </p:spPr>
      </p:pic>
      <p:sp>
        <p:nvSpPr>
          <p:cNvPr id="4" name="TextBox 3">
            <a:extLst>
              <a:ext uri="{FF2B5EF4-FFF2-40B4-BE49-F238E27FC236}">
                <a16:creationId xmlns:a16="http://schemas.microsoft.com/office/drawing/2014/main" id="{9560C4A7-88EE-3949-6354-044D561D2B33}"/>
              </a:ext>
            </a:extLst>
          </p:cNvPr>
          <p:cNvSpPr txBox="1"/>
          <p:nvPr/>
        </p:nvSpPr>
        <p:spPr>
          <a:xfrm>
            <a:off x="217715" y="266906"/>
            <a:ext cx="6204858" cy="1754326"/>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You Harvest What </a:t>
            </a:r>
          </a:p>
          <a:p>
            <a:pPr algn="ctr"/>
            <a:r>
              <a:rPr lang="en-US" sz="5400" dirty="0">
                <a:latin typeface="Arial" panose="020B0604020202020204" pitchFamily="34" charset="0"/>
                <a:cs typeface="Arial" panose="020B0604020202020204" pitchFamily="34" charset="0"/>
              </a:rPr>
              <a:t>You Sow!</a:t>
            </a:r>
          </a:p>
        </p:txBody>
      </p:sp>
    </p:spTree>
    <p:extLst>
      <p:ext uri="{BB962C8B-B14F-4D97-AF65-F5344CB8AC3E}">
        <p14:creationId xmlns:p14="http://schemas.microsoft.com/office/powerpoint/2010/main" val="2087449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4103</TotalTime>
  <Words>559</Words>
  <Application>Microsoft Macintosh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6</cp:revision>
  <dcterms:created xsi:type="dcterms:W3CDTF">2023-10-10T22:27:29Z</dcterms:created>
  <dcterms:modified xsi:type="dcterms:W3CDTF">2023-10-15T11:42:15Z</dcterms:modified>
</cp:coreProperties>
</file>