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handoutMasterIdLst>
    <p:handoutMasterId r:id="rId25"/>
  </p:handoutMasterIdLst>
  <p:sldIdLst>
    <p:sldId id="256" r:id="rId2"/>
    <p:sldId id="258" r:id="rId3"/>
    <p:sldId id="281" r:id="rId4"/>
    <p:sldId id="296" r:id="rId5"/>
    <p:sldId id="283" r:id="rId6"/>
    <p:sldId id="272" r:id="rId7"/>
    <p:sldId id="271" r:id="rId8"/>
    <p:sldId id="274" r:id="rId9"/>
    <p:sldId id="290" r:id="rId10"/>
    <p:sldId id="282" r:id="rId11"/>
    <p:sldId id="284" r:id="rId12"/>
    <p:sldId id="288" r:id="rId13"/>
    <p:sldId id="285" r:id="rId14"/>
    <p:sldId id="291" r:id="rId15"/>
    <p:sldId id="293" r:id="rId16"/>
    <p:sldId id="294" r:id="rId17"/>
    <p:sldId id="278" r:id="rId18"/>
    <p:sldId id="292" r:id="rId19"/>
    <p:sldId id="286" r:id="rId20"/>
    <p:sldId id="287" r:id="rId21"/>
    <p:sldId id="289" r:id="rId22"/>
    <p:sldId id="295" r:id="rId23"/>
    <p:sldId id="26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00"/>
    <a:srgbClr val="407742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35"/>
  </p:normalViewPr>
  <p:slideViewPr>
    <p:cSldViewPr snapToGrid="0" snapToObjects="1" showGuides="1">
      <p:cViewPr varScale="1">
        <p:scale>
          <a:sx n="66" d="100"/>
          <a:sy n="66" d="100"/>
        </p:scale>
        <p:origin x="74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9CE32-4E41-5641-B820-4311E5CF69E0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F7CB1-C78D-D642-8C84-ACECB3BDD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23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D328-46A4-1648-9B10-04C2FAA24708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CAAD-04E2-7D46-A10B-FAB26DBD9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7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D328-46A4-1648-9B10-04C2FAA24708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CAAD-04E2-7D46-A10B-FAB26DBD9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8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D328-46A4-1648-9B10-04C2FAA24708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CAAD-04E2-7D46-A10B-FAB26DBD9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9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D328-46A4-1648-9B10-04C2FAA24708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CAAD-04E2-7D46-A10B-FAB26DBD9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01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D328-46A4-1648-9B10-04C2FAA24708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CAAD-04E2-7D46-A10B-FAB26DBD9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9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D328-46A4-1648-9B10-04C2FAA24708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CAAD-04E2-7D46-A10B-FAB26DBD9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2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D328-46A4-1648-9B10-04C2FAA24708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CAAD-04E2-7D46-A10B-FAB26DBD9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61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D328-46A4-1648-9B10-04C2FAA24708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CAAD-04E2-7D46-A10B-FAB26DBD9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01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D328-46A4-1648-9B10-04C2FAA24708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CAAD-04E2-7D46-A10B-FAB26DBD9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40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D328-46A4-1648-9B10-04C2FAA24708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CAAD-04E2-7D46-A10B-FAB26DBD9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5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D328-46A4-1648-9B10-04C2FAA24708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CAAD-04E2-7D46-A10B-FAB26DBD9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19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FD328-46A4-1648-9B10-04C2FAA24708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FCAAD-04E2-7D46-A10B-FAB26DBD9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857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The Gospel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according to Mark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3200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Bellaire Auditorium Class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3200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Wednesday Nights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3200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September to November 2023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3200" dirty="0">
              <a:solidFill>
                <a:srgbClr val="00B0F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3200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Mark 6</a:t>
            </a:r>
          </a:p>
        </p:txBody>
      </p:sp>
    </p:spTree>
    <p:extLst>
      <p:ext uri="{BB962C8B-B14F-4D97-AF65-F5344CB8AC3E}">
        <p14:creationId xmlns:p14="http://schemas.microsoft.com/office/powerpoint/2010/main" val="396603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56952-AAC1-C84B-61ED-A2337CFC6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Audience Reactions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27127-ED39-373F-1ACB-1C87CD42D6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8290"/>
            <a:ext cx="2669353" cy="4351338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b="1" u="sng" dirty="0"/>
              <a:t>Scribes &amp; Pharisees</a:t>
            </a:r>
          </a:p>
          <a:p>
            <a:pPr lvl="1"/>
            <a:r>
              <a:rPr lang="en-US" dirty="0"/>
              <a:t>“He speaks blasphemies”</a:t>
            </a:r>
          </a:p>
          <a:p>
            <a:pPr lvl="1"/>
            <a:r>
              <a:rPr lang="en-US" dirty="0"/>
              <a:t>“He eats and drinks with sinners”</a:t>
            </a:r>
          </a:p>
          <a:p>
            <a:pPr lvl="1"/>
            <a:r>
              <a:rPr lang="en-US" dirty="0"/>
              <a:t>“Why don’t your disciples fast?”</a:t>
            </a:r>
          </a:p>
          <a:p>
            <a:pPr lvl="1"/>
            <a:r>
              <a:rPr lang="en-US" dirty="0"/>
              <a:t>“Why do You break the Sabbath?”</a:t>
            </a:r>
          </a:p>
          <a:p>
            <a:pPr lvl="1"/>
            <a:r>
              <a:rPr lang="en-US" dirty="0"/>
              <a:t>“He casts out demons by Beelzebub”</a:t>
            </a:r>
          </a:p>
          <a:p>
            <a:pPr lvl="1"/>
            <a:r>
              <a:rPr lang="en-US" b="1" i="1" dirty="0">
                <a:solidFill>
                  <a:srgbClr val="FFFF00"/>
                </a:solidFill>
              </a:rPr>
              <a:t>Plotted to destroy Him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0591E1-658F-733E-5D09-56BA3E89AD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09200" y="1368290"/>
            <a:ext cx="2669353" cy="4351338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b="1" u="sng" dirty="0"/>
              <a:t>The Crowds</a:t>
            </a:r>
          </a:p>
          <a:p>
            <a:pPr lvl="1"/>
            <a:r>
              <a:rPr lang="en-US" dirty="0"/>
              <a:t>Astonished</a:t>
            </a:r>
          </a:p>
          <a:p>
            <a:pPr lvl="1"/>
            <a:r>
              <a:rPr lang="en-US" dirty="0"/>
              <a:t>Amazed</a:t>
            </a:r>
          </a:p>
          <a:p>
            <a:pPr lvl="1"/>
            <a:r>
              <a:rPr lang="en-US" dirty="0"/>
              <a:t>Fear</a:t>
            </a:r>
          </a:p>
          <a:p>
            <a:pPr lvl="1"/>
            <a:r>
              <a:rPr lang="en-US" dirty="0"/>
              <a:t>Glorified God</a:t>
            </a:r>
          </a:p>
          <a:p>
            <a:pPr lvl="1"/>
            <a:r>
              <a:rPr lang="en-US" dirty="0"/>
              <a:t>Brought their sick</a:t>
            </a:r>
          </a:p>
          <a:p>
            <a:pPr lvl="1"/>
            <a:r>
              <a:rPr lang="en-US" dirty="0"/>
              <a:t>Believed He could heal</a:t>
            </a:r>
          </a:p>
          <a:p>
            <a:pPr lvl="1"/>
            <a:r>
              <a:rPr lang="en-US" dirty="0"/>
              <a:t>Spread the word</a:t>
            </a:r>
          </a:p>
          <a:p>
            <a:pPr lvl="1"/>
            <a:r>
              <a:rPr lang="en-US" dirty="0"/>
              <a:t>Ridiculed, then great amazement</a:t>
            </a:r>
          </a:p>
          <a:p>
            <a:endParaRPr lang="en-US" dirty="0"/>
          </a:p>
          <a:p>
            <a:r>
              <a:rPr lang="en-US" b="1" u="sng" dirty="0"/>
              <a:t>The Demons</a:t>
            </a:r>
          </a:p>
          <a:p>
            <a:pPr lvl="1"/>
            <a:r>
              <a:rPr lang="en-US" b="1" i="1" dirty="0">
                <a:solidFill>
                  <a:srgbClr val="FFFF00"/>
                </a:solidFill>
              </a:rPr>
              <a:t>“You are the Son of God”</a:t>
            </a:r>
          </a:p>
          <a:p>
            <a:pPr lvl="1"/>
            <a:r>
              <a:rPr lang="en-US" dirty="0"/>
              <a:t>Obedient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AB5AB10-97A9-42F5-88F3-C32B4CB84ACD}"/>
              </a:ext>
            </a:extLst>
          </p:cNvPr>
          <p:cNvSpPr txBox="1">
            <a:spLocks/>
          </p:cNvSpPr>
          <p:nvPr/>
        </p:nvSpPr>
        <p:spPr>
          <a:xfrm>
            <a:off x="6189751" y="1368290"/>
            <a:ext cx="2515243" cy="43513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u="sng" dirty="0"/>
              <a:t>The Apostles</a:t>
            </a:r>
          </a:p>
          <a:p>
            <a:pPr lvl="1"/>
            <a:r>
              <a:rPr lang="en-US" sz="1900" dirty="0"/>
              <a:t>Obedient to Jesus’ call</a:t>
            </a:r>
          </a:p>
          <a:p>
            <a:pPr lvl="1"/>
            <a:r>
              <a:rPr lang="en-US" sz="1900" dirty="0"/>
              <a:t>Sought to understand</a:t>
            </a:r>
          </a:p>
          <a:p>
            <a:pPr lvl="1"/>
            <a:r>
              <a:rPr lang="en-US" sz="1900" dirty="0"/>
              <a:t>“Have no faith”</a:t>
            </a:r>
          </a:p>
          <a:p>
            <a:endParaRPr lang="en-US" b="1" u="sng" dirty="0"/>
          </a:p>
          <a:p>
            <a:r>
              <a:rPr lang="en-US" sz="2200" b="1" u="sng" dirty="0"/>
              <a:t>His Own People</a:t>
            </a:r>
          </a:p>
          <a:p>
            <a:pPr lvl="1"/>
            <a:r>
              <a:rPr lang="en-US" sz="1900" dirty="0"/>
              <a:t>“He is out of His mind”</a:t>
            </a:r>
          </a:p>
          <a:p>
            <a:pPr lvl="1"/>
            <a:r>
              <a:rPr lang="en-US" sz="1900" dirty="0"/>
              <a:t>Family sought Him</a:t>
            </a:r>
          </a:p>
        </p:txBody>
      </p:sp>
    </p:spTree>
    <p:extLst>
      <p:ext uri="{BB962C8B-B14F-4D97-AF65-F5344CB8AC3E}">
        <p14:creationId xmlns:p14="http://schemas.microsoft.com/office/powerpoint/2010/main" val="342189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C00D2-5629-EBF1-568F-0138D3860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Mark 5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CB480-A88D-1264-C668-B574970A5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While crossing the sea, Jesus calms the wind and the waves</a:t>
            </a:r>
          </a:p>
          <a:p>
            <a:r>
              <a:rPr lang="en-US" dirty="0"/>
              <a:t>Lands at the country of the Gadarenes</a:t>
            </a:r>
          </a:p>
          <a:p>
            <a:r>
              <a:rPr lang="en-US" dirty="0"/>
              <a:t>Jesus heals the demon (Legion) possessed man of the Gadarenes</a:t>
            </a:r>
          </a:p>
          <a:p>
            <a:r>
              <a:rPr lang="en-US" dirty="0"/>
              <a:t>Crosses the sea again</a:t>
            </a:r>
          </a:p>
          <a:p>
            <a:r>
              <a:rPr lang="en-US" dirty="0"/>
              <a:t>Jesus heals the woman’s issue of blood</a:t>
            </a:r>
          </a:p>
          <a:p>
            <a:r>
              <a:rPr lang="en-US" dirty="0"/>
              <a:t>Jesus raises Jairus’ daughter from the dead</a:t>
            </a:r>
          </a:p>
          <a:p>
            <a:endParaRPr lang="en-US" dirty="0"/>
          </a:p>
          <a:p>
            <a:r>
              <a:rPr lang="en-US" b="1" i="1" dirty="0">
                <a:solidFill>
                  <a:srgbClr val="FFFF00"/>
                </a:solidFill>
              </a:rPr>
              <a:t>“And they were overcome with great amazement”</a:t>
            </a:r>
          </a:p>
        </p:txBody>
      </p:sp>
    </p:spTree>
    <p:extLst>
      <p:ext uri="{BB962C8B-B14F-4D97-AF65-F5344CB8AC3E}">
        <p14:creationId xmlns:p14="http://schemas.microsoft.com/office/powerpoint/2010/main" val="253321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050C65-4B93-A0EE-CE1E-9948F932E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19" y="-149"/>
            <a:ext cx="8301341" cy="685814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7724BAC-0AF2-0DF6-85EC-71DF5C2F0E52}"/>
              </a:ext>
            </a:extLst>
          </p:cNvPr>
          <p:cNvSpPr/>
          <p:nvPr/>
        </p:nvSpPr>
        <p:spPr>
          <a:xfrm>
            <a:off x="3452117" y="4870729"/>
            <a:ext cx="1664413" cy="4212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B6A504A-0F1F-28EA-C6D3-37FD93A01C8E}"/>
              </a:ext>
            </a:extLst>
          </p:cNvPr>
          <p:cNvSpPr/>
          <p:nvPr/>
        </p:nvSpPr>
        <p:spPr>
          <a:xfrm>
            <a:off x="4037745" y="3428925"/>
            <a:ext cx="1907568" cy="4212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394BB10-EBA1-8A5A-AEAF-57514757C992}"/>
              </a:ext>
            </a:extLst>
          </p:cNvPr>
          <p:cNvSpPr/>
          <p:nvPr/>
        </p:nvSpPr>
        <p:spPr>
          <a:xfrm>
            <a:off x="5945313" y="3200247"/>
            <a:ext cx="1852771" cy="8272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28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777D3E-F70D-E2DB-4814-64D8DA25C1E9}"/>
              </a:ext>
            </a:extLst>
          </p:cNvPr>
          <p:cNvSpPr txBox="1"/>
          <p:nvPr/>
        </p:nvSpPr>
        <p:spPr>
          <a:xfrm>
            <a:off x="934948" y="729465"/>
            <a:ext cx="1362874" cy="58477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Mark 6</a:t>
            </a:r>
          </a:p>
        </p:txBody>
      </p:sp>
    </p:spTree>
    <p:extLst>
      <p:ext uri="{BB962C8B-B14F-4D97-AF65-F5344CB8AC3E}">
        <p14:creationId xmlns:p14="http://schemas.microsoft.com/office/powerpoint/2010/main" val="638740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D640F-0B04-A912-C7DC-FBAEFCCC7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Episodes in Mark 6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781CD6-A76D-13D1-AFA0-6A0F84110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6303"/>
            <a:ext cx="7886700" cy="4351338"/>
          </a:xfrm>
        </p:spPr>
        <p:txBody>
          <a:bodyPr/>
          <a:lstStyle/>
          <a:p>
            <a:r>
              <a:rPr lang="en-US" dirty="0"/>
              <a:t>Jesus is rejected in Nazareth (6:1-6)</a:t>
            </a:r>
          </a:p>
          <a:p>
            <a:r>
              <a:rPr lang="en-US" dirty="0"/>
              <a:t>Jesus sends the 12 to preach and to heal (6:7-13)</a:t>
            </a:r>
          </a:p>
          <a:p>
            <a:r>
              <a:rPr lang="en-US" dirty="0"/>
              <a:t>John the </a:t>
            </a:r>
            <a:r>
              <a:rPr lang="en-US" dirty="0" err="1"/>
              <a:t>baptist</a:t>
            </a:r>
            <a:r>
              <a:rPr lang="en-US" dirty="0"/>
              <a:t> is beheaded by Herod (6:14-29)</a:t>
            </a:r>
          </a:p>
          <a:p>
            <a:r>
              <a:rPr lang="en-US" dirty="0"/>
              <a:t>Jesus feeds the multitudes (6:30-44)</a:t>
            </a:r>
          </a:p>
          <a:p>
            <a:r>
              <a:rPr lang="en-US" dirty="0"/>
              <a:t>Jesus walks on the sea to the disciples (6:45-52)</a:t>
            </a:r>
          </a:p>
          <a:p>
            <a:r>
              <a:rPr lang="en-US" dirty="0"/>
              <a:t>Jesus heals many in Gennesaret (6:53-56)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0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D640F-0B04-A912-C7DC-FBAEFCCC7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Key Points (1)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781CD6-A76D-13D1-AFA0-6A0F84110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76303"/>
            <a:ext cx="8176303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Jesus is rejected in Nazareth (6:1-6)</a:t>
            </a:r>
          </a:p>
          <a:p>
            <a:pPr lvl="1"/>
            <a:r>
              <a:rPr lang="en-US" dirty="0"/>
              <a:t>People were astonished at His knowledge, wisdom, and healing</a:t>
            </a:r>
          </a:p>
          <a:p>
            <a:pPr lvl="1"/>
            <a:r>
              <a:rPr lang="en-US" dirty="0"/>
              <a:t>But they’re offended</a:t>
            </a:r>
          </a:p>
          <a:p>
            <a:pPr lvl="1"/>
            <a:r>
              <a:rPr lang="en-US" dirty="0"/>
              <a:t>Jesus:  “A prophet is not without honor….”</a:t>
            </a:r>
          </a:p>
          <a:p>
            <a:pPr lvl="1"/>
            <a:r>
              <a:rPr lang="en-US" dirty="0"/>
              <a:t>He could do mighty work, only heals a few sick people</a:t>
            </a:r>
          </a:p>
          <a:p>
            <a:pPr lvl="1"/>
            <a:r>
              <a:rPr lang="en-US" dirty="0"/>
              <a:t>He marvels because of their unbelief</a:t>
            </a:r>
          </a:p>
          <a:p>
            <a:endParaRPr lang="en-US" dirty="0"/>
          </a:p>
          <a:p>
            <a:r>
              <a:rPr lang="en-US" dirty="0"/>
              <a:t>Jesus sends the 12 to preach and to heal (6:7-13)</a:t>
            </a:r>
          </a:p>
          <a:p>
            <a:pPr lvl="1"/>
            <a:r>
              <a:rPr lang="en-US" dirty="0"/>
              <a:t>Sent out 2 by 2, with power over demons and to heal</a:t>
            </a:r>
          </a:p>
          <a:p>
            <a:pPr lvl="1"/>
            <a:r>
              <a:rPr lang="en-US" dirty="0"/>
              <a:t>Take nothing for the journey.  Stay in the place you enter.</a:t>
            </a:r>
          </a:p>
          <a:p>
            <a:pPr lvl="1"/>
            <a:r>
              <a:rPr lang="en-US" dirty="0"/>
              <a:t>Shake the dust off your feet if you’re not received</a:t>
            </a:r>
          </a:p>
          <a:p>
            <a:pPr lvl="1"/>
            <a:r>
              <a:rPr lang="en-US" dirty="0"/>
              <a:t>Apostles preached repentance, healed, and cast out demons</a:t>
            </a:r>
          </a:p>
        </p:txBody>
      </p:sp>
    </p:spTree>
    <p:extLst>
      <p:ext uri="{BB962C8B-B14F-4D97-AF65-F5344CB8AC3E}">
        <p14:creationId xmlns:p14="http://schemas.microsoft.com/office/powerpoint/2010/main" val="424748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D640F-0B04-A912-C7DC-FBAEFCCC7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Key Points (2)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781CD6-A76D-13D1-AFA0-6A0F84110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3330"/>
            <a:ext cx="8011916" cy="53940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John the </a:t>
            </a:r>
            <a:r>
              <a:rPr lang="en-US" dirty="0" err="1"/>
              <a:t>baptist</a:t>
            </a:r>
            <a:r>
              <a:rPr lang="en-US" dirty="0"/>
              <a:t> is beheaded by Herod (6:14-29)</a:t>
            </a:r>
          </a:p>
          <a:p>
            <a:pPr lvl="1"/>
            <a:r>
              <a:rPr lang="en-US" dirty="0"/>
              <a:t>Herod is convinced Jesus is John brought back to life</a:t>
            </a:r>
          </a:p>
          <a:p>
            <a:pPr lvl="1"/>
            <a:r>
              <a:rPr lang="en-US" dirty="0"/>
              <a:t>Herod had no right to marry Herodias.  Imprisons John at Herodias’ request, but won’t harm him.</a:t>
            </a:r>
          </a:p>
          <a:p>
            <a:pPr lvl="1"/>
            <a:r>
              <a:rPr lang="en-US" dirty="0"/>
              <a:t>Herodias finagles a way to have John executed.</a:t>
            </a:r>
          </a:p>
          <a:p>
            <a:pPr lvl="1"/>
            <a:r>
              <a:rPr lang="en-US" dirty="0"/>
              <a:t>Similar characters to Herod and Herodias?</a:t>
            </a:r>
          </a:p>
          <a:p>
            <a:endParaRPr lang="en-US" dirty="0"/>
          </a:p>
          <a:p>
            <a:r>
              <a:rPr lang="en-US" dirty="0"/>
              <a:t>Jesus feeds the multitudes (6:30-44)</a:t>
            </a:r>
          </a:p>
          <a:p>
            <a:pPr lvl="1"/>
            <a:r>
              <a:rPr lang="en-US" dirty="0"/>
              <a:t>Apostles are back and de-brief with Jesus.</a:t>
            </a:r>
          </a:p>
          <a:p>
            <a:pPr lvl="1"/>
            <a:r>
              <a:rPr lang="en-US" dirty="0"/>
              <a:t>Try to get to a quiet place to rest, but the crowds follow.</a:t>
            </a:r>
          </a:p>
          <a:p>
            <a:pPr lvl="1"/>
            <a:r>
              <a:rPr lang="en-US" dirty="0"/>
              <a:t>Jesus has compassion and teaches them.  “Sheep with no shepherd”.</a:t>
            </a:r>
          </a:p>
          <a:p>
            <a:pPr lvl="1"/>
            <a:r>
              <a:rPr lang="en-US" dirty="0"/>
              <a:t>Time to eat, but only a little food.</a:t>
            </a:r>
          </a:p>
          <a:p>
            <a:pPr lvl="1"/>
            <a:r>
              <a:rPr lang="en-US" dirty="0"/>
              <a:t>Jesus multiplies the food.  Everyone eats and is filled.  Plenty left over.  About 5,000 men.</a:t>
            </a:r>
          </a:p>
        </p:txBody>
      </p:sp>
    </p:spTree>
    <p:extLst>
      <p:ext uri="{BB962C8B-B14F-4D97-AF65-F5344CB8AC3E}">
        <p14:creationId xmlns:p14="http://schemas.microsoft.com/office/powerpoint/2010/main" val="357088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62DF6B-DEF5-36ED-3FA4-451616C2D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76" y="1242314"/>
            <a:ext cx="8043648" cy="54923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346F6C-9ECF-E7BB-CCC9-297209E45B37}"/>
              </a:ext>
            </a:extLst>
          </p:cNvPr>
          <p:cNvSpPr txBox="1"/>
          <p:nvPr/>
        </p:nvSpPr>
        <p:spPr>
          <a:xfrm>
            <a:off x="2691829" y="267129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Sea of Galilee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217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9B939F-2F91-101A-D27B-7447CF5F9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56F719-7558-FDA6-7304-1EE0F075D7F6}"/>
              </a:ext>
            </a:extLst>
          </p:cNvPr>
          <p:cNvSpPr txBox="1"/>
          <p:nvPr/>
        </p:nvSpPr>
        <p:spPr>
          <a:xfrm>
            <a:off x="575354" y="349321"/>
            <a:ext cx="2449710" cy="58477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Sea of Galilee</a:t>
            </a:r>
          </a:p>
        </p:txBody>
      </p:sp>
    </p:spTree>
    <p:extLst>
      <p:ext uri="{BB962C8B-B14F-4D97-AF65-F5344CB8AC3E}">
        <p14:creationId xmlns:p14="http://schemas.microsoft.com/office/powerpoint/2010/main" val="2167526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D640F-0B04-A912-C7DC-FBAEFCCC7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Key Points (3)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781CD6-A76D-13D1-AFA0-6A0F84110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219449"/>
            <a:ext cx="8207125" cy="514025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Jesus walks on the sea to the disciples (6:45-52)</a:t>
            </a:r>
          </a:p>
          <a:p>
            <a:pPr lvl="1"/>
            <a:r>
              <a:rPr lang="en-US" dirty="0"/>
              <a:t>Jesus sends the disciples to Bethsaida by boat</a:t>
            </a:r>
          </a:p>
          <a:p>
            <a:pPr lvl="1"/>
            <a:r>
              <a:rPr lang="en-US" dirty="0"/>
              <a:t>He then goes to the mountain and prays.</a:t>
            </a:r>
          </a:p>
          <a:p>
            <a:pPr lvl="1"/>
            <a:r>
              <a:rPr lang="en-US" dirty="0"/>
              <a:t>Jesus walks to the apostles in the middle of the sea in the fourth watch of the night (before dawn)</a:t>
            </a:r>
          </a:p>
          <a:p>
            <a:pPr lvl="1"/>
            <a:r>
              <a:rPr lang="en-US" dirty="0"/>
              <a:t>Jesus calms the apostles, and calms the sea.</a:t>
            </a:r>
          </a:p>
          <a:p>
            <a:pPr lvl="1"/>
            <a:r>
              <a:rPr lang="en-US" dirty="0"/>
              <a:t>Apostles greatly amazed, hearts had been hardened.</a:t>
            </a:r>
          </a:p>
          <a:p>
            <a:endParaRPr lang="en-US" dirty="0"/>
          </a:p>
          <a:p>
            <a:r>
              <a:rPr lang="en-US" dirty="0"/>
              <a:t>Jesus heals many in Gennesaret (6:53-56)</a:t>
            </a:r>
          </a:p>
          <a:p>
            <a:pPr lvl="1"/>
            <a:r>
              <a:rPr lang="en-US" dirty="0"/>
              <a:t>The people recognize Jesus when they arrive.</a:t>
            </a:r>
          </a:p>
          <a:p>
            <a:pPr lvl="1"/>
            <a:r>
              <a:rPr lang="en-US" dirty="0"/>
              <a:t>Gather many sick from throughout the region to bring to Jesus.</a:t>
            </a:r>
          </a:p>
          <a:p>
            <a:pPr lvl="1"/>
            <a:r>
              <a:rPr lang="en-US" dirty="0"/>
              <a:t>As many as touched Him were healed.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99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5F432-BE5B-8B26-0423-91A3A8A6E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“Stitches” Between the Episodes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4BFE9-7265-F588-DA92-0A1013CA9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50917"/>
            <a:ext cx="78867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dirty="0"/>
              <a:t>Jesus’ compassion as the loving shepherd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dirty="0"/>
              <a:t>Healings, feeding, teaching, leading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dirty="0"/>
              <a:t>Miracles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dirty="0"/>
              <a:t>Feeding the multitude, healings, calming the sea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dirty="0"/>
              <a:t>Crowds following Jesus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dirty="0"/>
              <a:t>Knowing when to move on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dirty="0"/>
              <a:t>Nazareth’s unbelief, “shake the dust off”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Repeated lack of faith by the apostles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Feeding the multitude, Jesus on the water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dirty="0"/>
              <a:t>Quiet time and prayer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38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ebula.wsimg.com/a2a69debbae2db2bb676aa9d4eee7815?AccessKeyId=4D10A9F41F0BF68BA633&amp;disposition=0&amp;alloworigin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493" y="9628"/>
            <a:ext cx="6809014" cy="68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115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5C238-4643-2AE8-B222-DEF70E8D7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What We Learn from Mark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5231C-A54B-2C58-B611-B7BCDFA48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4937"/>
            <a:ext cx="7886700" cy="5280241"/>
          </a:xfrm>
        </p:spPr>
        <p:txBody>
          <a:bodyPr>
            <a:normAutofit/>
          </a:bodyPr>
          <a:lstStyle/>
          <a:p>
            <a:r>
              <a:rPr lang="en-US" dirty="0"/>
              <a:t>About Jesus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/>
              <a:t>Compassion in many ways (teaching, sickness, hunger)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/>
              <a:t>Leading by example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/>
              <a:t>Value of prayer and quiet time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/>
              <a:t>Patience</a:t>
            </a:r>
          </a:p>
          <a:p>
            <a:endParaRPr lang="en-US" dirty="0"/>
          </a:p>
          <a:p>
            <a:r>
              <a:rPr lang="en-US" dirty="0"/>
              <a:t>About following Jesus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/>
              <a:t>Compassion for our fellow man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/>
              <a:t>Diligence in teaching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/>
              <a:t>Leading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/>
              <a:t>Knowing when to move on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/>
              <a:t>Find time to be alone to pray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76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25736-2CDC-C2AB-452F-05D7A3906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Mark 6 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D66958-C4A6-5C4F-AE46-D49322B0B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Daniel’s summary next week, but for now….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16E59A-0C33-2FBD-B353-572A40C1FB2A}"/>
              </a:ext>
            </a:extLst>
          </p:cNvPr>
          <p:cNvSpPr txBox="1"/>
          <p:nvPr/>
        </p:nvSpPr>
        <p:spPr>
          <a:xfrm>
            <a:off x="1242732" y="3285889"/>
            <a:ext cx="6479177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Mark 6</a:t>
            </a: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32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Jesus continually shows His compassion and willingness to teach</a:t>
            </a:r>
            <a:endParaRPr lang="en-US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81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50ECE-B598-2938-5467-1E55B6D07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Wrap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742BD-CA16-C3B1-2944-DDD90CE4A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50917"/>
            <a:ext cx="7886700" cy="4351338"/>
          </a:xfrm>
        </p:spPr>
        <p:txBody>
          <a:bodyPr/>
          <a:lstStyle/>
          <a:p>
            <a:r>
              <a:rPr lang="en-US" dirty="0"/>
              <a:t>John 20:31</a:t>
            </a:r>
          </a:p>
          <a:p>
            <a:pPr lvl="1"/>
            <a:r>
              <a:rPr lang="en-US" i="1" dirty="0"/>
              <a:t>“these are written that you may believe that Jesus is the Christ, the Son of God, and that believing you may have life in His name”</a:t>
            </a:r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16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The Gospel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according to Mark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3200" dirty="0">
              <a:solidFill>
                <a:srgbClr val="00B0F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3200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Next Wednesday (October 11)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4400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Mark 7:1 – 9:1</a:t>
            </a:r>
          </a:p>
        </p:txBody>
      </p:sp>
    </p:spTree>
    <p:extLst>
      <p:ext uri="{BB962C8B-B14F-4D97-AF65-F5344CB8AC3E}">
        <p14:creationId xmlns:p14="http://schemas.microsoft.com/office/powerpoint/2010/main" val="1162208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F9E3E-1792-7997-3EE9-01990EFBE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Recap of Mark, Chapters 1 –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D161F-50C2-C221-2E74-A1A6233A1C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4950217" cy="4351338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Ch 1</a:t>
            </a:r>
            <a:r>
              <a:rPr lang="en-US" dirty="0"/>
              <a:t>:  Jesus announces His kingdom of healing and _______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Ch 2-3</a:t>
            </a:r>
            <a:r>
              <a:rPr lang="en-US" dirty="0"/>
              <a:t>:  People object to Jesus’ mission to make _______ whole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Ch 4</a:t>
            </a:r>
            <a:r>
              <a:rPr lang="en-US" dirty="0"/>
              <a:t>:  Jesus’ kingdom is for those with hearing ears and ______ hearts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Ch 5</a:t>
            </a:r>
            <a:r>
              <a:rPr lang="en-US" dirty="0"/>
              <a:t>:  Jesus overpowers nature, demons, sickness and ______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66C46C-0EF6-B582-2FC9-2F6AC9837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5172" y="1825625"/>
            <a:ext cx="2700177" cy="4351338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Sinners</a:t>
            </a:r>
          </a:p>
          <a:p>
            <a:endParaRPr lang="en-US" dirty="0"/>
          </a:p>
          <a:p>
            <a:r>
              <a:rPr lang="en-US" dirty="0"/>
              <a:t>Death</a:t>
            </a:r>
          </a:p>
          <a:p>
            <a:endParaRPr lang="en-US" dirty="0"/>
          </a:p>
          <a:p>
            <a:r>
              <a:rPr lang="en-US" dirty="0"/>
              <a:t>Humble</a:t>
            </a:r>
          </a:p>
          <a:p>
            <a:endParaRPr lang="en-US" dirty="0"/>
          </a:p>
          <a:p>
            <a:r>
              <a:rPr lang="en-US" dirty="0"/>
              <a:t>Freedom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80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F9E3E-1792-7997-3EE9-01990EFBE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Recap of Mark, Chapters 1 –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D161F-50C2-C221-2E74-A1A6233A1C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4950217" cy="4351338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Ch 1</a:t>
            </a:r>
            <a:r>
              <a:rPr lang="en-US" dirty="0"/>
              <a:t>:  Jesus announces His kingdom of healing and </a:t>
            </a:r>
            <a:r>
              <a:rPr lang="en-US" b="1" i="1" dirty="0">
                <a:solidFill>
                  <a:srgbClr val="FFFF00"/>
                </a:solidFill>
              </a:rPr>
              <a:t>freedom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Ch 2-3</a:t>
            </a:r>
            <a:r>
              <a:rPr lang="en-US" dirty="0"/>
              <a:t>:  People object to Jesus’ mission to make </a:t>
            </a:r>
            <a:r>
              <a:rPr lang="en-US" b="1" i="1" dirty="0">
                <a:solidFill>
                  <a:srgbClr val="FFFF00"/>
                </a:solidFill>
              </a:rPr>
              <a:t>sinners</a:t>
            </a:r>
            <a:r>
              <a:rPr lang="en-US" dirty="0"/>
              <a:t> whole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Ch 4</a:t>
            </a:r>
            <a:r>
              <a:rPr lang="en-US" dirty="0"/>
              <a:t>:  Jesus’ kingdom is for those with hearing ears and </a:t>
            </a:r>
            <a:r>
              <a:rPr lang="en-US" b="1" i="1" dirty="0">
                <a:solidFill>
                  <a:srgbClr val="FFFF00"/>
                </a:solidFill>
              </a:rPr>
              <a:t>humble</a:t>
            </a:r>
            <a:r>
              <a:rPr lang="en-US" dirty="0"/>
              <a:t> hearts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Ch 5</a:t>
            </a:r>
            <a:r>
              <a:rPr lang="en-US" dirty="0"/>
              <a:t>:  Jesus overpowers nature, demons, sickness and </a:t>
            </a:r>
            <a:r>
              <a:rPr lang="en-US" b="1" i="1" dirty="0">
                <a:solidFill>
                  <a:srgbClr val="FFFF00"/>
                </a:solidFill>
              </a:rPr>
              <a:t>death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66C46C-0EF6-B582-2FC9-2F6AC9837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5172" y="1825625"/>
            <a:ext cx="2700177" cy="4351338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Sinners</a:t>
            </a:r>
          </a:p>
          <a:p>
            <a:endParaRPr lang="en-US" dirty="0"/>
          </a:p>
          <a:p>
            <a:r>
              <a:rPr lang="en-US" dirty="0"/>
              <a:t>Death</a:t>
            </a:r>
          </a:p>
          <a:p>
            <a:endParaRPr lang="en-US" dirty="0"/>
          </a:p>
          <a:p>
            <a:r>
              <a:rPr lang="en-US" dirty="0"/>
              <a:t>Humble</a:t>
            </a:r>
          </a:p>
          <a:p>
            <a:endParaRPr lang="en-US" dirty="0"/>
          </a:p>
          <a:p>
            <a:r>
              <a:rPr lang="en-US" dirty="0"/>
              <a:t>Freedom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674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050C65-4B93-A0EE-CE1E-9948F932E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9"/>
            <a:ext cx="9144000" cy="685814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C7A7DEA-C40C-3624-2E01-5F80BA5A3F13}"/>
              </a:ext>
            </a:extLst>
          </p:cNvPr>
          <p:cNvSpPr/>
          <p:nvPr/>
        </p:nvSpPr>
        <p:spPr>
          <a:xfrm>
            <a:off x="5959011" y="3195263"/>
            <a:ext cx="1541124" cy="7191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9C795D1-B9C8-A2ED-8632-C5286FF6D68C}"/>
              </a:ext>
            </a:extLst>
          </p:cNvPr>
          <p:cNvSpPr/>
          <p:nvPr/>
        </p:nvSpPr>
        <p:spPr>
          <a:xfrm>
            <a:off x="5959011" y="4954712"/>
            <a:ext cx="946079" cy="3673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CDF7BB-3FD7-7A5C-7B94-9D7C7F9EAEF4}"/>
              </a:ext>
            </a:extLst>
          </p:cNvPr>
          <p:cNvSpPr txBox="1"/>
          <p:nvPr/>
        </p:nvSpPr>
        <p:spPr>
          <a:xfrm>
            <a:off x="7533907" y="4225901"/>
            <a:ext cx="1457451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12.5 miles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X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8 miles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EF59418-BE7D-8732-C740-C383E1B368B5}"/>
              </a:ext>
            </a:extLst>
          </p:cNvPr>
          <p:cNvSpPr/>
          <p:nvPr/>
        </p:nvSpPr>
        <p:spPr>
          <a:xfrm rot="12228451">
            <a:off x="6567493" y="4525930"/>
            <a:ext cx="917852" cy="5710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3C0846-E3DF-5FF3-EA33-D34D28B49C90}"/>
              </a:ext>
            </a:extLst>
          </p:cNvPr>
          <p:cNvSpPr txBox="1"/>
          <p:nvPr/>
        </p:nvSpPr>
        <p:spPr>
          <a:xfrm>
            <a:off x="575354" y="431514"/>
            <a:ext cx="1696298" cy="58477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Mark 1-5</a:t>
            </a:r>
          </a:p>
        </p:txBody>
      </p:sp>
    </p:spTree>
    <p:extLst>
      <p:ext uri="{BB962C8B-B14F-4D97-AF65-F5344CB8AC3E}">
        <p14:creationId xmlns:p14="http://schemas.microsoft.com/office/powerpoint/2010/main" val="2590709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7F7292-9ECC-705F-A70E-0B4CC922F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08" y="825274"/>
            <a:ext cx="8808454" cy="60331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60DE72-7AA3-0DC1-B9D0-3AD2A10770BF}"/>
              </a:ext>
            </a:extLst>
          </p:cNvPr>
          <p:cNvSpPr txBox="1"/>
          <p:nvPr/>
        </p:nvSpPr>
        <p:spPr>
          <a:xfrm>
            <a:off x="2763748" y="55834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Sea of Galilee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951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62DF6B-DEF5-36ED-3FA4-451616C2D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76" y="1242314"/>
            <a:ext cx="8043648" cy="54923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346F6C-9ECF-E7BB-CCC9-297209E45B37}"/>
              </a:ext>
            </a:extLst>
          </p:cNvPr>
          <p:cNvSpPr txBox="1"/>
          <p:nvPr/>
        </p:nvSpPr>
        <p:spPr>
          <a:xfrm>
            <a:off x="2691829" y="267129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Sea of Galilee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47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C1725A-FA2F-9F83-45F3-A8A5244B5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1232"/>
            <a:ext cx="9144000" cy="60567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1F57A4-A3EE-2741-DB85-E48C1C473027}"/>
              </a:ext>
            </a:extLst>
          </p:cNvPr>
          <p:cNvSpPr txBox="1"/>
          <p:nvPr/>
        </p:nvSpPr>
        <p:spPr>
          <a:xfrm>
            <a:off x="2691829" y="31791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Sea of Galilee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920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2753C-2BC2-22F0-13FF-C9A89787D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/>
          <a:p>
            <a:r>
              <a:rPr lang="en-US" dirty="0"/>
              <a:t>Jesus’ Traits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CE2FC-1F3C-ED92-6736-F6C889C08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50917"/>
            <a:ext cx="7886700" cy="435133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Accepted by the Father</a:t>
            </a:r>
          </a:p>
          <a:p>
            <a:r>
              <a:rPr lang="en-US" dirty="0"/>
              <a:t>Knowledge of and adherence to scripture</a:t>
            </a:r>
          </a:p>
          <a:p>
            <a:r>
              <a:rPr lang="en-US" dirty="0"/>
              <a:t>Compassion</a:t>
            </a:r>
          </a:p>
          <a:p>
            <a:r>
              <a:rPr lang="en-US" dirty="0"/>
              <a:t>Patience</a:t>
            </a:r>
          </a:p>
          <a:p>
            <a:r>
              <a:rPr lang="en-US" dirty="0"/>
              <a:t>Service</a:t>
            </a:r>
          </a:p>
          <a:p>
            <a:r>
              <a:rPr lang="en-US" dirty="0"/>
              <a:t>Active prayer life</a:t>
            </a:r>
          </a:p>
          <a:p>
            <a:r>
              <a:rPr lang="en-US" dirty="0"/>
              <a:t>Dedicated teacher (by parables, with authority)</a:t>
            </a:r>
          </a:p>
          <a:p>
            <a:r>
              <a:rPr lang="en-US" dirty="0"/>
              <a:t>Righteous anger</a:t>
            </a:r>
          </a:p>
        </p:txBody>
      </p:sp>
    </p:spTree>
    <p:extLst>
      <p:ext uri="{BB962C8B-B14F-4D97-AF65-F5344CB8AC3E}">
        <p14:creationId xmlns:p14="http://schemas.microsoft.com/office/powerpoint/2010/main" val="317012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1889</TotalTime>
  <Words>978</Words>
  <Application>Microsoft Office PowerPoint</Application>
  <PresentationFormat>On-screen Show (4:3)</PresentationFormat>
  <Paragraphs>186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Office Theme</vt:lpstr>
      <vt:lpstr>The Gospel  according to Mark</vt:lpstr>
      <vt:lpstr>PowerPoint Presentation</vt:lpstr>
      <vt:lpstr>Recap of Mark, Chapters 1 – 5</vt:lpstr>
      <vt:lpstr>Recap of Mark, Chapters 1 – 5</vt:lpstr>
      <vt:lpstr>PowerPoint Presentation</vt:lpstr>
      <vt:lpstr>PowerPoint Presentation</vt:lpstr>
      <vt:lpstr>PowerPoint Presentation</vt:lpstr>
      <vt:lpstr>PowerPoint Presentation</vt:lpstr>
      <vt:lpstr>Jesus’ Traits</vt:lpstr>
      <vt:lpstr>Audience Reactions</vt:lpstr>
      <vt:lpstr>Mark 5 Recap</vt:lpstr>
      <vt:lpstr>PowerPoint Presentation</vt:lpstr>
      <vt:lpstr>Episodes in Mark 6</vt:lpstr>
      <vt:lpstr>Key Points (1)</vt:lpstr>
      <vt:lpstr>Key Points (2)</vt:lpstr>
      <vt:lpstr>PowerPoint Presentation</vt:lpstr>
      <vt:lpstr>PowerPoint Presentation</vt:lpstr>
      <vt:lpstr>Key Points (3)</vt:lpstr>
      <vt:lpstr>“Stitches” Between the Episodes</vt:lpstr>
      <vt:lpstr>What We Learn from Mark 6</vt:lpstr>
      <vt:lpstr>Mark 6 Summary</vt:lpstr>
      <vt:lpstr>Wrap Up</vt:lpstr>
      <vt:lpstr>The Gospel  according to Mark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Gospel  according to Mark</dc:title>
  <dc:creator>Microsoft Office User</dc:creator>
  <cp:lastModifiedBy>Rick Bilberry</cp:lastModifiedBy>
  <cp:revision>33</cp:revision>
  <cp:lastPrinted>2023-09-13T18:24:51Z</cp:lastPrinted>
  <dcterms:created xsi:type="dcterms:W3CDTF">2023-09-06T16:46:33Z</dcterms:created>
  <dcterms:modified xsi:type="dcterms:W3CDTF">2023-10-04T22:02:51Z</dcterms:modified>
</cp:coreProperties>
</file>