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353"/>
  </p:notesMasterIdLst>
  <p:sldIdLst>
    <p:sldId id="256" r:id="rId2"/>
    <p:sldId id="639" r:id="rId3"/>
    <p:sldId id="676" r:id="rId4"/>
    <p:sldId id="677" r:id="rId5"/>
    <p:sldId id="643" r:id="rId6"/>
    <p:sldId id="654" r:id="rId7"/>
    <p:sldId id="638" r:id="rId8"/>
    <p:sldId id="678" r:id="rId9"/>
    <p:sldId id="640" r:id="rId10"/>
    <p:sldId id="655" r:id="rId11"/>
    <p:sldId id="656" r:id="rId12"/>
    <p:sldId id="657" r:id="rId13"/>
    <p:sldId id="658" r:id="rId14"/>
    <p:sldId id="659" r:id="rId15"/>
    <p:sldId id="660" r:id="rId16"/>
    <p:sldId id="661" r:id="rId17"/>
    <p:sldId id="718" r:id="rId18"/>
    <p:sldId id="719" r:id="rId19"/>
    <p:sldId id="721" r:id="rId20"/>
    <p:sldId id="720" r:id="rId21"/>
    <p:sldId id="723" r:id="rId22"/>
    <p:sldId id="724" r:id="rId23"/>
    <p:sldId id="725" r:id="rId24"/>
    <p:sldId id="727" r:id="rId25"/>
    <p:sldId id="746" r:id="rId26"/>
    <p:sldId id="752" r:id="rId27"/>
    <p:sldId id="728" r:id="rId28"/>
    <p:sldId id="729" r:id="rId29"/>
    <p:sldId id="714" r:id="rId30"/>
    <p:sldId id="730" r:id="rId31"/>
    <p:sldId id="731" r:id="rId32"/>
    <p:sldId id="732" r:id="rId33"/>
    <p:sldId id="753" r:id="rId34"/>
    <p:sldId id="733" r:id="rId35"/>
    <p:sldId id="717" r:id="rId36"/>
    <p:sldId id="734" r:id="rId37"/>
    <p:sldId id="736" r:id="rId38"/>
    <p:sldId id="737" r:id="rId39"/>
    <p:sldId id="738" r:id="rId40"/>
    <p:sldId id="739" r:id="rId41"/>
    <p:sldId id="740" r:id="rId42"/>
    <p:sldId id="754" r:id="rId43"/>
    <p:sldId id="741" r:id="rId44"/>
    <p:sldId id="794" r:id="rId45"/>
    <p:sldId id="755" r:id="rId46"/>
    <p:sldId id="742" r:id="rId47"/>
    <p:sldId id="757" r:id="rId48"/>
    <p:sldId id="756" r:id="rId49"/>
    <p:sldId id="760" r:id="rId50"/>
    <p:sldId id="759" r:id="rId51"/>
    <p:sldId id="743" r:id="rId52"/>
    <p:sldId id="761" r:id="rId53"/>
    <p:sldId id="764" r:id="rId54"/>
    <p:sldId id="762" r:id="rId55"/>
    <p:sldId id="745" r:id="rId56"/>
    <p:sldId id="715" r:id="rId57"/>
    <p:sldId id="716" r:id="rId58"/>
    <p:sldId id="763" r:id="rId59"/>
    <p:sldId id="747" r:id="rId60"/>
    <p:sldId id="768" r:id="rId61"/>
    <p:sldId id="766" r:id="rId62"/>
    <p:sldId id="748" r:id="rId63"/>
    <p:sldId id="771" r:id="rId64"/>
    <p:sldId id="772" r:id="rId65"/>
    <p:sldId id="765" r:id="rId66"/>
    <p:sldId id="749" r:id="rId67"/>
    <p:sldId id="751" r:id="rId68"/>
    <p:sldId id="767" r:id="rId69"/>
    <p:sldId id="769" r:id="rId70"/>
    <p:sldId id="750" r:id="rId71"/>
    <p:sldId id="770" r:id="rId72"/>
    <p:sldId id="773" r:id="rId73"/>
    <p:sldId id="774" r:id="rId74"/>
    <p:sldId id="775" r:id="rId75"/>
    <p:sldId id="780" r:id="rId76"/>
    <p:sldId id="776" r:id="rId77"/>
    <p:sldId id="778" r:id="rId78"/>
    <p:sldId id="777" r:id="rId79"/>
    <p:sldId id="779" r:id="rId80"/>
    <p:sldId id="781" r:id="rId81"/>
    <p:sldId id="785" r:id="rId82"/>
    <p:sldId id="782" r:id="rId83"/>
    <p:sldId id="786" r:id="rId84"/>
    <p:sldId id="787" r:id="rId85"/>
    <p:sldId id="790" r:id="rId86"/>
    <p:sldId id="789" r:id="rId87"/>
    <p:sldId id="791" r:id="rId88"/>
    <p:sldId id="792" r:id="rId89"/>
    <p:sldId id="793" r:id="rId90"/>
    <p:sldId id="796" r:id="rId91"/>
    <p:sldId id="799" r:id="rId92"/>
    <p:sldId id="798" r:id="rId93"/>
    <p:sldId id="797" r:id="rId94"/>
    <p:sldId id="801" r:id="rId95"/>
    <p:sldId id="803" r:id="rId96"/>
    <p:sldId id="802" r:id="rId97"/>
    <p:sldId id="804" r:id="rId98"/>
    <p:sldId id="795" r:id="rId99"/>
    <p:sldId id="807" r:id="rId100"/>
    <p:sldId id="808" r:id="rId101"/>
    <p:sldId id="816" r:id="rId102"/>
    <p:sldId id="817" r:id="rId103"/>
    <p:sldId id="810" r:id="rId104"/>
    <p:sldId id="809" r:id="rId105"/>
    <p:sldId id="811" r:id="rId106"/>
    <p:sldId id="806" r:id="rId107"/>
    <p:sldId id="812" r:id="rId108"/>
    <p:sldId id="813" r:id="rId109"/>
    <p:sldId id="814" r:id="rId110"/>
    <p:sldId id="815" r:id="rId111"/>
    <p:sldId id="805" r:id="rId112"/>
    <p:sldId id="818" r:id="rId113"/>
    <p:sldId id="822" r:id="rId114"/>
    <p:sldId id="821" r:id="rId115"/>
    <p:sldId id="819" r:id="rId116"/>
    <p:sldId id="824" r:id="rId117"/>
    <p:sldId id="820" r:id="rId118"/>
    <p:sldId id="823" r:id="rId119"/>
    <p:sldId id="825" r:id="rId120"/>
    <p:sldId id="826" r:id="rId121"/>
    <p:sldId id="853" r:id="rId122"/>
    <p:sldId id="852" r:id="rId123"/>
    <p:sldId id="854" r:id="rId124"/>
    <p:sldId id="830" r:id="rId125"/>
    <p:sldId id="829" r:id="rId126"/>
    <p:sldId id="832" r:id="rId127"/>
    <p:sldId id="834" r:id="rId128"/>
    <p:sldId id="835" r:id="rId129"/>
    <p:sldId id="836" r:id="rId130"/>
    <p:sldId id="837" r:id="rId131"/>
    <p:sldId id="838" r:id="rId132"/>
    <p:sldId id="839" r:id="rId133"/>
    <p:sldId id="840" r:id="rId134"/>
    <p:sldId id="841" r:id="rId135"/>
    <p:sldId id="894" r:id="rId136"/>
    <p:sldId id="842" r:id="rId137"/>
    <p:sldId id="895" r:id="rId138"/>
    <p:sldId id="844" r:id="rId139"/>
    <p:sldId id="845" r:id="rId140"/>
    <p:sldId id="846" r:id="rId141"/>
    <p:sldId id="847" r:id="rId142"/>
    <p:sldId id="848" r:id="rId143"/>
    <p:sldId id="849" r:id="rId144"/>
    <p:sldId id="850" r:id="rId145"/>
    <p:sldId id="831" r:id="rId146"/>
    <p:sldId id="855" r:id="rId147"/>
    <p:sldId id="856" r:id="rId148"/>
    <p:sldId id="858" r:id="rId149"/>
    <p:sldId id="857" r:id="rId150"/>
    <p:sldId id="871" r:id="rId151"/>
    <p:sldId id="864" r:id="rId152"/>
    <p:sldId id="860" r:id="rId153"/>
    <p:sldId id="863" r:id="rId154"/>
    <p:sldId id="872" r:id="rId155"/>
    <p:sldId id="862" r:id="rId156"/>
    <p:sldId id="875" r:id="rId157"/>
    <p:sldId id="873" r:id="rId158"/>
    <p:sldId id="859" r:id="rId159"/>
    <p:sldId id="869" r:id="rId160"/>
    <p:sldId id="866" r:id="rId161"/>
    <p:sldId id="867" r:id="rId162"/>
    <p:sldId id="868" r:id="rId163"/>
    <p:sldId id="962" r:id="rId164"/>
    <p:sldId id="874" r:id="rId165"/>
    <p:sldId id="877" r:id="rId166"/>
    <p:sldId id="878" r:id="rId167"/>
    <p:sldId id="879" r:id="rId168"/>
    <p:sldId id="886" r:id="rId169"/>
    <p:sldId id="885" r:id="rId170"/>
    <p:sldId id="880" r:id="rId171"/>
    <p:sldId id="898" r:id="rId172"/>
    <p:sldId id="912" r:id="rId173"/>
    <p:sldId id="887" r:id="rId174"/>
    <p:sldId id="888" r:id="rId175"/>
    <p:sldId id="882" r:id="rId176"/>
    <p:sldId id="896" r:id="rId177"/>
    <p:sldId id="891" r:id="rId178"/>
    <p:sldId id="889" r:id="rId179"/>
    <p:sldId id="897" r:id="rId180"/>
    <p:sldId id="913" r:id="rId181"/>
    <p:sldId id="899" r:id="rId182"/>
    <p:sldId id="900" r:id="rId183"/>
    <p:sldId id="901" r:id="rId184"/>
    <p:sldId id="907" r:id="rId185"/>
    <p:sldId id="902" r:id="rId186"/>
    <p:sldId id="322" r:id="rId187"/>
    <p:sldId id="1023" r:id="rId188"/>
    <p:sldId id="903" r:id="rId189"/>
    <p:sldId id="353" r:id="rId190"/>
    <p:sldId id="909" r:id="rId191"/>
    <p:sldId id="905" r:id="rId192"/>
    <p:sldId id="892" r:id="rId193"/>
    <p:sldId id="904" r:id="rId194"/>
    <p:sldId id="914" r:id="rId195"/>
    <p:sldId id="910" r:id="rId196"/>
    <p:sldId id="915" r:id="rId197"/>
    <p:sldId id="916" r:id="rId198"/>
    <p:sldId id="917" r:id="rId199"/>
    <p:sldId id="918" r:id="rId200"/>
    <p:sldId id="920" r:id="rId201"/>
    <p:sldId id="921" r:id="rId202"/>
    <p:sldId id="923" r:id="rId203"/>
    <p:sldId id="925" r:id="rId204"/>
    <p:sldId id="926" r:id="rId205"/>
    <p:sldId id="927" r:id="rId206"/>
    <p:sldId id="928" r:id="rId207"/>
    <p:sldId id="929" r:id="rId208"/>
    <p:sldId id="930" r:id="rId209"/>
    <p:sldId id="931" r:id="rId210"/>
    <p:sldId id="933" r:id="rId211"/>
    <p:sldId id="934" r:id="rId212"/>
    <p:sldId id="935" r:id="rId213"/>
    <p:sldId id="936" r:id="rId214"/>
    <p:sldId id="937" r:id="rId215"/>
    <p:sldId id="939" r:id="rId216"/>
    <p:sldId id="1026" r:id="rId217"/>
    <p:sldId id="940" r:id="rId218"/>
    <p:sldId id="941" r:id="rId219"/>
    <p:sldId id="911" r:id="rId220"/>
    <p:sldId id="963" r:id="rId221"/>
    <p:sldId id="964" r:id="rId222"/>
    <p:sldId id="991" r:id="rId223"/>
    <p:sldId id="992" r:id="rId224"/>
    <p:sldId id="993" r:id="rId225"/>
    <p:sldId id="972" r:id="rId226"/>
    <p:sldId id="994" r:id="rId227"/>
    <p:sldId id="971" r:id="rId228"/>
    <p:sldId id="967" r:id="rId229"/>
    <p:sldId id="1010" r:id="rId230"/>
    <p:sldId id="1009" r:id="rId231"/>
    <p:sldId id="1013" r:id="rId232"/>
    <p:sldId id="1000" r:id="rId233"/>
    <p:sldId id="996" r:id="rId234"/>
    <p:sldId id="997" r:id="rId235"/>
    <p:sldId id="998" r:id="rId236"/>
    <p:sldId id="1018" r:id="rId237"/>
    <p:sldId id="1027" r:id="rId238"/>
    <p:sldId id="1028" r:id="rId239"/>
    <p:sldId id="1029" r:id="rId240"/>
    <p:sldId id="1030" r:id="rId241"/>
    <p:sldId id="1031" r:id="rId242"/>
    <p:sldId id="1032" r:id="rId243"/>
    <p:sldId id="1033" r:id="rId244"/>
    <p:sldId id="1034" r:id="rId245"/>
    <p:sldId id="1036" r:id="rId246"/>
    <p:sldId id="1035" r:id="rId247"/>
    <p:sldId id="1038" r:id="rId248"/>
    <p:sldId id="1037" r:id="rId249"/>
    <p:sldId id="1039" r:id="rId250"/>
    <p:sldId id="1040" r:id="rId251"/>
    <p:sldId id="1042" r:id="rId252"/>
    <p:sldId id="1043" r:id="rId253"/>
    <p:sldId id="1045" r:id="rId254"/>
    <p:sldId id="1044" r:id="rId255"/>
    <p:sldId id="1046" r:id="rId256"/>
    <p:sldId id="1048" r:id="rId257"/>
    <p:sldId id="1047" r:id="rId258"/>
    <p:sldId id="1049" r:id="rId259"/>
    <p:sldId id="1050" r:id="rId260"/>
    <p:sldId id="1051" r:id="rId261"/>
    <p:sldId id="1052" r:id="rId262"/>
    <p:sldId id="1053" r:id="rId263"/>
    <p:sldId id="1054" r:id="rId264"/>
    <p:sldId id="1055" r:id="rId265"/>
    <p:sldId id="1056" r:id="rId266"/>
    <p:sldId id="1058" r:id="rId267"/>
    <p:sldId id="1070" r:id="rId268"/>
    <p:sldId id="1071" r:id="rId269"/>
    <p:sldId id="1059" r:id="rId270"/>
    <p:sldId id="1060" r:id="rId271"/>
    <p:sldId id="1061" r:id="rId272"/>
    <p:sldId id="1062" r:id="rId273"/>
    <p:sldId id="1074" r:id="rId274"/>
    <p:sldId id="1075" r:id="rId275"/>
    <p:sldId id="1082" r:id="rId276"/>
    <p:sldId id="1104" r:id="rId277"/>
    <p:sldId id="1083" r:id="rId278"/>
    <p:sldId id="1084" r:id="rId279"/>
    <p:sldId id="1079" r:id="rId280"/>
    <p:sldId id="1086" r:id="rId281"/>
    <p:sldId id="1085" r:id="rId282"/>
    <p:sldId id="1089" r:id="rId283"/>
    <p:sldId id="1087" r:id="rId284"/>
    <p:sldId id="1063" r:id="rId285"/>
    <p:sldId id="1020" r:id="rId286"/>
    <p:sldId id="1021" r:id="rId287"/>
    <p:sldId id="1066" r:id="rId288"/>
    <p:sldId id="1067" r:id="rId289"/>
    <p:sldId id="1065" r:id="rId290"/>
    <p:sldId id="1090" r:id="rId291"/>
    <p:sldId id="1103" r:id="rId292"/>
    <p:sldId id="1072" r:id="rId293"/>
    <p:sldId id="1069" r:id="rId294"/>
    <p:sldId id="1073" r:id="rId295"/>
    <p:sldId id="1091" r:id="rId296"/>
    <p:sldId id="973" r:id="rId297"/>
    <p:sldId id="1092" r:id="rId298"/>
    <p:sldId id="975" r:id="rId299"/>
    <p:sldId id="1001" r:id="rId300"/>
    <p:sldId id="1093" r:id="rId301"/>
    <p:sldId id="1094" r:id="rId302"/>
    <p:sldId id="1095" r:id="rId303"/>
    <p:sldId id="1096" r:id="rId304"/>
    <p:sldId id="1097" r:id="rId305"/>
    <p:sldId id="1099" r:id="rId306"/>
    <p:sldId id="1098" r:id="rId307"/>
    <p:sldId id="1100" r:id="rId308"/>
    <p:sldId id="979" r:id="rId309"/>
    <p:sldId id="982" r:id="rId310"/>
    <p:sldId id="977" r:id="rId311"/>
    <p:sldId id="974" r:id="rId312"/>
    <p:sldId id="980" r:id="rId313"/>
    <p:sldId id="976" r:id="rId314"/>
    <p:sldId id="983" r:id="rId315"/>
    <p:sldId id="985" r:id="rId316"/>
    <p:sldId id="986" r:id="rId317"/>
    <p:sldId id="1102" r:id="rId318"/>
    <p:sldId id="987" r:id="rId319"/>
    <p:sldId id="988" r:id="rId320"/>
    <p:sldId id="989" r:id="rId321"/>
    <p:sldId id="995" r:id="rId322"/>
    <p:sldId id="944" r:id="rId323"/>
    <p:sldId id="946" r:id="rId324"/>
    <p:sldId id="947" r:id="rId325"/>
    <p:sldId id="948" r:id="rId326"/>
    <p:sldId id="952" r:id="rId327"/>
    <p:sldId id="950" r:id="rId328"/>
    <p:sldId id="953" r:id="rId329"/>
    <p:sldId id="955" r:id="rId330"/>
    <p:sldId id="954" r:id="rId331"/>
    <p:sldId id="956" r:id="rId332"/>
    <p:sldId id="949" r:id="rId333"/>
    <p:sldId id="957" r:id="rId334"/>
    <p:sldId id="959" r:id="rId335"/>
    <p:sldId id="960" r:id="rId336"/>
    <p:sldId id="961" r:id="rId337"/>
    <p:sldId id="908" r:id="rId338"/>
    <p:sldId id="1024" r:id="rId339"/>
    <p:sldId id="1025" r:id="rId340"/>
    <p:sldId id="1019" r:id="rId341"/>
    <p:sldId id="1017" r:id="rId342"/>
    <p:sldId id="1022" r:id="rId343"/>
    <p:sldId id="1014" r:id="rId344"/>
    <p:sldId id="1008" r:id="rId345"/>
    <p:sldId id="943" r:id="rId346"/>
    <p:sldId id="1003" r:id="rId347"/>
    <p:sldId id="1002" r:id="rId348"/>
    <p:sldId id="1004" r:id="rId349"/>
    <p:sldId id="1005" r:id="rId350"/>
    <p:sldId id="1007" r:id="rId351"/>
    <p:sldId id="1006" r:id="rId35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D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5" d="100"/>
          <a:sy n="65" d="100"/>
        </p:scale>
        <p:origin x="6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tableStyles" Target="tableStyles.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notesMaster" Target="notesMasters/notesMaster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presProps" Target="presProps.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viewProps" Target="viewProp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theme" Target="theme/theme1.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ED58FA-9E60-4CF2-9CAB-5A39BC9AC69A}" type="datetimeFigureOut">
              <a:rPr lang="en-US" smtClean="0"/>
              <a:t>8/27/2023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233D39-676F-4F26-B20F-00944D4886B1}" type="slidenum">
              <a:rPr lang="en-US" smtClean="0"/>
              <a:t>‹#›</a:t>
            </a:fld>
            <a:endParaRPr lang="en-US" dirty="0"/>
          </a:p>
        </p:txBody>
      </p:sp>
    </p:spTree>
    <p:extLst>
      <p:ext uri="{BB962C8B-B14F-4D97-AF65-F5344CB8AC3E}">
        <p14:creationId xmlns:p14="http://schemas.microsoft.com/office/powerpoint/2010/main" val="2518038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a:t>
            </a:fld>
            <a:endParaRPr lang="en-US" dirty="0"/>
          </a:p>
        </p:txBody>
      </p:sp>
    </p:spTree>
    <p:extLst>
      <p:ext uri="{BB962C8B-B14F-4D97-AF65-F5344CB8AC3E}">
        <p14:creationId xmlns:p14="http://schemas.microsoft.com/office/powerpoint/2010/main" val="45598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11</a:t>
            </a:fld>
            <a:endParaRPr lang="en-US" dirty="0"/>
          </a:p>
        </p:txBody>
      </p:sp>
    </p:spTree>
    <p:extLst>
      <p:ext uri="{BB962C8B-B14F-4D97-AF65-F5344CB8AC3E}">
        <p14:creationId xmlns:p14="http://schemas.microsoft.com/office/powerpoint/2010/main" val="80200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12</a:t>
            </a:fld>
            <a:endParaRPr lang="en-US" dirty="0"/>
          </a:p>
        </p:txBody>
      </p:sp>
    </p:spTree>
    <p:extLst>
      <p:ext uri="{BB962C8B-B14F-4D97-AF65-F5344CB8AC3E}">
        <p14:creationId xmlns:p14="http://schemas.microsoft.com/office/powerpoint/2010/main" val="1311382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13</a:t>
            </a:fld>
            <a:endParaRPr lang="en-US" dirty="0"/>
          </a:p>
        </p:txBody>
      </p:sp>
    </p:spTree>
    <p:extLst>
      <p:ext uri="{BB962C8B-B14F-4D97-AF65-F5344CB8AC3E}">
        <p14:creationId xmlns:p14="http://schemas.microsoft.com/office/powerpoint/2010/main" val="2880883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14</a:t>
            </a:fld>
            <a:endParaRPr lang="en-US" dirty="0"/>
          </a:p>
        </p:txBody>
      </p:sp>
    </p:spTree>
    <p:extLst>
      <p:ext uri="{BB962C8B-B14F-4D97-AF65-F5344CB8AC3E}">
        <p14:creationId xmlns:p14="http://schemas.microsoft.com/office/powerpoint/2010/main" val="543785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15</a:t>
            </a:fld>
            <a:endParaRPr lang="en-US" dirty="0"/>
          </a:p>
        </p:txBody>
      </p:sp>
    </p:spTree>
    <p:extLst>
      <p:ext uri="{BB962C8B-B14F-4D97-AF65-F5344CB8AC3E}">
        <p14:creationId xmlns:p14="http://schemas.microsoft.com/office/powerpoint/2010/main" val="1142806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16</a:t>
            </a:fld>
            <a:endParaRPr lang="en-US" dirty="0"/>
          </a:p>
        </p:txBody>
      </p:sp>
    </p:spTree>
    <p:extLst>
      <p:ext uri="{BB962C8B-B14F-4D97-AF65-F5344CB8AC3E}">
        <p14:creationId xmlns:p14="http://schemas.microsoft.com/office/powerpoint/2010/main" val="1518954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17</a:t>
            </a:fld>
            <a:endParaRPr lang="en-US" dirty="0"/>
          </a:p>
        </p:txBody>
      </p:sp>
    </p:spTree>
    <p:extLst>
      <p:ext uri="{BB962C8B-B14F-4D97-AF65-F5344CB8AC3E}">
        <p14:creationId xmlns:p14="http://schemas.microsoft.com/office/powerpoint/2010/main" val="3369973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18</a:t>
            </a:fld>
            <a:endParaRPr lang="en-US" dirty="0"/>
          </a:p>
        </p:txBody>
      </p:sp>
    </p:spTree>
    <p:extLst>
      <p:ext uri="{BB962C8B-B14F-4D97-AF65-F5344CB8AC3E}">
        <p14:creationId xmlns:p14="http://schemas.microsoft.com/office/powerpoint/2010/main" val="1822809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19</a:t>
            </a:fld>
            <a:endParaRPr lang="en-US" dirty="0"/>
          </a:p>
        </p:txBody>
      </p:sp>
    </p:spTree>
    <p:extLst>
      <p:ext uri="{BB962C8B-B14F-4D97-AF65-F5344CB8AC3E}">
        <p14:creationId xmlns:p14="http://schemas.microsoft.com/office/powerpoint/2010/main" val="345061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20</a:t>
            </a:fld>
            <a:endParaRPr lang="en-US" dirty="0"/>
          </a:p>
        </p:txBody>
      </p:sp>
    </p:spTree>
    <p:extLst>
      <p:ext uri="{BB962C8B-B14F-4D97-AF65-F5344CB8AC3E}">
        <p14:creationId xmlns:p14="http://schemas.microsoft.com/office/powerpoint/2010/main" val="371313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a:t>
            </a:fld>
            <a:endParaRPr lang="en-US" dirty="0"/>
          </a:p>
        </p:txBody>
      </p:sp>
    </p:spTree>
    <p:extLst>
      <p:ext uri="{BB962C8B-B14F-4D97-AF65-F5344CB8AC3E}">
        <p14:creationId xmlns:p14="http://schemas.microsoft.com/office/powerpoint/2010/main" val="1743858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21</a:t>
            </a:fld>
            <a:endParaRPr lang="en-US" dirty="0"/>
          </a:p>
        </p:txBody>
      </p:sp>
    </p:spTree>
    <p:extLst>
      <p:ext uri="{BB962C8B-B14F-4D97-AF65-F5344CB8AC3E}">
        <p14:creationId xmlns:p14="http://schemas.microsoft.com/office/powerpoint/2010/main" val="2146135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22</a:t>
            </a:fld>
            <a:endParaRPr lang="en-US" dirty="0"/>
          </a:p>
        </p:txBody>
      </p:sp>
    </p:spTree>
    <p:extLst>
      <p:ext uri="{BB962C8B-B14F-4D97-AF65-F5344CB8AC3E}">
        <p14:creationId xmlns:p14="http://schemas.microsoft.com/office/powerpoint/2010/main" val="895829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23</a:t>
            </a:fld>
            <a:endParaRPr lang="en-US" dirty="0"/>
          </a:p>
        </p:txBody>
      </p:sp>
    </p:spTree>
    <p:extLst>
      <p:ext uri="{BB962C8B-B14F-4D97-AF65-F5344CB8AC3E}">
        <p14:creationId xmlns:p14="http://schemas.microsoft.com/office/powerpoint/2010/main" val="2139004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24</a:t>
            </a:fld>
            <a:endParaRPr lang="en-US" dirty="0"/>
          </a:p>
        </p:txBody>
      </p:sp>
    </p:spTree>
    <p:extLst>
      <p:ext uri="{BB962C8B-B14F-4D97-AF65-F5344CB8AC3E}">
        <p14:creationId xmlns:p14="http://schemas.microsoft.com/office/powerpoint/2010/main" val="1272893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25</a:t>
            </a:fld>
            <a:endParaRPr lang="en-US" dirty="0"/>
          </a:p>
        </p:txBody>
      </p:sp>
    </p:spTree>
    <p:extLst>
      <p:ext uri="{BB962C8B-B14F-4D97-AF65-F5344CB8AC3E}">
        <p14:creationId xmlns:p14="http://schemas.microsoft.com/office/powerpoint/2010/main" val="3525889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26</a:t>
            </a:fld>
            <a:endParaRPr lang="en-US" dirty="0"/>
          </a:p>
        </p:txBody>
      </p:sp>
    </p:spTree>
    <p:extLst>
      <p:ext uri="{BB962C8B-B14F-4D97-AF65-F5344CB8AC3E}">
        <p14:creationId xmlns:p14="http://schemas.microsoft.com/office/powerpoint/2010/main" val="3615491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27</a:t>
            </a:fld>
            <a:endParaRPr lang="en-US" dirty="0"/>
          </a:p>
        </p:txBody>
      </p:sp>
    </p:spTree>
    <p:extLst>
      <p:ext uri="{BB962C8B-B14F-4D97-AF65-F5344CB8AC3E}">
        <p14:creationId xmlns:p14="http://schemas.microsoft.com/office/powerpoint/2010/main" val="766452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28</a:t>
            </a:fld>
            <a:endParaRPr lang="en-US" dirty="0"/>
          </a:p>
        </p:txBody>
      </p:sp>
    </p:spTree>
    <p:extLst>
      <p:ext uri="{BB962C8B-B14F-4D97-AF65-F5344CB8AC3E}">
        <p14:creationId xmlns:p14="http://schemas.microsoft.com/office/powerpoint/2010/main" val="1657959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29</a:t>
            </a:fld>
            <a:endParaRPr lang="en-US" dirty="0"/>
          </a:p>
        </p:txBody>
      </p:sp>
    </p:spTree>
    <p:extLst>
      <p:ext uri="{BB962C8B-B14F-4D97-AF65-F5344CB8AC3E}">
        <p14:creationId xmlns:p14="http://schemas.microsoft.com/office/powerpoint/2010/main" val="1360895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30</a:t>
            </a:fld>
            <a:endParaRPr lang="en-US" dirty="0"/>
          </a:p>
        </p:txBody>
      </p:sp>
    </p:spTree>
    <p:extLst>
      <p:ext uri="{BB962C8B-B14F-4D97-AF65-F5344CB8AC3E}">
        <p14:creationId xmlns:p14="http://schemas.microsoft.com/office/powerpoint/2010/main" val="310581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a:t>
            </a:fld>
            <a:endParaRPr lang="en-US" dirty="0"/>
          </a:p>
        </p:txBody>
      </p:sp>
    </p:spTree>
    <p:extLst>
      <p:ext uri="{BB962C8B-B14F-4D97-AF65-F5344CB8AC3E}">
        <p14:creationId xmlns:p14="http://schemas.microsoft.com/office/powerpoint/2010/main" val="2801063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31</a:t>
            </a:fld>
            <a:endParaRPr lang="en-US" dirty="0"/>
          </a:p>
        </p:txBody>
      </p:sp>
    </p:spTree>
    <p:extLst>
      <p:ext uri="{BB962C8B-B14F-4D97-AF65-F5344CB8AC3E}">
        <p14:creationId xmlns:p14="http://schemas.microsoft.com/office/powerpoint/2010/main" val="1800333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32</a:t>
            </a:fld>
            <a:endParaRPr lang="en-US" dirty="0"/>
          </a:p>
        </p:txBody>
      </p:sp>
    </p:spTree>
    <p:extLst>
      <p:ext uri="{BB962C8B-B14F-4D97-AF65-F5344CB8AC3E}">
        <p14:creationId xmlns:p14="http://schemas.microsoft.com/office/powerpoint/2010/main" val="2936563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33</a:t>
            </a:fld>
            <a:endParaRPr lang="en-US" dirty="0"/>
          </a:p>
        </p:txBody>
      </p:sp>
    </p:spTree>
    <p:extLst>
      <p:ext uri="{BB962C8B-B14F-4D97-AF65-F5344CB8AC3E}">
        <p14:creationId xmlns:p14="http://schemas.microsoft.com/office/powerpoint/2010/main" val="706329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34</a:t>
            </a:fld>
            <a:endParaRPr lang="en-US" dirty="0"/>
          </a:p>
        </p:txBody>
      </p:sp>
    </p:spTree>
    <p:extLst>
      <p:ext uri="{BB962C8B-B14F-4D97-AF65-F5344CB8AC3E}">
        <p14:creationId xmlns:p14="http://schemas.microsoft.com/office/powerpoint/2010/main" val="2483827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35</a:t>
            </a:fld>
            <a:endParaRPr lang="en-US" dirty="0"/>
          </a:p>
        </p:txBody>
      </p:sp>
    </p:spTree>
    <p:extLst>
      <p:ext uri="{BB962C8B-B14F-4D97-AF65-F5344CB8AC3E}">
        <p14:creationId xmlns:p14="http://schemas.microsoft.com/office/powerpoint/2010/main" val="4219292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36</a:t>
            </a:fld>
            <a:endParaRPr lang="en-US" dirty="0"/>
          </a:p>
        </p:txBody>
      </p:sp>
    </p:spTree>
    <p:extLst>
      <p:ext uri="{BB962C8B-B14F-4D97-AF65-F5344CB8AC3E}">
        <p14:creationId xmlns:p14="http://schemas.microsoft.com/office/powerpoint/2010/main" val="482357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37</a:t>
            </a:fld>
            <a:endParaRPr lang="en-US" dirty="0"/>
          </a:p>
        </p:txBody>
      </p:sp>
    </p:spTree>
    <p:extLst>
      <p:ext uri="{BB962C8B-B14F-4D97-AF65-F5344CB8AC3E}">
        <p14:creationId xmlns:p14="http://schemas.microsoft.com/office/powerpoint/2010/main" val="1249959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38</a:t>
            </a:fld>
            <a:endParaRPr lang="en-US" dirty="0"/>
          </a:p>
        </p:txBody>
      </p:sp>
    </p:spTree>
    <p:extLst>
      <p:ext uri="{BB962C8B-B14F-4D97-AF65-F5344CB8AC3E}">
        <p14:creationId xmlns:p14="http://schemas.microsoft.com/office/powerpoint/2010/main" val="3632094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39</a:t>
            </a:fld>
            <a:endParaRPr lang="en-US" dirty="0"/>
          </a:p>
        </p:txBody>
      </p:sp>
    </p:spTree>
    <p:extLst>
      <p:ext uri="{BB962C8B-B14F-4D97-AF65-F5344CB8AC3E}">
        <p14:creationId xmlns:p14="http://schemas.microsoft.com/office/powerpoint/2010/main" val="11883043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40</a:t>
            </a:fld>
            <a:endParaRPr lang="en-US" dirty="0"/>
          </a:p>
        </p:txBody>
      </p:sp>
    </p:spTree>
    <p:extLst>
      <p:ext uri="{BB962C8B-B14F-4D97-AF65-F5344CB8AC3E}">
        <p14:creationId xmlns:p14="http://schemas.microsoft.com/office/powerpoint/2010/main" val="225286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a:t>
            </a:fld>
            <a:endParaRPr lang="en-US" dirty="0"/>
          </a:p>
        </p:txBody>
      </p:sp>
    </p:spTree>
    <p:extLst>
      <p:ext uri="{BB962C8B-B14F-4D97-AF65-F5344CB8AC3E}">
        <p14:creationId xmlns:p14="http://schemas.microsoft.com/office/powerpoint/2010/main" val="2934279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41</a:t>
            </a:fld>
            <a:endParaRPr lang="en-US" dirty="0"/>
          </a:p>
        </p:txBody>
      </p:sp>
    </p:spTree>
    <p:extLst>
      <p:ext uri="{BB962C8B-B14F-4D97-AF65-F5344CB8AC3E}">
        <p14:creationId xmlns:p14="http://schemas.microsoft.com/office/powerpoint/2010/main" val="38446891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42</a:t>
            </a:fld>
            <a:endParaRPr lang="en-US" dirty="0"/>
          </a:p>
        </p:txBody>
      </p:sp>
    </p:spTree>
    <p:extLst>
      <p:ext uri="{BB962C8B-B14F-4D97-AF65-F5344CB8AC3E}">
        <p14:creationId xmlns:p14="http://schemas.microsoft.com/office/powerpoint/2010/main" val="62149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43</a:t>
            </a:fld>
            <a:endParaRPr lang="en-US" dirty="0"/>
          </a:p>
        </p:txBody>
      </p:sp>
    </p:spTree>
    <p:extLst>
      <p:ext uri="{BB962C8B-B14F-4D97-AF65-F5344CB8AC3E}">
        <p14:creationId xmlns:p14="http://schemas.microsoft.com/office/powerpoint/2010/main" val="3166810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44</a:t>
            </a:fld>
            <a:endParaRPr lang="en-US" dirty="0"/>
          </a:p>
        </p:txBody>
      </p:sp>
    </p:spTree>
    <p:extLst>
      <p:ext uri="{BB962C8B-B14F-4D97-AF65-F5344CB8AC3E}">
        <p14:creationId xmlns:p14="http://schemas.microsoft.com/office/powerpoint/2010/main" val="1868850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45</a:t>
            </a:fld>
            <a:endParaRPr lang="en-US" dirty="0"/>
          </a:p>
        </p:txBody>
      </p:sp>
    </p:spTree>
    <p:extLst>
      <p:ext uri="{BB962C8B-B14F-4D97-AF65-F5344CB8AC3E}">
        <p14:creationId xmlns:p14="http://schemas.microsoft.com/office/powerpoint/2010/main" val="1428990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46</a:t>
            </a:fld>
            <a:endParaRPr lang="en-US" dirty="0"/>
          </a:p>
        </p:txBody>
      </p:sp>
    </p:spTree>
    <p:extLst>
      <p:ext uri="{BB962C8B-B14F-4D97-AF65-F5344CB8AC3E}">
        <p14:creationId xmlns:p14="http://schemas.microsoft.com/office/powerpoint/2010/main" val="1765615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47</a:t>
            </a:fld>
            <a:endParaRPr lang="en-US" dirty="0"/>
          </a:p>
        </p:txBody>
      </p:sp>
    </p:spTree>
    <p:extLst>
      <p:ext uri="{BB962C8B-B14F-4D97-AF65-F5344CB8AC3E}">
        <p14:creationId xmlns:p14="http://schemas.microsoft.com/office/powerpoint/2010/main" val="30854253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48</a:t>
            </a:fld>
            <a:endParaRPr lang="en-US" dirty="0"/>
          </a:p>
        </p:txBody>
      </p:sp>
    </p:spTree>
    <p:extLst>
      <p:ext uri="{BB962C8B-B14F-4D97-AF65-F5344CB8AC3E}">
        <p14:creationId xmlns:p14="http://schemas.microsoft.com/office/powerpoint/2010/main" val="3447959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49</a:t>
            </a:fld>
            <a:endParaRPr lang="en-US" dirty="0"/>
          </a:p>
        </p:txBody>
      </p:sp>
    </p:spTree>
    <p:extLst>
      <p:ext uri="{BB962C8B-B14F-4D97-AF65-F5344CB8AC3E}">
        <p14:creationId xmlns:p14="http://schemas.microsoft.com/office/powerpoint/2010/main" val="30770193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50</a:t>
            </a:fld>
            <a:endParaRPr lang="en-US" dirty="0"/>
          </a:p>
        </p:txBody>
      </p:sp>
    </p:spTree>
    <p:extLst>
      <p:ext uri="{BB962C8B-B14F-4D97-AF65-F5344CB8AC3E}">
        <p14:creationId xmlns:p14="http://schemas.microsoft.com/office/powerpoint/2010/main" val="3675146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6</a:t>
            </a:fld>
            <a:endParaRPr lang="en-US" dirty="0"/>
          </a:p>
        </p:txBody>
      </p:sp>
    </p:spTree>
    <p:extLst>
      <p:ext uri="{BB962C8B-B14F-4D97-AF65-F5344CB8AC3E}">
        <p14:creationId xmlns:p14="http://schemas.microsoft.com/office/powerpoint/2010/main" val="29174563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51</a:t>
            </a:fld>
            <a:endParaRPr lang="en-US" dirty="0"/>
          </a:p>
        </p:txBody>
      </p:sp>
    </p:spTree>
    <p:extLst>
      <p:ext uri="{BB962C8B-B14F-4D97-AF65-F5344CB8AC3E}">
        <p14:creationId xmlns:p14="http://schemas.microsoft.com/office/powerpoint/2010/main" val="1306598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52</a:t>
            </a:fld>
            <a:endParaRPr lang="en-US" dirty="0"/>
          </a:p>
        </p:txBody>
      </p:sp>
    </p:spTree>
    <p:extLst>
      <p:ext uri="{BB962C8B-B14F-4D97-AF65-F5344CB8AC3E}">
        <p14:creationId xmlns:p14="http://schemas.microsoft.com/office/powerpoint/2010/main" val="31067862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53</a:t>
            </a:fld>
            <a:endParaRPr lang="en-US" dirty="0"/>
          </a:p>
        </p:txBody>
      </p:sp>
    </p:spTree>
    <p:extLst>
      <p:ext uri="{BB962C8B-B14F-4D97-AF65-F5344CB8AC3E}">
        <p14:creationId xmlns:p14="http://schemas.microsoft.com/office/powerpoint/2010/main" val="40984079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54</a:t>
            </a:fld>
            <a:endParaRPr lang="en-US" dirty="0"/>
          </a:p>
        </p:txBody>
      </p:sp>
    </p:spTree>
    <p:extLst>
      <p:ext uri="{BB962C8B-B14F-4D97-AF65-F5344CB8AC3E}">
        <p14:creationId xmlns:p14="http://schemas.microsoft.com/office/powerpoint/2010/main" val="15335180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55</a:t>
            </a:fld>
            <a:endParaRPr lang="en-US" dirty="0"/>
          </a:p>
        </p:txBody>
      </p:sp>
    </p:spTree>
    <p:extLst>
      <p:ext uri="{BB962C8B-B14F-4D97-AF65-F5344CB8AC3E}">
        <p14:creationId xmlns:p14="http://schemas.microsoft.com/office/powerpoint/2010/main" val="37617661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81</a:t>
            </a:fld>
            <a:endParaRPr lang="en-US" dirty="0"/>
          </a:p>
        </p:txBody>
      </p:sp>
    </p:spTree>
    <p:extLst>
      <p:ext uri="{BB962C8B-B14F-4D97-AF65-F5344CB8AC3E}">
        <p14:creationId xmlns:p14="http://schemas.microsoft.com/office/powerpoint/2010/main" val="169564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7</a:t>
            </a:fld>
            <a:endParaRPr lang="en-US" dirty="0"/>
          </a:p>
        </p:txBody>
      </p:sp>
    </p:spTree>
    <p:extLst>
      <p:ext uri="{BB962C8B-B14F-4D97-AF65-F5344CB8AC3E}">
        <p14:creationId xmlns:p14="http://schemas.microsoft.com/office/powerpoint/2010/main" val="26966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8</a:t>
            </a:fld>
            <a:endParaRPr lang="en-US" dirty="0"/>
          </a:p>
        </p:txBody>
      </p:sp>
    </p:spTree>
    <p:extLst>
      <p:ext uri="{BB962C8B-B14F-4D97-AF65-F5344CB8AC3E}">
        <p14:creationId xmlns:p14="http://schemas.microsoft.com/office/powerpoint/2010/main" val="489902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9</a:t>
            </a:fld>
            <a:endParaRPr lang="en-US" dirty="0"/>
          </a:p>
        </p:txBody>
      </p:sp>
    </p:spTree>
    <p:extLst>
      <p:ext uri="{BB962C8B-B14F-4D97-AF65-F5344CB8AC3E}">
        <p14:creationId xmlns:p14="http://schemas.microsoft.com/office/powerpoint/2010/main" val="785039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10</a:t>
            </a:fld>
            <a:endParaRPr lang="en-US" dirty="0"/>
          </a:p>
        </p:txBody>
      </p:sp>
    </p:spTree>
    <p:extLst>
      <p:ext uri="{BB962C8B-B14F-4D97-AF65-F5344CB8AC3E}">
        <p14:creationId xmlns:p14="http://schemas.microsoft.com/office/powerpoint/2010/main" val="988304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8/27/2023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8/27/2023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8/27/2023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8/27/2023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8/27/2023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8/27/2023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8/27/2023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8/27/2023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8/27/2023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8/27/2023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3" Type="http://schemas.openxmlformats.org/officeDocument/2006/relationships/hyperlink" Target="https://dictionary.cambridge.org/us/dictionary/english/study" TargetMode="External"/><Relationship Id="rId2" Type="http://schemas.openxmlformats.org/officeDocument/2006/relationships/hyperlink" Target="https://dictionary.cambridge.org/us/dictionary/english/relate" TargetMode="External"/><Relationship Id="rId1" Type="http://schemas.openxmlformats.org/officeDocument/2006/relationships/slideLayout" Target="../slideLayouts/slideLayout7.xml"/><Relationship Id="rId5" Type="http://schemas.openxmlformats.org/officeDocument/2006/relationships/hyperlink" Target="https://dictionary.cambridge.org/us/dictionary/english/history" TargetMode="External"/><Relationship Id="rId4" Type="http://schemas.openxmlformats.org/officeDocument/2006/relationships/hyperlink" Target="https://dictionary.cambridge.org/us/dictionary/english/origin" TargetMode="External"/></Relationships>
</file>

<file path=ppt/slides/_rels/slide323.xml.rels><?xml version="1.0" encoding="UTF-8" standalone="yes"?>
<Relationships xmlns="http://schemas.openxmlformats.org/package/2006/relationships"><Relationship Id="rId2" Type="http://schemas.openxmlformats.org/officeDocument/2006/relationships/hyperlink" Target="https://www.gotquestions.org/definition-ekklesia.html" TargetMode="External"/><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2" Type="http://schemas.openxmlformats.org/officeDocument/2006/relationships/hyperlink" Target="https://www.britannica.com/topic/agora" TargetMode="External"/><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B5F0-857D-D4E3-3B87-F728B0464DDE}"/>
              </a:ext>
            </a:extLst>
          </p:cNvPr>
          <p:cNvSpPr>
            <a:spLocks noGrp="1"/>
          </p:cNvSpPr>
          <p:nvPr>
            <p:ph type="ctrTitle"/>
          </p:nvPr>
        </p:nvSpPr>
        <p:spPr/>
        <p:txBody>
          <a:bodyPr>
            <a:normAutofit/>
          </a:bodyPr>
          <a:lstStyle/>
          <a:p>
            <a:r>
              <a:rPr lang="en-US" sz="6000" dirty="0">
                <a:latin typeface="Calibri Light" panose="020F0302020204030204" pitchFamily="34" charset="0"/>
                <a:ea typeface="Calibri Light" panose="020F0302020204030204" pitchFamily="34" charset="0"/>
                <a:cs typeface="Calibri Light" panose="020F0302020204030204" pitchFamily="34" charset="0"/>
              </a:rPr>
              <a:t>Church of Christ</a:t>
            </a:r>
          </a:p>
        </p:txBody>
      </p:sp>
      <p:sp>
        <p:nvSpPr>
          <p:cNvPr id="3" name="Subtitle 2">
            <a:extLst>
              <a:ext uri="{FF2B5EF4-FFF2-40B4-BE49-F238E27FC236}">
                <a16:creationId xmlns:a16="http://schemas.microsoft.com/office/drawing/2014/main" id="{36CF7D7F-10E0-3864-DB97-5F2C47FD75F2}"/>
              </a:ext>
            </a:extLst>
          </p:cNvPr>
          <p:cNvSpPr>
            <a:spLocks noGrp="1"/>
          </p:cNvSpPr>
          <p:nvPr>
            <p:ph type="subTitle" idx="1"/>
          </p:nvPr>
        </p:nvSpPr>
        <p:spPr>
          <a:xfrm>
            <a:off x="2223247" y="4352544"/>
            <a:ext cx="7273559" cy="1645920"/>
          </a:xfrm>
        </p:spPr>
        <p:txBody>
          <a:bodyPr>
            <a:normAutofit/>
          </a:bodyPr>
          <a:lstStyle/>
          <a:p>
            <a:endParaRPr lang="en-US" sz="2800" dirty="0"/>
          </a:p>
          <a:p>
            <a:r>
              <a:rPr lang="en-US" sz="36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God’s Unfolding Plan of Salvation</a:t>
            </a:r>
          </a:p>
        </p:txBody>
      </p:sp>
    </p:spTree>
    <p:extLst>
      <p:ext uri="{BB962C8B-B14F-4D97-AF65-F5344CB8AC3E}">
        <p14:creationId xmlns:p14="http://schemas.microsoft.com/office/powerpoint/2010/main" val="2316087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432530"/>
          </a:xfrm>
          <a:prstGeom prst="rect">
            <a:avLst/>
          </a:prstGeom>
          <a:noFill/>
        </p:spPr>
        <p:txBody>
          <a:bodyPr wrap="square" rtlCol="0">
            <a:spAutoFit/>
          </a:bodyPr>
          <a:lstStyle/>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Ephesians 1:4 </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just as </a:t>
            </a:r>
            <a:r>
              <a:rPr lang="en-US" sz="2800" b="1" u="sng" dirty="0">
                <a:highlight>
                  <a:srgbClr val="FFFF00"/>
                </a:highlight>
                <a:latin typeface="Times New Roman" panose="02020603050405020304" pitchFamily="18" charset="0"/>
                <a:cs typeface="Times New Roman" panose="02020603050405020304" pitchFamily="18" charset="0"/>
              </a:rPr>
              <a:t>He chose us </a:t>
            </a:r>
            <a:r>
              <a:rPr lang="en-US" sz="2800" dirty="0">
                <a:latin typeface="Times New Roman" panose="02020603050405020304" pitchFamily="18" charset="0"/>
                <a:cs typeface="Times New Roman" panose="02020603050405020304" pitchFamily="18" charset="0"/>
              </a:rPr>
              <a:t>in Him </a:t>
            </a:r>
            <a:r>
              <a:rPr lang="en-US" sz="2800" b="1" u="sng" dirty="0">
                <a:highlight>
                  <a:srgbClr val="00FFFF"/>
                </a:highlight>
                <a:latin typeface="Times New Roman" panose="02020603050405020304" pitchFamily="18" charset="0"/>
                <a:cs typeface="Times New Roman" panose="02020603050405020304" pitchFamily="18" charset="0"/>
              </a:rPr>
              <a:t>before the foundation of the world </a:t>
            </a:r>
            <a:r>
              <a:rPr lang="en-US" sz="28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2 Thessalonians 2:13</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  </a:t>
            </a:r>
            <a:r>
              <a:rPr lang="en-US" sz="2800" b="1" u="sng" dirty="0">
                <a:highlight>
                  <a:srgbClr val="FFFF00"/>
                </a:highlight>
                <a:latin typeface="Times New Roman" panose="02020603050405020304" pitchFamily="18" charset="0"/>
                <a:cs typeface="Times New Roman" panose="02020603050405020304" pitchFamily="18" charset="0"/>
              </a:rPr>
              <a:t>God has chosen you </a:t>
            </a:r>
            <a:r>
              <a:rPr lang="en-US" sz="2800" b="1" u="sng" dirty="0">
                <a:highlight>
                  <a:srgbClr val="00FFFF"/>
                </a:highlight>
                <a:latin typeface="Times New Roman" panose="02020603050405020304" pitchFamily="18" charset="0"/>
                <a:cs typeface="Times New Roman" panose="02020603050405020304" pitchFamily="18" charset="0"/>
              </a:rPr>
              <a:t>from the beginning </a:t>
            </a:r>
            <a:r>
              <a:rPr lang="en-US" sz="2800" b="1" u="sng" dirty="0">
                <a:highlight>
                  <a:srgbClr val="00FF00"/>
                </a:highlight>
                <a:latin typeface="Times New Roman" panose="02020603050405020304" pitchFamily="18" charset="0"/>
                <a:cs typeface="Times New Roman" panose="02020603050405020304" pitchFamily="18" charset="0"/>
              </a:rPr>
              <a:t>for salvation</a:t>
            </a:r>
            <a:r>
              <a:rPr lang="en-US" sz="2800" dirty="0">
                <a:highlight>
                  <a:srgbClr val="00FF00"/>
                </a:highligh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p>
          <a:p>
            <a:pPr marL="228600"/>
            <a:endParaRPr lang="en-US" sz="2800" dirty="0">
              <a:latin typeface="Times New Roman" panose="02020603050405020304" pitchFamily="18" charset="0"/>
              <a:cs typeface="Times New Roman" panose="02020603050405020304" pitchFamily="18" charset="0"/>
            </a:endParaRPr>
          </a:p>
          <a:p>
            <a:pPr marL="228600"/>
            <a:r>
              <a:rPr lang="en-US" sz="2800" dirty="0">
                <a:latin typeface="Times New Roman" panose="02020603050405020304" pitchFamily="18" charset="0"/>
                <a:cs typeface="Times New Roman" panose="02020603050405020304" pitchFamily="18" charset="0"/>
              </a:rPr>
              <a:t>Question:  What did God choose us for?</a:t>
            </a:r>
          </a:p>
          <a:p>
            <a:pPr marL="228600"/>
            <a:r>
              <a:rPr lang="en-US" sz="2800" dirty="0">
                <a:latin typeface="Times New Roman" panose="02020603050405020304" pitchFamily="18" charset="0"/>
                <a:cs typeface="Times New Roman" panose="02020603050405020304" pitchFamily="18" charset="0"/>
              </a:rPr>
              <a:t>Answer:  God chose us for salvation – 2 Thessalonians 2:13.</a:t>
            </a:r>
          </a:p>
          <a:p>
            <a:pPr marL="228600"/>
            <a:endParaRPr lang="en-US" sz="2800" dirty="0">
              <a:latin typeface="Times New Roman" panose="02020603050405020304" pitchFamily="18" charset="0"/>
              <a:cs typeface="Times New Roman" panose="02020603050405020304" pitchFamily="18" charset="0"/>
            </a:endParaRPr>
          </a:p>
          <a:p>
            <a:pPr marL="228600"/>
            <a:r>
              <a:rPr lang="en-US" sz="2800" dirty="0">
                <a:latin typeface="Times New Roman" panose="02020603050405020304" pitchFamily="18" charset="0"/>
                <a:cs typeface="Times New Roman" panose="02020603050405020304" pitchFamily="18" charset="0"/>
              </a:rPr>
              <a:t>Therefore, the Ephesians 1:4 should be understood as </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Ephesians 1:4-5 </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just as </a:t>
            </a:r>
            <a:r>
              <a:rPr lang="en-US" sz="2800" b="1" u="sng" dirty="0">
                <a:highlight>
                  <a:srgbClr val="FFFF00"/>
                </a:highlight>
                <a:latin typeface="Times New Roman" panose="02020603050405020304" pitchFamily="18" charset="0"/>
                <a:cs typeface="Times New Roman" panose="02020603050405020304" pitchFamily="18" charset="0"/>
              </a:rPr>
              <a:t>He chose us </a:t>
            </a:r>
            <a:r>
              <a:rPr lang="en-US" sz="2800" b="1" u="sng" dirty="0">
                <a:highlight>
                  <a:srgbClr val="00FF00"/>
                </a:highlight>
                <a:latin typeface="Times New Roman" panose="02020603050405020304" pitchFamily="18" charset="0"/>
                <a:cs typeface="Times New Roman" panose="02020603050405020304" pitchFamily="18" charset="0"/>
              </a:rPr>
              <a:t>(for salvation)</a:t>
            </a:r>
            <a:r>
              <a:rPr lang="en-US" sz="2800" dirty="0">
                <a:highlight>
                  <a:srgbClr val="00FF00"/>
                </a:highligh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 Him </a:t>
            </a:r>
            <a:r>
              <a:rPr lang="en-US" sz="2800" b="1" u="sng" dirty="0">
                <a:highlight>
                  <a:srgbClr val="00FFFF"/>
                </a:highlight>
                <a:latin typeface="Times New Roman" panose="02020603050405020304" pitchFamily="18" charset="0"/>
                <a:cs typeface="Times New Roman" panose="02020603050405020304" pitchFamily="18" charset="0"/>
              </a:rPr>
              <a:t>before the foundation of the world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320405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7178825"/>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Approximately 50 days after departing their Egyptian captivity, Moses received the Law.  Exodus chapters 19 and 20</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After the people vowed obedience to it, Moses sprinkled them with water and blood. Exodus 24:7-8; Hebrews 9:19</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rPr>
              <a:t>Having entered into God’s covenant through the sprinkling of water and blood, </a:t>
            </a:r>
            <a:r>
              <a:rPr lang="en-US" sz="2400" kern="100" dirty="0">
                <a:effectLst/>
                <a:latin typeface="Times New Roman" panose="02020603050405020304" pitchFamily="18" charset="0"/>
                <a:ea typeface="Calibri" panose="020F0502020204030204" pitchFamily="34" charset="0"/>
              </a:rPr>
              <a:t>the Hebrews became the Kingdom of Israel – </a:t>
            </a:r>
            <a:r>
              <a:rPr lang="en-US" sz="2400" b="1" u="sng" kern="100" dirty="0">
                <a:effectLst/>
                <a:latin typeface="Times New Roman" panose="02020603050405020304" pitchFamily="18" charset="0"/>
                <a:ea typeface="Calibri" panose="020F0502020204030204" pitchFamily="34" charset="0"/>
              </a:rPr>
              <a:t>a nation without a land</a:t>
            </a:r>
            <a:r>
              <a:rPr lang="en-US" sz="2400" kern="100" dirty="0">
                <a:effectLst/>
                <a:latin typeface="Times New Roman" panose="02020603050405020304" pitchFamily="18" charset="0"/>
                <a:ea typeface="Calibri" panose="020F0502020204030204" pitchFamily="34" charset="0"/>
              </a:rPr>
              <a:t>. Joshua 5:6</a:t>
            </a:r>
          </a:p>
          <a:p>
            <a:pPr marL="0" marR="0">
              <a:lnSpc>
                <a:spcPct val="107000"/>
              </a:lnSpc>
              <a:spcBef>
                <a:spcPts val="0"/>
              </a:spcBef>
              <a:spcAft>
                <a:spcPts val="0"/>
              </a:spcAft>
            </a:pPr>
            <a:endParaRPr lang="en-US" sz="2400" b="1" dirty="0"/>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Joshua 5:6 </a:t>
            </a:r>
            <a:r>
              <a:rPr lang="en-US" sz="2400" dirty="0">
                <a:latin typeface="Times New Roman" panose="02020603050405020304" pitchFamily="18" charset="0"/>
                <a:cs typeface="Times New Roman" panose="02020603050405020304" pitchFamily="18" charset="0"/>
              </a:rPr>
              <a:t>(Explanation of why Joshua circumcised the men) </a:t>
            </a:r>
            <a:r>
              <a:rPr lang="en-US" sz="2400" b="1" u="sng" dirty="0">
                <a:latin typeface="Times New Roman" panose="02020603050405020304" pitchFamily="18" charset="0"/>
                <a:cs typeface="Times New Roman" panose="02020603050405020304" pitchFamily="18" charset="0"/>
              </a:rPr>
              <a:t>For the sons of Israel walked forty years in the wilderness</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until </a:t>
            </a:r>
            <a:r>
              <a:rPr lang="en-US" sz="2400" b="1" u="sng" dirty="0">
                <a:highlight>
                  <a:srgbClr val="FFFF00"/>
                </a:highlight>
                <a:latin typeface="Times New Roman" panose="02020603050405020304" pitchFamily="18" charset="0"/>
                <a:cs typeface="Times New Roman" panose="02020603050405020304" pitchFamily="18" charset="0"/>
              </a:rPr>
              <a:t>all the nation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that is,</a:t>
            </a:r>
            <a:r>
              <a:rPr lang="en-US" sz="2400" dirty="0">
                <a:latin typeface="Times New Roman" panose="02020603050405020304" pitchFamily="18" charset="0"/>
                <a:cs typeface="Times New Roman" panose="02020603050405020304" pitchFamily="18" charset="0"/>
              </a:rPr>
              <a:t> the men of war who came out of Egypt, perished because they did not listen to the voice of the Lord</a:t>
            </a:r>
          </a:p>
          <a:p>
            <a:pPr marL="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dirty="0">
                <a:latin typeface="Times New Roman" panose="02020603050405020304" pitchFamily="18" charset="0"/>
                <a:cs typeface="Times New Roman" panose="02020603050405020304" pitchFamily="18" charset="0"/>
              </a:rPr>
              <a:t>Point:  Israel became a nation in the wilderness when they received the Law. Just like the Kingdom of Christ is in the world awaiting entrance into heaven</a:t>
            </a:r>
            <a:endParaRPr lang="en-US" sz="2400" cap="small" dirty="0">
              <a:effectLs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cap="small" dirty="0">
                <a:effectLst/>
                <a:latin typeface="Times New Roman" panose="02020603050405020304" pitchFamily="18" charset="0"/>
                <a:cs typeface="Times New Roman" panose="02020603050405020304" pitchFamily="18" charset="0"/>
              </a:rPr>
              <a:t>Point: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144908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335867"/>
          </a:xfrm>
          <a:prstGeom prst="rect">
            <a:avLst/>
          </a:prstGeom>
          <a:noFill/>
        </p:spPr>
        <p:txBody>
          <a:bodyPr wrap="square" rtlCol="0">
            <a:spAutoFit/>
          </a:bodyPr>
          <a:lstStyle/>
          <a:p>
            <a:pPr marL="0"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rPr>
              <a:t>After the</a:t>
            </a:r>
            <a:r>
              <a:rPr lang="en-US" sz="2400" kern="100" dirty="0">
                <a:effectLst/>
                <a:latin typeface="Times New Roman" panose="02020603050405020304" pitchFamily="18" charset="0"/>
                <a:ea typeface="Calibri" panose="020F0502020204030204" pitchFamily="34" charset="0"/>
              </a:rPr>
              <a:t> Kingdom of Israel wandered for 40-years in the wilderness, Joshua led the kingdom through the Jordan River into the Promised Land -  Joshua 3:17</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Joshua 3:17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the priests who carried the ark of the covenant of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stood firm on dry ground in the middle of the Jordan while all Israel crossed on dry ground, </a:t>
            </a:r>
            <a:r>
              <a:rPr lang="en-US" sz="2400" b="1" u="sng" dirty="0">
                <a:latin typeface="Times New Roman" panose="02020603050405020304" pitchFamily="18" charset="0"/>
                <a:cs typeface="Times New Roman" panose="02020603050405020304" pitchFamily="18" charset="0"/>
              </a:rPr>
              <a:t>until all </a:t>
            </a:r>
            <a:r>
              <a:rPr lang="en-US" sz="2400" b="1" u="sng" dirty="0">
                <a:highlight>
                  <a:srgbClr val="FFFF00"/>
                </a:highlight>
                <a:latin typeface="Times New Roman" panose="02020603050405020304" pitchFamily="18" charset="0"/>
                <a:cs typeface="Times New Roman" panose="02020603050405020304" pitchFamily="18" charset="0"/>
              </a:rPr>
              <a:t>the nation </a:t>
            </a:r>
            <a:r>
              <a:rPr lang="en-US" sz="2400" b="1" u="sng" dirty="0">
                <a:latin typeface="Times New Roman" panose="02020603050405020304" pitchFamily="18" charset="0"/>
                <a:cs typeface="Times New Roman" panose="02020603050405020304" pitchFamily="18" charset="0"/>
              </a:rPr>
              <a:t>had finished crossing the Jordan.</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rPr>
              <a:t>It was the Kingdom of Israel that crossed from the wilderness (world) into the Promised Land (heaven)</a:t>
            </a:r>
          </a:p>
          <a:p>
            <a:pPr marL="285750" indent="-285750">
              <a:buFont typeface="Arial" panose="020B0604020202020204" pitchFamily="34" charset="0"/>
              <a:buChar char="•"/>
            </a:pPr>
            <a:r>
              <a:rPr lang="en-US" sz="2400" kern="0" dirty="0">
                <a:latin typeface="Times New Roman" panose="02020603050405020304" pitchFamily="18" charset="0"/>
                <a:ea typeface="Times New Roman" panose="02020603050405020304" pitchFamily="18" charset="0"/>
              </a:rPr>
              <a:t>It was Joshua that led the kingdom through water into the Promised Land</a:t>
            </a:r>
            <a:endParaRPr lang="en-US" sz="2400" kern="0" dirty="0">
              <a:effectLst/>
              <a:latin typeface="Times New Roman" panose="02020603050405020304" pitchFamily="18" charset="0"/>
              <a:ea typeface="Times New Roman" panose="02020603050405020304" pitchFamily="18" charset="0"/>
            </a:endParaRPr>
          </a:p>
          <a:p>
            <a:endParaRPr lang="en-US" sz="2400" b="1" kern="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30609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154984"/>
          </a:xfrm>
          <a:prstGeom prst="rect">
            <a:avLst/>
          </a:prstGeom>
          <a:noFill/>
        </p:spPr>
        <p:txBody>
          <a:bodyPr wrap="square" rtlCol="0">
            <a:spAutoFit/>
          </a:bodyPr>
          <a:lstStyle/>
          <a:p>
            <a:r>
              <a:rPr lang="en-US" sz="2400" b="1" kern="0" dirty="0">
                <a:effectLst/>
                <a:latin typeface="Times New Roman" panose="02020603050405020304" pitchFamily="18" charset="0"/>
                <a:ea typeface="Times New Roman" panose="02020603050405020304" pitchFamily="18" charset="0"/>
              </a:rPr>
              <a:t>Joshua</a:t>
            </a:r>
          </a:p>
          <a:p>
            <a:pPr marL="342900" indent="-342900">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rPr>
              <a:t>Hebrew Word: </a:t>
            </a:r>
            <a:r>
              <a:rPr lang="en-US" sz="2400" kern="0" dirty="0">
                <a:solidFill>
                  <a:srgbClr val="008080"/>
                </a:solidFill>
                <a:effectLst/>
                <a:latin typeface="Times New Roman" panose="02020603050405020304" pitchFamily="18" charset="0"/>
                <a:ea typeface="Times New Roman" panose="02020603050405020304" pitchFamily="18" charset="0"/>
              </a:rPr>
              <a:t>‏</a:t>
            </a:r>
            <a:r>
              <a:rPr lang="en-US" sz="2400" b="1" i="1" kern="0" dirty="0">
                <a:effectLst/>
                <a:latin typeface="Times New Roman" panose="02020603050405020304" pitchFamily="18" charset="0"/>
                <a:ea typeface="Times New Roman" panose="02020603050405020304" pitchFamily="18" charset="0"/>
              </a:rPr>
              <a:t>Yehoshua</a:t>
            </a:r>
            <a:r>
              <a:rPr lang="en-US" sz="2400" kern="0" dirty="0">
                <a:effectLst/>
                <a:latin typeface="Times New Roman" panose="02020603050405020304" pitchFamily="18" charset="0"/>
                <a:ea typeface="Times New Roman" panose="02020603050405020304" pitchFamily="18" charset="0"/>
              </a:rPr>
              <a:t> translated Joshua and Jesus</a:t>
            </a:r>
          </a:p>
          <a:p>
            <a:pPr marL="342900" indent="-342900">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rPr>
              <a:t>Definition: </a:t>
            </a:r>
            <a:r>
              <a:rPr lang="en-US" sz="2400" kern="0" dirty="0">
                <a:effectLst/>
                <a:latin typeface="Times New Roman" panose="02020603050405020304" pitchFamily="18" charset="0"/>
                <a:ea typeface="Times New Roman" panose="02020603050405020304" pitchFamily="18" charset="0"/>
              </a:rPr>
              <a:t>"the </a:t>
            </a:r>
            <a:r>
              <a:rPr lang="en-US" sz="2400" kern="0" cap="small" dirty="0">
                <a:effectLst/>
                <a:latin typeface="Times New Roman" panose="02020603050405020304" pitchFamily="18" charset="0"/>
                <a:ea typeface="Times New Roman" panose="02020603050405020304" pitchFamily="18" charset="0"/>
              </a:rPr>
              <a:t>LORD</a:t>
            </a:r>
            <a:r>
              <a:rPr lang="en-US" sz="2400" kern="0" dirty="0">
                <a:effectLst/>
                <a:latin typeface="Times New Roman" panose="02020603050405020304" pitchFamily="18" charset="0"/>
                <a:ea typeface="Times New Roman" panose="02020603050405020304" pitchFamily="18" charset="0"/>
              </a:rPr>
              <a:t> is salvation" </a:t>
            </a:r>
          </a:p>
          <a:p>
            <a:endParaRPr lang="en-US" sz="2400" kern="0" dirty="0">
              <a:latin typeface="Times New Roman" panose="02020603050405020304" pitchFamily="18" charset="0"/>
              <a:ea typeface="Calibri" panose="020F0502020204030204" pitchFamily="34" charset="0"/>
            </a:endParaRPr>
          </a:p>
          <a:p>
            <a:r>
              <a:rPr lang="en-US" sz="2400" kern="0" dirty="0">
                <a:effectLst/>
                <a:latin typeface="Times New Roman" panose="02020603050405020304" pitchFamily="18" charset="0"/>
                <a:ea typeface="Calibri" panose="020F0502020204030204" pitchFamily="34" charset="0"/>
              </a:rPr>
              <a:t>It is Jesus that brings the Kingdom of Christ through water (baptism) from the world (wilderness) into Heaven (Promised Land)</a:t>
            </a:r>
          </a:p>
          <a:p>
            <a:endParaRPr lang="en-US" sz="2400" kern="0" dirty="0">
              <a:latin typeface="Times New Roman" panose="02020603050405020304" pitchFamily="18" charset="0"/>
              <a:ea typeface="Calibri" panose="020F0502020204030204" pitchFamily="34" charset="0"/>
            </a:endParaRPr>
          </a:p>
          <a:p>
            <a:r>
              <a:rPr lang="en-US" sz="2400" b="1" dirty="0">
                <a:latin typeface="Times New Roman" panose="02020603050405020304" pitchFamily="18" charset="0"/>
                <a:cs typeface="Times New Roman" panose="02020603050405020304" pitchFamily="18" charset="0"/>
              </a:rPr>
              <a:t>1 Corinthians 15:22-24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as </a:t>
            </a:r>
            <a:r>
              <a:rPr lang="en-US" sz="2400" b="1" u="sng" dirty="0">
                <a:latin typeface="Times New Roman" panose="02020603050405020304" pitchFamily="18" charset="0"/>
                <a:cs typeface="Times New Roman" panose="02020603050405020304" pitchFamily="18" charset="0"/>
              </a:rPr>
              <a:t>in Adam all die</a:t>
            </a:r>
            <a:r>
              <a:rPr lang="en-US" sz="2400" dirty="0">
                <a:latin typeface="Times New Roman" panose="02020603050405020304" pitchFamily="18" charset="0"/>
                <a:cs typeface="Times New Roman" panose="02020603050405020304" pitchFamily="18" charset="0"/>
              </a:rPr>
              <a:t>, so also </a:t>
            </a:r>
            <a:r>
              <a:rPr lang="en-US" sz="2400" b="1" u="sng"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all will be </a:t>
            </a:r>
            <a:r>
              <a:rPr lang="en-US" sz="2400" b="1" u="sng" dirty="0">
                <a:latin typeface="Times New Roman" panose="02020603050405020304" pitchFamily="18" charset="0"/>
                <a:cs typeface="Times New Roman" panose="02020603050405020304" pitchFamily="18" charset="0"/>
              </a:rPr>
              <a:t>made alive</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 But each in his own order: </a:t>
            </a:r>
            <a:r>
              <a:rPr lang="en-US" sz="2400" b="1" u="sng" dirty="0">
                <a:latin typeface="Times New Roman" panose="02020603050405020304" pitchFamily="18" charset="0"/>
                <a:cs typeface="Times New Roman" panose="02020603050405020304" pitchFamily="18" charset="0"/>
              </a:rPr>
              <a:t>Christ the first fruits</a:t>
            </a:r>
            <a:r>
              <a:rPr lang="en-US" sz="2400" dirty="0">
                <a:latin typeface="Times New Roman" panose="02020603050405020304" pitchFamily="18" charset="0"/>
                <a:cs typeface="Times New Roman" panose="02020603050405020304" pitchFamily="18" charset="0"/>
              </a:rPr>
              <a:t>, after that </a:t>
            </a:r>
            <a:r>
              <a:rPr lang="en-US" sz="2400" b="1" u="sng" dirty="0">
                <a:highlight>
                  <a:srgbClr val="FFFF00"/>
                </a:highlight>
                <a:latin typeface="Times New Roman" panose="02020603050405020304" pitchFamily="18" charset="0"/>
                <a:cs typeface="Times New Roman" panose="02020603050405020304" pitchFamily="18" charset="0"/>
              </a:rPr>
              <a:t>those who are Christ's </a:t>
            </a:r>
            <a:r>
              <a:rPr lang="en-US" sz="2400" dirty="0">
                <a:latin typeface="Times New Roman" panose="02020603050405020304" pitchFamily="18" charset="0"/>
                <a:cs typeface="Times New Roman" panose="02020603050405020304" pitchFamily="18" charset="0"/>
              </a:rPr>
              <a:t>at His coming,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then </a:t>
            </a:r>
            <a:r>
              <a:rPr lang="en-US" sz="2400" i="1" dirty="0">
                <a:latin typeface="Times New Roman" panose="02020603050405020304" pitchFamily="18" charset="0"/>
                <a:cs typeface="Times New Roman" panose="02020603050405020304" pitchFamily="18" charset="0"/>
              </a:rPr>
              <a:t>comes</a:t>
            </a:r>
            <a:r>
              <a:rPr lang="en-US" sz="2400" dirty="0">
                <a:latin typeface="Times New Roman" panose="02020603050405020304" pitchFamily="18" charset="0"/>
                <a:cs typeface="Times New Roman" panose="02020603050405020304" pitchFamily="18" charset="0"/>
              </a:rPr>
              <a:t> the end, when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(Christ) </a:t>
            </a:r>
            <a:r>
              <a:rPr lang="en-US" sz="2400" b="1" u="sng" dirty="0">
                <a:highlight>
                  <a:srgbClr val="FFFF00"/>
                </a:highlight>
                <a:latin typeface="Times New Roman" panose="02020603050405020304" pitchFamily="18" charset="0"/>
                <a:cs typeface="Times New Roman" panose="02020603050405020304" pitchFamily="18" charset="0"/>
              </a:rPr>
              <a:t>hands over the kingdom to the God and Father</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when He has abolished all rule and all authority and power.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18248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903738"/>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The Promised Land</a:t>
            </a:r>
          </a:p>
          <a:p>
            <a:pPr algn="ctr"/>
            <a:r>
              <a:rPr lang="en-US" sz="9600" b="1" dirty="0">
                <a:latin typeface="Times New Roman" panose="02020603050405020304" pitchFamily="18" charset="0"/>
                <a:cs typeface="Times New Roman" panose="02020603050405020304" pitchFamily="18" charset="0"/>
              </a:rPr>
              <a:t>Was no longer</a:t>
            </a:r>
          </a:p>
          <a:p>
            <a:pPr algn="ctr"/>
            <a:r>
              <a:rPr lang="en-US" sz="9600" b="1" dirty="0">
                <a:latin typeface="Times New Roman" panose="02020603050405020304" pitchFamily="18" charset="0"/>
                <a:cs typeface="Times New Roman" panose="02020603050405020304" pitchFamily="18" charset="0"/>
              </a:rPr>
              <a:t>The Promised Land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293751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671472"/>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Numbers 26:53 </a:t>
            </a:r>
            <a:r>
              <a:rPr lang="en-US" sz="2800" kern="100" dirty="0">
                <a:effectLst/>
                <a:latin typeface="Times New Roman" panose="02020603050405020304" pitchFamily="18" charset="0"/>
                <a:ea typeface="Calibri" panose="020F0502020204030204" pitchFamily="34" charset="0"/>
              </a:rPr>
              <a:t> "Among these </a:t>
            </a:r>
            <a:r>
              <a:rPr lang="en-US" sz="2800" b="1" u="sng" kern="100" dirty="0">
                <a:effectLst/>
                <a:latin typeface="Times New Roman" panose="02020603050405020304" pitchFamily="18" charset="0"/>
                <a:ea typeface="Calibri" panose="020F0502020204030204" pitchFamily="34" charset="0"/>
              </a:rPr>
              <a:t>the </a:t>
            </a:r>
            <a:r>
              <a:rPr lang="en-US" sz="2800" b="1" u="sng" kern="100" dirty="0">
                <a:effectLst/>
                <a:highlight>
                  <a:srgbClr val="FFFF00"/>
                </a:highlight>
                <a:latin typeface="Times New Roman" panose="02020603050405020304" pitchFamily="18" charset="0"/>
                <a:ea typeface="Calibri" panose="020F0502020204030204" pitchFamily="34" charset="0"/>
              </a:rPr>
              <a:t>land</a:t>
            </a:r>
            <a:r>
              <a:rPr lang="en-US" sz="2800" kern="100" dirty="0">
                <a:effectLst/>
                <a:latin typeface="Times New Roman" panose="02020603050405020304" pitchFamily="18" charset="0"/>
                <a:ea typeface="Calibri" panose="020F0502020204030204" pitchFamily="34" charset="0"/>
              </a:rPr>
              <a:t> shall be divided for </a:t>
            </a:r>
            <a:r>
              <a:rPr lang="en-US" sz="2800" b="1" u="sng" kern="100" dirty="0">
                <a:effectLst/>
                <a:highlight>
                  <a:srgbClr val="FFFF00"/>
                </a:highlight>
                <a:latin typeface="Times New Roman" panose="02020603050405020304" pitchFamily="18" charset="0"/>
                <a:ea typeface="Calibri" panose="020F0502020204030204" pitchFamily="34" charset="0"/>
              </a:rPr>
              <a:t>an inheritance</a:t>
            </a:r>
            <a:r>
              <a:rPr lang="en-US" sz="2800" kern="100" dirty="0">
                <a:effectLst/>
                <a:latin typeface="Times New Roman" panose="02020603050405020304" pitchFamily="18" charset="0"/>
                <a:ea typeface="Calibri" panose="020F0502020204030204" pitchFamily="34" charset="0"/>
              </a:rPr>
              <a:t> according to the number of names. </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Numbers 32:32 </a:t>
            </a:r>
            <a:r>
              <a:rPr lang="en-US" sz="2800" kern="0" dirty="0">
                <a:effectLst/>
                <a:latin typeface="Times New Roman" panose="02020603050405020304" pitchFamily="18" charset="0"/>
                <a:ea typeface="Times New Roman" panose="02020603050405020304" pitchFamily="18" charset="0"/>
              </a:rPr>
              <a:t> "We ourselves will cross over armed in the presence of the </a:t>
            </a:r>
            <a:r>
              <a:rPr lang="en-US" sz="2800" kern="0" cap="small" dirty="0">
                <a:effectLst/>
                <a:latin typeface="Times New Roman" panose="02020603050405020304" pitchFamily="18" charset="0"/>
                <a:ea typeface="Times New Roman" panose="02020603050405020304" pitchFamily="18" charset="0"/>
              </a:rPr>
              <a:t>LORD</a:t>
            </a:r>
            <a:r>
              <a:rPr lang="en-US" sz="2800" kern="0" dirty="0">
                <a:effectLst/>
                <a:latin typeface="Times New Roman" panose="02020603050405020304" pitchFamily="18" charset="0"/>
                <a:ea typeface="Times New Roman" panose="02020603050405020304" pitchFamily="18" charset="0"/>
              </a:rPr>
              <a:t> </a:t>
            </a:r>
            <a:r>
              <a:rPr lang="en-US" sz="2800" b="1" u="sng" kern="0" dirty="0">
                <a:effectLst/>
                <a:latin typeface="Times New Roman" panose="02020603050405020304" pitchFamily="18" charset="0"/>
                <a:ea typeface="Times New Roman" panose="02020603050405020304" pitchFamily="18" charset="0"/>
              </a:rPr>
              <a:t>into the </a:t>
            </a:r>
            <a:r>
              <a:rPr lang="en-US" sz="2800" b="1" u="sng" kern="0" dirty="0">
                <a:effectLst/>
                <a:highlight>
                  <a:srgbClr val="FFFF00"/>
                </a:highlight>
                <a:latin typeface="Times New Roman" panose="02020603050405020304" pitchFamily="18" charset="0"/>
                <a:ea typeface="Times New Roman" panose="02020603050405020304" pitchFamily="18" charset="0"/>
              </a:rPr>
              <a:t>land</a:t>
            </a:r>
            <a:r>
              <a:rPr lang="en-US" sz="2800" b="1" u="sng" kern="0" dirty="0">
                <a:effectLst/>
                <a:latin typeface="Times New Roman" panose="02020603050405020304" pitchFamily="18" charset="0"/>
                <a:ea typeface="Times New Roman" panose="02020603050405020304" pitchFamily="18" charset="0"/>
              </a:rPr>
              <a:t> of Canaan</a:t>
            </a:r>
            <a:r>
              <a:rPr lang="en-US" sz="2800" kern="0" dirty="0">
                <a:effectLst/>
                <a:latin typeface="Times New Roman" panose="02020603050405020304" pitchFamily="18" charset="0"/>
                <a:ea typeface="Times New Roman" panose="02020603050405020304" pitchFamily="18" charset="0"/>
              </a:rPr>
              <a:t>, and </a:t>
            </a:r>
            <a:r>
              <a:rPr lang="en-US" sz="2800" b="1" u="sng" kern="0" dirty="0">
                <a:effectLst/>
                <a:highlight>
                  <a:srgbClr val="FFFF00"/>
                </a:highlight>
                <a:latin typeface="Times New Roman" panose="02020603050405020304" pitchFamily="18" charset="0"/>
                <a:ea typeface="Times New Roman" panose="02020603050405020304" pitchFamily="18" charset="0"/>
              </a:rPr>
              <a:t>the possession of our inheritance</a:t>
            </a:r>
            <a:r>
              <a:rPr lang="en-US" sz="2800" kern="0" dirty="0">
                <a:effectLst/>
                <a:latin typeface="Times New Roman" panose="02020603050405020304" pitchFamily="18" charset="0"/>
                <a:ea typeface="Times New Roman" panose="02020603050405020304" pitchFamily="18" charset="0"/>
              </a:rPr>
              <a:t> </a:t>
            </a:r>
            <a:r>
              <a:rPr lang="en-US" sz="2800" i="1" kern="0" dirty="0">
                <a:effectLst/>
                <a:latin typeface="Times New Roman" panose="02020603050405020304" pitchFamily="18" charset="0"/>
                <a:ea typeface="Times New Roman" panose="02020603050405020304" pitchFamily="18" charset="0"/>
              </a:rPr>
              <a:t>shall remain</a:t>
            </a:r>
            <a:r>
              <a:rPr lang="en-US" sz="2800" kern="0" dirty="0">
                <a:effectLst/>
                <a:latin typeface="Times New Roman" panose="02020603050405020304" pitchFamily="18" charset="0"/>
                <a:ea typeface="Times New Roman" panose="02020603050405020304" pitchFamily="18" charset="0"/>
              </a:rPr>
              <a:t> with us across the Jordan."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Joshua 11:23</a:t>
            </a:r>
            <a:r>
              <a:rPr lang="en-US" sz="2800" kern="100" baseline="30000" dirty="0">
                <a:solidFill>
                  <a:srgbClr val="000000"/>
                </a:solidFill>
                <a:effectLs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So Joshua took the whole land</a:t>
            </a:r>
            <a:r>
              <a:rPr lang="en-US" sz="2800" kern="100" dirty="0">
                <a:effectLst/>
                <a:latin typeface="Times New Roman" panose="02020603050405020304" pitchFamily="18" charset="0"/>
                <a:ea typeface="Calibri" panose="020F0502020204030204" pitchFamily="34" charset="0"/>
              </a:rPr>
              <a:t>, according to all that the </a:t>
            </a:r>
            <a:r>
              <a:rPr lang="en-US" sz="2800" kern="100" cap="small" dirty="0">
                <a:effectLst/>
                <a:latin typeface="Times New Roman" panose="02020603050405020304" pitchFamily="18" charset="0"/>
                <a:ea typeface="Calibri" panose="020F0502020204030204" pitchFamily="34" charset="0"/>
              </a:rPr>
              <a:t>LORD</a:t>
            </a:r>
            <a:r>
              <a:rPr lang="en-US" sz="2800" kern="100" dirty="0">
                <a:effectLst/>
                <a:latin typeface="Times New Roman" panose="02020603050405020304" pitchFamily="18" charset="0"/>
                <a:ea typeface="Calibri" panose="020F0502020204030204" pitchFamily="34" charset="0"/>
              </a:rPr>
              <a:t> had spoken to Moses, and </a:t>
            </a:r>
            <a:r>
              <a:rPr lang="en-US" sz="2800" b="1" u="sng" kern="100" dirty="0">
                <a:effectLst/>
                <a:highlight>
                  <a:srgbClr val="FFFF00"/>
                </a:highlight>
                <a:latin typeface="Times New Roman" panose="02020603050405020304" pitchFamily="18" charset="0"/>
                <a:ea typeface="Calibri" panose="020F0502020204030204" pitchFamily="34" charset="0"/>
              </a:rPr>
              <a:t>Joshua gave it for an inheritance to Israel</a:t>
            </a:r>
            <a:r>
              <a:rPr lang="en-US" sz="2800" kern="100" dirty="0">
                <a:effectLst/>
                <a:latin typeface="Times New Roman" panose="02020603050405020304" pitchFamily="18" charset="0"/>
                <a:ea typeface="Calibri" panose="020F0502020204030204" pitchFamily="34" charset="0"/>
              </a:rPr>
              <a:t> according to their divisions by their tribes. </a:t>
            </a:r>
            <a:r>
              <a:rPr lang="en-US" sz="2800" b="1" u="sng" kern="100" dirty="0">
                <a:effectLst/>
                <a:highlight>
                  <a:srgbClr val="FFFF00"/>
                </a:highlight>
                <a:latin typeface="Times New Roman" panose="02020603050405020304" pitchFamily="18" charset="0"/>
                <a:ea typeface="Calibri" panose="020F0502020204030204" pitchFamily="34" charset="0"/>
              </a:rPr>
              <a:t>Thus the land had rest from war</a:t>
            </a:r>
            <a:r>
              <a:rPr lang="en-US" sz="2800" kern="100" dirty="0">
                <a:effectLst/>
                <a:latin typeface="Times New Roman" panose="02020603050405020304" pitchFamily="18" charset="0"/>
                <a:ea typeface="Calibri" panose="020F0502020204030204" pitchFamily="34" charset="0"/>
              </a:rPr>
              <a:t>.</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1013824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3738"/>
            <a:ext cx="12257741" cy="6001643"/>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cs typeface="Times New Roman" panose="02020603050405020304" pitchFamily="18" charset="0"/>
              </a:rPr>
              <a:t>Under the New Covenant</a:t>
            </a:r>
          </a:p>
          <a:p>
            <a:pPr algn="ctr"/>
            <a:r>
              <a:rPr lang="en-US" sz="4800" b="1" dirty="0">
                <a:latin typeface="Times New Roman" panose="02020603050405020304" pitchFamily="18" charset="0"/>
                <a:cs typeface="Times New Roman" panose="02020603050405020304" pitchFamily="18" charset="0"/>
              </a:rPr>
              <a:t>The Promise of Eternal Life </a:t>
            </a:r>
          </a:p>
          <a:p>
            <a:pPr algn="ctr"/>
            <a:r>
              <a:rPr lang="en-US" sz="4800" b="1" dirty="0">
                <a:latin typeface="Times New Roman" panose="02020603050405020304" pitchFamily="18" charset="0"/>
                <a:cs typeface="Times New Roman" panose="02020603050405020304" pitchFamily="18" charset="0"/>
              </a:rPr>
              <a:t>The Promise of the Kingdom</a:t>
            </a:r>
          </a:p>
          <a:p>
            <a:pPr algn="ctr"/>
            <a:r>
              <a:rPr lang="en-US" sz="4800" b="1" dirty="0">
                <a:latin typeface="Times New Roman" panose="02020603050405020304" pitchFamily="18" charset="0"/>
                <a:cs typeface="Times New Roman" panose="02020603050405020304" pitchFamily="18" charset="0"/>
              </a:rPr>
              <a:t>Become  </a:t>
            </a:r>
          </a:p>
          <a:p>
            <a:pPr algn="ctr"/>
            <a:r>
              <a:rPr lang="en-US" sz="4800" b="1" dirty="0">
                <a:latin typeface="Times New Roman" panose="02020603050405020304" pitchFamily="18" charset="0"/>
                <a:cs typeface="Times New Roman" panose="02020603050405020304" pitchFamily="18" charset="0"/>
              </a:rPr>
              <a:t>Inheritance of Eternal Life</a:t>
            </a:r>
          </a:p>
          <a:p>
            <a:pPr algn="ctr"/>
            <a:r>
              <a:rPr lang="en-US" sz="4800" b="1" dirty="0">
                <a:latin typeface="Times New Roman" panose="02020603050405020304" pitchFamily="18" charset="0"/>
                <a:cs typeface="Times New Roman" panose="02020603050405020304" pitchFamily="18" charset="0"/>
              </a:rPr>
              <a:t>Inheritance of the Kingdom</a:t>
            </a:r>
          </a:p>
          <a:p>
            <a:pPr algn="ctr"/>
            <a:endParaRPr lang="en-US" sz="4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8648614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41013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Promise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Titus 1:2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eternal life</a:t>
            </a:r>
            <a:r>
              <a:rPr lang="en-US" sz="2800" kern="100" dirty="0">
                <a:effectLst/>
                <a:latin typeface="Times New Roman" panose="02020603050405020304" pitchFamily="18" charset="0"/>
                <a:ea typeface="Calibri" panose="020F0502020204030204" pitchFamily="34" charset="0"/>
              </a:rPr>
              <a:t>, which God, who cannot lie, </a:t>
            </a:r>
            <a:r>
              <a:rPr lang="en-US" sz="2800" b="1" u="sng" kern="100" dirty="0">
                <a:effectLst/>
                <a:highlight>
                  <a:srgbClr val="FFFF00"/>
                </a:highlight>
                <a:latin typeface="Times New Roman" panose="02020603050405020304" pitchFamily="18" charset="0"/>
                <a:ea typeface="Calibri" panose="020F0502020204030204" pitchFamily="34" charset="0"/>
              </a:rPr>
              <a:t>promised</a:t>
            </a:r>
            <a:r>
              <a:rPr lang="en-US" sz="2800" kern="100" dirty="0">
                <a:effectLst/>
                <a:latin typeface="Times New Roman" panose="02020603050405020304" pitchFamily="18" charset="0"/>
                <a:ea typeface="Calibri" panose="020F0502020204030204" pitchFamily="34" charset="0"/>
              </a:rPr>
              <a:t> before time began</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1 John 2:25 </a:t>
            </a:r>
            <a:r>
              <a:rPr lang="en-US" sz="2800" kern="0" dirty="0">
                <a:effectLst/>
                <a:latin typeface="Times New Roman" panose="02020603050405020304" pitchFamily="18" charset="0"/>
                <a:ea typeface="Times New Roman" panose="02020603050405020304" pitchFamily="18" charset="0"/>
              </a:rPr>
              <a:t>This is </a:t>
            </a:r>
            <a:r>
              <a:rPr lang="en-US" sz="2800" b="1" u="sng" kern="0" dirty="0">
                <a:effectLst/>
                <a:highlight>
                  <a:srgbClr val="FFFF00"/>
                </a:highlight>
                <a:latin typeface="Times New Roman" panose="02020603050405020304" pitchFamily="18" charset="0"/>
                <a:ea typeface="Times New Roman" panose="02020603050405020304" pitchFamily="18" charset="0"/>
              </a:rPr>
              <a:t>the promise</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which He Himself made to us: </a:t>
            </a:r>
            <a:r>
              <a:rPr lang="en-US" sz="2800" b="1" u="sng" kern="0" dirty="0">
                <a:effectLst/>
                <a:highlight>
                  <a:srgbClr val="FFFF00"/>
                </a:highlight>
                <a:latin typeface="Times New Roman" panose="02020603050405020304" pitchFamily="18" charset="0"/>
                <a:ea typeface="Times New Roman" panose="02020603050405020304" pitchFamily="18" charset="0"/>
              </a:rPr>
              <a:t>eternal life</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James 1:12 </a:t>
            </a:r>
            <a:r>
              <a:rPr lang="en-US" sz="2800" kern="100" dirty="0">
                <a:effectLst/>
                <a:latin typeface="Times New Roman" panose="02020603050405020304" pitchFamily="18" charset="0"/>
                <a:ea typeface="Calibri" panose="020F0502020204030204" pitchFamily="34" charset="0"/>
              </a:rPr>
              <a:t> Blessed is a man who perseveres under trial; for once he has been approved, he will receive the </a:t>
            </a:r>
            <a:r>
              <a:rPr lang="en-US" sz="2800" b="1" u="sng" kern="100" dirty="0">
                <a:effectLst/>
                <a:highlight>
                  <a:srgbClr val="FFFF00"/>
                </a:highlight>
                <a:latin typeface="Times New Roman" panose="02020603050405020304" pitchFamily="18" charset="0"/>
                <a:ea typeface="Calibri" panose="020F0502020204030204" pitchFamily="34" charset="0"/>
              </a:rPr>
              <a:t>crown of life</a:t>
            </a:r>
            <a:r>
              <a:rPr lang="en-US" sz="2800" b="1"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which </a:t>
            </a:r>
            <a:r>
              <a:rPr lang="en-US" sz="2800" i="1" kern="100" dirty="0">
                <a:effectLst/>
                <a:latin typeface="Times New Roman" panose="02020603050405020304" pitchFamily="18" charset="0"/>
                <a:ea typeface="Calibri" panose="020F0502020204030204" pitchFamily="34" charset="0"/>
              </a:rPr>
              <a:t>the Lord</a:t>
            </a:r>
            <a:r>
              <a:rPr lang="en-US" sz="2800" kern="100" dirty="0">
                <a:effectLst/>
                <a:latin typeface="Times New Roman" panose="02020603050405020304" pitchFamily="18" charset="0"/>
                <a:ea typeface="Calibri" panose="020F0502020204030204" pitchFamily="34" charset="0"/>
              </a:rPr>
              <a:t> has </a:t>
            </a:r>
            <a:r>
              <a:rPr lang="en-US" sz="2800" b="1" u="sng" kern="100" dirty="0">
                <a:effectLst/>
                <a:highlight>
                  <a:srgbClr val="FFFF00"/>
                </a:highlight>
                <a:latin typeface="Times New Roman" panose="02020603050405020304" pitchFamily="18" charset="0"/>
                <a:ea typeface="Calibri" panose="020F0502020204030204" pitchFamily="34" charset="0"/>
              </a:rPr>
              <a:t>promised</a:t>
            </a:r>
            <a:r>
              <a:rPr lang="en-US" sz="2800" kern="100" dirty="0">
                <a:effectLst/>
                <a:latin typeface="Times New Roman" panose="02020603050405020304" pitchFamily="18" charset="0"/>
                <a:ea typeface="Calibri" panose="020F0502020204030204" pitchFamily="34" charset="0"/>
              </a:rPr>
              <a:t> to those who love Him.</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764350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4488088"/>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Inheritance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Matthew 19:29 </a:t>
            </a:r>
            <a:r>
              <a:rPr lang="en-US" sz="2800" kern="100" dirty="0">
                <a:effectLst/>
                <a:latin typeface="Times New Roman" panose="02020603050405020304" pitchFamily="18" charset="0"/>
                <a:ea typeface="Calibri" panose="020F0502020204030204" pitchFamily="34" charset="0"/>
              </a:rPr>
              <a:t>"And everyone who has left houses or brothers or sisters or father or mother or children or farms for My name's sake, will receive many times as much, and </a:t>
            </a:r>
            <a:r>
              <a:rPr lang="en-US" sz="2800" b="1" u="sng" kern="100" dirty="0">
                <a:effectLst/>
                <a:highlight>
                  <a:srgbClr val="FFFF00"/>
                </a:highlight>
                <a:latin typeface="Times New Roman" panose="02020603050405020304" pitchFamily="18" charset="0"/>
                <a:ea typeface="Calibri" panose="020F0502020204030204" pitchFamily="34" charset="0"/>
              </a:rPr>
              <a:t>will inherit eternal life</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Hebrews 1:14 (referring to angels) </a:t>
            </a:r>
            <a:r>
              <a:rPr lang="en-US" sz="2800" kern="100" dirty="0">
                <a:effectLst/>
                <a:latin typeface="Times New Roman" panose="02020603050405020304" pitchFamily="18" charset="0"/>
                <a:ea typeface="Calibri" panose="020F0502020204030204" pitchFamily="34" charset="0"/>
              </a:rPr>
              <a:t> Are they not all ministering spirits, sent out to render service for the sake of those who </a:t>
            </a:r>
            <a:r>
              <a:rPr lang="en-US" sz="2800" b="1" u="sng" kern="100" dirty="0">
                <a:effectLst/>
                <a:highlight>
                  <a:srgbClr val="FFFF00"/>
                </a:highlight>
                <a:latin typeface="Times New Roman" panose="02020603050405020304" pitchFamily="18" charset="0"/>
                <a:ea typeface="Calibri" panose="020F0502020204030204" pitchFamily="34" charset="0"/>
              </a:rPr>
              <a:t>will inherit salvation</a:t>
            </a:r>
            <a:r>
              <a:rPr lang="en-US" sz="2800" kern="100" dirty="0">
                <a:effectLst/>
                <a:latin typeface="Times New Roman" panose="02020603050405020304" pitchFamily="18" charset="0"/>
                <a:ea typeface="Calibri" panose="020F0502020204030204" pitchFamily="34" charset="0"/>
              </a:rPr>
              <a:t>?</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710398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933034"/>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Inheritance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b="1" kern="0" dirty="0">
                <a:effectLst/>
                <a:latin typeface="Times New Roman" panose="02020603050405020304" pitchFamily="18" charset="0"/>
                <a:ea typeface="Times New Roman" panose="02020603050405020304" pitchFamily="18" charset="0"/>
              </a:rPr>
              <a:t>Hebrews 6:12 </a:t>
            </a:r>
            <a:r>
              <a:rPr lang="en-US" sz="3200" kern="0" dirty="0">
                <a:effectLst/>
                <a:latin typeface="Times New Roman" panose="02020603050405020304" pitchFamily="18" charset="0"/>
                <a:ea typeface="Times New Roman" panose="02020603050405020304" pitchFamily="18" charset="0"/>
              </a:rPr>
              <a:t>(be) imitators of those who through faith and patience </a:t>
            </a:r>
            <a:r>
              <a:rPr lang="en-US" sz="3200" b="1" u="sng" kern="0" dirty="0">
                <a:effectLst/>
                <a:highlight>
                  <a:srgbClr val="FFFF00"/>
                </a:highlight>
                <a:latin typeface="Times New Roman" panose="02020603050405020304" pitchFamily="18" charset="0"/>
                <a:ea typeface="Times New Roman" panose="02020603050405020304" pitchFamily="18" charset="0"/>
              </a:rPr>
              <a:t>inherit the promises</a:t>
            </a:r>
            <a:r>
              <a:rPr lang="en-US" sz="3200" kern="0" dirty="0">
                <a:effectLst/>
                <a:latin typeface="Times New Roman" panose="02020603050405020304" pitchFamily="18" charset="0"/>
                <a:ea typeface="Times New Roman" panose="02020603050405020304" pitchFamily="18" charset="0"/>
              </a:rPr>
              <a:t>. </a:t>
            </a:r>
            <a:endParaRPr lang="en-US" sz="32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kern="0" dirty="0">
                <a:effectLst/>
                <a:latin typeface="Times New Roman" panose="02020603050405020304" pitchFamily="18" charset="0"/>
                <a:ea typeface="Times New Roman" panose="02020603050405020304" pitchFamily="18" charset="0"/>
              </a:rPr>
              <a:t> </a:t>
            </a:r>
            <a:endParaRPr lang="en-US" sz="32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rPr>
              <a:t>Revelation 21:6-7 </a:t>
            </a:r>
            <a:r>
              <a:rPr lang="en-US" sz="3200" kern="100" dirty="0">
                <a:effectLst/>
                <a:latin typeface="Times New Roman" panose="02020603050405020304" pitchFamily="18" charset="0"/>
                <a:ea typeface="Calibri" panose="020F0502020204030204" pitchFamily="34" charset="0"/>
              </a:rPr>
              <a:t>Then He said to me, "It is done. I am the Alpha and the Omega, the beginning and the end. I will give to the one who thirsts from the spring of the </a:t>
            </a:r>
            <a:r>
              <a:rPr lang="en-US" sz="3200" b="1" u="sng" kern="100" dirty="0">
                <a:effectLst/>
                <a:highlight>
                  <a:srgbClr val="FFFF00"/>
                </a:highlight>
                <a:latin typeface="Times New Roman" panose="02020603050405020304" pitchFamily="18" charset="0"/>
                <a:ea typeface="Calibri" panose="020F0502020204030204" pitchFamily="34" charset="0"/>
              </a:rPr>
              <a:t>water of life</a:t>
            </a:r>
            <a:r>
              <a:rPr lang="en-US" sz="3200" kern="100" dirty="0">
                <a:effectLst/>
                <a:highlight>
                  <a:srgbClr val="FFFF00"/>
                </a:highlight>
                <a:latin typeface="Times New Roman" panose="02020603050405020304" pitchFamily="18" charset="0"/>
                <a:ea typeface="Calibri" panose="020F0502020204030204" pitchFamily="34" charset="0"/>
              </a:rPr>
              <a:t> </a:t>
            </a:r>
            <a:r>
              <a:rPr lang="en-US" sz="3200" kern="100" dirty="0">
                <a:effectLst/>
                <a:latin typeface="Times New Roman" panose="02020603050405020304" pitchFamily="18" charset="0"/>
                <a:ea typeface="Calibri" panose="020F0502020204030204" pitchFamily="34" charset="0"/>
              </a:rPr>
              <a:t>without cost. </a:t>
            </a:r>
            <a:r>
              <a:rPr lang="en-US" sz="3200" kern="100" baseline="30000" dirty="0">
                <a:solidFill>
                  <a:srgbClr val="000000"/>
                </a:solidFill>
                <a:effectLst/>
                <a:latin typeface="Times New Roman" panose="02020603050405020304" pitchFamily="18" charset="0"/>
                <a:ea typeface="Calibri" panose="020F0502020204030204" pitchFamily="34" charset="0"/>
              </a:rPr>
              <a:t>7 </a:t>
            </a:r>
            <a:r>
              <a:rPr lang="en-US" sz="3200" kern="100" dirty="0">
                <a:effectLst/>
                <a:latin typeface="Times New Roman" panose="02020603050405020304" pitchFamily="18" charset="0"/>
                <a:ea typeface="Calibri" panose="020F0502020204030204" pitchFamily="34" charset="0"/>
              </a:rPr>
              <a:t> "He who overcomes </a:t>
            </a:r>
            <a:r>
              <a:rPr lang="en-US" sz="3200" b="1" u="sng" kern="100" dirty="0">
                <a:effectLst/>
                <a:highlight>
                  <a:srgbClr val="FFFF00"/>
                </a:highlight>
                <a:latin typeface="Times New Roman" panose="02020603050405020304" pitchFamily="18" charset="0"/>
                <a:ea typeface="Calibri" panose="020F0502020204030204" pitchFamily="34" charset="0"/>
              </a:rPr>
              <a:t>will inherit these things</a:t>
            </a:r>
            <a:r>
              <a:rPr lang="en-US" sz="3200" kern="100" dirty="0">
                <a:effectLst/>
                <a:latin typeface="Times New Roman" panose="02020603050405020304" pitchFamily="18" charset="0"/>
                <a:ea typeface="Calibri" panose="020F0502020204030204" pitchFamily="34" charset="0"/>
              </a:rPr>
              <a:t>, and I will be his God and he will be My son.</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745743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00960"/>
            <a:ext cx="11644370" cy="4088620"/>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8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Promise of the Kingdom</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Daniel 7:18 </a:t>
            </a:r>
            <a:r>
              <a:rPr lang="en-US" sz="2800" kern="0" dirty="0">
                <a:effectLst/>
                <a:latin typeface="Times New Roman" panose="02020603050405020304" pitchFamily="18" charset="0"/>
                <a:ea typeface="Times New Roman" panose="02020603050405020304" pitchFamily="18" charset="0"/>
              </a:rPr>
              <a:t> 'But </a:t>
            </a:r>
            <a:r>
              <a:rPr lang="en-US" sz="2800" b="1" u="sng" kern="0" dirty="0">
                <a:effectLst/>
                <a:highlight>
                  <a:srgbClr val="FFFF00"/>
                </a:highlight>
                <a:latin typeface="Times New Roman" panose="02020603050405020304" pitchFamily="18" charset="0"/>
                <a:ea typeface="Times New Roman" panose="02020603050405020304" pitchFamily="18" charset="0"/>
              </a:rPr>
              <a:t>the saints</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of the Highest One </a:t>
            </a:r>
            <a:r>
              <a:rPr lang="en-US" sz="2800" b="1" u="sng" kern="0" dirty="0">
                <a:effectLst/>
                <a:highlight>
                  <a:srgbClr val="FFFF00"/>
                </a:highlight>
                <a:latin typeface="Times New Roman" panose="02020603050405020304" pitchFamily="18" charset="0"/>
                <a:ea typeface="Times New Roman" panose="02020603050405020304" pitchFamily="18" charset="0"/>
              </a:rPr>
              <a:t>will receive the kingdom</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and </a:t>
            </a:r>
            <a:r>
              <a:rPr lang="en-US" sz="2800" b="1" u="sng" kern="0" dirty="0">
                <a:effectLst/>
                <a:highlight>
                  <a:srgbClr val="FFFF00"/>
                </a:highlight>
                <a:latin typeface="Times New Roman" panose="02020603050405020304" pitchFamily="18" charset="0"/>
                <a:ea typeface="Times New Roman" panose="02020603050405020304" pitchFamily="18" charset="0"/>
              </a:rPr>
              <a:t>possess the kingdom forever</a:t>
            </a:r>
            <a:r>
              <a:rPr lang="en-US" sz="2800" kern="0" dirty="0">
                <a:effectLst/>
                <a:latin typeface="Times New Roman" panose="02020603050405020304" pitchFamily="18" charset="0"/>
                <a:ea typeface="Times New Roman" panose="02020603050405020304" pitchFamily="18" charset="0"/>
              </a:rPr>
              <a:t>, for all ages to come.'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Luke 12:32 </a:t>
            </a:r>
            <a:r>
              <a:rPr lang="en-US" sz="2800" kern="0" dirty="0">
                <a:effectLst/>
                <a:latin typeface="Times New Roman" panose="02020603050405020304" pitchFamily="18" charset="0"/>
                <a:ea typeface="Times New Roman" panose="02020603050405020304" pitchFamily="18" charset="0"/>
              </a:rPr>
              <a:t> "Do not be afraid, little flock, for your Father has chosen gladly </a:t>
            </a:r>
            <a:r>
              <a:rPr lang="en-US" sz="2800" b="1" u="sng" kern="0" dirty="0">
                <a:effectLst/>
                <a:highlight>
                  <a:srgbClr val="FFFF00"/>
                </a:highlight>
                <a:latin typeface="Times New Roman" panose="02020603050405020304" pitchFamily="18" charset="0"/>
                <a:ea typeface="Times New Roman" panose="02020603050405020304" pitchFamily="18" charset="0"/>
              </a:rPr>
              <a:t>to give you the kingdom</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637505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are the “</a:t>
            </a:r>
            <a:r>
              <a:rPr lang="en-US" sz="2400" b="1" dirty="0">
                <a:latin typeface="Times New Roman" panose="02020603050405020304" pitchFamily="18" charset="0"/>
                <a:cs typeface="Times New Roman" panose="02020603050405020304" pitchFamily="18" charset="0"/>
              </a:rPr>
              <a:t>in Him”?</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latin typeface="Times New Roman" panose="02020603050405020304" pitchFamily="18" charset="0"/>
                <a:cs typeface="Times New Roman" panose="02020603050405020304" pitchFamily="18" charset="0"/>
              </a:rPr>
              <a:t>baptized into Christ</a:t>
            </a:r>
          </a:p>
          <a:p>
            <a:pPr marL="22860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did God </a:t>
            </a:r>
            <a:r>
              <a:rPr lang="en-US" sz="2400" b="1" dirty="0">
                <a:latin typeface="Times New Roman" panose="02020603050405020304" pitchFamily="18" charset="0"/>
                <a:cs typeface="Times New Roman" panose="02020603050405020304" pitchFamily="18" charset="0"/>
              </a:rPr>
              <a:t>choose for salvation?</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 the “in Christ” - Mark 16:16</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Therefore, Ephesians 1:4 can now be understood to say</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(the baptized in Christ - the church)</a:t>
            </a:r>
            <a:r>
              <a:rPr lang="en-US" sz="2400"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9767435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00960"/>
            <a:ext cx="11644370" cy="501066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8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u="sng" kern="100" dirty="0">
                <a:effectLst/>
                <a:latin typeface="Times New Roman" panose="02020603050405020304" pitchFamily="18" charset="0"/>
                <a:ea typeface="Calibri" panose="020F0502020204030204" pitchFamily="34" charset="0"/>
              </a:rPr>
              <a:t>Inherit the Kingdom</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James 2:5 </a:t>
            </a:r>
            <a:r>
              <a:rPr lang="en-US" sz="2800" kern="100" dirty="0">
                <a:effectLst/>
                <a:latin typeface="Times New Roman" panose="02020603050405020304" pitchFamily="18" charset="0"/>
                <a:ea typeface="Calibri" panose="020F0502020204030204" pitchFamily="34" charset="0"/>
              </a:rPr>
              <a:t> Listen, my beloved brethren: did not God choose the poor of this world </a:t>
            </a:r>
            <a:r>
              <a:rPr lang="en-US" sz="2800" i="1" kern="100" dirty="0">
                <a:effectLst/>
                <a:latin typeface="Times New Roman" panose="02020603050405020304" pitchFamily="18" charset="0"/>
                <a:ea typeface="Calibri" panose="020F0502020204030204" pitchFamily="34" charset="0"/>
              </a:rPr>
              <a:t>to be</a:t>
            </a:r>
            <a:r>
              <a:rPr lang="en-US" sz="2800" kern="100" dirty="0">
                <a:effectLst/>
                <a:latin typeface="Times New Roman" panose="02020603050405020304" pitchFamily="18" charset="0"/>
                <a:ea typeface="Calibri" panose="020F0502020204030204" pitchFamily="34" charset="0"/>
              </a:rPr>
              <a:t> rich in faith and </a:t>
            </a:r>
            <a:r>
              <a:rPr lang="en-US" sz="2800" b="1" u="sng" kern="100" dirty="0">
                <a:effectLst/>
                <a:highlight>
                  <a:srgbClr val="FFFF00"/>
                </a:highlight>
                <a:latin typeface="Times New Roman" panose="02020603050405020304" pitchFamily="18" charset="0"/>
                <a:ea typeface="Calibri" panose="020F0502020204030204" pitchFamily="34" charset="0"/>
              </a:rPr>
              <a:t>heirs of the kingdom</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which </a:t>
            </a:r>
            <a:r>
              <a:rPr lang="en-US" sz="2800" b="1" u="sng" kern="100" dirty="0">
                <a:effectLst/>
                <a:highlight>
                  <a:srgbClr val="FFFF00"/>
                </a:highlight>
                <a:latin typeface="Times New Roman" panose="02020603050405020304" pitchFamily="18" charset="0"/>
                <a:ea typeface="Calibri" panose="020F0502020204030204" pitchFamily="34" charset="0"/>
              </a:rPr>
              <a:t>He promised</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to those who love Him?</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Matthew 25:34 </a:t>
            </a:r>
            <a:r>
              <a:rPr lang="en-US" sz="2800" kern="100" dirty="0">
                <a:effectLst/>
                <a:latin typeface="Times New Roman" panose="02020603050405020304" pitchFamily="18" charset="0"/>
                <a:ea typeface="Calibri" panose="020F0502020204030204" pitchFamily="34" charset="0"/>
              </a:rPr>
              <a:t> "Then the King will say to those on His right, 'Come, you who are blessed of My Father, </a:t>
            </a:r>
            <a:r>
              <a:rPr lang="en-US" sz="2800" b="1" u="sng" kern="100" dirty="0">
                <a:effectLst/>
                <a:highlight>
                  <a:srgbClr val="FFFF00"/>
                </a:highlight>
                <a:latin typeface="Times New Roman" panose="02020603050405020304" pitchFamily="18" charset="0"/>
                <a:ea typeface="Calibri" panose="020F0502020204030204" pitchFamily="34" charset="0"/>
              </a:rPr>
              <a:t>inherit the kingdom</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prepared for you from the foundation of the world.</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604495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01098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rPr>
              <a:t>1 Corinthians 6:9-11</a:t>
            </a:r>
            <a:r>
              <a:rPr lang="en-US" sz="3200" kern="100" baseline="30000" dirty="0">
                <a:solidFill>
                  <a:srgbClr val="000000"/>
                </a:solidFill>
                <a:effectLst/>
                <a:latin typeface="Times New Roman" panose="02020603050405020304" pitchFamily="18" charset="0"/>
                <a:ea typeface="Calibri" panose="020F0502020204030204" pitchFamily="34" charset="0"/>
              </a:rPr>
              <a:t> </a:t>
            </a:r>
            <a:r>
              <a:rPr lang="en-US" sz="3200" kern="100" dirty="0">
                <a:effectLst/>
                <a:latin typeface="Times New Roman" panose="02020603050405020304" pitchFamily="18" charset="0"/>
                <a:ea typeface="Calibri" panose="020F0502020204030204" pitchFamily="34" charset="0"/>
              </a:rPr>
              <a:t> Or do you not know that the </a:t>
            </a:r>
            <a:r>
              <a:rPr lang="en-US" sz="3200" b="1" u="sng" kern="100" dirty="0">
                <a:effectLst/>
                <a:highlight>
                  <a:srgbClr val="FFFF00"/>
                </a:highlight>
                <a:latin typeface="Times New Roman" panose="02020603050405020304" pitchFamily="18" charset="0"/>
                <a:ea typeface="Calibri" panose="020F0502020204030204" pitchFamily="34" charset="0"/>
              </a:rPr>
              <a:t>unrighteous</a:t>
            </a:r>
            <a:r>
              <a:rPr lang="en-US" sz="3200" kern="100" dirty="0">
                <a:effectLst/>
                <a:latin typeface="Times New Roman" panose="02020603050405020304" pitchFamily="18" charset="0"/>
                <a:ea typeface="Calibri" panose="020F0502020204030204" pitchFamily="34" charset="0"/>
              </a:rPr>
              <a:t> will </a:t>
            </a:r>
            <a:r>
              <a:rPr lang="en-US" sz="3200" b="1" u="sng" kern="100" dirty="0">
                <a:effectLst/>
                <a:highlight>
                  <a:srgbClr val="FFFF00"/>
                </a:highlight>
                <a:latin typeface="Times New Roman" panose="02020603050405020304" pitchFamily="18" charset="0"/>
                <a:ea typeface="Calibri" panose="020F0502020204030204" pitchFamily="34" charset="0"/>
              </a:rPr>
              <a:t>not inherit the kingdom of God</a:t>
            </a:r>
            <a:r>
              <a:rPr lang="en-US" sz="3200" kern="100" dirty="0">
                <a:effectLst/>
                <a:latin typeface="Times New Roman" panose="02020603050405020304" pitchFamily="18" charset="0"/>
                <a:ea typeface="Calibri" panose="020F0502020204030204" pitchFamily="34" charset="0"/>
              </a:rPr>
              <a:t>? Do not be deceived; neither fornicators, nor idolaters, nor adulterers, nor effeminate, nor homosexuals, </a:t>
            </a:r>
            <a:r>
              <a:rPr lang="en-US" sz="3200" kern="100" baseline="30000" dirty="0">
                <a:solidFill>
                  <a:srgbClr val="000000"/>
                </a:solidFill>
                <a:effectLst/>
                <a:latin typeface="Times New Roman" panose="02020603050405020304" pitchFamily="18" charset="0"/>
                <a:ea typeface="Calibri" panose="020F0502020204030204" pitchFamily="34" charset="0"/>
              </a:rPr>
              <a:t>10 </a:t>
            </a:r>
            <a:r>
              <a:rPr lang="en-US" sz="3200" kern="100" dirty="0">
                <a:effectLst/>
                <a:latin typeface="Times New Roman" panose="02020603050405020304" pitchFamily="18" charset="0"/>
                <a:ea typeface="Calibri" panose="020F0502020204030204" pitchFamily="34" charset="0"/>
              </a:rPr>
              <a:t> nor thieves, nor </a:t>
            </a:r>
            <a:r>
              <a:rPr lang="en-US" sz="3200" i="1" kern="100" dirty="0">
                <a:effectLst/>
                <a:latin typeface="Times New Roman" panose="02020603050405020304" pitchFamily="18" charset="0"/>
                <a:ea typeface="Calibri" panose="020F0502020204030204" pitchFamily="34" charset="0"/>
              </a:rPr>
              <a:t>the</a:t>
            </a:r>
            <a:r>
              <a:rPr lang="en-US" sz="3200" kern="100" dirty="0">
                <a:effectLst/>
                <a:latin typeface="Times New Roman" panose="02020603050405020304" pitchFamily="18" charset="0"/>
                <a:ea typeface="Calibri" panose="020F0502020204030204" pitchFamily="34" charset="0"/>
              </a:rPr>
              <a:t> covetous, nor drunkards, nor revilers, nor swindlers, will </a:t>
            </a:r>
            <a:r>
              <a:rPr lang="en-US" sz="3200" b="1" u="sng" kern="100" dirty="0">
                <a:effectLst/>
                <a:highlight>
                  <a:srgbClr val="FFFF00"/>
                </a:highlight>
                <a:latin typeface="Times New Roman" panose="02020603050405020304" pitchFamily="18" charset="0"/>
                <a:ea typeface="Calibri" panose="020F0502020204030204" pitchFamily="34" charset="0"/>
              </a:rPr>
              <a:t>inherit the kingdom of God</a:t>
            </a:r>
            <a:r>
              <a:rPr lang="en-US" sz="3200" kern="100" dirty="0">
                <a:effectLst/>
                <a:latin typeface="Times New Roman" panose="02020603050405020304" pitchFamily="18" charset="0"/>
                <a:ea typeface="Calibri" panose="020F0502020204030204" pitchFamily="34" charset="0"/>
              </a:rPr>
              <a:t>. </a:t>
            </a:r>
            <a:r>
              <a:rPr lang="en-US" sz="3200" kern="100" baseline="30000" dirty="0">
                <a:solidFill>
                  <a:srgbClr val="000000"/>
                </a:solidFill>
                <a:effectLst/>
                <a:latin typeface="Times New Roman" panose="02020603050405020304" pitchFamily="18" charset="0"/>
                <a:ea typeface="Calibri" panose="020F0502020204030204" pitchFamily="34" charset="0"/>
              </a:rPr>
              <a:t>11 </a:t>
            </a:r>
            <a:r>
              <a:rPr lang="en-US" sz="3200" kern="100" dirty="0">
                <a:effectLst/>
                <a:latin typeface="Times New Roman" panose="02020603050405020304" pitchFamily="18" charset="0"/>
                <a:ea typeface="Calibri" panose="020F0502020204030204" pitchFamily="34" charset="0"/>
              </a:rPr>
              <a:t> Such were some of you; but you were </a:t>
            </a:r>
            <a:r>
              <a:rPr lang="en-US" sz="3200" b="1" u="sng" kern="100" dirty="0">
                <a:effectLst/>
                <a:highlight>
                  <a:srgbClr val="FFFF00"/>
                </a:highlight>
                <a:latin typeface="Times New Roman" panose="02020603050405020304" pitchFamily="18" charset="0"/>
                <a:ea typeface="Calibri" panose="020F0502020204030204" pitchFamily="34" charset="0"/>
              </a:rPr>
              <a:t>washed</a:t>
            </a:r>
            <a:r>
              <a:rPr lang="en-US" sz="3200" kern="100" dirty="0">
                <a:effectLst/>
                <a:latin typeface="Times New Roman" panose="02020603050405020304" pitchFamily="18" charset="0"/>
                <a:ea typeface="Calibri" panose="020F0502020204030204" pitchFamily="34" charset="0"/>
              </a:rPr>
              <a:t>, but you were </a:t>
            </a:r>
            <a:r>
              <a:rPr lang="en-US" sz="3200" b="1" u="sng" kern="100" dirty="0">
                <a:effectLst/>
                <a:highlight>
                  <a:srgbClr val="FFFF00"/>
                </a:highlight>
                <a:latin typeface="Times New Roman" panose="02020603050405020304" pitchFamily="18" charset="0"/>
                <a:ea typeface="Calibri" panose="020F0502020204030204" pitchFamily="34" charset="0"/>
              </a:rPr>
              <a:t>sanctified</a:t>
            </a:r>
            <a:r>
              <a:rPr lang="en-US" sz="3200" kern="100" dirty="0">
                <a:effectLst/>
                <a:latin typeface="Times New Roman" panose="02020603050405020304" pitchFamily="18" charset="0"/>
                <a:ea typeface="Calibri" panose="020F0502020204030204" pitchFamily="34" charset="0"/>
              </a:rPr>
              <a:t>, but you were </a:t>
            </a:r>
            <a:r>
              <a:rPr lang="en-US" sz="3200" b="1" u="sng" kern="100" dirty="0">
                <a:effectLst/>
                <a:highlight>
                  <a:srgbClr val="FFFF00"/>
                </a:highlight>
                <a:latin typeface="Times New Roman" panose="02020603050405020304" pitchFamily="18" charset="0"/>
                <a:ea typeface="Calibri" panose="020F0502020204030204" pitchFamily="34" charset="0"/>
              </a:rPr>
              <a:t>justified</a:t>
            </a:r>
            <a:r>
              <a:rPr lang="en-US" sz="3200" kern="100" dirty="0">
                <a:effectLst/>
                <a:latin typeface="Times New Roman" panose="02020603050405020304" pitchFamily="18" charset="0"/>
                <a:ea typeface="Calibri" panose="020F0502020204030204" pitchFamily="34" charset="0"/>
              </a:rPr>
              <a:t> in the name of the Lord Jesus Christ and in the Spirit of our God.</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621471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2871" y="1106938"/>
            <a:ext cx="12257741" cy="5170646"/>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7200" b="1" dirty="0">
                <a:latin typeface="Times New Roman" panose="02020603050405020304" pitchFamily="18" charset="0"/>
                <a:cs typeface="Times New Roman" panose="02020603050405020304" pitchFamily="18" charset="0"/>
              </a:rPr>
              <a:t>A Picture of the Kingdom</a:t>
            </a:r>
          </a:p>
          <a:p>
            <a:pPr algn="ctr"/>
            <a:r>
              <a:rPr lang="en-US" sz="5400" b="1" dirty="0">
                <a:latin typeface="Times New Roman" panose="02020603050405020304" pitchFamily="18" charset="0"/>
                <a:cs typeface="Times New Roman" panose="02020603050405020304" pitchFamily="18" charset="0"/>
              </a:rPr>
              <a:t>Hebrews 12:22-28</a:t>
            </a:r>
          </a:p>
          <a:p>
            <a:pPr algn="ctr"/>
            <a:r>
              <a:rPr lang="en-US" sz="5400" b="1" dirty="0">
                <a:latin typeface="Times New Roman" panose="02020603050405020304" pitchFamily="18" charset="0"/>
                <a:cs typeface="Times New Roman" panose="02020603050405020304" pitchFamily="18" charset="0"/>
              </a:rPr>
              <a:t>Tale of Two Mountain</a:t>
            </a:r>
          </a:p>
          <a:p>
            <a:pPr algn="ctr"/>
            <a:r>
              <a:rPr lang="en-US" sz="5400" b="1" dirty="0">
                <a:latin typeface="Times New Roman" panose="02020603050405020304" pitchFamily="18" charset="0"/>
                <a:cs typeface="Times New Roman" panose="02020603050405020304" pitchFamily="18" charset="0"/>
              </a:rPr>
              <a:t>Mount Sinai and Mount Zion</a:t>
            </a:r>
          </a:p>
          <a:p>
            <a:pPr algn="ctr"/>
            <a:endParaRPr lang="en-US" sz="4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432433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9765" y="1118890"/>
            <a:ext cx="11858420" cy="52629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Hebrews chapter 12 is written to encourage and strengthen the saints – to lay aside encumbrances to run the race set before us.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Hebrews 12:5-13, the Hebrew writer </a:t>
            </a:r>
            <a:r>
              <a:rPr lang="en-US" sz="2400" dirty="0">
                <a:solidFill>
                  <a:srgbClr val="3F4950"/>
                </a:solidFill>
                <a:effectLst/>
                <a:latin typeface="Times New Roman" panose="02020603050405020304" pitchFamily="18" charset="0"/>
                <a:cs typeface="Times New Roman" panose="02020603050405020304" pitchFamily="18" charset="0"/>
              </a:rPr>
              <a:t>councils us about God’s disciplining of His sons.  </a:t>
            </a:r>
          </a:p>
          <a:p>
            <a:pPr marL="342900" indent="-342900">
              <a:buFont typeface="Arial" panose="020B0604020202020204" pitchFamily="34" charset="0"/>
              <a:buChar char="•"/>
            </a:pPr>
            <a:r>
              <a:rPr lang="en-US" sz="2400" dirty="0">
                <a:solidFill>
                  <a:srgbClr val="3F4950"/>
                </a:solidFill>
                <a:latin typeface="Times New Roman" panose="02020603050405020304" pitchFamily="18" charset="0"/>
                <a:cs typeface="Times New Roman" panose="02020603050405020304" pitchFamily="18" charset="0"/>
              </a:rPr>
              <a:t>We are God’s children and God is our father. vs 7</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a father, God disciplines all His children. vs 10</a:t>
            </a:r>
          </a:p>
          <a:p>
            <a:pPr marL="342900" indent="-342900">
              <a:buFont typeface="Arial" panose="020B0604020202020204" pitchFamily="34" charset="0"/>
              <a:buChar char="•"/>
            </a:pPr>
            <a:r>
              <a:rPr lang="en-US" sz="2400" dirty="0">
                <a:solidFill>
                  <a:srgbClr val="3F4950"/>
                </a:solidFill>
                <a:latin typeface="Times New Roman" panose="02020603050405020304" pitchFamily="18" charset="0"/>
                <a:cs typeface="Times New Roman" panose="02020603050405020304" pitchFamily="18" charset="0"/>
              </a:rPr>
              <a:t>The Lord’s chastisement is a painful experience. vs 11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training yields the fruit of righteousness – share in God’s holiness. vs 11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don’t refuse God’s discipline but pursue sanctification. </a:t>
            </a:r>
            <a:r>
              <a:rPr lang="en-US" sz="2400" dirty="0" err="1">
                <a:latin typeface="Times New Roman" panose="02020603050405020304" pitchFamily="18" charset="0"/>
                <a:cs typeface="Times New Roman" panose="02020603050405020304" pitchFamily="18" charset="0"/>
              </a:rPr>
              <a:t>vss</a:t>
            </a:r>
            <a:r>
              <a:rPr lang="en-US" sz="2400" dirty="0">
                <a:latin typeface="Times New Roman" panose="02020603050405020304" pitchFamily="18" charset="0"/>
                <a:cs typeface="Times New Roman" panose="02020603050405020304" pitchFamily="18" charset="0"/>
              </a:rPr>
              <a:t> 5 &amp; 14 </a:t>
            </a:r>
          </a:p>
          <a:p>
            <a:endParaRPr lang="en-US" sz="2400" dirty="0">
              <a:latin typeface="Times New Roman" panose="02020603050405020304" pitchFamily="18" charset="0"/>
              <a:cs typeface="Times New Roman" panose="02020603050405020304" pitchFamily="18" charset="0"/>
            </a:endParaRPr>
          </a:p>
          <a:p>
            <a:r>
              <a:rPr lang="en-US" sz="2400" dirty="0">
                <a:solidFill>
                  <a:srgbClr val="3F4950"/>
                </a:solidFill>
                <a:latin typeface="Times New Roman" panose="02020603050405020304" pitchFamily="18" charset="0"/>
                <a:cs typeface="Times New Roman" panose="02020603050405020304" pitchFamily="18" charset="0"/>
              </a:rPr>
              <a:t>Thus, to give encouragement, consistent with the theme of Hebrews, the writer reminds to the reader of blessings and privileges under the New Covenant as compared to those under the Old </a:t>
            </a:r>
            <a:endParaRPr lang="en-US" sz="2400" dirty="0">
              <a:solidFill>
                <a:srgbClr val="3F4950"/>
              </a:solidFill>
              <a:effectLst/>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Law</a:t>
            </a: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817178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9765" y="1118890"/>
            <a:ext cx="11858420" cy="563231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Beginning at Hebrews 12:18, the Hebrew writer </a:t>
            </a:r>
            <a:r>
              <a:rPr lang="en-US" sz="2400" dirty="0">
                <a:solidFill>
                  <a:srgbClr val="3F4950"/>
                </a:solidFill>
                <a:effectLst/>
                <a:latin typeface="Times New Roman" panose="02020603050405020304" pitchFamily="18" charset="0"/>
                <a:cs typeface="Times New Roman" panose="02020603050405020304" pitchFamily="18" charset="0"/>
              </a:rPr>
              <a:t>contrasts the old covenant, as represented by Mt. Sinai with the new covenant, as represented by Mt. Zion. </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solidFill>
                  <a:srgbClr val="3F4950"/>
                </a:solidFill>
                <a:latin typeface="Times New Roman" panose="02020603050405020304" pitchFamily="18" charset="0"/>
                <a:cs typeface="Times New Roman" panose="02020603050405020304" pitchFamily="18" charset="0"/>
              </a:rPr>
              <a:t>The comparative experiences when approaching the </a:t>
            </a:r>
            <a:r>
              <a:rPr lang="en-US" sz="2400" dirty="0">
                <a:solidFill>
                  <a:srgbClr val="3F4950"/>
                </a:solidFill>
                <a:effectLst/>
                <a:latin typeface="Times New Roman" panose="02020603050405020304" pitchFamily="18" charset="0"/>
                <a:cs typeface="Times New Roman" panose="02020603050405020304" pitchFamily="18" charset="0"/>
              </a:rPr>
              <a:t>two mountains is symbolic or representative of the experience of the people who seek to draw near to God under each covenant. </a:t>
            </a:r>
          </a:p>
          <a:p>
            <a:endParaRPr lang="en-US" sz="2400" dirty="0">
              <a:solidFill>
                <a:srgbClr val="3F4950"/>
              </a:solidFill>
              <a:latin typeface="Times New Roman" panose="02020603050405020304" pitchFamily="18" charset="0"/>
              <a:cs typeface="Times New Roman" panose="02020603050405020304" pitchFamily="18" charset="0"/>
            </a:endParaRPr>
          </a:p>
          <a:p>
            <a:r>
              <a:rPr lang="en-US" sz="2400" b="1" dirty="0">
                <a:highlight>
                  <a:srgbClr val="FFFF00"/>
                </a:highlight>
                <a:latin typeface="Times New Roman" panose="02020603050405020304" pitchFamily="18" charset="0"/>
                <a:cs typeface="Times New Roman" panose="02020603050405020304" pitchFamily="18" charset="0"/>
              </a:rPr>
              <a:t>In the process, the Hebrew writer reveals to us the Kingdom of Christ now in Heaven</a:t>
            </a:r>
            <a:endParaRPr lang="en-US" sz="2400" dirty="0">
              <a:solidFill>
                <a:srgbClr val="3F4950"/>
              </a:solidFill>
              <a:effectLs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12:18-21 </a:t>
            </a:r>
            <a:r>
              <a:rPr lang="en-US" sz="2400" dirty="0">
                <a:latin typeface="Times New Roman" panose="02020603050405020304" pitchFamily="18" charset="0"/>
                <a:cs typeface="Times New Roman" panose="02020603050405020304" pitchFamily="18" charset="0"/>
              </a:rPr>
              <a:t>For </a:t>
            </a:r>
            <a:r>
              <a:rPr lang="en-US" sz="2400" b="1" u="sng" dirty="0">
                <a:highlight>
                  <a:srgbClr val="FFFF00"/>
                </a:highlight>
                <a:latin typeface="Times New Roman" panose="02020603050405020304" pitchFamily="18" charset="0"/>
                <a:cs typeface="Times New Roman" panose="02020603050405020304" pitchFamily="18" charset="0"/>
              </a:rPr>
              <a:t>you have not come to </a:t>
            </a:r>
            <a:r>
              <a:rPr lang="en-US" sz="2400" b="1" i="1" u="sng" dirty="0">
                <a:highlight>
                  <a:srgbClr val="FFFF00"/>
                </a:highlight>
                <a:latin typeface="Times New Roman" panose="02020603050405020304" pitchFamily="18" charset="0"/>
                <a:cs typeface="Times New Roman" panose="02020603050405020304" pitchFamily="18" charset="0"/>
              </a:rPr>
              <a:t>a mountain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(Sinai) that can be </a:t>
            </a:r>
            <a:r>
              <a:rPr lang="en-US" sz="2400" b="1" u="sng" dirty="0">
                <a:highlight>
                  <a:srgbClr val="FFFF00"/>
                </a:highlight>
                <a:latin typeface="Times New Roman" panose="02020603050405020304" pitchFamily="18" charset="0"/>
                <a:cs typeface="Times New Roman" panose="02020603050405020304" pitchFamily="18" charset="0"/>
              </a:rPr>
              <a:t>touched</a:t>
            </a:r>
            <a:r>
              <a:rPr lang="en-US" sz="2400" dirty="0">
                <a:latin typeface="Times New Roman" panose="02020603050405020304" pitchFamily="18" charset="0"/>
                <a:cs typeface="Times New Roman" panose="02020603050405020304" pitchFamily="18" charset="0"/>
              </a:rPr>
              <a:t> and to a </a:t>
            </a:r>
            <a:r>
              <a:rPr lang="en-US" sz="2400" b="1" u="sng" dirty="0">
                <a:highlight>
                  <a:srgbClr val="FFFF00"/>
                </a:highlight>
                <a:latin typeface="Times New Roman" panose="02020603050405020304" pitchFamily="18" charset="0"/>
                <a:cs typeface="Times New Roman" panose="02020603050405020304" pitchFamily="18" charset="0"/>
              </a:rPr>
              <a:t>blazing fire, and to darkness and gloom and whirlwind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and to the blast of a trumpet and the sound of words which </a:t>
            </a:r>
            <a:r>
              <a:rPr lang="en-US" sz="2400" i="1" dirty="0">
                <a:latin typeface="Times New Roman" panose="02020603050405020304" pitchFamily="18" charset="0"/>
                <a:cs typeface="Times New Roman" panose="02020603050405020304" pitchFamily="18" charset="0"/>
              </a:rPr>
              <a:t>sound was such that</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those who heard begged that no further word be spoken </a:t>
            </a:r>
            <a:r>
              <a:rPr lang="en-US" sz="2400" dirty="0">
                <a:latin typeface="Times New Roman" panose="02020603050405020304" pitchFamily="18" charset="0"/>
                <a:cs typeface="Times New Roman" panose="02020603050405020304" pitchFamily="18" charset="0"/>
              </a:rPr>
              <a:t>to them.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For they could not bear the command, "</a:t>
            </a:r>
            <a:r>
              <a:rPr lang="en-US" sz="2400" cap="small" dirty="0">
                <a:effectLst/>
                <a:latin typeface="Times New Roman" panose="02020603050405020304" pitchFamily="18" charset="0"/>
                <a:cs typeface="Times New Roman" panose="02020603050405020304" pitchFamily="18" charset="0"/>
              </a:rPr>
              <a:t>IF EVEN A BEAST TOUCHES THE MOUNTAIN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IT WILL BE STONED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so terrible was the sight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that</a:t>
            </a:r>
            <a:r>
              <a:rPr lang="en-US" sz="2400" dirty="0">
                <a:latin typeface="Times New Roman" panose="02020603050405020304" pitchFamily="18" charset="0"/>
                <a:cs typeface="Times New Roman" panose="02020603050405020304" pitchFamily="18" charset="0"/>
              </a:rPr>
              <a:t> Moses said, "</a:t>
            </a:r>
            <a:r>
              <a:rPr lang="en-US" sz="2400" b="1" dirty="0">
                <a:highlight>
                  <a:srgbClr val="FFFF00"/>
                </a:highlight>
                <a:latin typeface="Times New Roman" panose="02020603050405020304" pitchFamily="18" charset="0"/>
                <a:cs typeface="Times New Roman" panose="02020603050405020304" pitchFamily="18" charset="0"/>
              </a:rPr>
              <a:t>I </a:t>
            </a:r>
            <a:r>
              <a:rPr lang="en-US" sz="2400" b="1" cap="small" dirty="0">
                <a:effectLst/>
                <a:highlight>
                  <a:srgbClr val="FFFF00"/>
                </a:highlight>
                <a:latin typeface="Times New Roman" panose="02020603050405020304" pitchFamily="18" charset="0"/>
                <a:cs typeface="Times New Roman" panose="02020603050405020304" pitchFamily="18" charset="0"/>
              </a:rPr>
              <a:t>AM FULL OF FEAR</a:t>
            </a:r>
            <a:r>
              <a:rPr lang="en-US" sz="2400" b="1" dirty="0">
                <a:highlight>
                  <a:srgbClr val="FFFF00"/>
                </a:highlight>
                <a:latin typeface="Times New Roman" panose="02020603050405020304" pitchFamily="18" charset="0"/>
                <a:cs typeface="Times New Roman" panose="02020603050405020304" pitchFamily="18" charset="0"/>
              </a:rPr>
              <a:t> and trembling</a:t>
            </a:r>
            <a:r>
              <a:rPr lang="en-US" sz="2400" dirty="0">
                <a:latin typeface="Times New Roman" panose="02020603050405020304" pitchFamily="18" charset="0"/>
                <a:cs typeface="Times New Roman" panose="02020603050405020304" pitchFamily="18" charset="0"/>
              </a:rPr>
              <a:t>."</a:t>
            </a:r>
            <a:endParaRPr lang="en-US" sz="2400" baseline="30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5688761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9765" y="1118890"/>
            <a:ext cx="11858420" cy="526297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Hebrews 12:22-28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have come</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Mount Zion</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the city of the living God, the heavenly Jerusalem </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myriads of angels</a:t>
            </a:r>
            <a:r>
              <a:rPr lang="en-US" sz="2400" dirty="0">
                <a:latin typeface="Times New Roman" panose="02020603050405020304" pitchFamily="18" charset="0"/>
                <a:cs typeface="Times New Roman" panose="02020603050405020304" pitchFamily="18" charset="0"/>
              </a:rPr>
              <a:t>, </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 general assembly and church of the firstborn </a:t>
            </a:r>
            <a:r>
              <a:rPr lang="en-US" sz="2400" dirty="0">
                <a:latin typeface="Times New Roman" panose="02020603050405020304" pitchFamily="18" charset="0"/>
                <a:cs typeface="Times New Roman" panose="02020603050405020304" pitchFamily="18" charset="0"/>
              </a:rPr>
              <a:t>who are </a:t>
            </a:r>
            <a:r>
              <a:rPr lang="en-US" sz="2400" b="1" u="sng" dirty="0">
                <a:highlight>
                  <a:srgbClr val="FFFF00"/>
                </a:highlight>
                <a:latin typeface="Times New Roman" panose="02020603050405020304" pitchFamily="18" charset="0"/>
                <a:cs typeface="Times New Roman" panose="02020603050405020304" pitchFamily="18" charset="0"/>
              </a:rPr>
              <a:t>enrolled in heaven</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b="1" u="sng" dirty="0">
                <a:highlight>
                  <a:srgbClr val="FFFF00"/>
                </a:highlight>
                <a:latin typeface="Times New Roman" panose="02020603050405020304" pitchFamily="18" charset="0"/>
                <a:cs typeface="Times New Roman" panose="02020603050405020304" pitchFamily="18" charset="0"/>
              </a:rPr>
              <a:t> God</a:t>
            </a:r>
            <a:r>
              <a:rPr lang="en-US" sz="2400" dirty="0">
                <a:latin typeface="Times New Roman" panose="02020603050405020304" pitchFamily="18" charset="0"/>
                <a:cs typeface="Times New Roman" panose="02020603050405020304" pitchFamily="18" charset="0"/>
              </a:rPr>
              <a:t>, the Judge of all,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 spirits of </a:t>
            </a:r>
            <a:r>
              <a:rPr lang="en-US" sz="2400" b="1" i="1" u="sng" dirty="0">
                <a:highlight>
                  <a:srgbClr val="FFFF00"/>
                </a:highlight>
                <a:latin typeface="Times New Roman" panose="02020603050405020304" pitchFamily="18" charset="0"/>
                <a:cs typeface="Times New Roman" panose="02020603050405020304" pitchFamily="18" charset="0"/>
              </a:rPr>
              <a:t>the</a:t>
            </a:r>
            <a:r>
              <a:rPr lang="en-US" sz="2400" b="1" u="sng" dirty="0">
                <a:highlight>
                  <a:srgbClr val="FFFF00"/>
                </a:highlight>
                <a:latin typeface="Times New Roman" panose="02020603050405020304" pitchFamily="18" charset="0"/>
                <a:cs typeface="Times New Roman" panose="02020603050405020304" pitchFamily="18" charset="0"/>
              </a:rPr>
              <a:t> righteous made perfect</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b="1" u="sng" dirty="0">
                <a:highlight>
                  <a:srgbClr val="FFFF00"/>
                </a:highlight>
                <a:latin typeface="Times New Roman" panose="02020603050405020304" pitchFamily="18" charset="0"/>
                <a:cs typeface="Times New Roman" panose="02020603050405020304" pitchFamily="18" charset="0"/>
              </a:rPr>
              <a:t> Jesus</a:t>
            </a:r>
            <a:r>
              <a:rPr lang="en-US" sz="2400" dirty="0">
                <a:latin typeface="Times New Roman" panose="02020603050405020304" pitchFamily="18" charset="0"/>
                <a:cs typeface="Times New Roman" panose="02020603050405020304" pitchFamily="18" charset="0"/>
              </a:rPr>
              <a:t>, the mediator of a new covenant, and to the sprinkled blood, …. (skip verses 25-27)</a:t>
            </a:r>
          </a:p>
          <a:p>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Therefore</a:t>
            </a:r>
            <a:r>
              <a:rPr lang="en-US" sz="2400" dirty="0">
                <a:latin typeface="Times New Roman" panose="02020603050405020304" pitchFamily="18" charset="0"/>
                <a:cs typeface="Times New Roman" panose="02020603050405020304" pitchFamily="18" charset="0"/>
              </a:rPr>
              <a:t>, since </a:t>
            </a:r>
            <a:r>
              <a:rPr lang="en-US" sz="2400" b="1" u="sng" dirty="0">
                <a:highlight>
                  <a:srgbClr val="FFFF00"/>
                </a:highlight>
                <a:latin typeface="Times New Roman" panose="02020603050405020304" pitchFamily="18" charset="0"/>
                <a:cs typeface="Times New Roman" panose="02020603050405020304" pitchFamily="18" charset="0"/>
              </a:rPr>
              <a:t>we receive a kingdom </a:t>
            </a:r>
            <a:r>
              <a:rPr lang="en-US" sz="2400" dirty="0">
                <a:latin typeface="Times New Roman" panose="02020603050405020304" pitchFamily="18" charset="0"/>
                <a:cs typeface="Times New Roman" panose="02020603050405020304" pitchFamily="18" charset="0"/>
              </a:rPr>
              <a:t>which cannot be shaken, let us show gratitude, by which we may </a:t>
            </a:r>
            <a:r>
              <a:rPr lang="en-US" sz="2400" b="1" u="sng" dirty="0">
                <a:highlight>
                  <a:srgbClr val="FFFF00"/>
                </a:highlight>
                <a:latin typeface="Times New Roman" panose="02020603050405020304" pitchFamily="18" charset="0"/>
                <a:cs typeface="Times New Roman" panose="02020603050405020304" pitchFamily="18" charset="0"/>
              </a:rPr>
              <a:t>offer to God an acceptable service </a:t>
            </a:r>
            <a:r>
              <a:rPr lang="en-US" sz="2400" dirty="0">
                <a:latin typeface="Times New Roman" panose="02020603050405020304" pitchFamily="18" charset="0"/>
                <a:cs typeface="Times New Roman" panose="02020603050405020304" pitchFamily="18" charset="0"/>
              </a:rPr>
              <a:t>with reverence and awe; </a:t>
            </a:r>
            <a:br>
              <a:rPr lang="en-US" sz="2400" dirty="0"/>
            </a:br>
            <a:endParaRPr lang="en-US" sz="2400" dirty="0"/>
          </a:p>
          <a:p>
            <a:r>
              <a:rPr lang="en-US" sz="2400" b="1" dirty="0">
                <a:highlight>
                  <a:srgbClr val="00FF00"/>
                </a:highlight>
                <a:latin typeface="Times New Roman" panose="02020603050405020304" pitchFamily="18" charset="0"/>
                <a:cs typeface="Times New Roman" panose="02020603050405020304" pitchFamily="18" charset="0"/>
              </a:rPr>
              <a:t>Therefore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Greek Word </a:t>
            </a:r>
            <a:r>
              <a:rPr lang="en-US" sz="2400" i="1" dirty="0" err="1">
                <a:latin typeface="Times New Roman" panose="02020603050405020304" pitchFamily="18" charset="0"/>
                <a:cs typeface="Times New Roman" panose="02020603050405020304" pitchFamily="18" charset="0"/>
              </a:rPr>
              <a:t>dio</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meaning therefore; since, f</a:t>
            </a:r>
            <a:r>
              <a:rPr lang="en-US" sz="2400" b="0" i="0" dirty="0">
                <a:solidFill>
                  <a:srgbClr val="040C28"/>
                </a:solidFill>
                <a:effectLst/>
                <a:latin typeface="Times New Roman" panose="02020603050405020304" pitchFamily="18" charset="0"/>
                <a:cs typeface="Times New Roman" panose="02020603050405020304" pitchFamily="18" charset="0"/>
              </a:rPr>
              <a:t>or that reason; </a:t>
            </a:r>
            <a:r>
              <a:rPr lang="en-US" sz="2400" b="0" i="0" dirty="0">
                <a:solidFill>
                  <a:srgbClr val="4D5156"/>
                </a:solidFill>
                <a:effectLst/>
                <a:latin typeface="Times New Roman" panose="02020603050405020304" pitchFamily="18" charset="0"/>
                <a:cs typeface="Times New Roman" panose="02020603050405020304" pitchFamily="18" charset="0"/>
              </a:rPr>
              <a:t>consequently; because of that; accordingly</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5335079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2862322"/>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Note that the Kingdom is Comprised of the Eternal Things</a:t>
            </a:r>
          </a:p>
          <a:p>
            <a:pPr algn="ctr"/>
            <a:r>
              <a:rPr lang="en-US" sz="6000" b="1" dirty="0">
                <a:latin typeface="Times New Roman" panose="02020603050405020304" pitchFamily="18" charset="0"/>
                <a:cs typeface="Times New Roman" panose="02020603050405020304" pitchFamily="18" charset="0"/>
              </a:rPr>
              <a:t>Things that “Cannot be Shaken”</a:t>
            </a:r>
            <a:endParaRPr lang="en-US" sz="6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848357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6370975"/>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Mount Zion – </a:t>
            </a:r>
            <a:r>
              <a:rPr lang="en-US" sz="2400" dirty="0">
                <a:latin typeface="Times New Roman" panose="02020603050405020304" pitchFamily="18" charset="0"/>
                <a:cs typeface="Times New Roman" panose="02020603050405020304" pitchFamily="18" charset="0"/>
              </a:rPr>
              <a:t>Ephesians 2:20; 1 Peter 2:6; Revelation 14:1 Former temple mount and site of ancient Jerusalem – now the heavenly location of the New Jerusalem; Where God laid the precious corner stone of the church; Jesus standing on Mount Zion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City of the living God, the heavenly Jerusalem </a:t>
            </a:r>
            <a:r>
              <a:rPr lang="en-US" sz="2400" dirty="0">
                <a:latin typeface="Times New Roman" panose="02020603050405020304" pitchFamily="18" charset="0"/>
                <a:cs typeface="Times New Roman" panose="02020603050405020304" pitchFamily="18" charset="0"/>
              </a:rPr>
              <a:t>– Hebrews 11:10; Revelation 21:2 Heavenly City located on Mount Zion whose architect and builder are God; City coming down from heaven adorned as a bride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Myriads of angels</a:t>
            </a:r>
            <a:r>
              <a:rPr lang="en-US" sz="2400" dirty="0">
                <a:latin typeface="Times New Roman" panose="02020603050405020304" pitchFamily="18" charset="0"/>
                <a:cs typeface="Times New Roman" panose="02020603050405020304" pitchFamily="18" charset="0"/>
              </a:rPr>
              <a:t> – Matthew 18:10; Luke 2:16; Hebrews 1:14 abode is in heaven but sent as messengers, guardians, and ministering spirits to the saints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General assembly and church of the firstborn</a:t>
            </a:r>
            <a:r>
              <a:rPr lang="en-US" sz="2400" dirty="0">
                <a:latin typeface="Times New Roman" panose="02020603050405020304" pitchFamily="18" charset="0"/>
                <a:cs typeface="Times New Roman" panose="02020603050405020304" pitchFamily="18" charset="0"/>
              </a:rPr>
              <a:t> – Romans 8:29; Colossians 1:15 Firstborn is Jesus Christ hence church of the firstborn is the church of Christ (the first born)</a:t>
            </a: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Enrolled in heaven</a:t>
            </a:r>
            <a:r>
              <a:rPr lang="en-US" sz="2400" dirty="0">
                <a:latin typeface="Times New Roman" panose="02020603050405020304" pitchFamily="18" charset="0"/>
                <a:cs typeface="Times New Roman" panose="02020603050405020304" pitchFamily="18" charset="0"/>
              </a:rPr>
              <a:t> – Philippians 3:20 Saints are citizens of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 Acts 17:24; Hebrews 9:24 Abode is in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Spirits of </a:t>
            </a:r>
            <a:r>
              <a:rPr lang="en-US" sz="2400" b="1" i="1" dirty="0">
                <a:latin typeface="Times New Roman" panose="02020603050405020304" pitchFamily="18" charset="0"/>
                <a:cs typeface="Times New Roman" panose="02020603050405020304" pitchFamily="18" charset="0"/>
              </a:rPr>
              <a:t>the</a:t>
            </a:r>
            <a:r>
              <a:rPr lang="en-US" sz="2400" b="1" dirty="0">
                <a:latin typeface="Times New Roman" panose="02020603050405020304" pitchFamily="18" charset="0"/>
                <a:cs typeface="Times New Roman" panose="02020603050405020304" pitchFamily="18" charset="0"/>
              </a:rPr>
              <a:t> righteous made perfect</a:t>
            </a:r>
            <a:r>
              <a:rPr lang="en-US" sz="2400" dirty="0">
                <a:latin typeface="Times New Roman" panose="02020603050405020304" pitchFamily="18" charset="0"/>
                <a:cs typeface="Times New Roman" panose="02020603050405020304" pitchFamily="18" charset="0"/>
              </a:rPr>
              <a:t> – Romans 5:9;1 John 3:7-10; Revelation 19:8; justified by Christ’s blood; children of God; saints in the church now in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Jesus</a:t>
            </a:r>
            <a:r>
              <a:rPr lang="en-US" sz="2400" dirty="0">
                <a:latin typeface="Times New Roman" panose="02020603050405020304" pitchFamily="18" charset="0"/>
                <a:cs typeface="Times New Roman" panose="02020603050405020304" pitchFamily="18" charset="0"/>
              </a:rPr>
              <a:t> – John 3:13; Mark 16:19; Revelation 3:21; 22:1 who descended from heaven and has now ascended back to heaven and is seated at God’s right hand on God’s throne</a:t>
            </a:r>
          </a:p>
          <a:p>
            <a:endParaRPr lang="en-US" sz="2400" dirty="0"/>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462044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632311"/>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Hebrews 12:25-27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See to it that you do not refuse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(God) who is speaking (Hebrews 1:1-2). For if those did not escape when they refused him who </a:t>
            </a:r>
            <a:r>
              <a:rPr lang="en-US" sz="2400" b="1" u="sng" dirty="0">
                <a:highlight>
                  <a:srgbClr val="FFFF00"/>
                </a:highlight>
                <a:latin typeface="Times New Roman" panose="02020603050405020304" pitchFamily="18" charset="0"/>
                <a:cs typeface="Times New Roman" panose="02020603050405020304" pitchFamily="18" charset="0"/>
              </a:rPr>
              <a:t>warned </a:t>
            </a:r>
            <a:r>
              <a:rPr lang="en-US" sz="2400" b="1" i="1" u="sng" dirty="0">
                <a:highlight>
                  <a:srgbClr val="FFFF00"/>
                </a:highlight>
                <a:latin typeface="Times New Roman" panose="02020603050405020304" pitchFamily="18" charset="0"/>
                <a:cs typeface="Times New Roman" panose="02020603050405020304" pitchFamily="18" charset="0"/>
              </a:rPr>
              <a:t>them</a:t>
            </a:r>
            <a:r>
              <a:rPr lang="en-US" sz="2400" b="1" u="sng" dirty="0">
                <a:highlight>
                  <a:srgbClr val="FFFF00"/>
                </a:highlight>
                <a:latin typeface="Times New Roman" panose="02020603050405020304" pitchFamily="18" charset="0"/>
                <a:cs typeface="Times New Roman" panose="02020603050405020304" pitchFamily="18" charset="0"/>
              </a:rPr>
              <a:t> on earth</a:t>
            </a:r>
            <a:r>
              <a:rPr lang="en-US" sz="2400" dirty="0">
                <a:latin typeface="Times New Roman" panose="02020603050405020304" pitchFamily="18" charset="0"/>
                <a:cs typeface="Times New Roman" panose="02020603050405020304" pitchFamily="18" charset="0"/>
              </a:rPr>
              <a:t>, much less </a:t>
            </a:r>
            <a:r>
              <a:rPr lang="en-US" sz="2400" i="1" dirty="0">
                <a:latin typeface="Times New Roman" panose="02020603050405020304" pitchFamily="18" charset="0"/>
                <a:cs typeface="Times New Roman" panose="02020603050405020304" pitchFamily="18" charset="0"/>
              </a:rPr>
              <a:t>will</a:t>
            </a:r>
            <a:r>
              <a:rPr lang="en-US" sz="2400" dirty="0">
                <a:latin typeface="Times New Roman" panose="02020603050405020304" pitchFamily="18" charset="0"/>
                <a:cs typeface="Times New Roman" panose="02020603050405020304" pitchFamily="18" charset="0"/>
              </a:rPr>
              <a:t> we </a:t>
            </a:r>
            <a:r>
              <a:rPr lang="en-US" sz="2400" i="1" dirty="0">
                <a:latin typeface="Times New Roman" panose="02020603050405020304" pitchFamily="18" charset="0"/>
                <a:cs typeface="Times New Roman" panose="02020603050405020304" pitchFamily="18" charset="0"/>
              </a:rPr>
              <a:t>escape</a:t>
            </a:r>
            <a:r>
              <a:rPr lang="en-US" sz="2400" dirty="0">
                <a:latin typeface="Times New Roman" panose="02020603050405020304" pitchFamily="18" charset="0"/>
                <a:cs typeface="Times New Roman" panose="02020603050405020304" pitchFamily="18" charset="0"/>
              </a:rPr>
              <a:t> who turn away from Him who </a:t>
            </a:r>
            <a:r>
              <a:rPr lang="en-US" sz="2400" b="1" i="1" u="sng" dirty="0">
                <a:highlight>
                  <a:srgbClr val="FFFF00"/>
                </a:highlight>
                <a:latin typeface="Times New Roman" panose="02020603050405020304" pitchFamily="18" charset="0"/>
                <a:cs typeface="Times New Roman" panose="02020603050405020304" pitchFamily="18" charset="0"/>
              </a:rPr>
              <a:t>warns</a:t>
            </a:r>
            <a:r>
              <a:rPr lang="en-US" sz="2400" b="1" u="sng" dirty="0">
                <a:highlight>
                  <a:srgbClr val="FFFF00"/>
                </a:highlight>
                <a:latin typeface="Times New Roman" panose="02020603050405020304" pitchFamily="18" charset="0"/>
                <a:cs typeface="Times New Roman" panose="02020603050405020304" pitchFamily="18" charset="0"/>
              </a:rPr>
              <a:t> from heaven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26 </a:t>
            </a:r>
            <a:r>
              <a:rPr lang="en-US" sz="2400" dirty="0">
                <a:latin typeface="Times New Roman" panose="02020603050405020304" pitchFamily="18" charset="0"/>
                <a:cs typeface="Times New Roman" panose="02020603050405020304" pitchFamily="18" charset="0"/>
              </a:rPr>
              <a:t> And His voice shook the earth then, but now He has promised, saying, "</a:t>
            </a:r>
            <a:r>
              <a:rPr lang="en-US" sz="2400" cap="small" dirty="0">
                <a:effectLst/>
                <a:latin typeface="Times New Roman" panose="02020603050405020304" pitchFamily="18" charset="0"/>
                <a:cs typeface="Times New Roman" panose="02020603050405020304" pitchFamily="18" charset="0"/>
              </a:rPr>
              <a:t>YET </a:t>
            </a:r>
            <a:r>
              <a:rPr lang="en-US" sz="2400" b="1" u="sng" cap="small" dirty="0">
                <a:effectLst/>
                <a:highlight>
                  <a:srgbClr val="FFFF00"/>
                </a:highlight>
                <a:latin typeface="Times New Roman" panose="02020603050405020304" pitchFamily="18" charset="0"/>
                <a:cs typeface="Times New Roman" panose="02020603050405020304" pitchFamily="18" charset="0"/>
              </a:rPr>
              <a:t>ONCE MORE</a:t>
            </a:r>
            <a:r>
              <a:rPr lang="en-US" sz="2400" b="1" u="sng" dirty="0">
                <a:highlight>
                  <a:srgbClr val="FFFF00"/>
                </a:highlight>
                <a:latin typeface="Times New Roman" panose="02020603050405020304" pitchFamily="18" charset="0"/>
                <a:cs typeface="Times New Roman" panose="02020603050405020304" pitchFamily="18" charset="0"/>
              </a:rPr>
              <a:t> I </a:t>
            </a:r>
            <a:r>
              <a:rPr lang="en-US" sz="2400" b="1" u="sng" cap="small" dirty="0">
                <a:effectLst/>
                <a:highlight>
                  <a:srgbClr val="FFFF00"/>
                </a:highlight>
                <a:latin typeface="Times New Roman" panose="02020603050405020304" pitchFamily="18" charset="0"/>
                <a:cs typeface="Times New Roman" panose="02020603050405020304" pitchFamily="18" charset="0"/>
              </a:rPr>
              <a:t>WILL SHAKE </a:t>
            </a:r>
            <a:r>
              <a:rPr lang="en-US" sz="2400" cap="small" dirty="0">
                <a:effectLst/>
                <a:latin typeface="Times New Roman" panose="02020603050405020304" pitchFamily="18" charset="0"/>
                <a:cs typeface="Times New Roman" panose="02020603050405020304" pitchFamily="18" charset="0"/>
              </a:rPr>
              <a:t>NOT ONLY THE </a:t>
            </a:r>
            <a:r>
              <a:rPr lang="en-US" sz="2400" b="1" u="sng" cap="small" dirty="0">
                <a:effectLst/>
                <a:highlight>
                  <a:srgbClr val="FFFF00"/>
                </a:highlight>
                <a:latin typeface="Times New Roman" panose="02020603050405020304" pitchFamily="18" charset="0"/>
                <a:cs typeface="Times New Roman" panose="02020603050405020304" pitchFamily="18" charset="0"/>
              </a:rPr>
              <a:t>EARTH</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BUT ALSO THE </a:t>
            </a:r>
            <a:r>
              <a:rPr lang="en-US" sz="2400" b="1" u="sng" cap="small" dirty="0">
                <a:effectLst/>
                <a:highlight>
                  <a:srgbClr val="FFFF00"/>
                </a:highlight>
                <a:latin typeface="Times New Roman" panose="02020603050405020304" pitchFamily="18" charset="0"/>
                <a:cs typeface="Times New Roman" panose="02020603050405020304" pitchFamily="18" charset="0"/>
              </a:rPr>
              <a:t>HEAVEN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This </a:t>
            </a:r>
            <a:r>
              <a:rPr lang="en-US" sz="2400" i="1" dirty="0">
                <a:latin typeface="Times New Roman" panose="02020603050405020304" pitchFamily="18" charset="0"/>
                <a:cs typeface="Times New Roman" panose="02020603050405020304" pitchFamily="18" charset="0"/>
              </a:rPr>
              <a:t>expression,</a:t>
            </a:r>
            <a:r>
              <a:rPr lang="en-US" sz="2400" dirty="0">
                <a:latin typeface="Times New Roman" panose="02020603050405020304" pitchFamily="18" charset="0"/>
                <a:cs typeface="Times New Roman" panose="02020603050405020304" pitchFamily="18" charset="0"/>
              </a:rPr>
              <a:t> "Yet once more," denotes the </a:t>
            </a:r>
            <a:r>
              <a:rPr lang="en-US" sz="2400" b="1" u="sng" dirty="0">
                <a:latin typeface="Times New Roman" panose="02020603050405020304" pitchFamily="18" charset="0"/>
                <a:cs typeface="Times New Roman" panose="02020603050405020304" pitchFamily="18" charset="0"/>
              </a:rPr>
              <a:t>removing of those things which </a:t>
            </a:r>
            <a:r>
              <a:rPr lang="en-US" sz="2400" b="1" u="sng" dirty="0">
                <a:highlight>
                  <a:srgbClr val="FFFF00"/>
                </a:highlight>
                <a:latin typeface="Times New Roman" panose="02020603050405020304" pitchFamily="18" charset="0"/>
                <a:cs typeface="Times New Roman" panose="02020603050405020304" pitchFamily="18" charset="0"/>
              </a:rPr>
              <a:t>can be shaken</a:t>
            </a:r>
            <a:r>
              <a:rPr lang="en-US" sz="2400" b="1" u="sng" dirty="0">
                <a:latin typeface="Times New Roman" panose="02020603050405020304" pitchFamily="18" charset="0"/>
                <a:cs typeface="Times New Roman" panose="02020603050405020304" pitchFamily="18" charset="0"/>
              </a:rPr>
              <a:t>, as of </a:t>
            </a:r>
            <a:r>
              <a:rPr lang="en-US" sz="2400" b="1" u="sng" dirty="0">
                <a:highlight>
                  <a:srgbClr val="FFFF00"/>
                </a:highlight>
                <a:latin typeface="Times New Roman" panose="02020603050405020304" pitchFamily="18" charset="0"/>
                <a:cs typeface="Times New Roman" panose="02020603050405020304" pitchFamily="18" charset="0"/>
              </a:rPr>
              <a:t>created things</a:t>
            </a:r>
            <a:r>
              <a:rPr lang="en-US" sz="2400" dirty="0">
                <a:latin typeface="Times New Roman" panose="02020603050405020304" pitchFamily="18" charset="0"/>
                <a:cs typeface="Times New Roman" panose="02020603050405020304" pitchFamily="18" charset="0"/>
              </a:rPr>
              <a:t>, so that </a:t>
            </a:r>
            <a:r>
              <a:rPr lang="en-US" sz="2400" b="1" u="sng" dirty="0">
                <a:latin typeface="Times New Roman" panose="02020603050405020304" pitchFamily="18" charset="0"/>
                <a:cs typeface="Times New Roman" panose="02020603050405020304" pitchFamily="18" charset="0"/>
              </a:rPr>
              <a:t>those things which </a:t>
            </a:r>
            <a:r>
              <a:rPr lang="en-US" sz="2400" b="1" u="sng" dirty="0">
                <a:highlight>
                  <a:srgbClr val="FFFF00"/>
                </a:highlight>
                <a:latin typeface="Times New Roman" panose="02020603050405020304" pitchFamily="18" charset="0"/>
                <a:cs typeface="Times New Roman" panose="02020603050405020304" pitchFamily="18" charset="0"/>
              </a:rPr>
              <a:t>cannot be shaken </a:t>
            </a:r>
            <a:r>
              <a:rPr lang="en-US" sz="2400" b="1" u="sng" dirty="0">
                <a:latin typeface="Times New Roman" panose="02020603050405020304" pitchFamily="18" charset="0"/>
                <a:cs typeface="Times New Roman" panose="02020603050405020304" pitchFamily="18" charset="0"/>
              </a:rPr>
              <a:t>may </a:t>
            </a:r>
            <a:r>
              <a:rPr lang="en-US" sz="2400" b="1" u="sng" dirty="0">
                <a:highlight>
                  <a:srgbClr val="FFFF00"/>
                </a:highlight>
                <a:latin typeface="Times New Roman" panose="02020603050405020304" pitchFamily="18" charset="0"/>
                <a:cs typeface="Times New Roman" panose="02020603050405020304" pitchFamily="18" charset="0"/>
              </a:rPr>
              <a:t>remain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voice shook the earth – reference to the terror at Mount Sinai</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Prophecy of Haggai 2:6 – God will again shake the earth but this time He will shake heaven also</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Interpretation of the Prophecy – God will shake (destroy) that which can be shaken (destroyed), i.e., created things; so that the things that cannot be shaken (destroyed), i.e., eternal things will remain.  End of the age.  2 Peter 3:11-13</a:t>
            </a:r>
          </a:p>
          <a:p>
            <a:endParaRPr lang="en-US" sz="2400" dirty="0"/>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479888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600164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The Grand Conclusion:</a:t>
            </a:r>
          </a:p>
          <a:p>
            <a:endParaRPr lang="en-US" sz="2000" b="1" u="sng" dirty="0">
              <a:highlight>
                <a:srgbClr val="00FF00"/>
              </a:highlight>
              <a:latin typeface="Times New Roman" panose="02020603050405020304" pitchFamily="18" charset="0"/>
              <a:cs typeface="Times New Roman" panose="02020603050405020304" pitchFamily="18" charset="0"/>
            </a:endParaRPr>
          </a:p>
          <a:p>
            <a:r>
              <a:rPr lang="en-US" sz="2000" b="1" u="sng" dirty="0">
                <a:highlight>
                  <a:srgbClr val="00FF00"/>
                </a:highlight>
                <a:latin typeface="Times New Roman" panose="02020603050405020304" pitchFamily="18" charset="0"/>
                <a:cs typeface="Times New Roman" panose="02020603050405020304" pitchFamily="18" charset="0"/>
              </a:rPr>
              <a:t>Therefore</a:t>
            </a:r>
            <a:r>
              <a:rPr lang="en-US" sz="2000" dirty="0">
                <a:latin typeface="Times New Roman" panose="02020603050405020304" pitchFamily="18" charset="0"/>
                <a:cs typeface="Times New Roman" panose="02020603050405020304" pitchFamily="18" charset="0"/>
              </a:rPr>
              <a:t>, since </a:t>
            </a:r>
            <a:r>
              <a:rPr lang="en-US" sz="2000" b="1" u="sng" dirty="0">
                <a:highlight>
                  <a:srgbClr val="FFFF00"/>
                </a:highlight>
                <a:latin typeface="Times New Roman" panose="02020603050405020304" pitchFamily="18" charset="0"/>
                <a:cs typeface="Times New Roman" panose="02020603050405020304" pitchFamily="18" charset="0"/>
              </a:rPr>
              <a:t>we receive a kingdom </a:t>
            </a:r>
            <a:r>
              <a:rPr lang="en-US" sz="2000" dirty="0">
                <a:latin typeface="Times New Roman" panose="02020603050405020304" pitchFamily="18" charset="0"/>
                <a:cs typeface="Times New Roman" panose="02020603050405020304" pitchFamily="18" charset="0"/>
              </a:rPr>
              <a:t>which </a:t>
            </a:r>
            <a:r>
              <a:rPr lang="en-US" sz="2000" b="1" u="sng" dirty="0">
                <a:highlight>
                  <a:srgbClr val="FFFF00"/>
                </a:highlight>
                <a:latin typeface="Times New Roman" panose="02020603050405020304" pitchFamily="18" charset="0"/>
                <a:cs typeface="Times New Roman" panose="02020603050405020304" pitchFamily="18" charset="0"/>
              </a:rPr>
              <a:t>cannot be shaken</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 described in verses 22-27), let us show gratitude, by which we may </a:t>
            </a:r>
            <a:r>
              <a:rPr lang="en-US" sz="2000" b="1" u="sng" dirty="0">
                <a:highlight>
                  <a:srgbClr val="FFFF00"/>
                </a:highlight>
                <a:latin typeface="Times New Roman" panose="02020603050405020304" pitchFamily="18" charset="0"/>
                <a:cs typeface="Times New Roman" panose="02020603050405020304" pitchFamily="18" charset="0"/>
              </a:rPr>
              <a:t>offer to God an acceptable </a:t>
            </a:r>
            <a:r>
              <a:rPr lang="en-US" sz="2000" b="1" u="sng" dirty="0">
                <a:highlight>
                  <a:srgbClr val="00FF00"/>
                </a:highlight>
                <a:latin typeface="Times New Roman" panose="02020603050405020304" pitchFamily="18" charset="0"/>
                <a:cs typeface="Times New Roman" panose="02020603050405020304" pitchFamily="18" charset="0"/>
              </a:rPr>
              <a:t>service </a:t>
            </a:r>
            <a:r>
              <a:rPr lang="en-US" sz="2000" dirty="0">
                <a:latin typeface="Times New Roman" panose="02020603050405020304" pitchFamily="18" charset="0"/>
                <a:cs typeface="Times New Roman" panose="02020603050405020304" pitchFamily="18" charset="0"/>
              </a:rPr>
              <a:t>with reverence and awe;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As priests of God – we </a:t>
            </a:r>
            <a:r>
              <a:rPr lang="en-US" sz="2000" b="1" u="sng" dirty="0">
                <a:highlight>
                  <a:srgbClr val="00FF00"/>
                </a:highlight>
                <a:latin typeface="Times New Roman" panose="02020603050405020304" pitchFamily="18" charset="0"/>
                <a:cs typeface="Times New Roman" panose="02020603050405020304" pitchFamily="18" charset="0"/>
              </a:rPr>
              <a:t>serve</a:t>
            </a:r>
            <a:r>
              <a:rPr lang="en-US" sz="2000" b="1" dirty="0">
                <a:latin typeface="Times New Roman" panose="02020603050405020304" pitchFamily="18" charset="0"/>
                <a:cs typeface="Times New Roman" panose="02020603050405020304" pitchFamily="18" charset="0"/>
              </a:rPr>
              <a:t> God. How? Offering </a:t>
            </a:r>
            <a:r>
              <a:rPr lang="en-US" sz="2000" b="1" dirty="0">
                <a:highlight>
                  <a:srgbClr val="00FF00"/>
                </a:highlight>
                <a:latin typeface="Times New Roman" panose="02020603050405020304" pitchFamily="18" charset="0"/>
                <a:cs typeface="Times New Roman" panose="02020603050405020304" pitchFamily="18" charset="0"/>
              </a:rPr>
              <a:t>sacrifices</a:t>
            </a:r>
            <a:r>
              <a:rPr lang="en-US" sz="2000" b="1" dirty="0">
                <a:latin typeface="Times New Roman" panose="02020603050405020304" pitchFamily="18" charset="0"/>
                <a:cs typeface="Times New Roman" panose="02020603050405020304" pitchFamily="18" charset="0"/>
              </a:rPr>
              <a:t> to God</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Romans 12:1 </a:t>
            </a:r>
            <a:r>
              <a:rPr lang="en-US" sz="2000" dirty="0">
                <a:latin typeface="Times New Roman" panose="02020603050405020304" pitchFamily="18" charset="0"/>
                <a:cs typeface="Times New Roman" panose="02020603050405020304" pitchFamily="18" charset="0"/>
              </a:rPr>
              <a:t> Therefore I urge you, brethren, by the mercies of God, to present your bodies </a:t>
            </a:r>
            <a:r>
              <a:rPr lang="en-US" sz="2000" b="1" u="sng" dirty="0">
                <a:highlight>
                  <a:srgbClr val="FFFF00"/>
                </a:highlight>
                <a:latin typeface="Times New Roman" panose="02020603050405020304" pitchFamily="18" charset="0"/>
                <a:cs typeface="Times New Roman" panose="02020603050405020304" pitchFamily="18" charset="0"/>
              </a:rPr>
              <a:t>a living and holy </a:t>
            </a:r>
            <a:r>
              <a:rPr lang="en-US" sz="2000" b="1" u="sng" dirty="0">
                <a:highlight>
                  <a:srgbClr val="00FF00"/>
                </a:highlight>
                <a:latin typeface="Times New Roman" panose="02020603050405020304" pitchFamily="18" charset="0"/>
                <a:cs typeface="Times New Roman" panose="02020603050405020304" pitchFamily="18" charset="0"/>
              </a:rPr>
              <a:t>sacrifice</a:t>
            </a:r>
            <a:r>
              <a:rPr lang="en-US" sz="2000" dirty="0">
                <a:latin typeface="Times New Roman" panose="02020603050405020304" pitchFamily="18" charset="0"/>
                <a:cs typeface="Times New Roman" panose="02020603050405020304" pitchFamily="18" charset="0"/>
              </a:rPr>
              <a:t>, acceptable to God, </a:t>
            </a:r>
            <a:r>
              <a:rPr lang="en-US" sz="2000" i="1" dirty="0">
                <a:latin typeface="Times New Roman" panose="02020603050405020304" pitchFamily="18" charset="0"/>
                <a:cs typeface="Times New Roman" panose="02020603050405020304" pitchFamily="18" charset="0"/>
              </a:rPr>
              <a:t>which is</a:t>
            </a:r>
            <a:r>
              <a:rPr lang="en-US" sz="2000" dirty="0">
                <a:latin typeface="Times New Roman" panose="02020603050405020304" pitchFamily="18" charset="0"/>
                <a:cs typeface="Times New Roman" panose="02020603050405020304" pitchFamily="18" charset="0"/>
              </a:rPr>
              <a:t> </a:t>
            </a:r>
            <a:r>
              <a:rPr lang="en-US" sz="2000" b="1" u="sng" dirty="0">
                <a:highlight>
                  <a:srgbClr val="FFFF00"/>
                </a:highlight>
                <a:latin typeface="Times New Roman" panose="02020603050405020304" pitchFamily="18" charset="0"/>
                <a:cs typeface="Times New Roman" panose="02020603050405020304" pitchFamily="18" charset="0"/>
              </a:rPr>
              <a:t>your spiritual </a:t>
            </a:r>
            <a:r>
              <a:rPr lang="en-US" sz="2000" b="1" u="sng" dirty="0">
                <a:highlight>
                  <a:srgbClr val="00FF00"/>
                </a:highlight>
                <a:latin typeface="Times New Roman" panose="02020603050405020304" pitchFamily="18" charset="0"/>
                <a:cs typeface="Times New Roman" panose="02020603050405020304" pitchFamily="18" charset="0"/>
              </a:rPr>
              <a:t>service</a:t>
            </a:r>
            <a:r>
              <a:rPr lang="en-US" sz="2000" b="1" u="sng" dirty="0">
                <a:highlight>
                  <a:srgbClr val="FFFF00"/>
                </a:highlight>
                <a:latin typeface="Times New Roman" panose="02020603050405020304" pitchFamily="18" charset="0"/>
                <a:cs typeface="Times New Roman" panose="02020603050405020304" pitchFamily="18" charset="0"/>
              </a:rPr>
              <a:t> of worship</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Exodus 28:41 …</a:t>
            </a:r>
            <a:r>
              <a:rPr lang="en-US" sz="2000" dirty="0">
                <a:latin typeface="Times New Roman" panose="02020603050405020304" pitchFamily="18" charset="0"/>
                <a:cs typeface="Times New Roman" panose="02020603050405020304" pitchFamily="18" charset="0"/>
              </a:rPr>
              <a:t>you shall anoint them and ordain them and consecrate them, that </a:t>
            </a:r>
            <a:r>
              <a:rPr lang="en-US" sz="2000" b="1" u="sng" dirty="0">
                <a:highlight>
                  <a:srgbClr val="FFFF00"/>
                </a:highlight>
                <a:latin typeface="Times New Roman" panose="02020603050405020304" pitchFamily="18" charset="0"/>
                <a:cs typeface="Times New Roman" panose="02020603050405020304" pitchFamily="18" charset="0"/>
              </a:rPr>
              <a:t>they may </a:t>
            </a:r>
            <a:r>
              <a:rPr lang="en-US" sz="2000" b="1" u="sng" dirty="0">
                <a:highlight>
                  <a:srgbClr val="00FF00"/>
                </a:highlight>
                <a:latin typeface="Times New Roman" panose="02020603050405020304" pitchFamily="18" charset="0"/>
                <a:cs typeface="Times New Roman" panose="02020603050405020304" pitchFamily="18" charset="0"/>
              </a:rPr>
              <a:t>serve</a:t>
            </a:r>
            <a:r>
              <a:rPr lang="en-US" sz="2000" b="1" u="sng" dirty="0">
                <a:highlight>
                  <a:srgbClr val="FFFF00"/>
                </a:highlight>
                <a:latin typeface="Times New Roman" panose="02020603050405020304" pitchFamily="18" charset="0"/>
                <a:cs typeface="Times New Roman" panose="02020603050405020304" pitchFamily="18" charset="0"/>
              </a:rPr>
              <a:t> Me as priests</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Exodus 19:6</a:t>
            </a:r>
            <a:r>
              <a:rPr lang="en-US" sz="2000" dirty="0">
                <a:latin typeface="Times New Roman" panose="02020603050405020304" pitchFamily="18" charset="0"/>
                <a:cs typeface="Times New Roman" panose="02020603050405020304" pitchFamily="18" charset="0"/>
              </a:rPr>
              <a:t> and you shall be to Me a </a:t>
            </a:r>
            <a:r>
              <a:rPr lang="en-US" sz="2000" b="1" u="sng" dirty="0">
                <a:highlight>
                  <a:srgbClr val="FFFF00"/>
                </a:highlight>
                <a:latin typeface="Times New Roman" panose="02020603050405020304" pitchFamily="18" charset="0"/>
                <a:cs typeface="Times New Roman" panose="02020603050405020304" pitchFamily="18" charset="0"/>
              </a:rPr>
              <a:t>kingdom of </a:t>
            </a:r>
            <a:r>
              <a:rPr lang="en-US" sz="2000" b="1" u="sng" dirty="0">
                <a:highlight>
                  <a:srgbClr val="00FF00"/>
                </a:highlight>
                <a:latin typeface="Times New Roman" panose="02020603050405020304" pitchFamily="18" charset="0"/>
                <a:cs typeface="Times New Roman" panose="02020603050405020304" pitchFamily="18" charset="0"/>
              </a:rPr>
              <a:t>priests </a:t>
            </a:r>
            <a:r>
              <a:rPr lang="en-US" sz="2000" dirty="0">
                <a:latin typeface="Times New Roman" panose="02020603050405020304" pitchFamily="18" charset="0"/>
                <a:cs typeface="Times New Roman" panose="02020603050405020304" pitchFamily="18" charset="0"/>
              </a:rPr>
              <a:t>and a </a:t>
            </a:r>
            <a:r>
              <a:rPr lang="en-US" sz="2000" b="1" u="sng" dirty="0">
                <a:highlight>
                  <a:srgbClr val="00FF00"/>
                </a:highlight>
                <a:latin typeface="Times New Roman" panose="02020603050405020304" pitchFamily="18" charset="0"/>
                <a:cs typeface="Times New Roman" panose="02020603050405020304" pitchFamily="18" charset="0"/>
              </a:rPr>
              <a:t>holy nation</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Peter 2:9 </a:t>
            </a:r>
            <a:r>
              <a:rPr lang="en-US" sz="2000" dirty="0">
                <a:latin typeface="Times New Roman" panose="02020603050405020304" pitchFamily="18" charset="0"/>
                <a:cs typeface="Times New Roman" panose="02020603050405020304" pitchFamily="18" charset="0"/>
              </a:rPr>
              <a:t> But </a:t>
            </a:r>
            <a:r>
              <a:rPr lang="en-US" sz="2000" b="1" u="sng" dirty="0">
                <a:latin typeface="Times New Roman" panose="02020603050405020304" pitchFamily="18" charset="0"/>
                <a:cs typeface="Times New Roman" panose="02020603050405020304" pitchFamily="18" charset="0"/>
              </a:rPr>
              <a:t>you are </a:t>
            </a:r>
            <a:r>
              <a:rPr lang="en-US" sz="2000" cap="small" dirty="0">
                <a:effectLst/>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cap="small" dirty="0">
                <a:effectLst/>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royal </a:t>
            </a:r>
            <a:r>
              <a:rPr lang="en-US" sz="2000" b="1" u="sng" cap="small" dirty="0">
                <a:effectLst/>
                <a:highlight>
                  <a:srgbClr val="00FF00"/>
                </a:highlight>
                <a:latin typeface="Times New Roman" panose="02020603050405020304" pitchFamily="18" charset="0"/>
                <a:cs typeface="Times New Roman" panose="02020603050405020304" pitchFamily="18" charset="0"/>
              </a:rPr>
              <a:t>PRIESTHOOD</a:t>
            </a:r>
            <a:r>
              <a:rPr lang="en-US" sz="2000" b="1" dirty="0">
                <a:latin typeface="Times New Roman" panose="02020603050405020304" pitchFamily="18" charset="0"/>
                <a:cs typeface="Times New Roman" panose="02020603050405020304" pitchFamily="18" charset="0"/>
              </a:rPr>
              <a:t>, </a:t>
            </a:r>
            <a:r>
              <a:rPr lang="en-US" sz="2000" b="1" cap="small" dirty="0">
                <a:effectLst/>
                <a:latin typeface="Times New Roman" panose="02020603050405020304" pitchFamily="18" charset="0"/>
                <a:cs typeface="Times New Roman" panose="02020603050405020304" pitchFamily="18" charset="0"/>
              </a:rPr>
              <a:t>A</a:t>
            </a:r>
            <a:r>
              <a:rPr lang="en-US" sz="2000" b="1" dirty="0">
                <a:latin typeface="Times New Roman" panose="02020603050405020304" pitchFamily="18" charset="0"/>
                <a:cs typeface="Times New Roman" panose="02020603050405020304" pitchFamily="18" charset="0"/>
              </a:rPr>
              <a:t> </a:t>
            </a:r>
            <a:r>
              <a:rPr lang="en-US" sz="2000" b="1" u="sng" cap="small" dirty="0">
                <a:effectLst/>
                <a:highlight>
                  <a:srgbClr val="00FF00"/>
                </a:highlight>
                <a:latin typeface="Times New Roman" panose="02020603050405020304" pitchFamily="18" charset="0"/>
                <a:cs typeface="Times New Roman" panose="02020603050405020304" pitchFamily="18" charset="0"/>
              </a:rPr>
              <a:t>HOLY NATION</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Revelation 1:6</a:t>
            </a:r>
            <a:r>
              <a:rPr lang="en-US" sz="2000" dirty="0">
                <a:latin typeface="Times New Roman" panose="02020603050405020304" pitchFamily="18" charset="0"/>
                <a:cs typeface="Times New Roman" panose="02020603050405020304" pitchFamily="18" charset="0"/>
              </a:rPr>
              <a:t> and </a:t>
            </a:r>
            <a:r>
              <a:rPr lang="en-US" sz="2000" b="1" u="sng" dirty="0">
                <a:latin typeface="Times New Roman" panose="02020603050405020304" pitchFamily="18" charset="0"/>
                <a:cs typeface="Times New Roman" panose="02020603050405020304" pitchFamily="18" charset="0"/>
              </a:rPr>
              <a:t>He has </a:t>
            </a:r>
            <a:r>
              <a:rPr lang="en-US" sz="2000" b="1" u="sng" dirty="0">
                <a:highlight>
                  <a:srgbClr val="FFFF00"/>
                </a:highlight>
                <a:latin typeface="Times New Roman" panose="02020603050405020304" pitchFamily="18" charset="0"/>
                <a:cs typeface="Times New Roman" panose="02020603050405020304" pitchFamily="18" charset="0"/>
              </a:rPr>
              <a:t>made us </a:t>
            </a:r>
            <a:r>
              <a:rPr lang="en-US" sz="2000" i="1" dirty="0">
                <a:latin typeface="Times New Roman" panose="02020603050405020304" pitchFamily="18" charset="0"/>
                <a:cs typeface="Times New Roman" panose="02020603050405020304" pitchFamily="18" charset="0"/>
              </a:rPr>
              <a:t>to be</a:t>
            </a:r>
            <a:r>
              <a:rPr lang="en-US" sz="2000" dirty="0">
                <a:latin typeface="Times New Roman" panose="02020603050405020304" pitchFamily="18" charset="0"/>
                <a:cs typeface="Times New Roman" panose="02020603050405020304" pitchFamily="18" charset="0"/>
              </a:rPr>
              <a:t> a </a:t>
            </a:r>
            <a:r>
              <a:rPr lang="en-US" sz="2000" b="1" u="sng" dirty="0">
                <a:highlight>
                  <a:srgbClr val="00FF00"/>
                </a:highlight>
                <a:latin typeface="Times New Roman" panose="02020603050405020304" pitchFamily="18" charset="0"/>
                <a:cs typeface="Times New Roman" panose="02020603050405020304" pitchFamily="18" charset="0"/>
              </a:rPr>
              <a:t>kingdom, priests </a:t>
            </a:r>
            <a:r>
              <a:rPr lang="en-US" sz="2000" b="1" u="sng" dirty="0">
                <a:latin typeface="Times New Roman" panose="02020603050405020304" pitchFamily="18" charset="0"/>
                <a:cs typeface="Times New Roman" panose="02020603050405020304" pitchFamily="18" charset="0"/>
              </a:rPr>
              <a:t>to His God and Father….</a:t>
            </a:r>
          </a:p>
          <a:p>
            <a:endParaRPr lang="en-US" sz="2000" b="1" u="sng"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Revelation 5:10 </a:t>
            </a:r>
            <a:r>
              <a:rPr lang="en-US" sz="2000" dirty="0">
                <a:latin typeface="Times New Roman" panose="02020603050405020304" pitchFamily="18" charset="0"/>
                <a:cs typeface="Times New Roman" panose="02020603050405020304" pitchFamily="18" charset="0"/>
              </a:rPr>
              <a:t> "You have </a:t>
            </a:r>
            <a:r>
              <a:rPr lang="en-US" sz="2000" b="1" u="sng" dirty="0">
                <a:highlight>
                  <a:srgbClr val="FFFF00"/>
                </a:highlight>
                <a:latin typeface="Times New Roman" panose="02020603050405020304" pitchFamily="18" charset="0"/>
                <a:cs typeface="Times New Roman" panose="02020603050405020304" pitchFamily="18" charset="0"/>
              </a:rPr>
              <a:t>made them </a:t>
            </a:r>
            <a:r>
              <a:rPr lang="en-US" sz="2000" i="1" dirty="0">
                <a:latin typeface="Times New Roman" panose="02020603050405020304" pitchFamily="18" charset="0"/>
                <a:cs typeface="Times New Roman" panose="02020603050405020304" pitchFamily="18" charset="0"/>
              </a:rPr>
              <a:t>to be</a:t>
            </a:r>
            <a:r>
              <a:rPr lang="en-US" sz="2000" dirty="0">
                <a:latin typeface="Times New Roman" panose="02020603050405020304" pitchFamily="18" charset="0"/>
                <a:cs typeface="Times New Roman" panose="02020603050405020304" pitchFamily="18" charset="0"/>
              </a:rPr>
              <a:t> a </a:t>
            </a:r>
            <a:r>
              <a:rPr lang="en-US" sz="2000" b="1" u="sng" dirty="0">
                <a:highlight>
                  <a:srgbClr val="00FF00"/>
                </a:highlight>
                <a:latin typeface="Times New Roman" panose="02020603050405020304" pitchFamily="18" charset="0"/>
                <a:cs typeface="Times New Roman" panose="02020603050405020304" pitchFamily="18" charset="0"/>
              </a:rPr>
              <a:t>kingdom and priests </a:t>
            </a:r>
            <a:r>
              <a:rPr lang="en-US" sz="2000" b="1" u="sng" dirty="0">
                <a:highlight>
                  <a:srgbClr val="FFFF00"/>
                </a:highlight>
                <a:latin typeface="Times New Roman" panose="02020603050405020304" pitchFamily="18" charset="0"/>
                <a:cs typeface="Times New Roman" panose="02020603050405020304" pitchFamily="18" charset="0"/>
              </a:rPr>
              <a:t>to our God</a:t>
            </a:r>
            <a:r>
              <a:rPr lang="en-US" sz="2000"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86036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the baptized in Christ – the church</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2 Thessalonians 2:13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God has chosen you </a:t>
            </a:r>
            <a:r>
              <a:rPr lang="en-US" sz="2400" b="1" u="sng" dirty="0">
                <a:highlight>
                  <a:srgbClr val="00FFFF"/>
                </a:highlight>
                <a:latin typeface="Times New Roman" panose="02020603050405020304" pitchFamily="18" charset="0"/>
                <a:cs typeface="Times New Roman" panose="02020603050405020304" pitchFamily="18" charset="0"/>
              </a:rPr>
              <a:t>from the beginning </a:t>
            </a:r>
            <a:r>
              <a:rPr lang="en-US" sz="2400" b="1" u="sng" dirty="0">
                <a:highlight>
                  <a:srgbClr val="00FF00"/>
                </a:highlight>
                <a:latin typeface="Times New Roman" panose="02020603050405020304" pitchFamily="18" charset="0"/>
                <a:cs typeface="Times New Roman" panose="02020603050405020304" pitchFamily="18" charset="0"/>
              </a:rPr>
              <a:t>for salvation</a:t>
            </a:r>
            <a:r>
              <a:rPr lang="en-US" sz="2400"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did God predestine for salvation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and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are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are the “in Him”?</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highlight>
                  <a:srgbClr val="FFFF00"/>
                </a:highlight>
                <a:latin typeface="Times New Roman" panose="02020603050405020304" pitchFamily="18" charset="0"/>
                <a:cs typeface="Times New Roman" panose="02020603050405020304" pitchFamily="18" charset="0"/>
              </a:rPr>
              <a:t>baptized into Christ – the church</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Conclusion:  </a:t>
            </a:r>
            <a:r>
              <a:rPr lang="en-US" sz="2400" dirty="0">
                <a:latin typeface="Times New Roman" panose="02020603050405020304" pitchFamily="18" charset="0"/>
                <a:cs typeface="Times New Roman" panose="02020603050405020304" pitchFamily="18" charset="0"/>
              </a:rPr>
              <a:t>God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dirty="0">
                <a:latin typeface="Times New Roman" panose="02020603050405020304" pitchFamily="18" charset="0"/>
                <a:cs typeface="Times New Roman" panose="02020603050405020304" pitchFamily="18" charset="0"/>
              </a:rPr>
              <a:t> for salvation the “</a:t>
            </a:r>
            <a:r>
              <a:rPr lang="en-US" sz="2400" b="1" dirty="0">
                <a:highlight>
                  <a:srgbClr val="FFFF00"/>
                </a:highlight>
                <a:latin typeface="Times New Roman" panose="02020603050405020304" pitchFamily="18" charset="0"/>
                <a:cs typeface="Times New Roman" panose="02020603050405020304" pitchFamily="18" charset="0"/>
              </a:rPr>
              <a:t>baptized in Christ – the church</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and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God did </a:t>
            </a:r>
            <a:r>
              <a:rPr lang="en-US" sz="2400" b="1" u="sng" dirty="0">
                <a:highlight>
                  <a:srgbClr val="00FFFF"/>
                </a:highlight>
                <a:latin typeface="Times New Roman" panose="02020603050405020304" pitchFamily="18" charset="0"/>
                <a:cs typeface="Times New Roman" panose="02020603050405020304" pitchFamily="18" charset="0"/>
              </a:rPr>
              <a:t>not predestine </a:t>
            </a:r>
            <a:r>
              <a:rPr lang="en-US" sz="2400" dirty="0">
                <a:latin typeface="Times New Roman" panose="02020603050405020304" pitchFamily="18" charset="0"/>
                <a:cs typeface="Times New Roman" panose="02020603050405020304" pitchFamily="18" charset="0"/>
              </a:rPr>
              <a:t>who would be </a:t>
            </a:r>
            <a:r>
              <a:rPr lang="en-US" sz="2400" b="1" u="sng" dirty="0">
                <a:highlight>
                  <a:srgbClr val="00FF00"/>
                </a:highlight>
                <a:latin typeface="Times New Roman" panose="02020603050405020304" pitchFamily="18" charset="0"/>
                <a:cs typeface="Times New Roman" panose="02020603050405020304" pitchFamily="18" charset="0"/>
              </a:rPr>
              <a:t>saved</a:t>
            </a:r>
            <a:r>
              <a:rPr lang="en-US" sz="2400" dirty="0">
                <a:latin typeface="Times New Roman" panose="02020603050405020304" pitchFamily="18" charset="0"/>
                <a:cs typeface="Times New Roman" panose="02020603050405020304" pitchFamily="18" charset="0"/>
              </a:rPr>
              <a:t>.  He gave us “free will” to </a:t>
            </a:r>
            <a:r>
              <a:rPr lang="en-US" sz="2400" b="1" dirty="0">
                <a:highlight>
                  <a:srgbClr val="00FFFF"/>
                </a:highlight>
                <a:latin typeface="Times New Roman" panose="02020603050405020304" pitchFamily="18" charset="0"/>
                <a:cs typeface="Times New Roman" panose="02020603050405020304" pitchFamily="18" charset="0"/>
              </a:rPr>
              <a:t>choose or not choose </a:t>
            </a:r>
            <a:r>
              <a:rPr lang="en-US" sz="2400" b="1" dirty="0">
                <a:highlight>
                  <a:srgbClr val="00FF00"/>
                </a:highlight>
                <a:latin typeface="Times New Roman" panose="02020603050405020304" pitchFamily="18" charset="0"/>
                <a:cs typeface="Times New Roman" panose="02020603050405020304" pitchFamily="18" charset="0"/>
              </a:rPr>
              <a:t>salvation</a:t>
            </a:r>
            <a:r>
              <a:rPr lang="en-US" sz="2400" dirty="0">
                <a:latin typeface="Times New Roman" panose="02020603050405020304" pitchFamily="18" charset="0"/>
                <a:cs typeface="Times New Roman" panose="02020603050405020304" pitchFamily="18" charset="0"/>
              </a:rPr>
              <a:t> through belief and </a:t>
            </a:r>
            <a:r>
              <a:rPr lang="en-US" sz="2400" b="1" dirty="0">
                <a:highlight>
                  <a:srgbClr val="FFFF00"/>
                </a:highlight>
                <a:latin typeface="Times New Roman" panose="02020603050405020304" pitchFamily="18" charset="0"/>
                <a:cs typeface="Times New Roman" panose="02020603050405020304" pitchFamily="18" charset="0"/>
              </a:rPr>
              <a:t>baptism into Christ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7201165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712714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Christ is the Church </a:t>
            </a:r>
            <a:r>
              <a:rPr lang="en-US" sz="2400" kern="100" dirty="0">
                <a:effectLst/>
                <a:latin typeface="Times New Roman" panose="02020603050405020304" pitchFamily="18" charset="0"/>
                <a:ea typeface="Calibri" panose="020F0502020204030204" pitchFamily="34" charset="0"/>
              </a:rPr>
              <a:t>– Colossians 1:24; Ephesians 2:20</a:t>
            </a: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Christ is the Kingdom </a:t>
            </a:r>
            <a:r>
              <a:rPr lang="en-US" sz="2400" kern="100" dirty="0">
                <a:effectLst/>
                <a:latin typeface="Times New Roman" panose="02020603050405020304" pitchFamily="18" charset="0"/>
                <a:ea typeface="Calibri" panose="020F0502020204030204" pitchFamily="34" charset="0"/>
              </a:rPr>
              <a:t>– Ephesians 5:5</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a:lnSpc>
                <a:spcPct val="107000"/>
              </a:lnSpc>
            </a:pPr>
            <a:r>
              <a:rPr lang="en-US" sz="2400" b="1" kern="100" dirty="0">
                <a:effectLst/>
                <a:latin typeface="Times New Roman" panose="02020603050405020304" pitchFamily="18" charset="0"/>
                <a:ea typeface="Calibri" panose="020F0502020204030204" pitchFamily="34" charset="0"/>
              </a:rPr>
              <a:t>Saints are the Church </a:t>
            </a:r>
            <a:r>
              <a:rPr lang="en-US" sz="2400" kern="100" dirty="0">
                <a:effectLst/>
                <a:latin typeface="Times New Roman" panose="02020603050405020304" pitchFamily="18" charset="0"/>
                <a:ea typeface="Calibri" panose="020F0502020204030204" pitchFamily="34" charset="0"/>
              </a:rPr>
              <a:t>– Ephesians 2:20; 1 Peter 2:5</a:t>
            </a:r>
          </a:p>
          <a:p>
            <a:pPr marL="0" marR="0">
              <a:lnSpc>
                <a:spcPct val="107000"/>
              </a:lnSpc>
              <a:spcBef>
                <a:spcPts val="0"/>
              </a:spcBef>
              <a:spcAft>
                <a:spcPts val="0"/>
              </a:spcAft>
            </a:pPr>
            <a:r>
              <a:rPr lang="en-US" sz="2400" b="1" kern="100" dirty="0">
                <a:latin typeface="Times New Roman" panose="02020603050405020304" pitchFamily="18" charset="0"/>
                <a:ea typeface="Calibri" panose="020F0502020204030204" pitchFamily="34" charset="0"/>
              </a:rPr>
              <a:t>Saints are the Kingdom </a:t>
            </a:r>
            <a:r>
              <a:rPr lang="en-US" sz="2400" kern="100" dirty="0">
                <a:latin typeface="Times New Roman" panose="02020603050405020304" pitchFamily="18" charset="0"/>
                <a:ea typeface="Calibri" panose="020F0502020204030204" pitchFamily="34" charset="0"/>
              </a:rPr>
              <a:t>– Revelation 1:6</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God adds men to the Church </a:t>
            </a:r>
            <a:r>
              <a:rPr lang="en-US" sz="2400" kern="100" dirty="0">
                <a:effectLst/>
                <a:latin typeface="Times New Roman" panose="02020603050405020304" pitchFamily="18" charset="0"/>
                <a:ea typeface="Calibri" panose="020F0502020204030204" pitchFamily="34" charset="0"/>
              </a:rPr>
              <a:t>– 1 Corinthians 12:13, 18</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God adds men to the Kingdom  </a:t>
            </a:r>
            <a:r>
              <a:rPr lang="en-US" sz="2400" kern="100" dirty="0">
                <a:effectLst/>
                <a:latin typeface="Times New Roman" panose="02020603050405020304" pitchFamily="18" charset="0"/>
                <a:ea typeface="Calibri" panose="020F0502020204030204" pitchFamily="34" charset="0"/>
              </a:rPr>
              <a:t>- Colossians 1:13</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Saints are in the Church </a:t>
            </a:r>
            <a:r>
              <a:rPr lang="en-US" sz="2400" kern="100" dirty="0">
                <a:effectLst/>
                <a:latin typeface="Times New Roman" panose="02020603050405020304" pitchFamily="18" charset="0"/>
                <a:ea typeface="Calibri" panose="020F0502020204030204" pitchFamily="34" charset="0"/>
              </a:rPr>
              <a:t>– 1 Corinthians 1:2</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Saints are in the Kingdom  </a:t>
            </a:r>
            <a:r>
              <a:rPr lang="en-US" sz="2400" kern="100" dirty="0">
                <a:effectLst/>
                <a:latin typeface="Times New Roman" panose="02020603050405020304" pitchFamily="18" charset="0"/>
                <a:ea typeface="Calibri" panose="020F0502020204030204" pitchFamily="34" charset="0"/>
              </a:rPr>
              <a:t>- Colossians 1:13</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6607392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633679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The Kingdom belongs to Christ </a:t>
            </a:r>
            <a:r>
              <a:rPr lang="en-US" sz="2400" kern="100" dirty="0">
                <a:effectLst/>
                <a:latin typeface="Times New Roman" panose="02020603050405020304" pitchFamily="18" charset="0"/>
                <a:ea typeface="Calibri" panose="020F0502020204030204" pitchFamily="34" charset="0"/>
              </a:rPr>
              <a:t>– Colossians 1:13-14</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The Church belongs to Christ </a:t>
            </a:r>
            <a:r>
              <a:rPr lang="en-US" sz="2400" kern="100" dirty="0">
                <a:effectLst/>
                <a:latin typeface="Times New Roman" panose="02020603050405020304" pitchFamily="18" charset="0"/>
                <a:ea typeface="Calibri" panose="020F0502020204030204" pitchFamily="34" charset="0"/>
              </a:rPr>
              <a:t>– Matthew 16:18</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The Saints belong to Christ </a:t>
            </a:r>
            <a:r>
              <a:rPr lang="en-US" sz="2400" kern="100" dirty="0">
                <a:effectLst/>
                <a:latin typeface="Times New Roman" panose="02020603050405020304" pitchFamily="18" charset="0"/>
                <a:ea typeface="Calibri" panose="020F0502020204030204" pitchFamily="34" charset="0"/>
              </a:rPr>
              <a:t>– 1 Cor 3:23; Galatians 3:29</a:t>
            </a:r>
            <a:endParaRPr lang="en-US" sz="2400"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God gives the Kingdom to the Saints </a:t>
            </a:r>
            <a:r>
              <a:rPr lang="en-US" sz="2400" kern="100" dirty="0">
                <a:effectLst/>
                <a:latin typeface="Times New Roman" panose="02020603050405020304" pitchFamily="18" charset="0"/>
                <a:ea typeface="Calibri" panose="020F0502020204030204" pitchFamily="34" charset="0"/>
              </a:rPr>
              <a:t>– Daniel 7:18; Matthew 25:34; Luke 12:32; Hebrews 12:28; James 2:5</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head (High Priest) of His Church </a:t>
            </a:r>
            <a:r>
              <a:rPr lang="en-US" sz="2400" kern="100" dirty="0">
                <a:effectLst/>
                <a:latin typeface="Times New Roman" panose="02020603050405020304" pitchFamily="18" charset="0"/>
                <a:ea typeface="Calibri" panose="020F0502020204030204" pitchFamily="34" charset="0"/>
              </a:rPr>
              <a:t>– Colossians 1:18; Hebrews 6:20</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head (King) of His Kingdom</a:t>
            </a:r>
            <a:r>
              <a:rPr lang="en-US" sz="2400" kern="100" dirty="0">
                <a:effectLst/>
                <a:latin typeface="Times New Roman" panose="02020603050405020304" pitchFamily="18" charset="0"/>
                <a:ea typeface="Calibri" panose="020F0502020204030204" pitchFamily="34" charset="0"/>
              </a:rPr>
              <a:t> – Luke 1:33; John 18:37; </a:t>
            </a:r>
            <a:r>
              <a:rPr lang="en-US" sz="2400" dirty="0">
                <a:effectLst/>
                <a:latin typeface="Times New Roman" panose="02020603050405020304" pitchFamily="18" charset="0"/>
                <a:ea typeface="Calibri" panose="020F0502020204030204" pitchFamily="34" charset="0"/>
              </a:rPr>
              <a:t>1 Timothy 6:15; Hebrews 1:8, </a:t>
            </a:r>
            <a:r>
              <a:rPr lang="en-US" sz="2400" kern="100" dirty="0">
                <a:effectLst/>
                <a:latin typeface="Times New Roman" panose="02020603050405020304" pitchFamily="18" charset="0"/>
                <a:ea typeface="Calibri" panose="020F0502020204030204" pitchFamily="34" charset="0"/>
              </a:rPr>
              <a:t>Revelation 11:15; 17:14</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both King and Priest who sits on the </a:t>
            </a:r>
            <a:r>
              <a:rPr lang="en-US" sz="2400" b="1" kern="100" dirty="0">
                <a:latin typeface="Times New Roman" panose="02020603050405020304" pitchFamily="18" charset="0"/>
                <a:ea typeface="Calibri" panose="020F0502020204030204" pitchFamily="34" charset="0"/>
              </a:rPr>
              <a:t>Throne of His Kingdom</a:t>
            </a:r>
            <a:r>
              <a:rPr lang="en-US" sz="2400" kern="100" dirty="0">
                <a:latin typeface="Times New Roman" panose="02020603050405020304" pitchFamily="18" charset="0"/>
                <a:ea typeface="Calibri" panose="020F0502020204030204" pitchFamily="34" charset="0"/>
              </a:rPr>
              <a:t> – Zechariah 6:12-13</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9134522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45431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marL="342900" indent="-342900">
              <a:lnSpc>
                <a:spcPct val="107000"/>
              </a:lnSpc>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Christ reigns in His Kingdom forever</a:t>
            </a:r>
            <a:r>
              <a:rPr lang="en-US" sz="2400" kern="100" dirty="0">
                <a:latin typeface="Times New Roman" panose="02020603050405020304" pitchFamily="18" charset="0"/>
                <a:ea typeface="Calibri" panose="020F0502020204030204" pitchFamily="34" charset="0"/>
              </a:rPr>
              <a:t> - </a:t>
            </a:r>
            <a:r>
              <a:rPr lang="en-US" sz="2400" kern="100" dirty="0">
                <a:effectLst/>
                <a:latin typeface="Times New Roman" panose="02020603050405020304" pitchFamily="18" charset="0"/>
                <a:ea typeface="Calibri" panose="020F0502020204030204" pitchFamily="34" charset="0"/>
              </a:rPr>
              <a:t>Luke 1:33; </a:t>
            </a:r>
            <a:r>
              <a:rPr lang="en-US" sz="2400" dirty="0">
                <a:effectLst/>
                <a:latin typeface="Times New Roman" panose="02020603050405020304" pitchFamily="18" charset="0"/>
                <a:ea typeface="Calibri" panose="020F0502020204030204" pitchFamily="34" charset="0"/>
              </a:rPr>
              <a:t>1 Timothy 6:15; Revelation 11:15</a:t>
            </a:r>
            <a:endParaRPr lang="en-US" sz="2400" b="1"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Saints reign with Christ in His Kingdom forever</a:t>
            </a:r>
            <a:r>
              <a:rPr lang="en-US" sz="2400" kern="100" dirty="0">
                <a:latin typeface="Times New Roman" panose="02020603050405020304" pitchFamily="18" charset="0"/>
                <a:ea typeface="Calibri" panose="020F0502020204030204" pitchFamily="34" charset="0"/>
              </a:rPr>
              <a:t> – Matthew 25:21; 2 Timothy 2:12; Revelation 22:3-5 </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Christ sits on God’s throne</a:t>
            </a:r>
            <a:r>
              <a:rPr lang="en-US" sz="2400" kern="100" dirty="0">
                <a:latin typeface="Times New Roman" panose="02020603050405020304" pitchFamily="18" charset="0"/>
                <a:ea typeface="Calibri" panose="020F0502020204030204" pitchFamily="34" charset="0"/>
              </a:rPr>
              <a:t> – </a:t>
            </a:r>
            <a:r>
              <a:rPr lang="en-US" sz="2400" kern="100" dirty="0">
                <a:effectLst/>
                <a:latin typeface="Times New Roman" panose="02020603050405020304" pitchFamily="18" charset="0"/>
                <a:ea typeface="Calibri" panose="020F0502020204030204" pitchFamily="34" charset="0"/>
              </a:rPr>
              <a:t>Matthew 25:31; </a:t>
            </a:r>
            <a:r>
              <a:rPr lang="en-US" sz="2400" kern="100" dirty="0">
                <a:latin typeface="Times New Roman" panose="02020603050405020304" pitchFamily="18" charset="0"/>
                <a:ea typeface="Calibri" panose="020F0502020204030204" pitchFamily="34" charset="0"/>
              </a:rPr>
              <a:t>Luke 1:32-35; 20:42; Hebrews 1:8; 8:1; 12:2; Revelation 3:21; 22:1</a:t>
            </a:r>
          </a:p>
          <a:p>
            <a:pPr marL="342900" marR="0" indent="-342900">
              <a:lnSpc>
                <a:spcPct val="107000"/>
              </a:lnSpc>
              <a:spcBef>
                <a:spcPts val="0"/>
              </a:spcBef>
              <a:spcAft>
                <a:spcPts val="0"/>
              </a:spcAft>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Saints sit on Christ’s throne</a:t>
            </a:r>
            <a:r>
              <a:rPr lang="en-US" sz="2400" kern="100" dirty="0">
                <a:latin typeface="Times New Roman" panose="02020603050405020304" pitchFamily="18" charset="0"/>
                <a:ea typeface="Calibri" panose="020F0502020204030204" pitchFamily="34" charset="0"/>
              </a:rPr>
              <a:t> – Revelation 3:21</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King and High Priest according to Melchizedek </a:t>
            </a:r>
            <a:r>
              <a:rPr lang="en-US" sz="2400" kern="100" dirty="0">
                <a:effectLst/>
                <a:latin typeface="Times New Roman" panose="02020603050405020304" pitchFamily="18" charset="0"/>
                <a:ea typeface="Calibri" panose="020F0502020204030204" pitchFamily="34" charset="0"/>
              </a:rPr>
              <a:t>- Hebrews 5:10</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Saints are Royal </a:t>
            </a:r>
            <a:r>
              <a:rPr lang="en-US" sz="2400" b="1" kern="100" dirty="0">
                <a:latin typeface="Times New Roman" panose="02020603050405020304" pitchFamily="18" charset="0"/>
                <a:ea typeface="Calibri" panose="020F0502020204030204" pitchFamily="34" charset="0"/>
              </a:rPr>
              <a:t>P</a:t>
            </a:r>
            <a:r>
              <a:rPr lang="en-US" sz="2400" b="1" kern="100" dirty="0">
                <a:effectLst/>
                <a:latin typeface="Times New Roman" panose="02020603050405020304" pitchFamily="18" charset="0"/>
                <a:ea typeface="Calibri" panose="020F0502020204030204" pitchFamily="34" charset="0"/>
              </a:rPr>
              <a:t>riests (reign with Christ and serve as priests) </a:t>
            </a:r>
            <a:r>
              <a:rPr lang="en-US" sz="2400" kern="100" dirty="0">
                <a:effectLst/>
                <a:latin typeface="Times New Roman" panose="02020603050405020304" pitchFamily="18" charset="0"/>
                <a:ea typeface="Calibri" panose="020F0502020204030204" pitchFamily="34" charset="0"/>
              </a:rPr>
              <a:t>– 1 Peter 2:9</a:t>
            </a:r>
          </a:p>
          <a:p>
            <a:pPr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6780539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782534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Isaiah 11:1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a shoot will spring from the stem of </a:t>
            </a:r>
            <a:r>
              <a:rPr lang="en-US" sz="2400" b="1" u="sng" dirty="0">
                <a:highlight>
                  <a:srgbClr val="FFFF00"/>
                </a:highlight>
                <a:latin typeface="Times New Roman" panose="02020603050405020304" pitchFamily="18" charset="0"/>
                <a:cs typeface="Times New Roman" panose="02020603050405020304" pitchFamily="18" charset="0"/>
              </a:rPr>
              <a:t>Jesse</a:t>
            </a:r>
            <a:r>
              <a:rPr lang="en-US" sz="2400" dirty="0">
                <a:latin typeface="Times New Roman" panose="02020603050405020304" pitchFamily="18" charset="0"/>
                <a:cs typeface="Times New Roman" panose="02020603050405020304" pitchFamily="18" charset="0"/>
              </a:rPr>
              <a:t>, And a </a:t>
            </a:r>
            <a:r>
              <a:rPr lang="en-US" sz="2400" b="1" u="sng" dirty="0">
                <a:highlight>
                  <a:srgbClr val="00FF00"/>
                </a:highlight>
                <a:latin typeface="Times New Roman" panose="02020603050405020304" pitchFamily="18" charset="0"/>
                <a:cs typeface="Times New Roman" panose="02020603050405020304" pitchFamily="18" charset="0"/>
              </a:rPr>
              <a:t>branch </a:t>
            </a:r>
            <a:r>
              <a:rPr lang="en-US" sz="2400" dirty="0">
                <a:latin typeface="Times New Roman" panose="02020603050405020304" pitchFamily="18" charset="0"/>
                <a:cs typeface="Times New Roman" panose="02020603050405020304" pitchFamily="18" charset="0"/>
              </a:rPr>
              <a:t>from his roots will bear fruit. </a:t>
            </a:r>
            <a:r>
              <a:rPr lang="en-US" sz="2400" baseline="30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Spirit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 </a:t>
            </a:r>
            <a:r>
              <a:rPr lang="en-US" sz="2400" cap="small" dirty="0">
                <a:effectLst/>
                <a:latin typeface="Times New Roman" panose="02020603050405020304" pitchFamily="18" charset="0"/>
                <a:cs typeface="Times New Roman" panose="02020603050405020304" pitchFamily="18" charset="0"/>
              </a:rPr>
              <a:t>(John 1:33) </a:t>
            </a:r>
            <a:r>
              <a:rPr lang="en-US" sz="2400" dirty="0">
                <a:latin typeface="Times New Roman" panose="02020603050405020304" pitchFamily="18" charset="0"/>
                <a:cs typeface="Times New Roman" panose="02020603050405020304" pitchFamily="18" charset="0"/>
              </a:rPr>
              <a:t>will rest on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a:t>
            </a:r>
            <a:endParaRPr lang="en-US" sz="2400" cap="small" dirty="0">
              <a:latin typeface="Times New Roman" panose="02020603050405020304" pitchFamily="18" charset="0"/>
              <a:cs typeface="Times New Roman" panose="02020603050405020304" pitchFamily="18" charset="0"/>
            </a:endParaRPr>
          </a:p>
          <a:p>
            <a:pPr>
              <a:lnSpc>
                <a:spcPct val="107000"/>
              </a:lnSpc>
            </a:pPr>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Matthew 1:6</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Jesse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was the </a:t>
            </a:r>
            <a:r>
              <a:rPr lang="en-US" sz="2400" b="1" u="sng" dirty="0">
                <a:latin typeface="Times New Roman" panose="02020603050405020304" pitchFamily="18" charset="0"/>
                <a:cs typeface="Times New Roman" panose="02020603050405020304" pitchFamily="18" charset="0"/>
              </a:rPr>
              <a:t>father of </a:t>
            </a:r>
            <a:r>
              <a:rPr lang="en-US" sz="2400" b="1" u="sng" dirty="0">
                <a:highlight>
                  <a:srgbClr val="FFFF00"/>
                </a:highlight>
                <a:latin typeface="Times New Roman" panose="02020603050405020304" pitchFamily="18" charset="0"/>
                <a:cs typeface="Times New Roman" panose="02020603050405020304" pitchFamily="18" charset="0"/>
              </a:rPr>
              <a:t>David the king</a:t>
            </a:r>
            <a:r>
              <a:rPr lang="en-US" sz="2400" dirty="0">
                <a:latin typeface="Times New Roman" panose="02020603050405020304" pitchFamily="18" charset="0"/>
                <a:cs typeface="Times New Roman" panose="02020603050405020304" pitchFamily="18" charset="0"/>
              </a:rPr>
              <a:t>….</a:t>
            </a:r>
          </a:p>
          <a:p>
            <a:pPr>
              <a:lnSpc>
                <a:spcPct val="107000"/>
              </a:lnSpc>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Matthew 1:1 … </a:t>
            </a:r>
            <a:r>
              <a:rPr lang="en-US" sz="2400" b="1" u="sng" dirty="0">
                <a:highlight>
                  <a:srgbClr val="FFFF00"/>
                </a:highlight>
                <a:latin typeface="Times New Roman" panose="02020603050405020304" pitchFamily="18" charset="0"/>
                <a:cs typeface="Times New Roman" panose="02020603050405020304" pitchFamily="18" charset="0"/>
              </a:rPr>
              <a:t>Jesus</a:t>
            </a:r>
            <a:r>
              <a:rPr lang="en-US" sz="2400" dirty="0">
                <a:latin typeface="Times New Roman" panose="02020603050405020304" pitchFamily="18" charset="0"/>
                <a:cs typeface="Times New Roman" panose="02020603050405020304" pitchFamily="18" charset="0"/>
              </a:rPr>
              <a:t> the Messiah, the </a:t>
            </a:r>
            <a:r>
              <a:rPr lang="en-US" sz="2400" b="1" u="sng" dirty="0">
                <a:highlight>
                  <a:srgbClr val="FFFF00"/>
                </a:highlight>
                <a:latin typeface="Times New Roman" panose="02020603050405020304" pitchFamily="18" charset="0"/>
                <a:cs typeface="Times New Roman" panose="02020603050405020304" pitchFamily="18" charset="0"/>
              </a:rPr>
              <a:t>son of David</a:t>
            </a:r>
            <a:r>
              <a:rPr lang="en-US" sz="2400" dirty="0">
                <a:latin typeface="Times New Roman" panose="02020603050405020304" pitchFamily="18" charset="0"/>
                <a:cs typeface="Times New Roman" panose="02020603050405020304" pitchFamily="18" charset="0"/>
              </a:rPr>
              <a:t>, the son of Abraham: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Zechariah 6:12-13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say to him, 'Thus says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of hosts, "Behold, a man whose name is </a:t>
            </a:r>
            <a:r>
              <a:rPr lang="en-US" sz="2400" b="1" u="sng" dirty="0">
                <a:highlight>
                  <a:srgbClr val="00FF00"/>
                </a:highlight>
                <a:latin typeface="Times New Roman" panose="02020603050405020304" pitchFamily="18" charset="0"/>
                <a:cs typeface="Times New Roman" panose="02020603050405020304" pitchFamily="18" charset="0"/>
              </a:rPr>
              <a:t>Branch</a:t>
            </a:r>
            <a:r>
              <a:rPr lang="en-US" sz="2400" dirty="0">
                <a:latin typeface="Times New Roman" panose="02020603050405020304" pitchFamily="18" charset="0"/>
                <a:cs typeface="Times New Roman" panose="02020603050405020304" pitchFamily="18" charset="0"/>
              </a:rPr>
              <a:t> (Jesus Christ) for He will branch out from where He is; and </a:t>
            </a:r>
            <a:r>
              <a:rPr lang="en-US" sz="2400" b="1" u="sng" dirty="0">
                <a:highlight>
                  <a:srgbClr val="FFFF00"/>
                </a:highlight>
                <a:latin typeface="Times New Roman" panose="02020603050405020304" pitchFamily="18" charset="0"/>
                <a:cs typeface="Times New Roman" panose="02020603050405020304" pitchFamily="18" charset="0"/>
              </a:rPr>
              <a:t>He will build the temple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cap="small" dirty="0">
                <a:effectLst/>
                <a:highlight>
                  <a:srgbClr val="FFFF00"/>
                </a:highlight>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(2 Samuel 7:11-14)</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13 </a:t>
            </a:r>
            <a:r>
              <a:rPr lang="en-US" sz="2400" dirty="0">
                <a:latin typeface="Times New Roman" panose="02020603050405020304" pitchFamily="18" charset="0"/>
                <a:cs typeface="Times New Roman" panose="02020603050405020304" pitchFamily="18" charset="0"/>
              </a:rPr>
              <a:t> "Yes, it is He who will build the temple of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and He who will bear the honor and </a:t>
            </a:r>
            <a:r>
              <a:rPr lang="en-US" sz="2400" b="1" u="sng" dirty="0">
                <a:highlight>
                  <a:srgbClr val="FFFF00"/>
                </a:highlight>
                <a:latin typeface="Times New Roman" panose="02020603050405020304" pitchFamily="18" charset="0"/>
                <a:cs typeface="Times New Roman" panose="02020603050405020304" pitchFamily="18" charset="0"/>
              </a:rPr>
              <a:t>sit and rule on His throne</a:t>
            </a:r>
            <a:r>
              <a:rPr lang="en-US" sz="2400" dirty="0">
                <a:latin typeface="Times New Roman" panose="02020603050405020304" pitchFamily="18" charset="0"/>
                <a:cs typeface="Times New Roman" panose="02020603050405020304" pitchFamily="18" charset="0"/>
              </a:rPr>
              <a:t> (Luke 1:33; Hebrews 8:1); . Thus, </a:t>
            </a:r>
            <a:r>
              <a:rPr lang="en-US" sz="2400" b="1" u="sng" dirty="0">
                <a:highlight>
                  <a:srgbClr val="FFFF00"/>
                </a:highlight>
                <a:latin typeface="Times New Roman" panose="02020603050405020304" pitchFamily="18" charset="0"/>
                <a:cs typeface="Times New Roman" panose="02020603050405020304" pitchFamily="18" charset="0"/>
              </a:rPr>
              <a:t>He will be a priest on His throne</a:t>
            </a:r>
            <a:r>
              <a:rPr lang="en-US" sz="2400" dirty="0">
                <a:latin typeface="Times New Roman" panose="02020603050405020304" pitchFamily="18" charset="0"/>
                <a:cs typeface="Times New Roman" panose="02020603050405020304" pitchFamily="18" charset="0"/>
              </a:rPr>
              <a:t> (Hebrews 5:10), and the counsel of peace will be between </a:t>
            </a:r>
            <a:r>
              <a:rPr lang="en-US" sz="2400" b="1" u="sng" dirty="0">
                <a:highlight>
                  <a:srgbClr val="FFFF00"/>
                </a:highlight>
                <a:latin typeface="Times New Roman" panose="02020603050405020304" pitchFamily="18" charset="0"/>
                <a:cs typeface="Times New Roman" panose="02020603050405020304" pitchFamily="18" charset="0"/>
              </a:rPr>
              <a:t>the two offices</a:t>
            </a:r>
            <a:r>
              <a:rPr lang="en-US" sz="2400" dirty="0">
                <a:latin typeface="Times New Roman" panose="02020603050405020304" pitchFamily="18" charset="0"/>
                <a:cs typeface="Times New Roman" panose="02020603050405020304" pitchFamily="18" charset="0"/>
              </a:rPr>
              <a:t> (High Priest and King)."'</a:t>
            </a: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8311431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3046988"/>
          </a:xfrm>
          <a:prstGeom prst="rect">
            <a:avLst/>
          </a:prstGeom>
          <a:noFill/>
        </p:spPr>
        <p:txBody>
          <a:bodyPr wrap="square" rtlCol="0">
            <a:spAutoFit/>
          </a:bodyPr>
          <a:lstStyle/>
          <a:p>
            <a:pPr algn="ctr"/>
            <a:r>
              <a:rPr lang="en-US" sz="9600" b="1" dirty="0">
                <a:latin typeface="Times New Roman" panose="02020603050405020304" pitchFamily="18" charset="0"/>
                <a:cs typeface="Times New Roman" panose="02020603050405020304" pitchFamily="18" charset="0"/>
              </a:rPr>
              <a:t>Church is the</a:t>
            </a:r>
          </a:p>
          <a:p>
            <a:pPr algn="ctr"/>
            <a:r>
              <a:rPr lang="en-US" sz="9600" b="1" dirty="0">
                <a:latin typeface="Times New Roman" panose="02020603050405020304" pitchFamily="18" charset="0"/>
                <a:cs typeface="Times New Roman" panose="02020603050405020304" pitchFamily="18" charset="0"/>
              </a:rPr>
              <a:t>Bride of Christ</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767996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87853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In the third chapter of Genesis when man fell into sin, God begins to unfold His plan of salvation at Genesis 3:15 - Grand view:</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Epic spiritual war between God and Satan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Seed of Satan will war with the Seed of the Woman (Christ) and Her Children (Saints)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Seed of the Woman will strike a lethal blow to Satan giving the Saints victory</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But before God begins revealing His plan of salvation, God first introduces the marriage covenant between the man and the woman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the fall of man and sin entered into the world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God introduced His plan of salvation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God spoke the promise of eternal life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God foretells the coming Messiah and savior of the world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Over the course of millennia, God’s marriage covenant becomes clearer and more specific:</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Grand and glorious conclusion is the church is the bride of Christ</a:t>
            </a: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795916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4180055"/>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To set the context, throughout the Genesis creation account, there are six times when God states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His creation is good</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1:4   – Creation of Light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1:10 – Separating of the waters and dry land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1:12 – Bringing forth the life of vegetation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1:18 – Creation of the sun, moon, and stars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1:21 – Bring forth sea life and birds of the air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1:25 – Bringing forth land life – all the animals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01414792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668411"/>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rPr>
              <a:t>But not so after the </a:t>
            </a:r>
            <a:r>
              <a:rPr lang="en-US" sz="2400" b="1" kern="100" dirty="0">
                <a:effectLst/>
                <a:latin typeface="Times New Roman" panose="02020603050405020304" pitchFamily="18" charset="0"/>
                <a:ea typeface="Calibri" panose="020F0502020204030204" pitchFamily="34" charset="0"/>
              </a:rPr>
              <a:t>creation of man </a:t>
            </a:r>
            <a:r>
              <a:rPr lang="en-US" sz="2400" kern="100" dirty="0">
                <a:effectLst/>
                <a:latin typeface="Times New Roman" panose="02020603050405020304" pitchFamily="18" charset="0"/>
                <a:ea typeface="Calibri" panose="020F0502020204030204" pitchFamily="34" charset="0"/>
              </a:rPr>
              <a:t>– God said </a:t>
            </a:r>
            <a:r>
              <a:rPr lang="en-US" sz="2400" b="1" kern="100" dirty="0">
                <a:effectLst/>
                <a:latin typeface="Times New Roman" panose="02020603050405020304" pitchFamily="18" charset="0"/>
                <a:ea typeface="Calibri" panose="020F0502020204030204" pitchFamily="34" charset="0"/>
              </a:rPr>
              <a:t>it was not good </a:t>
            </a:r>
            <a:r>
              <a:rPr lang="en-US" sz="2400" kern="100" dirty="0">
                <a:effectLst/>
                <a:latin typeface="Times New Roman" panose="02020603050405020304" pitchFamily="18" charset="0"/>
                <a:ea typeface="Calibri" panose="020F0502020204030204" pitchFamily="34" charset="0"/>
              </a:rPr>
              <a:t>because man was alone</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Then the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 said,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It is not good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the man to be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alone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 will make him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helper suitable</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him.“</a:t>
            </a:r>
          </a:p>
          <a:p>
            <a:pPr marL="0" marR="0">
              <a:lnSpc>
                <a:spcPct val="107000"/>
              </a:lnSpc>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Therefore, as recorded at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2:21-22</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God creates a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suitable helper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for the man by taking a rib out of the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man’s side</a:t>
            </a:r>
            <a:r>
              <a:rPr lang="en-US" sz="2400"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and fashioning her into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 woman </a:t>
            </a:r>
            <a:r>
              <a:rPr lang="en-US" sz="2400" dirty="0">
                <a:latin typeface="Times New Roman" panose="02020603050405020304" pitchFamily="18" charset="0"/>
                <a:cs typeface="Times New Roman" panose="02020603050405020304" pitchFamily="18" charset="0"/>
              </a:rPr>
              <a:t>upon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which the man, Adam, declares:</a:t>
            </a: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Genesis 2:23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man said, "This is now bone of my bones, And flesh of my flesh; She shall be called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ishshah</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woman – no root word)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Because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she was taken out of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adam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man)."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2400243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169877"/>
          </a:xfrm>
          <a:prstGeom prst="rect">
            <a:avLst/>
          </a:prstGeom>
          <a:noFill/>
        </p:spPr>
        <p:txBody>
          <a:bodyPr wrap="square" rtlCol="0">
            <a:spAutoFit/>
          </a:bodyPr>
          <a:lstStyle/>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Immediately upon the creation of woman from the man, </a:t>
            </a:r>
            <a:r>
              <a:rPr lang="en-US" sz="2400" b="1" u="sng"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ordained the marriage relationship</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between the man and the woman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2:24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this reason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a man shall leave his father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his mother,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be joined to his wife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they shall become 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First time in scripture the term “wife” is used.</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Term Husband is not used until Genesis 3:6 when Eve offered the forbidden fruit to Adam</a:t>
            </a:r>
          </a:p>
          <a:p>
            <a:pPr marL="5715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Key components to the </a:t>
            </a:r>
            <a:r>
              <a:rPr lang="en-US" sz="2400" dirty="0">
                <a:latin typeface="Times New Roman" panose="02020603050405020304" pitchFamily="18" charset="0"/>
                <a:ea typeface="Calibri" panose="020F0502020204030204" pitchFamily="34" charset="0"/>
                <a:cs typeface="Times New Roman" panose="02020603050405020304" pitchFamily="18" charset="0"/>
              </a:rPr>
              <a:t>marriage covenant</a:t>
            </a:r>
          </a:p>
          <a:p>
            <a:pPr marL="1028700" lvl="1"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man and the woman are joined to each other</a:t>
            </a:r>
          </a:p>
          <a:p>
            <a:pPr marL="1028700" lvl="1"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man and the woman become one flesh</a:t>
            </a:r>
          </a:p>
          <a:p>
            <a:pPr marL="1028700" lvl="1"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Union of the man and the woman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9211546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908541"/>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Advancing forward into the New Covenant at Matthew 19:4-6, God reveals that it is He,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Himself who joins the man and woman in the matrimonial relationship</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In these passages, we have the account of Pharisees testing Jesus with a question they hoped would stump Him. They ask Jesus if a man can divorce a woman for any reason at all. </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tabLst>
                <a:tab pos="22860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19:4-5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He answered and said, "Have you not read that He who created them from the beginning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made them male and female</a:t>
            </a:r>
            <a:r>
              <a:rPr lang="en-US" sz="2400"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(Genesis 1:27),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said, 'For this reason a man shall leave his father and mother and be joined to his wife,</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they are no longer two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(Genesis 2:24-25) </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However, at verse 6, Jesus adds a critical revelation.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19:6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What therefore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has joined together</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let no man separate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260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the baptized into Christ - the church</a:t>
            </a:r>
            <a:r>
              <a:rPr lang="en-US" sz="2400" dirty="0">
                <a:latin typeface="Times New Roman" panose="02020603050405020304" pitchFamily="18" charset="0"/>
                <a:cs typeface="Times New Roman" panose="02020603050405020304" pitchFamily="18" charset="0"/>
              </a:rPr>
              <a:t>)  before the foundation of the world, that </a:t>
            </a:r>
            <a:r>
              <a:rPr lang="en-US" sz="2400" b="1" u="sng" dirty="0">
                <a:highlight>
                  <a:srgbClr val="FFFF00"/>
                </a:highlight>
                <a:latin typeface="Times New Roman" panose="02020603050405020304" pitchFamily="18" charset="0"/>
                <a:cs typeface="Times New Roman" panose="02020603050405020304" pitchFamily="18" charset="0"/>
              </a:rPr>
              <a:t>we would be holy and blameless before Him</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Question:  </a:t>
            </a:r>
            <a:r>
              <a:rPr lang="en-US" sz="2400" dirty="0">
                <a:latin typeface="Times New Roman" panose="02020603050405020304" pitchFamily="18" charset="0"/>
                <a:cs typeface="Times New Roman" panose="02020603050405020304" pitchFamily="18" charset="0"/>
              </a:rPr>
              <a:t>How did the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the “</a:t>
            </a:r>
            <a:r>
              <a:rPr lang="en-US" sz="2400" b="1" dirty="0">
                <a:highlight>
                  <a:srgbClr val="FFFF00"/>
                </a:highlight>
                <a:latin typeface="Times New Roman" panose="02020603050405020304" pitchFamily="18" charset="0"/>
                <a:cs typeface="Times New Roman" panose="02020603050405020304" pitchFamily="18" charset="0"/>
              </a:rPr>
              <a:t>in Christ</a:t>
            </a:r>
            <a:r>
              <a:rPr lang="en-US" sz="2400" dirty="0">
                <a:latin typeface="Times New Roman" panose="02020603050405020304" pitchFamily="18" charset="0"/>
                <a:cs typeface="Times New Roman" panose="02020603050405020304" pitchFamily="18" charset="0"/>
              </a:rPr>
              <a:t>” become </a:t>
            </a:r>
            <a:r>
              <a:rPr lang="en-US" sz="2400" b="1" u="sng" dirty="0">
                <a:highlight>
                  <a:srgbClr val="FFFF00"/>
                </a:highlight>
                <a:latin typeface="Times New Roman" panose="02020603050405020304" pitchFamily="18" charset="0"/>
                <a:cs typeface="Times New Roman" panose="02020603050405020304" pitchFamily="18" charset="0"/>
              </a:rPr>
              <a:t>holy and blameless?</a:t>
            </a: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Answer:</a:t>
            </a:r>
            <a:r>
              <a:rPr lang="en-US" sz="2400" dirty="0">
                <a:latin typeface="Times New Roman" panose="02020603050405020304" pitchFamily="18" charset="0"/>
                <a:cs typeface="Times New Roman" panose="02020603050405020304" pitchFamily="18" charset="0"/>
              </a:rPr>
              <a:t>  Made holy and blameless when baptized into Christ for cleansing of sins – when we became “the predestined” “in Christ”; the predestined “in Him.”</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Acts 22:16 … </a:t>
            </a:r>
            <a:r>
              <a:rPr lang="en-US" sz="2400" dirty="0">
                <a:latin typeface="Times New Roman" panose="02020603050405020304" pitchFamily="18" charset="0"/>
                <a:cs typeface="Times New Roman" panose="02020603050405020304" pitchFamily="18" charset="0"/>
              </a:rPr>
              <a:t>be </a:t>
            </a:r>
            <a:r>
              <a:rPr lang="en-US" sz="2400" b="1" u="sng" dirty="0">
                <a:highlight>
                  <a:srgbClr val="FFFF00"/>
                </a:highlight>
                <a:latin typeface="Times New Roman" panose="02020603050405020304" pitchFamily="18" charset="0"/>
                <a:cs typeface="Times New Roman" panose="02020603050405020304" pitchFamily="18" charset="0"/>
              </a:rPr>
              <a:t>baptized</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wash away your sins</a:t>
            </a:r>
            <a:r>
              <a:rPr lang="en-US" sz="2400" dirty="0">
                <a:latin typeface="Times New Roman" panose="02020603050405020304" pitchFamily="18" charset="0"/>
                <a:cs typeface="Times New Roman" panose="02020603050405020304" pitchFamily="18" charset="0"/>
              </a:rPr>
              <a:t>, ....’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Ephesians 5:25-27 … </a:t>
            </a:r>
            <a:r>
              <a:rPr lang="en-US" sz="2400" dirty="0">
                <a:latin typeface="Times New Roman" panose="02020603050405020304" pitchFamily="18" charset="0"/>
                <a:cs typeface="Times New Roman" panose="02020603050405020304" pitchFamily="18" charset="0"/>
              </a:rPr>
              <a:t>Christ also loved the church and gave Himself up for her,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26 </a:t>
            </a:r>
            <a:r>
              <a:rPr lang="en-US" sz="2400" dirty="0">
                <a:latin typeface="Times New Roman" panose="02020603050405020304" pitchFamily="18" charset="0"/>
                <a:cs typeface="Times New Roman" panose="02020603050405020304" pitchFamily="18" charset="0"/>
              </a:rPr>
              <a:t> so that He might </a:t>
            </a:r>
            <a:r>
              <a:rPr lang="en-US" sz="2400" b="1" u="sng" dirty="0">
                <a:highlight>
                  <a:srgbClr val="FFFF00"/>
                </a:highlight>
                <a:latin typeface="Times New Roman" panose="02020603050405020304" pitchFamily="18" charset="0"/>
                <a:cs typeface="Times New Roman" panose="02020603050405020304" pitchFamily="18" charset="0"/>
              </a:rPr>
              <a:t>sanctify</a:t>
            </a:r>
            <a:r>
              <a:rPr lang="en-US" sz="2400" b="1" u="sng" dirty="0">
                <a:latin typeface="Times New Roman" panose="02020603050405020304" pitchFamily="18" charset="0"/>
                <a:cs typeface="Times New Roman" panose="02020603050405020304" pitchFamily="18" charset="0"/>
              </a:rPr>
              <a:t> her</a:t>
            </a:r>
            <a:r>
              <a:rPr lang="en-US" sz="2400" dirty="0">
                <a:latin typeface="Times New Roman" panose="02020603050405020304" pitchFamily="18" charset="0"/>
                <a:cs typeface="Times New Roman" panose="02020603050405020304" pitchFamily="18" charset="0"/>
              </a:rPr>
              <a:t>, having </a:t>
            </a:r>
            <a:r>
              <a:rPr lang="en-US" sz="2400" b="1" u="sng" dirty="0">
                <a:highlight>
                  <a:srgbClr val="FFFF00"/>
                </a:highlight>
                <a:latin typeface="Times New Roman" panose="02020603050405020304" pitchFamily="18" charset="0"/>
                <a:cs typeface="Times New Roman" panose="02020603050405020304" pitchFamily="18" charset="0"/>
              </a:rPr>
              <a:t>cleansed</a:t>
            </a:r>
            <a:r>
              <a:rPr lang="en-US" sz="2400" b="1" u="sng" dirty="0">
                <a:latin typeface="Times New Roman" panose="02020603050405020304" pitchFamily="18" charset="0"/>
                <a:cs typeface="Times New Roman" panose="02020603050405020304" pitchFamily="18" charset="0"/>
              </a:rPr>
              <a:t> her by the </a:t>
            </a:r>
            <a:r>
              <a:rPr lang="en-US" sz="2400" b="1" u="sng" dirty="0">
                <a:highlight>
                  <a:srgbClr val="FFFF00"/>
                </a:highlight>
                <a:latin typeface="Times New Roman" panose="02020603050405020304" pitchFamily="18" charset="0"/>
                <a:cs typeface="Times New Roman" panose="02020603050405020304" pitchFamily="18" charset="0"/>
              </a:rPr>
              <a:t>washing</a:t>
            </a:r>
            <a:r>
              <a:rPr lang="en-US" sz="2400" b="1" u="sng" dirty="0">
                <a:latin typeface="Times New Roman" panose="02020603050405020304" pitchFamily="18" charset="0"/>
                <a:cs typeface="Times New Roman" panose="02020603050405020304" pitchFamily="18" charset="0"/>
              </a:rPr>
              <a:t> of water </a:t>
            </a:r>
            <a:r>
              <a:rPr lang="en-US" sz="2400" dirty="0">
                <a:latin typeface="Times New Roman" panose="02020603050405020304" pitchFamily="18" charset="0"/>
                <a:cs typeface="Times New Roman" panose="02020603050405020304" pitchFamily="18" charset="0"/>
              </a:rPr>
              <a:t>with the word,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that He might present to Himself the church in all her glory, having </a:t>
            </a:r>
            <a:r>
              <a:rPr lang="en-US" sz="2400" b="1" u="sng" dirty="0">
                <a:latin typeface="Times New Roman" panose="02020603050405020304" pitchFamily="18" charset="0"/>
                <a:cs typeface="Times New Roman" panose="02020603050405020304" pitchFamily="18" charset="0"/>
              </a:rPr>
              <a:t>no spot or wrinkle</a:t>
            </a:r>
            <a:r>
              <a:rPr lang="en-US" sz="2400" dirty="0">
                <a:latin typeface="Times New Roman" panose="02020603050405020304" pitchFamily="18" charset="0"/>
                <a:cs typeface="Times New Roman" panose="02020603050405020304" pitchFamily="18" charset="0"/>
              </a:rPr>
              <a:t> or any such thing; but that she would be </a:t>
            </a:r>
            <a:r>
              <a:rPr lang="en-US" sz="2400" b="1" u="sng" dirty="0">
                <a:highlight>
                  <a:srgbClr val="FFFF00"/>
                </a:highlight>
                <a:latin typeface="Times New Roman" panose="02020603050405020304" pitchFamily="18" charset="0"/>
                <a:cs typeface="Times New Roman" panose="02020603050405020304" pitchFamily="18" charset="0"/>
              </a:rPr>
              <a:t>holy and blameless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5" name="Straight Connector 4">
            <a:extLst>
              <a:ext uri="{FF2B5EF4-FFF2-40B4-BE49-F238E27FC236}">
                <a16:creationId xmlns:a16="http://schemas.microsoft.com/office/drawing/2014/main" id="{E93EA798-7F36-714E-7DDD-52DE7EC32122}"/>
              </a:ext>
            </a:extLst>
          </p:cNvPr>
          <p:cNvCxnSpPr>
            <a:cxnSpLocks/>
          </p:cNvCxnSpPr>
          <p:nvPr/>
        </p:nvCxnSpPr>
        <p:spPr>
          <a:xfrm flipV="1">
            <a:off x="3938494" y="4285129"/>
            <a:ext cx="1619624" cy="693271"/>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D60C1F-AFCE-F592-2F7D-9C83A74B2CF4}"/>
              </a:ext>
            </a:extLst>
          </p:cNvPr>
          <p:cNvCxnSpPr>
            <a:cxnSpLocks/>
          </p:cNvCxnSpPr>
          <p:nvPr/>
        </p:nvCxnSpPr>
        <p:spPr>
          <a:xfrm flipV="1">
            <a:off x="7195671" y="2784974"/>
            <a:ext cx="1541928" cy="120730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92B1C5-00BF-85E1-0D24-7E68AD80581D}"/>
              </a:ext>
            </a:extLst>
          </p:cNvPr>
          <p:cNvCxnSpPr>
            <a:cxnSpLocks/>
          </p:cNvCxnSpPr>
          <p:nvPr/>
        </p:nvCxnSpPr>
        <p:spPr>
          <a:xfrm flipH="1" flipV="1">
            <a:off x="5558118" y="4285129"/>
            <a:ext cx="292847" cy="693271"/>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543A16C-0D82-272C-3790-7628C24E4DB7}"/>
              </a:ext>
            </a:extLst>
          </p:cNvPr>
          <p:cNvCxnSpPr>
            <a:cxnSpLocks/>
          </p:cNvCxnSpPr>
          <p:nvPr/>
        </p:nvCxnSpPr>
        <p:spPr>
          <a:xfrm flipH="1" flipV="1">
            <a:off x="5558118" y="4356847"/>
            <a:ext cx="2677458" cy="621553"/>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970200-408F-1FF4-FA62-53F8EC193326}"/>
              </a:ext>
            </a:extLst>
          </p:cNvPr>
          <p:cNvCxnSpPr>
            <a:cxnSpLocks/>
          </p:cNvCxnSpPr>
          <p:nvPr/>
        </p:nvCxnSpPr>
        <p:spPr>
          <a:xfrm flipV="1">
            <a:off x="8438776" y="5271247"/>
            <a:ext cx="0" cy="525929"/>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C903FA6-B084-295C-8E1F-FCCA6C3FAF8E}"/>
              </a:ext>
            </a:extLst>
          </p:cNvPr>
          <p:cNvCxnSpPr>
            <a:cxnSpLocks/>
          </p:cNvCxnSpPr>
          <p:nvPr/>
        </p:nvCxnSpPr>
        <p:spPr>
          <a:xfrm flipV="1">
            <a:off x="9072282" y="1649506"/>
            <a:ext cx="764989" cy="74705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0863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37956" y="784209"/>
            <a:ext cx="11858420" cy="5632311"/>
          </a:xfrm>
          <a:prstGeom prst="rect">
            <a:avLst/>
          </a:prstGeom>
          <a:noFill/>
        </p:spPr>
        <p:txBody>
          <a:bodyPr wrap="square" rtlCol="0">
            <a:spAutoFit/>
          </a:bodyPr>
          <a:lstStyle/>
          <a:p>
            <a:pPr marL="0" marR="0" algn="ctr">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Union with Christ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 </a:t>
            </a:r>
            <a:r>
              <a:rPr lang="en-US" sz="2400" dirty="0">
                <a:latin typeface="Times New Roman" panose="02020603050405020304" pitchFamily="18" charset="0"/>
                <a:cs typeface="Times New Roman" panose="02020603050405020304" pitchFamily="18" charset="0"/>
              </a:rPr>
              <a:t>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12:13 </a:t>
            </a:r>
            <a:r>
              <a:rPr lang="en-US" sz="2400" dirty="0">
                <a:latin typeface="Times New Roman" panose="02020603050405020304" pitchFamily="18" charset="0"/>
                <a:cs typeface="Times New Roman" panose="02020603050405020304" pitchFamily="18" charset="0"/>
              </a:rPr>
              <a:t>For by one </a:t>
            </a:r>
            <a:r>
              <a:rPr lang="en-US" sz="2400" b="1" u="sng" dirty="0">
                <a:highlight>
                  <a:srgbClr val="FFFF00"/>
                </a:highlight>
                <a:latin typeface="Times New Roman" panose="02020603050405020304" pitchFamily="18" charset="0"/>
                <a:cs typeface="Times New Roman" panose="02020603050405020304" pitchFamily="18" charset="0"/>
              </a:rPr>
              <a:t>Spirit</a:t>
            </a:r>
            <a:r>
              <a:rPr lang="en-US" sz="2400" dirty="0">
                <a:latin typeface="Times New Roman" panose="02020603050405020304" pitchFamily="18" charset="0"/>
                <a:cs typeface="Times New Roman" panose="02020603050405020304" pitchFamily="18" charset="0"/>
              </a:rPr>
              <a:t> we were all </a:t>
            </a:r>
            <a:r>
              <a:rPr lang="en-US" sz="2400" b="1" u="sng" dirty="0">
                <a:highlight>
                  <a:srgbClr val="FFFF00"/>
                </a:highlight>
                <a:latin typeface="Times New Roman" panose="02020603050405020304" pitchFamily="18" charset="0"/>
                <a:cs typeface="Times New Roman" panose="02020603050405020304" pitchFamily="18" charset="0"/>
              </a:rPr>
              <a:t>baptized into one body</a:t>
            </a:r>
            <a:r>
              <a:rPr lang="en-US" sz="2400"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12:18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now </a:t>
            </a:r>
            <a:r>
              <a:rPr lang="en-US" sz="2400" b="1" u="sng" dirty="0">
                <a:highlight>
                  <a:srgbClr val="FFFF00"/>
                </a:highlight>
                <a:latin typeface="Times New Roman" panose="02020603050405020304" pitchFamily="18" charset="0"/>
                <a:cs typeface="Times New Roman" panose="02020603050405020304" pitchFamily="18" charset="0"/>
              </a:rPr>
              <a:t>God has placed the members</a:t>
            </a:r>
            <a:r>
              <a:rPr lang="en-US" sz="2400" dirty="0">
                <a:latin typeface="Times New Roman" panose="02020603050405020304" pitchFamily="18" charset="0"/>
                <a:cs typeface="Times New Roman" panose="02020603050405020304" pitchFamily="18" charset="0"/>
              </a:rPr>
              <a:t>, each one of them, </a:t>
            </a:r>
            <a:r>
              <a:rPr lang="en-US" sz="2400" b="1" u="sng" dirty="0">
                <a:highlight>
                  <a:srgbClr val="FFFF00"/>
                </a:highlight>
                <a:latin typeface="Times New Roman" panose="02020603050405020304" pitchFamily="18" charset="0"/>
                <a:cs typeface="Times New Roman" panose="02020603050405020304" pitchFamily="18" charset="0"/>
              </a:rPr>
              <a:t>in the body</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1:30 </a:t>
            </a:r>
            <a:r>
              <a:rPr lang="en-US" sz="2400" dirty="0">
                <a:latin typeface="Times New Roman" panose="02020603050405020304" pitchFamily="18" charset="0"/>
                <a:cs typeface="Times New Roman" panose="02020603050405020304" pitchFamily="18" charset="0"/>
              </a:rPr>
              <a:t> But by </a:t>
            </a:r>
            <a:r>
              <a:rPr lang="en-US" sz="2400" b="1" u="sng" dirty="0">
                <a:highlight>
                  <a:srgbClr val="FFFF00"/>
                </a:highlight>
                <a:latin typeface="Times New Roman" panose="02020603050405020304" pitchFamily="18" charset="0"/>
                <a:cs typeface="Times New Roman" panose="02020603050405020304" pitchFamily="18" charset="0"/>
              </a:rPr>
              <a:t>His</a:t>
            </a:r>
            <a:r>
              <a:rPr lang="en-US" sz="2400" b="1" dirty="0">
                <a:latin typeface="Times New Roman" panose="02020603050405020304" pitchFamily="18" charset="0"/>
                <a:cs typeface="Times New Roman" panose="02020603050405020304" pitchFamily="18" charset="0"/>
              </a:rPr>
              <a:t> (God’s) </a:t>
            </a:r>
            <a:r>
              <a:rPr lang="en-US" sz="2400" b="1" u="sng" dirty="0">
                <a:highlight>
                  <a:srgbClr val="FFFF00"/>
                </a:highlight>
                <a:latin typeface="Times New Roman" panose="02020603050405020304" pitchFamily="18" charset="0"/>
                <a:cs typeface="Times New Roman" panose="02020603050405020304" pitchFamily="18" charset="0"/>
              </a:rPr>
              <a:t>doing </a:t>
            </a:r>
            <a:r>
              <a:rPr lang="en-US" sz="2400" dirty="0">
                <a:latin typeface="Times New Roman" panose="02020603050405020304" pitchFamily="18" charset="0"/>
                <a:cs typeface="Times New Roman" panose="02020603050405020304" pitchFamily="18" charset="0"/>
              </a:rPr>
              <a:t>you are </a:t>
            </a:r>
            <a:r>
              <a:rPr lang="en-US" sz="2400" b="1" u="sng" dirty="0">
                <a:highlight>
                  <a:srgbClr val="FFFF00"/>
                </a:highlight>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Colossians 1:13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rescued us from the domain of darkness, and </a:t>
            </a:r>
            <a:r>
              <a:rPr lang="en-US" sz="2400" b="1" u="sng" dirty="0">
                <a:highlight>
                  <a:srgbClr val="FFFF00"/>
                </a:highlight>
                <a:latin typeface="Times New Roman" panose="02020603050405020304" pitchFamily="18" charset="0"/>
                <a:cs typeface="Times New Roman" panose="02020603050405020304" pitchFamily="18" charset="0"/>
              </a:rPr>
              <a:t>transferred us to the kingdom of His beloved Son</a:t>
            </a:r>
            <a:r>
              <a:rPr lang="en-US" sz="2400" dirty="0">
                <a:highlight>
                  <a:srgbClr val="FF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17:21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may all be one</a:t>
            </a:r>
            <a:r>
              <a:rPr lang="en-US" sz="2400" dirty="0">
                <a:latin typeface="Times New Roman" panose="02020603050405020304" pitchFamily="18" charset="0"/>
                <a:cs typeface="Times New Roman" panose="02020603050405020304" pitchFamily="18" charset="0"/>
              </a:rPr>
              <a:t>; even as </a:t>
            </a:r>
            <a:r>
              <a:rPr lang="en-US" sz="2400" b="1" u="sng" dirty="0">
                <a:highlight>
                  <a:srgbClr val="FFFF00"/>
                </a:highlight>
                <a:latin typeface="Times New Roman" panose="02020603050405020304" pitchFamily="18" charset="0"/>
                <a:cs typeface="Times New Roman" panose="02020603050405020304" pitchFamily="18" charset="0"/>
              </a:rPr>
              <a:t>You, Father, </a:t>
            </a:r>
            <a:r>
              <a:rPr lang="en-US" sz="2400" b="1" i="1" u="sng" dirty="0">
                <a:highlight>
                  <a:srgbClr val="FFFF00"/>
                </a:highlight>
                <a:latin typeface="Times New Roman" panose="02020603050405020304" pitchFamily="18" charset="0"/>
                <a:cs typeface="Times New Roman" panose="02020603050405020304" pitchFamily="18" charset="0"/>
              </a:rPr>
              <a:t>are</a:t>
            </a:r>
            <a:r>
              <a:rPr lang="en-US" sz="2400" b="1" u="sng" dirty="0">
                <a:highlight>
                  <a:srgbClr val="FFFF00"/>
                </a:highlight>
                <a:latin typeface="Times New Roman" panose="02020603050405020304" pitchFamily="18" charset="0"/>
                <a:cs typeface="Times New Roman" panose="02020603050405020304" pitchFamily="18" charset="0"/>
              </a:rPr>
              <a:t> in Me </a:t>
            </a:r>
            <a:r>
              <a:rPr lang="en-US" sz="2400" dirty="0">
                <a:latin typeface="Times New Roman" panose="02020603050405020304" pitchFamily="18" charset="0"/>
                <a:cs typeface="Times New Roman" panose="02020603050405020304" pitchFamily="18" charset="0"/>
              </a:rPr>
              <a:t>and </a:t>
            </a:r>
            <a:r>
              <a:rPr lang="en-US" sz="2400" b="1" u="sng" dirty="0">
                <a:highlight>
                  <a:srgbClr val="FFFF00"/>
                </a:highlight>
                <a:latin typeface="Times New Roman" panose="02020603050405020304" pitchFamily="18" charset="0"/>
                <a:cs typeface="Times New Roman" panose="02020603050405020304" pitchFamily="18" charset="0"/>
              </a:rPr>
              <a:t>I in You</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also may be in Us</a:t>
            </a:r>
            <a:r>
              <a:rPr lang="en-US" sz="2400" dirty="0">
                <a:latin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8520548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740307"/>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covenant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is a contract that sets out the terms of a relationship. </a:t>
            </a:r>
          </a:p>
          <a:p>
            <a:pPr marL="285750" marR="0" indent="-28575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Old Law set forth the terms of the relationship between God and His people in the Kingdom of Israel  </a:t>
            </a:r>
          </a:p>
          <a:p>
            <a:pPr marL="285750" marR="0" indent="-28575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New Covenant therefore sets forth the terms of the relationship between God’s people in the Kingdom of Christ (church)</a:t>
            </a:r>
          </a:p>
          <a:p>
            <a:pPr marL="285750" marR="0" indent="-285750">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Scripture reveals man and woman are joined in a divine covenant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Proverbs 2:16-17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 deliver you from the strange woman, From the adulteress who flatters with her words;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That leaves the companion of her youth And forgets the </a:t>
            </a:r>
            <a:r>
              <a:rPr lang="en-US" sz="24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covenant of her God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 declares Israel’s sacrifices unacceptable because of divorce violating the wedding covenant.</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Malachi 2:14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"Yet you say, 'For what reason?' Because the </a:t>
            </a:r>
            <a:r>
              <a:rPr lang="en-US" sz="2400" b="1" u="sng"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LORD</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has been a witness between you and the wife</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of your youth, against whom you have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dealt treacherously</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(referring to divorce), though she is your companion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your wife by covenant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Now, our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divine marriage covenant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is given to us in the form of the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New Covenant</a:t>
            </a:r>
            <a:endPar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570362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2492990"/>
          </a:xfrm>
          <a:prstGeom prst="rect">
            <a:avLst/>
          </a:prstGeom>
          <a:noFill/>
        </p:spPr>
        <p:txBody>
          <a:bodyPr wrap="square" rtlCol="0">
            <a:spAutoFit/>
          </a:bodyPr>
          <a:lstStyle/>
          <a:p>
            <a:pPr marL="0" marR="0" algn="ctr">
              <a:spcBef>
                <a:spcPts val="0"/>
              </a:spcBef>
              <a:spcAft>
                <a:spcPts val="0"/>
              </a:spcAft>
            </a:pPr>
            <a:r>
              <a:rPr lang="en-US" sz="2000" b="1" dirty="0">
                <a:latin typeface="Times New Roman" panose="02020603050405020304" pitchFamily="18" charset="0"/>
                <a:cs typeface="Times New Roman" panose="02020603050405020304" pitchFamily="18" charset="0"/>
              </a:rPr>
              <a:t>Marriage Covenant</a:t>
            </a:r>
            <a:r>
              <a:rPr lang="en-US" sz="20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has given mankind His </a:t>
            </a:r>
            <a:r>
              <a:rPr lang="en-US" sz="32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divine marriage covenant </a:t>
            </a:r>
            <a:r>
              <a:rPr lang="en-US" sz="32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marR="0" indent="-342900">
              <a:spcBef>
                <a:spcPts val="0"/>
              </a:spcBef>
              <a:spcAft>
                <a:spcPts val="0"/>
              </a:spcAft>
              <a:buFont typeface="Arial" panose="020B0604020202020204" pitchFamily="34" charset="0"/>
              <a:buChar char="•"/>
            </a:pPr>
            <a:r>
              <a:rPr lang="en-US" sz="32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As </a:t>
            </a:r>
            <a:r>
              <a:rPr lang="en-US" sz="32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set forth in </a:t>
            </a:r>
            <a:r>
              <a:rPr lang="en-US" sz="32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2:24-25; Matthew 19:6 </a:t>
            </a:r>
          </a:p>
          <a:p>
            <a:pPr marL="342900" marR="0" indent="-342900">
              <a:spcBef>
                <a:spcPts val="0"/>
              </a:spcBef>
              <a:spcAft>
                <a:spcPts val="0"/>
              </a:spcAft>
              <a:buFont typeface="Arial" panose="020B0604020202020204" pitchFamily="34" charset="0"/>
              <a:buChar char="•"/>
            </a:pPr>
            <a:r>
              <a:rPr lang="en-US" sz="3200" b="1"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God gave it to us </a:t>
            </a:r>
            <a:r>
              <a:rPr lang="en-US" sz="32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before both </a:t>
            </a:r>
            <a:r>
              <a:rPr lang="en-US" sz="32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Old and New Covenants</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813627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632311"/>
          </a:xfrm>
          <a:prstGeom prst="rect">
            <a:avLst/>
          </a:prstGeom>
          <a:noFill/>
        </p:spPr>
        <p:txBody>
          <a:bodyPr wrap="square" rtlCol="0">
            <a:spAutoFit/>
          </a:bodyPr>
          <a:lstStyle/>
          <a:p>
            <a:pPr marL="228600" marR="0">
              <a:spcBef>
                <a:spcPts val="0"/>
              </a:spcBef>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Three</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Critical Genesis Revelations concerning Marriage and the Church</a:t>
            </a: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Genesis 2:21-22 </a:t>
            </a:r>
            <a:r>
              <a:rPr lang="en-US" sz="2400" dirty="0">
                <a:latin typeface="Times New Roman" panose="02020603050405020304" pitchFamily="18" charset="0"/>
                <a:cs typeface="Times New Roman" panose="02020603050405020304" pitchFamily="18" charset="0"/>
              </a:rPr>
              <a:t> So the </a:t>
            </a:r>
            <a:r>
              <a:rPr lang="en-US" sz="2400" b="1" u="sng" cap="small" dirty="0">
                <a:effectLst/>
                <a:latin typeface="Times New Roman" panose="02020603050405020304" pitchFamily="18" charset="0"/>
                <a:cs typeface="Times New Roman" panose="02020603050405020304" pitchFamily="18" charset="0"/>
              </a:rPr>
              <a:t>LORD</a:t>
            </a:r>
            <a:r>
              <a:rPr lang="en-US" sz="2400" b="1" u="sng" dirty="0">
                <a:latin typeface="Times New Roman" panose="02020603050405020304" pitchFamily="18" charset="0"/>
                <a:cs typeface="Times New Roman" panose="02020603050405020304" pitchFamily="18" charset="0"/>
              </a:rPr>
              <a:t> God </a:t>
            </a:r>
            <a:r>
              <a:rPr lang="en-US" sz="2400" dirty="0">
                <a:latin typeface="Times New Roman" panose="02020603050405020304" pitchFamily="18" charset="0"/>
                <a:cs typeface="Times New Roman" panose="02020603050405020304" pitchFamily="18" charset="0"/>
              </a:rPr>
              <a:t>… took one of </a:t>
            </a:r>
            <a:r>
              <a:rPr lang="en-US" sz="2400" b="1" u="sng" dirty="0">
                <a:latin typeface="Times New Roman" panose="02020603050405020304" pitchFamily="18" charset="0"/>
                <a:cs typeface="Times New Roman" panose="02020603050405020304" pitchFamily="18" charset="0"/>
              </a:rPr>
              <a:t>his</a:t>
            </a:r>
            <a:r>
              <a:rPr lang="en-US" sz="2400" dirty="0">
                <a:latin typeface="Times New Roman" panose="02020603050405020304" pitchFamily="18" charset="0"/>
                <a:cs typeface="Times New Roman" panose="02020603050405020304" pitchFamily="18" charset="0"/>
              </a:rPr>
              <a:t> ribs …. </a:t>
            </a:r>
            <a:r>
              <a:rPr lang="en-US" sz="2400" baseline="30000" dirty="0">
                <a:latin typeface="Times New Roman" panose="02020603050405020304" pitchFamily="18" charset="0"/>
                <a:cs typeface="Times New Roman" panose="02020603050405020304" pitchFamily="18" charset="0"/>
              </a:rPr>
              <a:t>22 </a:t>
            </a:r>
            <a:r>
              <a:rPr lang="en-US" sz="2400" dirty="0">
                <a:latin typeface="Times New Roman" panose="02020603050405020304" pitchFamily="18" charset="0"/>
                <a:cs typeface="Times New Roman" panose="02020603050405020304" pitchFamily="18" charset="0"/>
              </a:rPr>
              <a:t>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God </a:t>
            </a:r>
            <a:r>
              <a:rPr lang="en-US" sz="2400" b="1" u="sng" dirty="0">
                <a:latin typeface="Times New Roman" panose="02020603050405020304" pitchFamily="18" charset="0"/>
                <a:cs typeface="Times New Roman" panose="02020603050405020304" pitchFamily="18" charset="0"/>
              </a:rPr>
              <a:t>fashioned into a woman </a:t>
            </a:r>
            <a:r>
              <a:rPr lang="en-US" sz="2400" dirty="0">
                <a:latin typeface="Times New Roman" panose="02020603050405020304" pitchFamily="18" charset="0"/>
                <a:cs typeface="Times New Roman" panose="02020603050405020304" pitchFamily="18" charset="0"/>
              </a:rPr>
              <a:t>the rib which He had </a:t>
            </a:r>
            <a:r>
              <a:rPr lang="en-US" sz="2400" b="1" u="sng" dirty="0">
                <a:highlight>
                  <a:srgbClr val="FFFF00"/>
                </a:highlight>
                <a:latin typeface="Times New Roman" panose="02020603050405020304" pitchFamily="18" charset="0"/>
                <a:cs typeface="Times New Roman" panose="02020603050405020304" pitchFamily="18" charset="0"/>
              </a:rPr>
              <a:t>taken from the man</a:t>
            </a:r>
            <a:r>
              <a:rPr lang="en-US" sz="2400" dirty="0">
                <a:latin typeface="Times New Roman" panose="02020603050405020304" pitchFamily="18" charset="0"/>
                <a:cs typeface="Times New Roman" panose="02020603050405020304" pitchFamily="18" charset="0"/>
              </a:rPr>
              <a:t>, and brought her to the man. </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228600"/>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Genesis 2:23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man said, "This is now bone of my bones, And flesh of my flesh; She shall be called Woman, Because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she was taken out of 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2:24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this reason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man shall leave his father</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his mother,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 joined to his wife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they shall become 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685800" marR="0" indent="-4572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Woman (the bride) came forth from her husband’s side</a:t>
            </a:r>
          </a:p>
          <a:p>
            <a:pPr marL="685800" marR="0" indent="-457200">
              <a:spcBef>
                <a:spcPts val="0"/>
              </a:spcBef>
              <a:spcAft>
                <a:spcPts val="0"/>
              </a:spcAft>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The husband is required to leave his father to be joined to the woman</a:t>
            </a:r>
          </a:p>
          <a:p>
            <a:pPr marL="685800" marR="0" indent="-4572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 joins the woman to her husband</a:t>
            </a:r>
          </a:p>
          <a:p>
            <a:pPr marL="685800" marR="0" indent="-457200">
              <a:spcBef>
                <a:spcPts val="0"/>
              </a:spcBef>
              <a:spcAft>
                <a:spcPts val="0"/>
              </a:spcAft>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Note: Separation from God is eternal death - Union with God is eternal life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2173502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047809"/>
          </a:xfrm>
          <a:prstGeom prst="rect">
            <a:avLst/>
          </a:prstGeom>
          <a:noFill/>
        </p:spPr>
        <p:txBody>
          <a:bodyPr wrap="square" rtlCol="0">
            <a:spAutoFit/>
          </a:bodyPr>
          <a:lstStyle/>
          <a:p>
            <a:pPr marL="228600" marR="0" algn="ctr">
              <a:spcBef>
                <a:spcPts val="0"/>
              </a:spcBef>
              <a:spcAft>
                <a:spcPts val="0"/>
              </a:spcAft>
            </a:pP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 Woman is born of Man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11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0"/>
              </a:spcAft>
            </a:pP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Man gave birth to the first woman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ontrary to the biological law that all births come through the woman.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In the creation account,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it is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woman who comes from man</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ot from a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womb</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ut from the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side of man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church (the bride of Christ)</a:t>
            </a:r>
          </a:p>
          <a:p>
            <a:pPr marL="342900" marR="0" indent="-342900">
              <a:spcBef>
                <a:spcPts val="0"/>
              </a:spcBef>
              <a:spcAft>
                <a:spcPts val="0"/>
              </a:spcAft>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omes forth through the pierced side of Christ through which the blood and water came forth. </a:t>
            </a: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It is the blood and water that cleanses the saved children of God of which the church is comprised in Christ.</a:t>
            </a: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Therefore, it is the blood and water that</a:t>
            </a:r>
          </a:p>
          <a:p>
            <a:pPr marL="800100" lvl="1" indent="-342900">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Brings forth the church (the Bride of Christ) and </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anctifies and makes her holy. Ephesians 5:25-27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402043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678478"/>
          </a:xfrm>
          <a:prstGeom prst="rect">
            <a:avLst/>
          </a:prstGeom>
          <a:noFill/>
        </p:spPr>
        <p:txBody>
          <a:bodyPr wrap="square" rtlCol="0">
            <a:spAutoFit/>
          </a:bodyPr>
          <a:lstStyle/>
          <a:p>
            <a:pPr marL="228600" marR="0" algn="ctr">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The Woman is born of Man?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11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19:34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But one of the soldiers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pierced His side</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with a spear, and immediately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blood and water came out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John 5:6-8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This is the One who came by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water and blood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Jesus Christ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not with the water only, but with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water and with the blood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Acts 22:16</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'Now why do you delay? Get up and be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baptized, and wash away your sins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calling on His name.'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John 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blood of Jesus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His Son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cleanses us from all sin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Note:  When woman gives birth to man, it is also by blood and water</a:t>
            </a: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036436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940088"/>
          </a:xfrm>
          <a:prstGeom prst="rect">
            <a:avLst/>
          </a:prstGeom>
          <a:noFill/>
        </p:spPr>
        <p:txBody>
          <a:bodyPr wrap="square" rtlCol="0">
            <a:spAutoFit/>
          </a:bodyPr>
          <a:lstStyle/>
          <a:p>
            <a:pPr marL="228600" marR="0" algn="ctr">
              <a:spcBef>
                <a:spcPts val="0"/>
              </a:spcBef>
              <a:spcAft>
                <a:spcPts val="0"/>
              </a:spcAft>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The Man mus</a:t>
            </a:r>
            <a:r>
              <a:rPr lang="en-US" sz="2800" b="1" u="sng" dirty="0">
                <a:latin typeface="Times New Roman" panose="02020603050405020304" pitchFamily="18" charset="0"/>
                <a:ea typeface="Calibri" panose="020F0502020204030204" pitchFamily="34" charset="0"/>
                <a:cs typeface="Times New Roman" panose="02020603050405020304" pitchFamily="18" charset="0"/>
              </a:rPr>
              <a:t>t leave his Father</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In both ancient and current culture</a:t>
            </a:r>
          </a:p>
          <a:p>
            <a:pPr marL="342900" marR="0" lvl="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The man is the one who is to provide for and protect his wife – the man must be independent of his parents</a:t>
            </a:r>
          </a:p>
          <a:p>
            <a:pPr marL="342900" marR="0" lvl="0" indent="-342900">
              <a:spcBef>
                <a:spcPts val="0"/>
              </a:spcBef>
              <a:spcAft>
                <a:spcPts val="0"/>
              </a:spcAft>
              <a:buFont typeface="Arial" panose="020B0604020202020204" pitchFamily="34" charset="0"/>
              <a:buChar char="•"/>
            </a:pPr>
            <a:r>
              <a:rPr lang="en-US" sz="28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It is the woman who </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leaves her father to be joined to her husband</a:t>
            </a:r>
          </a:p>
          <a:p>
            <a:pPr marL="342900" marR="0" lvl="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Genesis 2:24 appears to have it backwards</a:t>
            </a:r>
          </a:p>
          <a:p>
            <a:pPr marR="0" lvl="0">
              <a:spcBef>
                <a:spcPts val="0"/>
              </a:spcBef>
              <a:spcAft>
                <a:spcPts val="0"/>
              </a:spcAft>
            </a:pPr>
            <a:endPar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However, in reference to the church, we know it was  Jesus Christ who left the side of His Father in Heaven to be joined to His Bride – the Church</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372265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570756"/>
          </a:xfrm>
          <a:prstGeom prst="rect">
            <a:avLst/>
          </a:prstGeom>
          <a:noFill/>
        </p:spPr>
        <p:txBody>
          <a:bodyPr wrap="square" rtlCol="0">
            <a:spAutoFit/>
          </a:bodyPr>
          <a:lstStyle/>
          <a:p>
            <a:pPr marL="228600" marR="0" algn="ctr">
              <a:spcBef>
                <a:spcPts val="0"/>
              </a:spcBef>
              <a:spcAft>
                <a:spcPts val="0"/>
              </a:spcAft>
            </a:pP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The Man mus</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t leave his Father</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3:16-17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God so loved the world, that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gave</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His only begotten Son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,(remember our vows – who gives this woman)  that whoever believes in Him shall not perish, but have eternal life.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did not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Son into the world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judge the world, but that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world might be saved through Him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6:29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answered and said to them, "This is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work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that you believe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Him</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(Jesus Christ)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whom He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 the Father)</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has sent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7:29</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know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 the Father), because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am from Him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He sent 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443665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7417415"/>
          </a:xfrm>
          <a:prstGeom prst="rect">
            <a:avLst/>
          </a:prstGeom>
          <a:noFill/>
        </p:spPr>
        <p:txBody>
          <a:bodyPr wrap="square" rtlCol="0">
            <a:spAutoFit/>
          </a:bodyPr>
          <a:lstStyle/>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God Joins the Church to Christ as He joins a Man and a Woman in Holy Matrimony</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Ephesians 5:22-32</a:t>
            </a:r>
          </a:p>
          <a:p>
            <a:pPr marL="0" marR="0">
              <a:spcBef>
                <a:spcPts val="0"/>
              </a:spcBef>
              <a:spcAft>
                <a:spcPts val="0"/>
              </a:spcAft>
            </a:pPr>
            <a:endPar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In the context of the marriage union</a:t>
            </a: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These ten verses are the l</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engthiest scriptural dissertation on Jesus Christ and His relationship to the church as His bride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Many consider these passages as indicating our marriage relationships as an illustration of Christ’s marriage relationship to the church.  Actually, its better understood as describing</a:t>
            </a:r>
          </a:p>
          <a:p>
            <a:pPr marL="0" marR="0">
              <a:spcBef>
                <a:spcPts val="0"/>
              </a:spcBef>
              <a:spcAft>
                <a:spcPts val="0"/>
              </a:spcAft>
            </a:pPr>
            <a:endPar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Christ’s marriage relationship to the church which then</a:t>
            </a: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erves as a model to emulate in our physical marriages.</a:t>
            </a:r>
          </a:p>
          <a:p>
            <a:pPr marL="0" marR="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375272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309420"/>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God Joins the Church to Christ as He does the Husband and Wife in Marriage</a:t>
            </a:r>
          </a:p>
          <a:p>
            <a:endParaRPr lang="en-US" sz="24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5:23-24  </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Christ is the head of the church and savior of the body. The wife should be subject to her husband as the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Church is subject to Christ</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sz="24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5:25-27  </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Husbands are to love their wives just as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Christ loved the church</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5:28-30</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 Husbands are to love the church as their own bodies just as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Christ also loves the church because we are members of His body</a:t>
            </a:r>
          </a:p>
          <a:p>
            <a:pPr marL="0" marR="0">
              <a:spcBef>
                <a:spcPts val="0"/>
              </a:spcBef>
              <a:spcAft>
                <a:spcPts val="0"/>
              </a:spcAft>
            </a:pPr>
            <a:endParaRPr lang="en-US" sz="24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Verse 30 brings us to what the Apostle Paul calls the “Great Mystery” as revealed in verse 31</a:t>
            </a:r>
          </a:p>
          <a:p>
            <a:pPr marL="0" marR="0">
              <a:spcBef>
                <a:spcPts val="0"/>
              </a:spcBef>
              <a:spcAft>
                <a:spcPts val="0"/>
              </a:spcAft>
            </a:pPr>
            <a:endParaRPr lang="en-US"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38605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046988"/>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Therefore, to this point Ephesians 1:4 can be understood to say</a:t>
            </a: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 – the church</a:t>
            </a:r>
            <a:r>
              <a:rPr lang="en-US" sz="2400" dirty="0">
                <a:latin typeface="Times New Roman" panose="02020603050405020304" pitchFamily="18" charset="0"/>
                <a:cs typeface="Times New Roman" panose="02020603050405020304" pitchFamily="18" charset="0"/>
              </a:rPr>
              <a:t>)  before the foundation of the world , that we would be holy and blameless before Him (</a:t>
            </a:r>
            <a:r>
              <a:rPr lang="en-US" sz="2400" b="1" dirty="0">
                <a:highlight>
                  <a:srgbClr val="00FF00"/>
                </a:highlight>
                <a:latin typeface="Times New Roman" panose="02020603050405020304" pitchFamily="18" charset="0"/>
                <a:cs typeface="Times New Roman" panose="02020603050405020304" pitchFamily="18" charset="0"/>
              </a:rPr>
              <a:t> because the in Christ have obtained cleansing of sins</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94861537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570756"/>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“Great Mystery” of Christ and the Church</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5:31-32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FOR THIS REASON A MAN SHALL LEAVE HIS FATHER AND MOTHER AND SHALL BE JOINED TO HIS WIFE</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a:t>
            </a:r>
            <a:r>
              <a:rPr lang="en-US" sz="2400" b="1" u="sng" cap="small" dirty="0">
                <a:effectLst/>
                <a:highlight>
                  <a:srgbClr val="FFFF00"/>
                </a:highlight>
                <a:latin typeface="Times New Roman" panose="02020603050405020304" pitchFamily="18" charset="0"/>
                <a:cs typeface="Times New Roman" panose="02020603050405020304" pitchFamily="18" charset="0"/>
              </a:rPr>
              <a:t>THE TWO SHALL BECOME ONE FLESH</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32 </a:t>
            </a:r>
            <a:r>
              <a:rPr lang="en-US" sz="2400" dirty="0">
                <a:latin typeface="Times New Roman" panose="02020603050405020304" pitchFamily="18" charset="0"/>
                <a:cs typeface="Times New Roman" panose="02020603050405020304" pitchFamily="18" charset="0"/>
              </a:rPr>
              <a:t> This mystery is great; but I am speaking with reference to Christ and the church. </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Apostle Paul quotes God’s ordination of marriage as contained Genesis 2:24 to reveal the mystery of Christ loving His body because we are members of His body</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6:16-17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Or do you not know that the one who joins himself to a prostitute is </a:t>
            </a:r>
            <a:r>
              <a:rPr lang="en-US" sz="2400" b="1" u="sng" dirty="0">
                <a:latin typeface="Times New Roman" panose="02020603050405020304" pitchFamily="18" charset="0"/>
                <a:cs typeface="Times New Roman" panose="02020603050405020304" pitchFamily="18" charset="0"/>
              </a:rPr>
              <a:t>one body </a:t>
            </a:r>
            <a:r>
              <a:rPr lang="en-US" sz="2400" b="1" i="1" u="sng" dirty="0">
                <a:latin typeface="Times New Roman" panose="02020603050405020304" pitchFamily="18" charset="0"/>
                <a:cs typeface="Times New Roman" panose="02020603050405020304" pitchFamily="18" charset="0"/>
              </a:rPr>
              <a:t>with her</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For He says, "</a:t>
            </a:r>
            <a:r>
              <a:rPr lang="en-US" sz="2400" b="1" u="sng" cap="small" dirty="0">
                <a:effectLst/>
                <a:highlight>
                  <a:srgbClr val="FFFF00"/>
                </a:highlight>
                <a:latin typeface="Times New Roman" panose="02020603050405020304" pitchFamily="18" charset="0"/>
                <a:cs typeface="Times New Roman" panose="02020603050405020304" pitchFamily="18" charset="0"/>
              </a:rPr>
              <a:t>THE TWO SHALL BECOME ONE FLESH</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But the one who </a:t>
            </a:r>
            <a:r>
              <a:rPr lang="en-US" sz="2400" b="1" u="sng" dirty="0">
                <a:highlight>
                  <a:srgbClr val="FFFF00"/>
                </a:highlight>
                <a:latin typeface="Times New Roman" panose="02020603050405020304" pitchFamily="18" charset="0"/>
                <a:cs typeface="Times New Roman" panose="02020603050405020304" pitchFamily="18" charset="0"/>
              </a:rPr>
              <a:t>joins himself to the Lord is one spirit </a:t>
            </a:r>
            <a:r>
              <a:rPr lang="en-US" sz="2400" b="1" i="1" u="sng" dirty="0">
                <a:highlight>
                  <a:srgbClr val="FFFF00"/>
                </a:highlight>
                <a:latin typeface="Times New Roman" panose="02020603050405020304" pitchFamily="18" charset="0"/>
                <a:cs typeface="Times New Roman" panose="02020603050405020304" pitchFamily="18" charset="0"/>
              </a:rPr>
              <a:t>with Him</a:t>
            </a:r>
            <a:r>
              <a:rPr lang="en-US" sz="2400" i="1"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400" i="1"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34336426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940088"/>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“Great Mystery” of Christ and the Church</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joins the saved to Christ at baptism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joins the saved to the church which is Christ’s body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Scripture reveals the church is joined to Christ in a divine marriage relationship spoken into existence at the very beginning of time.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marries the church (body of the saved) to Christ and the two become</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ot one flesh, but </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ne spirit.  Galatians 3:26-27; Matthew 19:6; 1 Corinthians 6:17</a:t>
            </a:r>
          </a:p>
          <a:p>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Conclusion:  The church is the Bride of Christ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t> </a:t>
            </a:r>
            <a:endParaRPr lang="en-US"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68682950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432530"/>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Marriage of Christ and the Church is Eternal</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Romans 7:2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married woman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(bride of Christ) is bound by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law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(New Covenant) to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her husband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Christ) while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 is living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if her husband dies, she is released from the law concerning the husband.</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Christ is eternal  Romans 6:23; Hebrews 7:24, 28; Revelation 1:18</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children of God who comprise the church are eternal. 1 John 5:11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New Covenant is eternal. 1 Peter 1:25; Matthew 24:35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solidFill>
                  <a:srgbClr val="191919"/>
                </a:solidFill>
                <a:effectLst/>
                <a:latin typeface="Times New Roman" panose="02020603050405020304" pitchFamily="18" charset="0"/>
                <a:ea typeface="Times New Roman" panose="02020603050405020304" pitchFamily="18" charset="0"/>
              </a:rPr>
              <a:t>Thus, consistent with all the other verses we have covered regarding eternal life, the marriage of the Church to Christ is eternal. </a:t>
            </a:r>
            <a:r>
              <a:rPr lang="en-US" sz="2400" dirty="0"/>
              <a:t> </a:t>
            </a: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2676404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4585871"/>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Grand Conclusion as Revealed in the Old Law</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Isaiah 62:5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bridegroom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rejoices over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bride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your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God will rejoice over 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Isaiah 61:10</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 will rejoice greatly in the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My soul will exult in my God; For He has clothed me with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garments of salvation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He has wrapped me with a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robe of righteousness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As a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bridegroom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decks himself with a garland, And as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 bride adorns herself with her jewels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6334887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801862"/>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Grand Conclusion as Revealed in the New Covenant</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21:9-14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Then one of the seven angels who had the seven bowls full of the seven last plagues came and spoke with me, saying, "Come here, I will show you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bride, the wife of the Lamb.</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he …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showed me the holy city, Jerusalem, coming down out of heaven from God, </a:t>
            </a:r>
            <a:r>
              <a:rPr lang="en-US" sz="2400" b="1" u="sng" baseline="300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11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having the glory of God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21:2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I saw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holy city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new Jerusalem, coming down out of heaven from God,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made ready as a bride adorned for her husband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19:7-8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"Let us rejoice and be glad and give the glory to Him, for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marriage of the Lamb</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has come and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bride has made herself ready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It was given to her to clothe herself in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fine linen, bright </a:t>
            </a:r>
            <a:r>
              <a:rPr lang="en-US" sz="24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and</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clean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for the fine linen is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righteous acts of the saints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3356736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4524315"/>
          </a:xfrm>
          <a:prstGeom prst="rect">
            <a:avLst/>
          </a:prstGeom>
          <a:noFill/>
        </p:spPr>
        <p:txBody>
          <a:bodyPr wrap="square" rtlCol="0">
            <a:spAutoFit/>
          </a:bodyPr>
          <a:lstStyle/>
          <a:p>
            <a:pPr algn="ctr"/>
            <a:r>
              <a:rPr lang="en-US" sz="9600" b="1" dirty="0">
                <a:latin typeface="Times New Roman" panose="02020603050405020304" pitchFamily="18" charset="0"/>
                <a:cs typeface="Times New Roman" panose="02020603050405020304" pitchFamily="18" charset="0"/>
              </a:rPr>
              <a:t>Church is the</a:t>
            </a:r>
          </a:p>
          <a:p>
            <a:pPr algn="ctr"/>
            <a:r>
              <a:rPr lang="en-US" sz="9600" b="1" dirty="0">
                <a:latin typeface="Times New Roman" panose="02020603050405020304" pitchFamily="18" charset="0"/>
                <a:cs typeface="Times New Roman" panose="02020603050405020304" pitchFamily="18" charset="0"/>
              </a:rPr>
              <a:t>Household and Temple of God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63343441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693866"/>
          </a:xfrm>
          <a:prstGeom prst="rect">
            <a:avLst/>
          </a:prstGeom>
          <a:noFill/>
        </p:spPr>
        <p:txBody>
          <a:bodyPr wrap="square" rtlCol="0">
            <a:spAutoFit/>
          </a:bodyPr>
          <a:lstStyle/>
          <a:p>
            <a:pPr marR="0" lvl="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Genesis account of Creation – God created His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beloved children in His image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them in a paradisical heavenly kingdom where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marL="285750" marR="0" lvl="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They were sinless and holy - union with God. Genesis 2:25</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God walked with them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 the cool of the day.  Genesis 3:8</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God talked to them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Genesis 2:16; 3:9</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God dwelt with His created sons of God</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kern="100" dirty="0">
                <a:effectLst/>
                <a:latin typeface="Times New Roman" panose="02020603050405020304" pitchFamily="18" charset="0"/>
                <a:ea typeface="Times New Roman" panose="02020603050405020304" pitchFamily="18" charset="0"/>
              </a:rPr>
              <a:t>When Adam and Eve sinned, God separated them from Himself. </a:t>
            </a:r>
            <a:endParaRPr lang="en-US" sz="2800" kern="1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pP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From that point forward beginning with Genesis 3:15, God has been working to reconcile man back to Him.</a:t>
            </a:r>
          </a:p>
          <a:p>
            <a:pPr marR="0" lvl="0">
              <a:spcBef>
                <a:spcPts val="0"/>
              </a:spcBef>
              <a:spcAft>
                <a:spcPts val="0"/>
              </a:spcAft>
            </a:pP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God wants to dwell </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with His children as He did in the Garden of Eden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20A0BC2-8869-9697-286E-ACBD8993EEAB}"/>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60647729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894499"/>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When God released the children of Israel from Egyptian captivity (a copy of the fallen world):</a:t>
            </a:r>
          </a:p>
          <a:p>
            <a:pPr marL="2857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God inaugurated His first covenant with the children of Israel – the Law of Moses</a:t>
            </a:r>
          </a:p>
          <a:p>
            <a:pPr marL="285750" marR="0" indent="-28575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rPr>
              <a:t>Under the Law of Moses, God established </a:t>
            </a:r>
            <a:r>
              <a:rPr lang="en-US" sz="2400" kern="100" dirty="0">
                <a:effectLst/>
                <a:latin typeface="Times New Roman" panose="02020603050405020304" pitchFamily="18" charset="0"/>
                <a:ea typeface="Times New Roman" panose="02020603050405020304" pitchFamily="18" charset="0"/>
              </a:rPr>
              <a:t>the Kingdom of Israel. </a:t>
            </a:r>
          </a:p>
          <a:p>
            <a:pPr marL="2857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The Kingdom of Israel is a:</a:t>
            </a:r>
            <a:endParaRPr lang="en-US" sz="2400" kern="100" dirty="0">
              <a:latin typeface="Times New Roman" panose="02020603050405020304" pitchFamily="18" charset="0"/>
              <a:ea typeface="Calibri" panose="020F0502020204030204" pitchFamily="34" charset="0"/>
            </a:endParaRPr>
          </a:p>
          <a:p>
            <a:pPr marL="742950" lvl="1" indent="-285750">
              <a:lnSpc>
                <a:spcPct val="107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Copy of the paradisical Kingdom in the Garden of Eden in which God dwelt with man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Prophetic figure of the Kingdom of Christ whereby God would dwell with His beloved sons forever.</a:t>
            </a:r>
          </a:p>
          <a:p>
            <a:pPr marL="0" marR="0">
              <a:lnSpc>
                <a:spcPct val="107000"/>
              </a:lnSpc>
              <a:spcBef>
                <a:spcPts val="0"/>
              </a:spcBef>
              <a:spcAft>
                <a:spcPts val="0"/>
              </a:spcAft>
            </a:pPr>
            <a:endParaRPr lang="en-US" sz="1800" kern="1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2400" kern="100" dirty="0">
                <a:latin typeface="Times New Roman" panose="02020603050405020304" pitchFamily="18" charset="0"/>
                <a:ea typeface="Times New Roman" panose="02020603050405020304" pitchFamily="18" charset="0"/>
              </a:rPr>
              <a:t>Under the </a:t>
            </a:r>
            <a:r>
              <a:rPr lang="en-US" sz="2400" kern="100" dirty="0">
                <a:effectLst/>
                <a:latin typeface="Times New Roman" panose="02020603050405020304" pitchFamily="18" charset="0"/>
                <a:ea typeface="Times New Roman" panose="02020603050405020304" pitchFamily="18" charset="0"/>
              </a:rPr>
              <a:t>Law of Moses, God established the means by which He could once again dwell His people  through the commanded construction of the tabernacle. </a:t>
            </a:r>
          </a:p>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Exodus 25:8-9 </a:t>
            </a:r>
            <a:r>
              <a:rPr lang="en-US" sz="2400" kern="100" dirty="0">
                <a:effectLst/>
                <a:latin typeface="Times New Roman" panose="02020603050405020304" pitchFamily="18" charset="0"/>
                <a:ea typeface="Calibri" panose="020F0502020204030204" pitchFamily="34" charset="0"/>
              </a:rPr>
              <a:t> "Let them </a:t>
            </a:r>
            <a:r>
              <a:rPr lang="en-US" sz="2400" b="1" u="sng" kern="100" dirty="0">
                <a:effectLst/>
                <a:highlight>
                  <a:srgbClr val="FFFF00"/>
                </a:highlight>
                <a:latin typeface="Times New Roman" panose="02020603050405020304" pitchFamily="18" charset="0"/>
                <a:ea typeface="Calibri" panose="020F0502020204030204" pitchFamily="34" charset="0"/>
              </a:rPr>
              <a:t>construct a sanctuary for Me</a:t>
            </a:r>
            <a:r>
              <a:rPr lang="en-US" sz="2400" kern="100" dirty="0">
                <a:effectLst/>
                <a:latin typeface="Times New Roman" panose="02020603050405020304" pitchFamily="18" charset="0"/>
                <a:ea typeface="Calibri" panose="020F0502020204030204" pitchFamily="34" charset="0"/>
              </a:rPr>
              <a:t>, that </a:t>
            </a:r>
            <a:r>
              <a:rPr lang="en-US" sz="2400" b="1" u="sng" kern="100" dirty="0">
                <a:effectLst/>
                <a:highlight>
                  <a:srgbClr val="FFFF00"/>
                </a:highlight>
                <a:latin typeface="Times New Roman" panose="02020603050405020304" pitchFamily="18" charset="0"/>
                <a:ea typeface="Calibri" panose="020F0502020204030204" pitchFamily="34" charset="0"/>
              </a:rPr>
              <a:t>I may dwell among them</a:t>
            </a:r>
            <a:r>
              <a:rPr lang="en-US" sz="2400" kern="100" dirty="0">
                <a:effectLst/>
                <a:latin typeface="Times New Roman" panose="02020603050405020304" pitchFamily="18" charset="0"/>
                <a:ea typeface="Calibri" panose="020F0502020204030204" pitchFamily="34"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rPr>
              <a:t>9 </a:t>
            </a:r>
            <a:r>
              <a:rPr lang="en-US" sz="2400" kern="100" dirty="0">
                <a:effectLst/>
                <a:latin typeface="Times New Roman" panose="02020603050405020304" pitchFamily="18" charset="0"/>
                <a:ea typeface="Calibri" panose="020F0502020204030204" pitchFamily="34" charset="0"/>
              </a:rPr>
              <a:t> "According to all that I am going to show you, </a:t>
            </a:r>
            <a:r>
              <a:rPr lang="en-US" sz="2400" i="1" kern="100" dirty="0">
                <a:effectLst/>
                <a:latin typeface="Times New Roman" panose="02020603050405020304" pitchFamily="18" charset="0"/>
                <a:ea typeface="Calibri" panose="020F0502020204030204" pitchFamily="34" charset="0"/>
              </a:rPr>
              <a:t>as</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highlight>
                  <a:srgbClr val="FFFF00"/>
                </a:highlight>
                <a:latin typeface="Times New Roman" panose="02020603050405020304" pitchFamily="18" charset="0"/>
                <a:ea typeface="Calibri" panose="020F0502020204030204" pitchFamily="34" charset="0"/>
              </a:rPr>
              <a:t>the pattern of the tabernacle</a:t>
            </a:r>
            <a:r>
              <a:rPr lang="en-US" sz="2400" kern="100" dirty="0">
                <a:effectLst/>
                <a:highlight>
                  <a:srgbClr val="FFFF00"/>
                </a:highligh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and the pattern of all its furniture, just so you shall construct </a:t>
            </a:r>
            <a:r>
              <a:rPr lang="en-US" sz="2400" i="1" kern="100" dirty="0">
                <a:effectLst/>
                <a:latin typeface="Times New Roman" panose="02020603050405020304" pitchFamily="18" charset="0"/>
                <a:ea typeface="Calibri" panose="020F0502020204030204" pitchFamily="34" charset="0"/>
              </a:rPr>
              <a:t>it.</a:t>
            </a:r>
            <a:endParaRPr lang="en-US" sz="2400" kern="100" dirty="0">
              <a:effectLst/>
              <a:latin typeface="Times New Roman" panose="02020603050405020304" pitchFamily="18" charset="0"/>
              <a:ea typeface="Calibri" panose="020F0502020204030204" pitchFamily="34" charset="0"/>
            </a:endParaRP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ED41B0-D143-4BD6-1823-EAE7B05E67D3}"/>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54910923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065F28-9C34-D552-F042-14D5B9F6AC33}"/>
              </a:ext>
            </a:extLst>
          </p:cNvPr>
          <p:cNvPicPr>
            <a:picLocks noChangeAspect="1"/>
          </p:cNvPicPr>
          <p:nvPr/>
        </p:nvPicPr>
        <p:blipFill>
          <a:blip r:embed="rId2"/>
          <a:stretch>
            <a:fillRect/>
          </a:stretch>
        </p:blipFill>
        <p:spPr>
          <a:xfrm>
            <a:off x="967740" y="1019347"/>
            <a:ext cx="8823960" cy="4099560"/>
          </a:xfrm>
          <a:prstGeom prst="rect">
            <a:avLst/>
          </a:prstGeom>
        </p:spPr>
      </p:pic>
      <p:sp>
        <p:nvSpPr>
          <p:cNvPr id="6" name="TextBox 5">
            <a:extLst>
              <a:ext uri="{FF2B5EF4-FFF2-40B4-BE49-F238E27FC236}">
                <a16:creationId xmlns:a16="http://schemas.microsoft.com/office/drawing/2014/main" id="{75C15CC6-D344-EF0D-40A2-0786C8477932}"/>
              </a:ext>
            </a:extLst>
          </p:cNvPr>
          <p:cNvSpPr txBox="1"/>
          <p:nvPr/>
        </p:nvSpPr>
        <p:spPr>
          <a:xfrm>
            <a:off x="1518698" y="4431268"/>
            <a:ext cx="2565622" cy="369332"/>
          </a:xfrm>
          <a:prstGeom prst="rect">
            <a:avLst/>
          </a:prstGeom>
          <a:solidFill>
            <a:schemeClr val="bg1"/>
          </a:solidFill>
          <a:ln w="41275">
            <a:solidFill>
              <a:srgbClr val="FF0000"/>
            </a:solidFill>
          </a:ln>
        </p:spPr>
        <p:txBody>
          <a:bodyPr wrap="square" rtlCol="0">
            <a:spAutoFit/>
          </a:bodyPr>
          <a:lstStyle/>
          <a:p>
            <a:r>
              <a:rPr lang="en-US" dirty="0"/>
              <a:t>Heaven – Hebrews 9:24</a:t>
            </a:r>
          </a:p>
        </p:txBody>
      </p:sp>
      <p:sp>
        <p:nvSpPr>
          <p:cNvPr id="7" name="TextBox 6">
            <a:extLst>
              <a:ext uri="{FF2B5EF4-FFF2-40B4-BE49-F238E27FC236}">
                <a16:creationId xmlns:a16="http://schemas.microsoft.com/office/drawing/2014/main" id="{3C930787-1A22-9A2B-F86A-4DC93CE4D3CE}"/>
              </a:ext>
            </a:extLst>
          </p:cNvPr>
          <p:cNvSpPr txBox="1"/>
          <p:nvPr/>
        </p:nvSpPr>
        <p:spPr>
          <a:xfrm>
            <a:off x="1518698" y="2175358"/>
            <a:ext cx="3695700" cy="369332"/>
          </a:xfrm>
          <a:prstGeom prst="rect">
            <a:avLst/>
          </a:prstGeom>
          <a:solidFill>
            <a:schemeClr val="bg1"/>
          </a:solidFill>
          <a:ln w="41275">
            <a:solidFill>
              <a:srgbClr val="FF0000"/>
            </a:solidFill>
          </a:ln>
        </p:spPr>
        <p:txBody>
          <a:bodyPr wrap="square" rtlCol="0">
            <a:spAutoFit/>
          </a:bodyPr>
          <a:lstStyle/>
          <a:p>
            <a:r>
              <a:rPr lang="en-US" dirty="0"/>
              <a:t>Body of Christ – Hebrews 10:20</a:t>
            </a:r>
          </a:p>
        </p:txBody>
      </p:sp>
      <p:sp>
        <p:nvSpPr>
          <p:cNvPr id="9" name="TextBox 8">
            <a:extLst>
              <a:ext uri="{FF2B5EF4-FFF2-40B4-BE49-F238E27FC236}">
                <a16:creationId xmlns:a16="http://schemas.microsoft.com/office/drawing/2014/main" id="{456A33A2-387A-B43C-91BC-E66B4F669EF8}"/>
              </a:ext>
            </a:extLst>
          </p:cNvPr>
          <p:cNvSpPr txBox="1"/>
          <p:nvPr/>
        </p:nvSpPr>
        <p:spPr>
          <a:xfrm>
            <a:off x="213360" y="5522488"/>
            <a:ext cx="11811000" cy="954107"/>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Matthew 27:51 </a:t>
            </a:r>
            <a:r>
              <a:rPr lang="en-US" sz="2800" dirty="0">
                <a:latin typeface="Times New Roman" panose="02020603050405020304" pitchFamily="18" charset="0"/>
                <a:cs typeface="Times New Roman" panose="02020603050405020304" pitchFamily="18" charset="0"/>
              </a:rPr>
              <a:t> And behold, the veil of the temple was torn in two from top to bottom; and the earth shook and the rocks were split. </a:t>
            </a:r>
          </a:p>
        </p:txBody>
      </p:sp>
      <p:cxnSp>
        <p:nvCxnSpPr>
          <p:cNvPr id="10" name="Straight Arrow Connector 9">
            <a:extLst>
              <a:ext uri="{FF2B5EF4-FFF2-40B4-BE49-F238E27FC236}">
                <a16:creationId xmlns:a16="http://schemas.microsoft.com/office/drawing/2014/main" id="{9F2C5D5A-E127-17F1-75B1-AB3DF996FC94}"/>
              </a:ext>
            </a:extLst>
          </p:cNvPr>
          <p:cNvCxnSpPr>
            <a:cxnSpLocks/>
          </p:cNvCxnSpPr>
          <p:nvPr/>
        </p:nvCxnSpPr>
        <p:spPr>
          <a:xfrm>
            <a:off x="3124200" y="2544690"/>
            <a:ext cx="426720" cy="9757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98429A-4DB7-14E3-7C79-EC6E56A2E81C}"/>
              </a:ext>
            </a:extLst>
          </p:cNvPr>
          <p:cNvCxnSpPr>
            <a:cxnSpLocks/>
          </p:cNvCxnSpPr>
          <p:nvPr/>
        </p:nvCxnSpPr>
        <p:spPr>
          <a:xfrm flipV="1">
            <a:off x="1988820" y="3710940"/>
            <a:ext cx="662940" cy="720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2240521-DEDD-A3EB-8243-61EF80FA97EA}"/>
              </a:ext>
            </a:extLst>
          </p:cNvPr>
          <p:cNvSpPr txBox="1"/>
          <p:nvPr/>
        </p:nvSpPr>
        <p:spPr>
          <a:xfrm>
            <a:off x="6189758" y="4370308"/>
            <a:ext cx="1818862" cy="369332"/>
          </a:xfrm>
          <a:prstGeom prst="rect">
            <a:avLst/>
          </a:prstGeom>
          <a:solidFill>
            <a:schemeClr val="bg1"/>
          </a:solidFill>
          <a:ln w="41275">
            <a:solidFill>
              <a:srgbClr val="FF0000"/>
            </a:solidFill>
          </a:ln>
        </p:spPr>
        <p:txBody>
          <a:bodyPr wrap="square" rtlCol="0">
            <a:spAutoFit/>
          </a:bodyPr>
          <a:lstStyle/>
          <a:p>
            <a:r>
              <a:rPr lang="en-US" dirty="0"/>
              <a:t>Water - Baptism</a:t>
            </a:r>
          </a:p>
        </p:txBody>
      </p:sp>
      <p:cxnSp>
        <p:nvCxnSpPr>
          <p:cNvPr id="17" name="Straight Arrow Connector 16">
            <a:extLst>
              <a:ext uri="{FF2B5EF4-FFF2-40B4-BE49-F238E27FC236}">
                <a16:creationId xmlns:a16="http://schemas.microsoft.com/office/drawing/2014/main" id="{B4C74239-3831-F9E2-9AC7-2AD1C6BF1687}"/>
              </a:ext>
            </a:extLst>
          </p:cNvPr>
          <p:cNvCxnSpPr>
            <a:cxnSpLocks/>
          </p:cNvCxnSpPr>
          <p:nvPr/>
        </p:nvCxnSpPr>
        <p:spPr>
          <a:xfrm flipV="1">
            <a:off x="6667500" y="3787140"/>
            <a:ext cx="0" cy="5831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D854E77-B362-9990-9CCC-454679C451CD}"/>
              </a:ext>
            </a:extLst>
          </p:cNvPr>
          <p:cNvSpPr txBox="1"/>
          <p:nvPr/>
        </p:nvSpPr>
        <p:spPr>
          <a:xfrm>
            <a:off x="9108218" y="3341608"/>
            <a:ext cx="1704562" cy="369332"/>
          </a:xfrm>
          <a:prstGeom prst="rect">
            <a:avLst/>
          </a:prstGeom>
          <a:solidFill>
            <a:schemeClr val="bg1"/>
          </a:solidFill>
          <a:ln w="41275">
            <a:solidFill>
              <a:srgbClr val="FF0000"/>
            </a:solidFill>
          </a:ln>
        </p:spPr>
        <p:txBody>
          <a:bodyPr wrap="square" rtlCol="0">
            <a:spAutoFit/>
          </a:bodyPr>
          <a:lstStyle/>
          <a:p>
            <a:r>
              <a:rPr lang="en-US" dirty="0"/>
              <a:t>Sacrifice - Jesus</a:t>
            </a:r>
          </a:p>
        </p:txBody>
      </p:sp>
      <p:cxnSp>
        <p:nvCxnSpPr>
          <p:cNvPr id="23" name="Straight Arrow Connector 22">
            <a:extLst>
              <a:ext uri="{FF2B5EF4-FFF2-40B4-BE49-F238E27FC236}">
                <a16:creationId xmlns:a16="http://schemas.microsoft.com/office/drawing/2014/main" id="{0C5CE7FD-C18B-29C4-0E1E-77BA259EC780}"/>
              </a:ext>
            </a:extLst>
          </p:cNvPr>
          <p:cNvCxnSpPr>
            <a:cxnSpLocks/>
          </p:cNvCxnSpPr>
          <p:nvPr/>
        </p:nvCxnSpPr>
        <p:spPr>
          <a:xfrm flipH="1">
            <a:off x="8374380" y="3550920"/>
            <a:ext cx="6781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CB5C783-826B-831A-4255-201CAFEBA341}"/>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10703125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077544"/>
          </a:xfrm>
          <a:prstGeom prst="rect">
            <a:avLst/>
          </a:prstGeom>
          <a:noFill/>
        </p:spPr>
        <p:txBody>
          <a:bodyPr wrap="square" rtlCol="0">
            <a:spAutoFit/>
          </a:bodyPr>
          <a:lstStyle/>
          <a:p>
            <a:pPr marL="0" marR="0" algn="ctr">
              <a:spcBef>
                <a:spcPts val="0"/>
              </a:spcBef>
              <a:spcAft>
                <a:spcPts val="0"/>
              </a:spcAft>
            </a:pPr>
            <a:endParaRPr lang="en-US" sz="36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800" b="1" dirty="0">
                <a:effectLst/>
                <a:latin typeface="Times New Roman" panose="02020603050405020304" pitchFamily="18" charset="0"/>
                <a:ea typeface="Times New Roman" panose="02020603050405020304" pitchFamily="18" charset="0"/>
              </a:rPr>
              <a:t>Tabernacle</a:t>
            </a:r>
          </a:p>
          <a:p>
            <a:pPr marL="0" marR="0" algn="ctr">
              <a:spcBef>
                <a:spcPts val="0"/>
              </a:spcBef>
              <a:spcAft>
                <a:spcPts val="0"/>
              </a:spcAft>
            </a:pPr>
            <a:r>
              <a:rPr lang="en-US" sz="8800" b="1" dirty="0">
                <a:effectLst/>
                <a:latin typeface="Times New Roman" panose="02020603050405020304" pitchFamily="18" charset="0"/>
                <a:ea typeface="Times New Roman" panose="02020603050405020304" pitchFamily="18" charset="0"/>
              </a:rPr>
              <a:t> versus </a:t>
            </a:r>
          </a:p>
          <a:p>
            <a:pPr marL="0" marR="0" algn="ctr">
              <a:spcBef>
                <a:spcPts val="0"/>
              </a:spcBef>
              <a:spcAft>
                <a:spcPts val="0"/>
              </a:spcAft>
            </a:pPr>
            <a:r>
              <a:rPr lang="en-US" sz="8800" b="1" dirty="0">
                <a:effectLst/>
                <a:latin typeface="Times New Roman" panose="02020603050405020304" pitchFamily="18" charset="0"/>
                <a:ea typeface="Times New Roman" panose="02020603050405020304" pitchFamily="18" charset="0"/>
              </a:rPr>
              <a:t>Temple</a:t>
            </a:r>
            <a:endParaRPr lang="en-US" sz="8800" dirty="0">
              <a:effectLst/>
              <a:latin typeface="Times New Roman" panose="02020603050405020304" pitchFamily="18" charset="0"/>
              <a:ea typeface="Times New Roman" panose="02020603050405020304" pitchFamily="18" charset="0"/>
            </a:endParaRP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58471A3-4640-AC47-C063-310E05ACFDAD}"/>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565979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dirty="0">
                <a:highlight>
                  <a:srgbClr val="FFFF00"/>
                </a:highlight>
                <a:latin typeface="Times New Roman" panose="02020603050405020304" pitchFamily="18" charset="0"/>
                <a:cs typeface="Times New Roman" panose="02020603050405020304" pitchFamily="18" charset="0"/>
              </a:rPr>
              <a:t>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a:t>
            </a:r>
            <a:r>
              <a:rPr lang="en-US" sz="2400" dirty="0">
                <a:latin typeface="Times New Roman" panose="02020603050405020304" pitchFamily="18" charset="0"/>
                <a:cs typeface="Times New Roman" panose="02020603050405020304" pitchFamily="18" charset="0"/>
              </a:rPr>
              <a:t>)  </a:t>
            </a:r>
            <a:r>
              <a:rPr lang="en-US" sz="2400"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that we would be holy and blameless before Him (</a:t>
            </a:r>
            <a:r>
              <a:rPr lang="en-US" sz="2400" b="1" dirty="0">
                <a:highlight>
                  <a:srgbClr val="00FF00"/>
                </a:highlight>
                <a:latin typeface="Times New Roman" panose="02020603050405020304" pitchFamily="18" charset="0"/>
                <a:cs typeface="Times New Roman" panose="02020603050405020304" pitchFamily="18" charset="0"/>
              </a:rPr>
              <a:t> because we were baptized into Christ for cleansing of sins</a:t>
            </a:r>
            <a:r>
              <a:rPr lang="en-US" sz="2400" dirty="0">
                <a:latin typeface="Times New Roman" panose="02020603050405020304" pitchFamily="18" charset="0"/>
                <a:cs typeface="Times New Roman" panose="02020603050405020304" pitchFamily="18" charset="0"/>
              </a:rPr>
              <a:t>). In love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b="1" u="sng" dirty="0">
                <a:highlight>
                  <a:srgbClr val="FFFF00"/>
                </a:highlight>
                <a:latin typeface="Times New Roman" panose="02020603050405020304" pitchFamily="18" charset="0"/>
                <a:cs typeface="Times New Roman" panose="02020603050405020304" pitchFamily="18" charset="0"/>
              </a:rPr>
              <a:t> us to adoption as sons</a:t>
            </a:r>
            <a:r>
              <a:rPr lang="en-US" sz="2400" dirty="0">
                <a:latin typeface="Times New Roman" panose="02020603050405020304" pitchFamily="18" charset="0"/>
                <a:cs typeface="Times New Roman" panose="02020603050405020304" pitchFamily="18" charset="0"/>
              </a:rPr>
              <a:t> through Jesus Christ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Question: </a:t>
            </a:r>
            <a:r>
              <a:rPr lang="en-US" sz="2400" dirty="0">
                <a:latin typeface="Times New Roman" panose="02020603050405020304" pitchFamily="18" charset="0"/>
                <a:cs typeface="Times New Roman" panose="02020603050405020304" pitchFamily="18" charset="0"/>
              </a:rPr>
              <a:t> How did God </a:t>
            </a:r>
            <a:r>
              <a:rPr lang="en-US" sz="2400" b="1" dirty="0">
                <a:highlight>
                  <a:srgbClr val="00FFFF"/>
                </a:highlight>
                <a:latin typeface="Times New Roman" panose="02020603050405020304" pitchFamily="18" charset="0"/>
                <a:cs typeface="Times New Roman" panose="02020603050405020304" pitchFamily="18" charset="0"/>
              </a:rPr>
              <a:t>predestine</a:t>
            </a:r>
            <a:r>
              <a:rPr lang="en-US" sz="2400" dirty="0">
                <a:latin typeface="Times New Roman" panose="02020603050405020304" pitchFamily="18" charset="0"/>
                <a:cs typeface="Times New Roman" panose="02020603050405020304" pitchFamily="18" charset="0"/>
              </a:rPr>
              <a:t> us to adoption as sons</a:t>
            </a:r>
          </a:p>
          <a:p>
            <a:pPr marL="228600"/>
            <a:r>
              <a:rPr lang="en-US" sz="2400" b="1" dirty="0">
                <a:latin typeface="Times New Roman" panose="02020603050405020304" pitchFamily="18" charset="0"/>
                <a:cs typeface="Times New Roman" panose="02020603050405020304" pitchFamily="18" charset="0"/>
              </a:rPr>
              <a:t>Answer:</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a:t>
            </a:r>
            <a:r>
              <a:rPr lang="en-US" sz="2400" dirty="0">
                <a:latin typeface="Times New Roman" panose="02020603050405020304" pitchFamily="18" charset="0"/>
                <a:cs typeface="Times New Roman" panose="02020603050405020304" pitchFamily="18" charset="0"/>
              </a:rPr>
              <a:t>” He chose us (</a:t>
            </a:r>
            <a:r>
              <a:rPr lang="en-US" sz="2400" dirty="0">
                <a:highlight>
                  <a:srgbClr val="00FFFF"/>
                </a:highlight>
                <a:latin typeface="Times New Roman" panose="02020603050405020304" pitchFamily="18" charset="0"/>
                <a:cs typeface="Times New Roman" panose="02020603050405020304" pitchFamily="18" charset="0"/>
              </a:rPr>
              <a:t>from the beginning </a:t>
            </a:r>
            <a:r>
              <a:rPr lang="en-US" sz="2400" dirty="0">
                <a:latin typeface="Times New Roman" panose="02020603050405020304" pitchFamily="18" charset="0"/>
                <a:cs typeface="Times New Roman" panose="02020603050405020304" pitchFamily="18" charset="0"/>
              </a:rPr>
              <a:t>for salvation – 2 Thessalonians 2:13) </a:t>
            </a:r>
            <a:r>
              <a:rPr lang="en-US" sz="2400" b="1" u="sng" dirty="0">
                <a:highlight>
                  <a:srgbClr val="FFFF00"/>
                </a:highlight>
                <a:latin typeface="Times New Roman" panose="02020603050405020304" pitchFamily="18" charset="0"/>
                <a:cs typeface="Times New Roman" panose="02020603050405020304" pitchFamily="18" charset="0"/>
              </a:rPr>
              <a:t>in Him </a:t>
            </a:r>
            <a:r>
              <a:rPr lang="en-US" sz="2400" dirty="0">
                <a:latin typeface="Times New Roman" panose="02020603050405020304" pitchFamily="18" charset="0"/>
                <a:cs typeface="Times New Roman" panose="02020603050405020304" pitchFamily="18" charset="0"/>
              </a:rPr>
              <a:t>(</a:t>
            </a:r>
            <a:r>
              <a:rPr lang="en-US" sz="2400" dirty="0">
                <a:highlight>
                  <a:srgbClr val="00FF00"/>
                </a:highlight>
                <a:latin typeface="Times New Roman" panose="02020603050405020304" pitchFamily="18" charset="0"/>
                <a:cs typeface="Times New Roman" panose="02020603050405020304" pitchFamily="18" charset="0"/>
              </a:rPr>
              <a:t>we who have been baptized for remission of sins – Acts 22:16</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b="1" u="sng" dirty="0">
                <a:highlight>
                  <a:srgbClr val="FFFF00"/>
                </a:highlight>
                <a:latin typeface="Times New Roman" panose="02020603050405020304" pitchFamily="18" charset="0"/>
                <a:cs typeface="Times New Roman" panose="02020603050405020304" pitchFamily="18" charset="0"/>
              </a:rPr>
              <a:t> us to adoption as sons</a:t>
            </a:r>
            <a:r>
              <a:rPr lang="en-US" sz="2400" dirty="0">
                <a:latin typeface="Times New Roman" panose="02020603050405020304" pitchFamily="18" charset="0"/>
                <a:cs typeface="Times New Roman" panose="02020603050405020304" pitchFamily="18" charset="0"/>
              </a:rPr>
              <a:t> through Jesus Christ …. (i.e., God </a:t>
            </a:r>
            <a:r>
              <a:rPr lang="en-US" sz="2400" b="1" u="sng" dirty="0">
                <a:latin typeface="Times New Roman" panose="02020603050405020304" pitchFamily="18" charset="0"/>
                <a:cs typeface="Times New Roman" panose="02020603050405020304" pitchFamily="18" charset="0"/>
              </a:rPr>
              <a:t>predestined the saved in Christ </a:t>
            </a:r>
            <a:r>
              <a:rPr lang="en-US" sz="2400" dirty="0">
                <a:latin typeface="Times New Roman" panose="02020603050405020304" pitchFamily="18" charset="0"/>
                <a:cs typeface="Times New Roman" panose="02020603050405020304" pitchFamily="18" charset="0"/>
              </a:rPr>
              <a:t>to be His son) Or:</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Galatians 3:26-27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you are all </a:t>
            </a:r>
            <a:r>
              <a:rPr lang="en-US" sz="2400" b="1" u="sng" dirty="0">
                <a:highlight>
                  <a:srgbClr val="FFFF00"/>
                </a:highlight>
                <a:latin typeface="Times New Roman" panose="02020603050405020304" pitchFamily="18" charset="0"/>
                <a:cs typeface="Times New Roman" panose="02020603050405020304" pitchFamily="18" charset="0"/>
              </a:rPr>
              <a:t>sons of God </a:t>
            </a:r>
            <a:r>
              <a:rPr lang="en-US" sz="2400" dirty="0">
                <a:latin typeface="Times New Roman" panose="02020603050405020304" pitchFamily="18" charset="0"/>
                <a:cs typeface="Times New Roman" panose="02020603050405020304" pitchFamily="18" charset="0"/>
              </a:rPr>
              <a:t>through faith in Christ Jesus.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4" name="Straight Connector 3">
            <a:extLst>
              <a:ext uri="{FF2B5EF4-FFF2-40B4-BE49-F238E27FC236}">
                <a16:creationId xmlns:a16="http://schemas.microsoft.com/office/drawing/2014/main" id="{0F251674-70E6-B0CA-8D38-3AA8804CE0C9}"/>
              </a:ext>
            </a:extLst>
          </p:cNvPr>
          <p:cNvCxnSpPr>
            <a:cxnSpLocks/>
          </p:cNvCxnSpPr>
          <p:nvPr/>
        </p:nvCxnSpPr>
        <p:spPr>
          <a:xfrm flipV="1">
            <a:off x="2376055" y="1440873"/>
            <a:ext cx="748145" cy="1461174"/>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B9B7702-D7A9-A73A-443F-531ED65224FA}"/>
              </a:ext>
            </a:extLst>
          </p:cNvPr>
          <p:cNvCxnSpPr>
            <a:cxnSpLocks/>
          </p:cNvCxnSpPr>
          <p:nvPr/>
        </p:nvCxnSpPr>
        <p:spPr>
          <a:xfrm flipH="1" flipV="1">
            <a:off x="2466109" y="3559747"/>
            <a:ext cx="415636" cy="894562"/>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346F3E1E-B129-303C-FAF9-AD3B070CC1CB}"/>
              </a:ext>
            </a:extLst>
          </p:cNvPr>
          <p:cNvSpPr/>
          <p:nvPr/>
        </p:nvSpPr>
        <p:spPr>
          <a:xfrm>
            <a:off x="2667001" y="782782"/>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79AC020-0F5F-1D77-6BDC-AC1ECDF6A6CF}"/>
              </a:ext>
            </a:extLst>
          </p:cNvPr>
          <p:cNvSpPr/>
          <p:nvPr/>
        </p:nvSpPr>
        <p:spPr>
          <a:xfrm>
            <a:off x="1589334" y="2959191"/>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091D607-B9AC-0483-C522-903C4E1F6A7A}"/>
              </a:ext>
            </a:extLst>
          </p:cNvPr>
          <p:cNvSpPr/>
          <p:nvPr/>
        </p:nvSpPr>
        <p:spPr>
          <a:xfrm>
            <a:off x="2618985" y="4454309"/>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3B93A60-6A4D-A188-960D-BA929DE76589}"/>
              </a:ext>
            </a:extLst>
          </p:cNvPr>
          <p:cNvCxnSpPr>
            <a:cxnSpLocks/>
          </p:cNvCxnSpPr>
          <p:nvPr/>
        </p:nvCxnSpPr>
        <p:spPr>
          <a:xfrm flipH="1" flipV="1">
            <a:off x="3456709" y="5092984"/>
            <a:ext cx="1233055" cy="91397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DA04D4-7865-BC27-831B-C470EAE2BE42}"/>
              </a:ext>
            </a:extLst>
          </p:cNvPr>
          <p:cNvCxnSpPr>
            <a:cxnSpLocks/>
          </p:cNvCxnSpPr>
          <p:nvPr/>
        </p:nvCxnSpPr>
        <p:spPr>
          <a:xfrm flipV="1">
            <a:off x="3456709" y="5054865"/>
            <a:ext cx="2988" cy="1442917"/>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7416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4892878"/>
          </a:xfrm>
          <a:prstGeom prst="rect">
            <a:avLst/>
          </a:prstGeom>
          <a:noFill/>
        </p:spPr>
        <p:txBody>
          <a:bodyPr wrap="square" rtlCol="0">
            <a:spAutoFit/>
          </a:bodyPr>
          <a:lstStyle/>
          <a:p>
            <a:pPr marL="0" marR="0">
              <a:spcBef>
                <a:spcPts val="0"/>
              </a:spcBef>
              <a:spcAft>
                <a:spcPts val="0"/>
              </a:spcAft>
            </a:pPr>
            <a:r>
              <a:rPr lang="en-US" sz="3600" b="1" u="sng" dirty="0">
                <a:effectLst/>
                <a:latin typeface="Times New Roman" panose="02020603050405020304" pitchFamily="18" charset="0"/>
                <a:ea typeface="Times New Roman" panose="02020603050405020304" pitchFamily="18" charset="0"/>
              </a:rPr>
              <a:t>Tabernacle</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Hebrew Word: </a:t>
            </a:r>
            <a:r>
              <a:rPr lang="en-US" sz="3600" b="1" i="1" dirty="0" err="1">
                <a:effectLst/>
                <a:latin typeface="Times New Roman" panose="02020603050405020304" pitchFamily="18" charset="0"/>
                <a:ea typeface="Times New Roman" panose="02020603050405020304" pitchFamily="18" charset="0"/>
              </a:rPr>
              <a:t>mishkan</a:t>
            </a:r>
            <a:br>
              <a:rPr lang="en-US" sz="3600" dirty="0">
                <a:effectLst/>
                <a:latin typeface="Times New Roman" panose="02020603050405020304" pitchFamily="18" charset="0"/>
                <a:ea typeface="Times New Roman" panose="02020603050405020304" pitchFamily="18" charset="0"/>
              </a:rPr>
            </a:br>
            <a:r>
              <a:rPr lang="en-US" sz="3600" b="1" dirty="0">
                <a:effectLst/>
                <a:latin typeface="Times New Roman" panose="02020603050405020304" pitchFamily="18" charset="0"/>
                <a:ea typeface="Times New Roman" panose="02020603050405020304" pitchFamily="18" charset="0"/>
              </a:rPr>
              <a:t>Definition: </a:t>
            </a:r>
            <a:r>
              <a:rPr lang="en-US" sz="3600" i="1" dirty="0">
                <a:effectLst/>
                <a:highlight>
                  <a:srgbClr val="FFFF00"/>
                </a:highlight>
                <a:latin typeface="Times New Roman" panose="02020603050405020304" pitchFamily="18" charset="0"/>
                <a:ea typeface="Times New Roman" panose="02020603050405020304" pitchFamily="18" charset="0"/>
              </a:rPr>
              <a:t>dwelling place</a:t>
            </a:r>
            <a:r>
              <a:rPr lang="en-US" sz="3600" i="1" dirty="0">
                <a:effectLst/>
                <a:latin typeface="Times New Roman" panose="02020603050405020304" pitchFamily="18" charset="0"/>
                <a:ea typeface="Times New Roman" panose="02020603050405020304" pitchFamily="18" charset="0"/>
              </a:rPr>
              <a:t>, tent, tabernacle</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Root Hebrew Word: </a:t>
            </a:r>
            <a:r>
              <a:rPr lang="en-US" sz="3600" i="1" dirty="0">
                <a:effectLst/>
                <a:latin typeface="Times New Roman" panose="02020603050405020304" pitchFamily="18" charset="0"/>
                <a:ea typeface="Times New Roman" panose="02020603050405020304" pitchFamily="18" charset="0"/>
              </a:rPr>
              <a:t>shaken</a:t>
            </a:r>
            <a:r>
              <a:rPr lang="en-US" sz="3600" dirty="0">
                <a:effectLst/>
                <a:latin typeface="Times New Roman" panose="02020603050405020304" pitchFamily="18" charset="0"/>
                <a:ea typeface="Times New Roman" panose="02020603050405020304" pitchFamily="18" charset="0"/>
              </a:rPr>
              <a:t> meaning</a:t>
            </a:r>
            <a:r>
              <a:rPr lang="en-US" sz="3600" b="1" dirty="0">
                <a:effectLst/>
                <a:latin typeface="Times New Roman" panose="02020603050405020304" pitchFamily="18" charset="0"/>
                <a:ea typeface="Times New Roman" panose="02020603050405020304" pitchFamily="18" charset="0"/>
              </a:rPr>
              <a:t> </a:t>
            </a:r>
            <a:r>
              <a:rPr lang="en-US" sz="3600" i="1" dirty="0">
                <a:effectLst/>
                <a:latin typeface="Times New Roman" panose="02020603050405020304" pitchFamily="18" charset="0"/>
                <a:ea typeface="Times New Roman" panose="02020603050405020304" pitchFamily="18" charset="0"/>
              </a:rPr>
              <a:t>to settle down, to abide, to </a:t>
            </a:r>
            <a:r>
              <a:rPr lang="en-US" sz="3600" i="1" dirty="0">
                <a:effectLst/>
                <a:highlight>
                  <a:srgbClr val="FFFF00"/>
                </a:highlight>
                <a:latin typeface="Times New Roman" panose="02020603050405020304" pitchFamily="18" charset="0"/>
                <a:ea typeface="Times New Roman" panose="02020603050405020304" pitchFamily="18" charset="0"/>
              </a:rPr>
              <a:t>dwell in, to live in</a:t>
            </a:r>
            <a:endParaRPr lang="en-US" sz="3600" dirty="0">
              <a:effectLst/>
              <a:highlight>
                <a:srgbClr val="FFFF00"/>
              </a:highligh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Greek Word: </a:t>
            </a:r>
            <a:r>
              <a:rPr lang="en-US" sz="3600" b="1" i="1" dirty="0" err="1">
                <a:effectLst/>
                <a:latin typeface="Gentium" panose="02000503060000020004" pitchFamily="2" charset="0"/>
                <a:ea typeface="Times New Roman" panose="02020603050405020304" pitchFamily="18" charset="0"/>
              </a:rPr>
              <a:t>skênê</a:t>
            </a:r>
            <a:r>
              <a:rPr lang="en-US" sz="3600" dirty="0">
                <a:effectLst/>
                <a:latin typeface="Times New Roman" panose="02020603050405020304" pitchFamily="18" charset="0"/>
                <a:ea typeface="Times New Roman" panose="02020603050405020304" pitchFamily="18" charset="0"/>
              </a:rPr>
              <a:t> meaning a tent or tabernacle</a:t>
            </a: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58471A3-4640-AC47-C063-310E05ACFDAD}"/>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3665372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9502" y="784209"/>
            <a:ext cx="11996936" cy="7109639"/>
          </a:xfrm>
          <a:prstGeom prst="rect">
            <a:avLst/>
          </a:prstGeom>
          <a:noFill/>
        </p:spPr>
        <p:txBody>
          <a:bodyPr wrap="square" rtlCol="0">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The Tabernacle of God is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Temple of God</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original tabernacle of God consisted of tents and poles that allowed easy movement as the Israelites traveled through the wilderness and though out the kingdom</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King David sought to build a fitting dwelling for God but God forbade it saying </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rPr>
              <a:t>1 Chronicles 28:3 </a:t>
            </a:r>
            <a:r>
              <a:rPr lang="en-US" sz="2400" dirty="0">
                <a:effectLst/>
                <a:latin typeface="Times New Roman" panose="02020603050405020304" pitchFamily="18" charset="0"/>
                <a:ea typeface="Calibri" panose="020F0502020204030204" pitchFamily="34" charset="0"/>
              </a:rPr>
              <a:t> "But God said to me, 'You shall not build a house for My name because you are a man of war and have shed blood.</a:t>
            </a:r>
          </a:p>
          <a:p>
            <a:endParaRPr lang="en-US" sz="2400" dirty="0">
              <a:latin typeface="Times New Roman" panose="02020603050405020304" pitchFamily="18" charset="0"/>
              <a:ea typeface="Calibri" panose="020F0502020204030204" pitchFamily="34" charset="0"/>
            </a:endParaRPr>
          </a:p>
          <a:p>
            <a:r>
              <a:rPr lang="en-US" sz="2400" kern="100" dirty="0">
                <a:latin typeface="Times New Roman" panose="02020603050405020304" pitchFamily="18" charset="0"/>
                <a:ea typeface="Calibri" panose="020F0502020204030204" pitchFamily="34" charset="0"/>
              </a:rPr>
              <a:t>Therefore </a:t>
            </a:r>
            <a:r>
              <a:rPr lang="en-US" sz="2400" kern="100" dirty="0">
                <a:effectLst/>
                <a:latin typeface="Times New Roman" panose="02020603050405020304" pitchFamily="18" charset="0"/>
                <a:ea typeface="Times New Roman" panose="02020603050405020304" pitchFamily="18" charset="0"/>
              </a:rPr>
              <a:t>round 1,000 B.C., David’s son – King Solomon built the Lord’s house - the temple.</a:t>
            </a:r>
          </a:p>
          <a:p>
            <a:pPr marL="285750"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There is virtuall</a:t>
            </a:r>
            <a:r>
              <a:rPr lang="en-US" sz="2400" kern="100" dirty="0">
                <a:latin typeface="Times New Roman" panose="02020603050405020304" pitchFamily="18" charset="0"/>
                <a:ea typeface="Times New Roman" panose="02020603050405020304" pitchFamily="18" charset="0"/>
              </a:rPr>
              <a:t>y </a:t>
            </a:r>
            <a:r>
              <a:rPr lang="en-US" sz="2400" kern="100" dirty="0">
                <a:effectLst/>
                <a:latin typeface="Times New Roman" panose="02020603050405020304" pitchFamily="18" charset="0"/>
                <a:ea typeface="Times New Roman" panose="02020603050405020304" pitchFamily="18" charset="0"/>
              </a:rPr>
              <a:t>no difference between the tent tabernacle and the temple.  </a:t>
            </a:r>
          </a:p>
          <a:p>
            <a:pPr marL="285750"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While the temple including some other outside courts</a:t>
            </a:r>
          </a:p>
          <a:p>
            <a:pPr marL="285750" indent="-285750">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rPr>
              <a:t>T</a:t>
            </a:r>
            <a:r>
              <a:rPr lang="en-US" sz="2400" kern="100" dirty="0">
                <a:effectLst/>
                <a:latin typeface="Times New Roman" panose="02020603050405020304" pitchFamily="18" charset="0"/>
                <a:ea typeface="Times New Roman" panose="02020603050405020304" pitchFamily="18" charset="0"/>
              </a:rPr>
              <a:t>he temple was simply the tabernacle </a:t>
            </a:r>
          </a:p>
          <a:p>
            <a:pPr marL="742950" lvl="1"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formerly tent fabric but </a:t>
            </a:r>
          </a:p>
          <a:p>
            <a:pPr marL="742950" lvl="1"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now a grand stone edifice</a:t>
            </a:r>
            <a:endParaRPr lang="en-US" sz="2400" kern="1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6506312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4647426"/>
          </a:xfrm>
          <a:prstGeom prst="rect">
            <a:avLst/>
          </a:prstGeom>
          <a:noFill/>
        </p:spPr>
        <p:txBody>
          <a:bodyPr wrap="square" rtlCol="0">
            <a:spAutoFit/>
          </a:bodyPr>
          <a:lstStyle/>
          <a:p>
            <a:pPr marL="0" marR="0">
              <a:spcBef>
                <a:spcPts val="0"/>
              </a:spcBef>
              <a:spcAft>
                <a:spcPts val="0"/>
              </a:spcAft>
            </a:pPr>
            <a:endParaRPr lang="en-US" sz="2400" b="1" dirty="0">
              <a:effectLst/>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4000" b="1" dirty="0">
                <a:latin typeface="Times New Roman" panose="02020603050405020304" pitchFamily="18" charset="0"/>
                <a:cs typeface="Times New Roman" panose="02020603050405020304" pitchFamily="18" charset="0"/>
              </a:rPr>
              <a:t>Temple:</a:t>
            </a:r>
          </a:p>
          <a:p>
            <a:pPr marL="342900" marR="0" indent="-342900">
              <a:spcBef>
                <a:spcPts val="0"/>
              </a:spcBef>
              <a:spcAft>
                <a:spcPts val="0"/>
              </a:spcAft>
              <a:buFont typeface="Arial" panose="020B0604020202020204" pitchFamily="34" charset="0"/>
              <a:buChar char="•"/>
            </a:pPr>
            <a:r>
              <a:rPr lang="en-US" sz="4000" b="1" dirty="0">
                <a:effectLst/>
                <a:latin typeface="Times New Roman" panose="02020603050405020304" pitchFamily="18" charset="0"/>
                <a:cs typeface="Times New Roman" panose="02020603050405020304" pitchFamily="18" charset="0"/>
              </a:rPr>
              <a:t>Greek Word: </a:t>
            </a:r>
            <a:r>
              <a:rPr lang="en-US" sz="4000" b="1" i="1" dirty="0">
                <a:effectLst/>
                <a:latin typeface="Times New Roman" panose="02020603050405020304" pitchFamily="18" charset="0"/>
                <a:cs typeface="Times New Roman" panose="02020603050405020304" pitchFamily="18" charset="0"/>
              </a:rPr>
              <a:t>naos</a:t>
            </a:r>
            <a:r>
              <a:rPr lang="en-US" sz="4000" dirty="0">
                <a:effectLst/>
                <a:latin typeface="Times New Roman" panose="02020603050405020304" pitchFamily="18" charset="0"/>
                <a:cs typeface="Times New Roman" panose="02020603050405020304" pitchFamily="18" charset="0"/>
              </a:rPr>
              <a:t> defined as temple</a:t>
            </a:r>
          </a:p>
          <a:p>
            <a:pPr marL="342900" marR="0" indent="-342900">
              <a:spcBef>
                <a:spcPts val="0"/>
              </a:spcBef>
              <a:spcAft>
                <a:spcPts val="0"/>
              </a:spcAft>
              <a:buFont typeface="Arial" panose="020B0604020202020204" pitchFamily="34" charset="0"/>
              <a:buChar char="•"/>
            </a:pPr>
            <a:r>
              <a:rPr lang="en-US" sz="4000" b="1" dirty="0">
                <a:effectLst/>
                <a:latin typeface="Times New Roman" panose="02020603050405020304" pitchFamily="18" charset="0"/>
                <a:cs typeface="Times New Roman" panose="02020603050405020304" pitchFamily="18" charset="0"/>
              </a:rPr>
              <a:t>Root Greek Word: </a:t>
            </a:r>
            <a:r>
              <a:rPr lang="en-US" sz="4000" b="1" i="1" dirty="0" err="1">
                <a:effectLst/>
                <a:latin typeface="Times New Roman" panose="02020603050405020304" pitchFamily="18" charset="0"/>
                <a:cs typeface="Times New Roman" panose="02020603050405020304" pitchFamily="18" charset="0"/>
              </a:rPr>
              <a:t>naiô</a:t>
            </a:r>
            <a:r>
              <a:rPr lang="en-US" sz="4000" dirty="0">
                <a:effectLst/>
                <a:latin typeface="Times New Roman" panose="02020603050405020304" pitchFamily="18" charset="0"/>
                <a:cs typeface="Times New Roman" panose="02020603050405020304" pitchFamily="18" charset="0"/>
              </a:rPr>
              <a:t> meaning to inhabit, to live in.</a:t>
            </a:r>
          </a:p>
          <a:p>
            <a:pPr marL="342900" marR="0" indent="-342900">
              <a:spcBef>
                <a:spcPts val="0"/>
              </a:spcBef>
              <a:spcAft>
                <a:spcPts val="0"/>
              </a:spcAft>
              <a:buFont typeface="Arial" panose="020B0604020202020204" pitchFamily="34" charset="0"/>
              <a:buChar char="•"/>
            </a:pPr>
            <a:endParaRPr lang="en-US" sz="40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4000" b="1" dirty="0">
                <a:effectLst/>
                <a:latin typeface="Times New Roman" panose="02020603050405020304" pitchFamily="18" charset="0"/>
                <a:cs typeface="Times New Roman" panose="02020603050405020304" pitchFamily="18" charset="0"/>
              </a:rPr>
              <a:t>Tabernacle</a:t>
            </a:r>
            <a:r>
              <a:rPr lang="en-US" sz="4000" dirty="0">
                <a:effectLst/>
                <a:latin typeface="Times New Roman" panose="02020603050405020304" pitchFamily="18" charset="0"/>
                <a:cs typeface="Times New Roman" panose="02020603050405020304" pitchFamily="18" charset="0"/>
              </a:rPr>
              <a:t> means “dwelling place.”  </a:t>
            </a:r>
            <a:br>
              <a:rPr lang="en-US" sz="4000" dirty="0">
                <a:effectLst/>
                <a:latin typeface="Times New Roman" panose="02020603050405020304" pitchFamily="18" charset="0"/>
                <a:cs typeface="Times New Roman" panose="02020603050405020304" pitchFamily="18" charset="0"/>
              </a:rPr>
            </a:br>
            <a:br>
              <a:rPr lang="en-US" sz="2400" dirty="0">
                <a:effectLst/>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942791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Wilderness “Tent” Tabernacle</a:t>
            </a:r>
          </a:p>
        </p:txBody>
      </p:sp>
      <p:pic>
        <p:nvPicPr>
          <p:cNvPr id="5" name="Picture 4">
            <a:extLst>
              <a:ext uri="{FF2B5EF4-FFF2-40B4-BE49-F238E27FC236}">
                <a16:creationId xmlns:a16="http://schemas.microsoft.com/office/drawing/2014/main" id="{D0FEFD2B-1D46-ADE0-FFC4-BB73B1FE9699}"/>
              </a:ext>
            </a:extLst>
          </p:cNvPr>
          <p:cNvPicPr>
            <a:picLocks noChangeAspect="1"/>
          </p:cNvPicPr>
          <p:nvPr/>
        </p:nvPicPr>
        <p:blipFill>
          <a:blip r:embed="rId2"/>
          <a:stretch>
            <a:fillRect/>
          </a:stretch>
        </p:blipFill>
        <p:spPr>
          <a:xfrm>
            <a:off x="1153459" y="1189318"/>
            <a:ext cx="9601200" cy="5083466"/>
          </a:xfrm>
          <a:prstGeom prst="rect">
            <a:avLst/>
          </a:prstGeom>
        </p:spPr>
      </p:pic>
    </p:spTree>
    <p:extLst>
      <p:ext uri="{BB962C8B-B14F-4D97-AF65-F5344CB8AC3E}">
        <p14:creationId xmlns:p14="http://schemas.microsoft.com/office/powerpoint/2010/main" val="88639795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Solomon’s Temple</a:t>
            </a:r>
          </a:p>
        </p:txBody>
      </p:sp>
      <p:pic>
        <p:nvPicPr>
          <p:cNvPr id="4" name="Picture 3">
            <a:extLst>
              <a:ext uri="{FF2B5EF4-FFF2-40B4-BE49-F238E27FC236}">
                <a16:creationId xmlns:a16="http://schemas.microsoft.com/office/drawing/2014/main" id="{234A19BD-C65F-EBF1-22A9-F5AE2EB17E12}"/>
              </a:ext>
            </a:extLst>
          </p:cNvPr>
          <p:cNvPicPr>
            <a:picLocks noChangeAspect="1"/>
          </p:cNvPicPr>
          <p:nvPr/>
        </p:nvPicPr>
        <p:blipFill>
          <a:blip r:embed="rId2"/>
          <a:stretch>
            <a:fillRect/>
          </a:stretch>
        </p:blipFill>
        <p:spPr>
          <a:xfrm>
            <a:off x="1733177" y="1438274"/>
            <a:ext cx="9149976" cy="4633819"/>
          </a:xfrm>
          <a:prstGeom prst="rect">
            <a:avLst/>
          </a:prstGeom>
        </p:spPr>
      </p:pic>
    </p:spTree>
    <p:extLst>
      <p:ext uri="{BB962C8B-B14F-4D97-AF65-F5344CB8AC3E}">
        <p14:creationId xmlns:p14="http://schemas.microsoft.com/office/powerpoint/2010/main" val="209547234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Solomon’s Temple</a:t>
            </a:r>
          </a:p>
        </p:txBody>
      </p:sp>
      <p:pic>
        <p:nvPicPr>
          <p:cNvPr id="5" name="Picture 4">
            <a:extLst>
              <a:ext uri="{FF2B5EF4-FFF2-40B4-BE49-F238E27FC236}">
                <a16:creationId xmlns:a16="http://schemas.microsoft.com/office/drawing/2014/main" id="{D0486203-EAA2-AE7C-969A-6AAF5F7093C4}"/>
              </a:ext>
            </a:extLst>
          </p:cNvPr>
          <p:cNvPicPr>
            <a:picLocks noChangeAspect="1"/>
          </p:cNvPicPr>
          <p:nvPr/>
        </p:nvPicPr>
        <p:blipFill>
          <a:blip r:embed="rId2"/>
          <a:stretch>
            <a:fillRect/>
          </a:stretch>
        </p:blipFill>
        <p:spPr>
          <a:xfrm>
            <a:off x="1233814" y="1352549"/>
            <a:ext cx="9645041" cy="4710047"/>
          </a:xfrm>
          <a:prstGeom prst="rect">
            <a:avLst/>
          </a:prstGeom>
        </p:spPr>
      </p:pic>
      <p:sp>
        <p:nvSpPr>
          <p:cNvPr id="3" name="TextBox 2">
            <a:extLst>
              <a:ext uri="{FF2B5EF4-FFF2-40B4-BE49-F238E27FC236}">
                <a16:creationId xmlns:a16="http://schemas.microsoft.com/office/drawing/2014/main" id="{97D65BAB-EC0B-EA49-F5E2-4064386E922B}"/>
              </a:ext>
            </a:extLst>
          </p:cNvPr>
          <p:cNvSpPr txBox="1"/>
          <p:nvPr/>
        </p:nvSpPr>
        <p:spPr>
          <a:xfrm>
            <a:off x="4733365" y="3059668"/>
            <a:ext cx="10160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7950140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Solomon’s Temple</a:t>
            </a:r>
          </a:p>
        </p:txBody>
      </p:sp>
      <p:sp>
        <p:nvSpPr>
          <p:cNvPr id="4" name="TextBox 3">
            <a:extLst>
              <a:ext uri="{FF2B5EF4-FFF2-40B4-BE49-F238E27FC236}">
                <a16:creationId xmlns:a16="http://schemas.microsoft.com/office/drawing/2014/main" id="{7A537522-A5B7-EAC6-D7D4-065B1E9E2FBE}"/>
              </a:ext>
            </a:extLst>
          </p:cNvPr>
          <p:cNvSpPr txBox="1"/>
          <p:nvPr/>
        </p:nvSpPr>
        <p:spPr>
          <a:xfrm>
            <a:off x="741082" y="856357"/>
            <a:ext cx="10578353" cy="563231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Thus King Solomon’s temple is referred to as the House of God</a:t>
            </a:r>
          </a:p>
          <a:p>
            <a:endParaRPr lang="en-US" sz="2400" dirty="0">
              <a:latin typeface="Times New Roman" panose="02020603050405020304" pitchFamily="18" charset="0"/>
              <a:cs typeface="Times New Roman" panose="02020603050405020304" pitchFamily="18" charset="0"/>
            </a:endParaRPr>
          </a:p>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Chronicles 28:3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God said to me, 'You shall not build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house for My name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because you are a man of war and have shed blood.</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Kings 6:1 </a:t>
            </a:r>
            <a:r>
              <a:rPr lang="en-US" sz="2400" dirty="0">
                <a:latin typeface="Times New Roman" panose="02020603050405020304" pitchFamily="18" charset="0"/>
                <a:cs typeface="Times New Roman" panose="02020603050405020304" pitchFamily="18" charset="0"/>
              </a:rPr>
              <a:t>Now it came about in the four hundred and eightieth year after the sons of Israel came out of the land of Egypt, in the fourth year of Solomon's reign over Israel, in the month of Ziv which is the second month, that </a:t>
            </a:r>
            <a:r>
              <a:rPr lang="en-US" sz="2400" b="1" u="sng" dirty="0">
                <a:highlight>
                  <a:srgbClr val="FFFF00"/>
                </a:highlight>
                <a:latin typeface="Times New Roman" panose="02020603050405020304" pitchFamily="18" charset="0"/>
                <a:cs typeface="Times New Roman" panose="02020603050405020304" pitchFamily="18" charset="0"/>
              </a:rPr>
              <a:t>he began to build the house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Estimated start of construction is 958-959 B.C.</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the Exodus is 1,376 B.C.</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Kings 6:7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 house</a:t>
            </a:r>
            <a:r>
              <a:rPr lang="en-US" sz="2400" dirty="0">
                <a:latin typeface="Times New Roman" panose="02020603050405020304" pitchFamily="18" charset="0"/>
                <a:cs typeface="Times New Roman" panose="02020603050405020304" pitchFamily="18" charset="0"/>
              </a:rPr>
              <a:t>, while it was being built, was built of stone prepared at the quarry, ….</a:t>
            </a:r>
          </a:p>
        </p:txBody>
      </p:sp>
    </p:spTree>
    <p:extLst>
      <p:ext uri="{BB962C8B-B14F-4D97-AF65-F5344CB8AC3E}">
        <p14:creationId xmlns:p14="http://schemas.microsoft.com/office/powerpoint/2010/main" val="186086940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47812" y="951551"/>
            <a:ext cx="12096376" cy="5324535"/>
          </a:xfrm>
          <a:prstGeom prst="rect">
            <a:avLst/>
          </a:prstGeom>
          <a:noFill/>
        </p:spPr>
        <p:txBody>
          <a:bodyPr wrap="square" rtlCol="0">
            <a:spAutoFit/>
          </a:bodyPr>
          <a:lstStyle/>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Jesus Christ (Messiah) will build an eternal house-temple-kingdom for God</a:t>
            </a:r>
          </a:p>
          <a:p>
            <a:pPr marL="0"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Sworn</a:t>
            </a:r>
            <a:r>
              <a:rPr lang="en-US" sz="2800" b="1" dirty="0">
                <a:effectLst/>
                <a:latin typeface="Times New Roman" panose="02020603050405020304" pitchFamily="18" charset="0"/>
                <a:cs typeface="Times New Roman" panose="02020603050405020304" pitchFamily="18" charset="0"/>
              </a:rPr>
              <a:t> Promise and Covenant given to King David – 2 Samuel 7:12-17</a:t>
            </a:r>
          </a:p>
          <a:p>
            <a:pPr marL="0" marR="0">
              <a:spcBef>
                <a:spcPts val="0"/>
              </a:spcBef>
              <a:spcAft>
                <a:spcPts val="0"/>
              </a:spcAft>
            </a:pPr>
            <a:endParaRPr lang="en-US" sz="2800" b="1" dirty="0">
              <a:effectLst/>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Psalm 89:3-4 </a:t>
            </a:r>
            <a:r>
              <a:rPr lang="en-US" sz="2800" dirty="0">
                <a:latin typeface="Times New Roman" panose="02020603050405020304" pitchFamily="18" charset="0"/>
                <a:cs typeface="Times New Roman" panose="02020603050405020304" pitchFamily="18" charset="0"/>
              </a:rPr>
              <a:t>"I have made </a:t>
            </a:r>
            <a:r>
              <a:rPr lang="en-US" sz="2800" b="1" u="sng" dirty="0">
                <a:highlight>
                  <a:srgbClr val="FFFF00"/>
                </a:highlight>
                <a:latin typeface="Times New Roman" panose="02020603050405020304" pitchFamily="18" charset="0"/>
                <a:cs typeface="Times New Roman" panose="02020603050405020304" pitchFamily="18" charset="0"/>
              </a:rPr>
              <a:t>a covenant </a:t>
            </a:r>
            <a:r>
              <a:rPr lang="en-US" sz="2800" dirty="0">
                <a:latin typeface="Times New Roman" panose="02020603050405020304" pitchFamily="18" charset="0"/>
                <a:cs typeface="Times New Roman" panose="02020603050405020304" pitchFamily="18" charset="0"/>
              </a:rPr>
              <a:t>with My chosen; </a:t>
            </a:r>
            <a:r>
              <a:rPr lang="en-US" sz="2800" b="1" u="sng" dirty="0">
                <a:highlight>
                  <a:srgbClr val="FFFF00"/>
                </a:highlight>
                <a:latin typeface="Times New Roman" panose="02020603050405020304" pitchFamily="18" charset="0"/>
                <a:cs typeface="Times New Roman" panose="02020603050405020304" pitchFamily="18" charset="0"/>
              </a:rPr>
              <a:t>I have sworn to David My servant</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4 </a:t>
            </a:r>
            <a:r>
              <a:rPr lang="en-US" sz="2800" dirty="0">
                <a:latin typeface="Times New Roman" panose="02020603050405020304" pitchFamily="18" charset="0"/>
                <a:cs typeface="Times New Roman" panose="02020603050405020304" pitchFamily="18" charset="0"/>
              </a:rPr>
              <a:t> I will establish </a:t>
            </a:r>
            <a:r>
              <a:rPr lang="en-US" sz="2800" b="1" u="sng" dirty="0">
                <a:highlight>
                  <a:srgbClr val="FFFF00"/>
                </a:highlight>
                <a:latin typeface="Times New Roman" panose="02020603050405020304" pitchFamily="18" charset="0"/>
                <a:cs typeface="Times New Roman" panose="02020603050405020304" pitchFamily="18" charset="0"/>
              </a:rPr>
              <a:t>your seed forever </a:t>
            </a:r>
            <a:r>
              <a:rPr lang="en-US" sz="2800" dirty="0">
                <a:latin typeface="Times New Roman" panose="02020603050405020304" pitchFamily="18" charset="0"/>
                <a:cs typeface="Times New Roman" panose="02020603050405020304" pitchFamily="18" charset="0"/>
              </a:rPr>
              <a:t>And build up </a:t>
            </a:r>
            <a:r>
              <a:rPr lang="en-US" sz="2800" b="1" u="sng" dirty="0">
                <a:highlight>
                  <a:srgbClr val="FFFF00"/>
                </a:highlight>
                <a:latin typeface="Times New Roman" panose="02020603050405020304" pitchFamily="18" charset="0"/>
                <a:cs typeface="Times New Roman" panose="02020603050405020304" pitchFamily="18" charset="0"/>
              </a:rPr>
              <a:t>your throne </a:t>
            </a:r>
            <a:r>
              <a:rPr lang="en-US" sz="2800" dirty="0">
                <a:latin typeface="Times New Roman" panose="02020603050405020304" pitchFamily="18" charset="0"/>
                <a:cs typeface="Times New Roman" panose="02020603050405020304" pitchFamily="18" charset="0"/>
              </a:rPr>
              <a:t>to all generations." Selah. </a:t>
            </a:r>
            <a:endParaRPr lang="en-US" sz="2800" dirty="0">
              <a:effectLst/>
              <a:latin typeface="Times New Roman" panose="02020603050405020304" pitchFamily="18" charset="0"/>
              <a:ea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Psalm 132:11 </a:t>
            </a:r>
            <a:r>
              <a:rPr lang="en-US" sz="2800" dirty="0">
                <a:latin typeface="Times New Roman" panose="02020603050405020304" pitchFamily="18" charset="0"/>
                <a:cs typeface="Times New Roman" panose="02020603050405020304" pitchFamily="18" charset="0"/>
              </a:rPr>
              <a:t>The </a:t>
            </a:r>
            <a:r>
              <a:rPr lang="en-US" sz="2800" b="1" u="sng" cap="small" dirty="0">
                <a:effectLst/>
                <a:highlight>
                  <a:srgbClr val="FFFF00"/>
                </a:highlight>
                <a:latin typeface="Times New Roman" panose="02020603050405020304" pitchFamily="18" charset="0"/>
                <a:cs typeface="Times New Roman" panose="02020603050405020304" pitchFamily="18" charset="0"/>
              </a:rPr>
              <a:t>LORD</a:t>
            </a:r>
            <a:r>
              <a:rPr lang="en-US" sz="2800" b="1" u="sng" dirty="0">
                <a:highlight>
                  <a:srgbClr val="FFFF00"/>
                </a:highlight>
                <a:latin typeface="Times New Roman" panose="02020603050405020304" pitchFamily="18" charset="0"/>
                <a:cs typeface="Times New Roman" panose="02020603050405020304" pitchFamily="18" charset="0"/>
              </a:rPr>
              <a:t> has sworn </a:t>
            </a:r>
            <a:r>
              <a:rPr lang="en-US" sz="2800" dirty="0">
                <a:latin typeface="Times New Roman" panose="02020603050405020304" pitchFamily="18" charset="0"/>
                <a:cs typeface="Times New Roman" panose="02020603050405020304" pitchFamily="18" charset="0"/>
              </a:rPr>
              <a:t>to David A truth from which He will not turn back: "Of the fruit of your body </a:t>
            </a:r>
            <a:r>
              <a:rPr lang="en-US" sz="2800" b="1" u="sng" dirty="0">
                <a:highlight>
                  <a:srgbClr val="FFFF00"/>
                </a:highlight>
                <a:latin typeface="Times New Roman" panose="02020603050405020304" pitchFamily="18" charset="0"/>
                <a:cs typeface="Times New Roman" panose="02020603050405020304" pitchFamily="18" charset="0"/>
              </a:rPr>
              <a:t>I will set upon your throne</a:t>
            </a:r>
            <a:r>
              <a:rPr lang="en-US" sz="28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2002630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9502" y="784209"/>
            <a:ext cx="11379098" cy="6918561"/>
          </a:xfrm>
          <a:prstGeom prst="rect">
            <a:avLst/>
          </a:prstGeom>
          <a:noFill/>
        </p:spPr>
        <p:txBody>
          <a:bodyPr wrap="square" rtlCol="0">
            <a:spAutoFit/>
          </a:bodyPr>
          <a:lstStyle/>
          <a:p>
            <a:pPr marL="45720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2 Samuel 7:12-17 </a:t>
            </a:r>
            <a:r>
              <a:rPr lang="en-US" sz="2800" kern="100" dirty="0">
                <a:effectLst/>
                <a:latin typeface="Times New Roman" panose="02020603050405020304" pitchFamily="18" charset="0"/>
                <a:ea typeface="Calibri" panose="020F0502020204030204" pitchFamily="34" charset="0"/>
              </a:rPr>
              <a:t>"When </a:t>
            </a:r>
            <a:r>
              <a:rPr lang="en-US" sz="2800" b="1" u="sng" kern="100" dirty="0">
                <a:effectLst/>
                <a:latin typeface="Times New Roman" panose="02020603050405020304" pitchFamily="18" charset="0"/>
                <a:ea typeface="Calibri" panose="020F0502020204030204" pitchFamily="34" charset="0"/>
              </a:rPr>
              <a:t>your days are complete</a:t>
            </a:r>
            <a:r>
              <a:rPr lang="en-US" sz="2800" kern="100" dirty="0">
                <a:effectLst/>
                <a:latin typeface="Times New Roman" panose="02020603050405020304" pitchFamily="18" charset="0"/>
                <a:ea typeface="Calibri" panose="020F0502020204030204" pitchFamily="34" charset="0"/>
              </a:rPr>
              <a:t> and you lie down with your fathers, </a:t>
            </a:r>
            <a:r>
              <a:rPr lang="en-US" sz="2800" b="1" u="sng" kern="100" dirty="0">
                <a:effectLst/>
                <a:highlight>
                  <a:srgbClr val="FFFF00"/>
                </a:highlight>
                <a:latin typeface="Times New Roman" panose="02020603050405020304" pitchFamily="18" charset="0"/>
                <a:ea typeface="Calibri" panose="020F0502020204030204" pitchFamily="34" charset="0"/>
              </a:rPr>
              <a:t>I </a:t>
            </a:r>
            <a:r>
              <a:rPr lang="en-US" sz="2800" kern="100" dirty="0">
                <a:effectLst/>
                <a:latin typeface="Times New Roman" panose="02020603050405020304" pitchFamily="18" charset="0"/>
                <a:ea typeface="Calibri" panose="020F0502020204030204" pitchFamily="34" charset="0"/>
              </a:rPr>
              <a:t>(God) will </a:t>
            </a:r>
            <a:r>
              <a:rPr lang="en-US" sz="2800" b="1" u="sng" kern="100" dirty="0">
                <a:effectLst/>
                <a:latin typeface="Times New Roman" panose="02020603050405020304" pitchFamily="18" charset="0"/>
                <a:ea typeface="Calibri" panose="020F0502020204030204" pitchFamily="34" charset="0"/>
              </a:rPr>
              <a:t>raise up your </a:t>
            </a:r>
            <a:r>
              <a:rPr lang="en-US" sz="2800" b="1" u="sng" kern="100" dirty="0">
                <a:effectLst/>
                <a:highlight>
                  <a:srgbClr val="FFFF00"/>
                </a:highlight>
                <a:latin typeface="Times New Roman" panose="02020603050405020304" pitchFamily="18" charset="0"/>
                <a:ea typeface="Calibri" panose="020F0502020204030204" pitchFamily="34" charset="0"/>
              </a:rPr>
              <a:t>descendant</a:t>
            </a:r>
            <a:r>
              <a:rPr lang="en-US" sz="2800" kern="100" dirty="0">
                <a:effectLst/>
                <a:latin typeface="Times New Roman" panose="02020603050405020304" pitchFamily="18" charset="0"/>
                <a:ea typeface="Calibri" panose="020F0502020204030204" pitchFamily="34" charset="0"/>
              </a:rPr>
              <a:t> after you (Solomon &amp; Jesus), who will come forth from you, and </a:t>
            </a:r>
            <a:r>
              <a:rPr lang="en-US" sz="2800" b="1" u="sng" kern="100" dirty="0">
                <a:effectLst/>
                <a:latin typeface="Times New Roman" panose="02020603050405020304" pitchFamily="18" charset="0"/>
                <a:ea typeface="Calibri" panose="020F0502020204030204" pitchFamily="34" charset="0"/>
              </a:rPr>
              <a:t>I will establish </a:t>
            </a:r>
            <a:r>
              <a:rPr lang="en-US" sz="2800" b="1" u="sng" kern="100" dirty="0">
                <a:effectLst/>
                <a:highlight>
                  <a:srgbClr val="FFFF00"/>
                </a:highlight>
                <a:latin typeface="Times New Roman" panose="02020603050405020304" pitchFamily="18" charset="0"/>
                <a:ea typeface="Calibri" panose="020F0502020204030204" pitchFamily="34" charset="0"/>
              </a:rPr>
              <a:t>his kingdom</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(Solomon &amp; Jesus). </a:t>
            </a:r>
            <a:r>
              <a:rPr lang="en-US" sz="2800" kern="100" baseline="30000" dirty="0">
                <a:solidFill>
                  <a:srgbClr val="000000"/>
                </a:solidFill>
                <a:effectLst/>
                <a:latin typeface="Times New Roman" panose="02020603050405020304" pitchFamily="18" charset="0"/>
                <a:ea typeface="Calibri" panose="020F0502020204030204" pitchFamily="34" charset="0"/>
              </a:rPr>
              <a:t>13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He</a:t>
            </a:r>
            <a:r>
              <a:rPr lang="en-US" sz="2800" kern="100" dirty="0">
                <a:effectLst/>
                <a:latin typeface="Times New Roman" panose="02020603050405020304" pitchFamily="18" charset="0"/>
                <a:ea typeface="Calibri" panose="020F0502020204030204" pitchFamily="34" charset="0"/>
              </a:rPr>
              <a:t> (Solomon &amp; Jesus)</a:t>
            </a:r>
            <a:r>
              <a:rPr lang="en-US" sz="2800" b="1" u="sng" kern="100" dirty="0">
                <a:effectLst/>
                <a:latin typeface="Times New Roman" panose="02020603050405020304" pitchFamily="18" charset="0"/>
                <a:ea typeface="Calibri" panose="020F0502020204030204" pitchFamily="34" charset="0"/>
              </a:rPr>
              <a:t> shall build </a:t>
            </a:r>
            <a:r>
              <a:rPr lang="en-US" sz="2800" b="1" u="sng" kern="100" dirty="0">
                <a:effectLst/>
                <a:highlight>
                  <a:srgbClr val="FFFF00"/>
                </a:highlight>
                <a:latin typeface="Times New Roman" panose="02020603050405020304" pitchFamily="18" charset="0"/>
                <a:ea typeface="Calibri" panose="020F0502020204030204" pitchFamily="34" charset="0"/>
              </a:rPr>
              <a:t>a house</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(temple and church)</a:t>
            </a:r>
            <a:r>
              <a:rPr lang="en-US" sz="2800" b="1" u="sng" kern="100" dirty="0">
                <a:effectLst/>
                <a:latin typeface="Times New Roman" panose="02020603050405020304" pitchFamily="18" charset="0"/>
                <a:ea typeface="Calibri" panose="020F0502020204030204" pitchFamily="34" charset="0"/>
              </a:rPr>
              <a:t> for My name</a:t>
            </a:r>
            <a:r>
              <a:rPr lang="en-US" sz="2800" kern="100" dirty="0">
                <a:effectLst/>
                <a:latin typeface="Times New Roman" panose="02020603050405020304" pitchFamily="18" charset="0"/>
                <a:ea typeface="Calibri" panose="020F0502020204030204" pitchFamily="34" charset="0"/>
              </a:rPr>
              <a:t>, and </a:t>
            </a:r>
            <a:r>
              <a:rPr lang="en-US" sz="2800" b="1" u="sng" kern="100" dirty="0">
                <a:effectLst/>
                <a:latin typeface="Times New Roman" panose="02020603050405020304" pitchFamily="18" charset="0"/>
                <a:ea typeface="Calibri" panose="020F0502020204030204" pitchFamily="34" charset="0"/>
              </a:rPr>
              <a:t>I will establish the </a:t>
            </a:r>
            <a:r>
              <a:rPr lang="en-US" sz="2800" b="1" u="sng" kern="100" dirty="0">
                <a:effectLst/>
                <a:highlight>
                  <a:srgbClr val="FFFF00"/>
                </a:highlight>
                <a:latin typeface="Times New Roman" panose="02020603050405020304" pitchFamily="18" charset="0"/>
                <a:ea typeface="Calibri" panose="020F0502020204030204" pitchFamily="34" charset="0"/>
              </a:rPr>
              <a:t>throne of his kingdom</a:t>
            </a:r>
            <a:r>
              <a:rPr lang="en-US" sz="2800" u="sng" kern="100" dirty="0">
                <a:effectLst/>
                <a:highlight>
                  <a:srgbClr val="FFFF00"/>
                </a:highligh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forever</a:t>
            </a:r>
            <a:r>
              <a:rPr lang="en-US" sz="2800" kern="100" dirty="0">
                <a:effectLst/>
                <a:latin typeface="Times New Roman" panose="02020603050405020304" pitchFamily="18" charset="0"/>
                <a:ea typeface="Calibri" panose="020F0502020204030204" pitchFamily="34" charset="0"/>
              </a:rPr>
              <a:t> (Jesus only - church and kingdom)</a:t>
            </a:r>
            <a:r>
              <a:rPr lang="en-US" sz="2800" b="1" u="sng" kern="100" dirty="0">
                <a:effectLs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 </a:t>
            </a:r>
            <a:r>
              <a:rPr lang="en-US" sz="2800" kern="100" baseline="30000" dirty="0">
                <a:solidFill>
                  <a:srgbClr val="000000"/>
                </a:solidFill>
                <a:effectLst/>
                <a:latin typeface="Times New Roman" panose="02020603050405020304" pitchFamily="18" charset="0"/>
                <a:ea typeface="Calibri" panose="020F0502020204030204" pitchFamily="34" charset="0"/>
              </a:rPr>
              <a:t>14 </a:t>
            </a:r>
            <a:r>
              <a:rPr lang="en-US" sz="2800" kern="100" dirty="0">
                <a:effectLst/>
                <a:latin typeface="Times New Roman" panose="02020603050405020304" pitchFamily="18" charset="0"/>
                <a:ea typeface="Calibri" panose="020F0502020204030204" pitchFamily="34" charset="0"/>
              </a:rPr>
              <a:t> "I will be </a:t>
            </a:r>
            <a:r>
              <a:rPr lang="en-US" sz="2800" b="1" u="sng" kern="100" dirty="0">
                <a:effectLst/>
                <a:latin typeface="Times New Roman" panose="02020603050405020304" pitchFamily="18" charset="0"/>
                <a:ea typeface="Calibri" panose="020F0502020204030204" pitchFamily="34" charset="0"/>
              </a:rPr>
              <a:t>a </a:t>
            </a:r>
            <a:r>
              <a:rPr lang="en-US" sz="2800" b="1" u="sng" kern="100" dirty="0">
                <a:effectLst/>
                <a:highlight>
                  <a:srgbClr val="FFFF00"/>
                </a:highlight>
                <a:latin typeface="Times New Roman" panose="02020603050405020304" pitchFamily="18" charset="0"/>
                <a:ea typeface="Calibri" panose="020F0502020204030204" pitchFamily="34" charset="0"/>
              </a:rPr>
              <a:t>father</a:t>
            </a:r>
            <a:r>
              <a:rPr lang="en-US" sz="2800" b="1" u="sng" kern="100" dirty="0">
                <a:effectLst/>
                <a:latin typeface="Times New Roman" panose="02020603050405020304" pitchFamily="18" charset="0"/>
                <a:ea typeface="Calibri" panose="020F0502020204030204" pitchFamily="34" charset="0"/>
              </a:rPr>
              <a:t> to him</a:t>
            </a:r>
            <a:r>
              <a:rPr lang="en-US" sz="2800" kern="100" dirty="0">
                <a:effectLst/>
                <a:latin typeface="Times New Roman" panose="02020603050405020304" pitchFamily="18" charset="0"/>
                <a:ea typeface="Calibri" panose="020F0502020204030204" pitchFamily="34" charset="0"/>
              </a:rPr>
              <a:t> and he will be </a:t>
            </a:r>
            <a:r>
              <a:rPr lang="en-US" sz="2800" b="1" u="sng" kern="100" dirty="0">
                <a:effectLst/>
                <a:highlight>
                  <a:srgbClr val="FFFF00"/>
                </a:highlight>
                <a:latin typeface="Times New Roman" panose="02020603050405020304" pitchFamily="18" charset="0"/>
                <a:ea typeface="Calibri" panose="020F0502020204030204" pitchFamily="34" charset="0"/>
              </a:rPr>
              <a:t>a son </a:t>
            </a:r>
            <a:r>
              <a:rPr lang="en-US" sz="2800" b="1" u="sng" kern="100" dirty="0">
                <a:effectLst/>
                <a:latin typeface="Times New Roman" panose="02020603050405020304" pitchFamily="18" charset="0"/>
                <a:ea typeface="Calibri" panose="020F0502020204030204" pitchFamily="34" charset="0"/>
              </a:rPr>
              <a:t>to Me</a:t>
            </a:r>
            <a:r>
              <a:rPr lang="en-US" sz="2800" kern="100" dirty="0">
                <a:effectLst/>
                <a:latin typeface="Times New Roman" panose="02020603050405020304" pitchFamily="18" charset="0"/>
                <a:ea typeface="Calibri" panose="020F0502020204030204" pitchFamily="34" charset="0"/>
              </a:rPr>
              <a:t> (fulfilled in Jesus per Hebrews 1:5); ….. </a:t>
            </a:r>
            <a:r>
              <a:rPr lang="en-US" sz="2800" kern="100" baseline="30000" dirty="0">
                <a:solidFill>
                  <a:srgbClr val="000000"/>
                </a:solidFill>
                <a:effectLst/>
                <a:latin typeface="Times New Roman" panose="02020603050405020304" pitchFamily="18" charset="0"/>
                <a:ea typeface="Calibri" panose="020F0502020204030204" pitchFamily="34" charset="0"/>
              </a:rPr>
              <a:t>16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Your house</a:t>
            </a:r>
            <a:r>
              <a:rPr lang="en-US" sz="2800" b="1" u="sng" kern="100" dirty="0">
                <a:effectLst/>
                <a:latin typeface="Times New Roman" panose="02020603050405020304" pitchFamily="18" charset="0"/>
                <a:ea typeface="Calibri" panose="020F0502020204030204" pitchFamily="34" charset="0"/>
              </a:rPr>
              <a:t> and </a:t>
            </a:r>
            <a:r>
              <a:rPr lang="en-US" sz="2800" b="1" u="sng" kern="100" dirty="0">
                <a:effectLst/>
                <a:highlight>
                  <a:srgbClr val="FFFF00"/>
                </a:highlight>
                <a:latin typeface="Times New Roman" panose="02020603050405020304" pitchFamily="18" charset="0"/>
                <a:ea typeface="Calibri" panose="020F0502020204030204" pitchFamily="34" charset="0"/>
              </a:rPr>
              <a:t>your kingdom </a:t>
            </a:r>
            <a:r>
              <a:rPr lang="en-US" sz="2800" b="1" u="sng" kern="100" dirty="0">
                <a:effectLst/>
                <a:latin typeface="Times New Roman" panose="02020603050405020304" pitchFamily="18" charset="0"/>
                <a:ea typeface="Calibri" panose="020F0502020204030204" pitchFamily="34" charset="0"/>
              </a:rPr>
              <a:t>shall endure before Me </a:t>
            </a:r>
            <a:r>
              <a:rPr lang="en-US" sz="2800" b="1" u="sng" kern="100" dirty="0">
                <a:effectLst/>
                <a:highlight>
                  <a:srgbClr val="FFFF00"/>
                </a:highlight>
                <a:latin typeface="Times New Roman" panose="02020603050405020304" pitchFamily="18" charset="0"/>
                <a:ea typeface="Calibri" panose="020F0502020204030204" pitchFamily="34" charset="0"/>
              </a:rPr>
              <a:t>forever</a:t>
            </a:r>
            <a:r>
              <a:rPr lang="en-US" sz="2800" kern="100" dirty="0">
                <a:effectLst/>
                <a:latin typeface="Times New Roman" panose="02020603050405020304" pitchFamily="18" charset="0"/>
                <a:ea typeface="Calibri" panose="020F0502020204030204" pitchFamily="34" charset="0"/>
              </a:rPr>
              <a:t>; your </a:t>
            </a:r>
            <a:r>
              <a:rPr lang="en-US" sz="2800" b="1" u="sng" kern="100" dirty="0">
                <a:effectLst/>
                <a:highlight>
                  <a:srgbClr val="FFFF00"/>
                </a:highlight>
                <a:latin typeface="Times New Roman" panose="02020603050405020304" pitchFamily="18" charset="0"/>
                <a:ea typeface="Calibri" panose="020F0502020204030204" pitchFamily="34" charset="0"/>
              </a:rPr>
              <a:t>throne </a:t>
            </a:r>
            <a:r>
              <a:rPr lang="en-US" sz="2800" b="1" u="sng" kern="100" dirty="0">
                <a:effectLst/>
                <a:latin typeface="Times New Roman" panose="02020603050405020304" pitchFamily="18" charset="0"/>
                <a:ea typeface="Calibri" panose="020F0502020204030204" pitchFamily="34" charset="0"/>
              </a:rPr>
              <a:t>shall be established </a:t>
            </a:r>
            <a:r>
              <a:rPr lang="en-US" sz="2800" b="1" u="sng" kern="100" dirty="0">
                <a:effectLst/>
                <a:highlight>
                  <a:srgbClr val="FFFF00"/>
                </a:highlight>
                <a:latin typeface="Times New Roman" panose="02020603050405020304" pitchFamily="18" charset="0"/>
                <a:ea typeface="Calibri" panose="020F0502020204030204" pitchFamily="34" charset="0"/>
              </a:rPr>
              <a:t>forever</a:t>
            </a:r>
            <a:r>
              <a:rPr lang="en-US" sz="2800" kern="100" dirty="0">
                <a:effectLst/>
                <a:latin typeface="Times New Roman" panose="02020603050405020304" pitchFamily="18" charset="0"/>
                <a:ea typeface="Calibri" panose="020F0502020204030204" pitchFamily="34" charset="0"/>
              </a:rPr>
              <a:t>."'" </a:t>
            </a:r>
            <a:r>
              <a:rPr lang="en-US" sz="2800" kern="100" baseline="30000" dirty="0">
                <a:solidFill>
                  <a:srgbClr val="000000"/>
                </a:solidFill>
                <a:effectLst/>
                <a:latin typeface="Times New Roman" panose="02020603050405020304" pitchFamily="18" charset="0"/>
                <a:ea typeface="Calibri" panose="020F0502020204030204" pitchFamily="34" charset="0"/>
              </a:rPr>
              <a:t>17 </a:t>
            </a:r>
            <a:r>
              <a:rPr lang="en-US" sz="2800" kern="100" dirty="0">
                <a:effectLst/>
                <a:latin typeface="Times New Roman" panose="02020603050405020304" pitchFamily="18" charset="0"/>
                <a:ea typeface="Calibri" panose="020F0502020204030204" pitchFamily="34" charset="0"/>
              </a:rPr>
              <a:t> In accordance with all these words and all this vision, so Nathan spoke to David.</a:t>
            </a: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FD4767BF-8142-D61C-ACE1-9EB576232FA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20656157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490120" y="985918"/>
            <a:ext cx="11379098" cy="5632311"/>
          </a:xfrm>
          <a:prstGeom prst="rect">
            <a:avLst/>
          </a:prstGeom>
          <a:noFill/>
        </p:spPr>
        <p:txBody>
          <a:bodyPr wrap="square" rtlCol="0">
            <a:spAutoFit/>
          </a:bodyPr>
          <a:lstStyle/>
          <a:p>
            <a:pPr marL="0" marR="0" algn="ctr">
              <a:spcBef>
                <a:spcPts val="0"/>
              </a:spcBef>
              <a:spcAft>
                <a:spcPts val="0"/>
              </a:spcAft>
            </a:pPr>
            <a:r>
              <a:rPr lang="en-US" sz="2400" b="1" u="sng" dirty="0">
                <a:highlight>
                  <a:srgbClr val="FFFF00"/>
                </a:highlight>
                <a:latin typeface="Times New Roman" panose="02020603050405020304" pitchFamily="18" charset="0"/>
                <a:ea typeface="Times New Roman" panose="02020603050405020304" pitchFamily="18" charset="0"/>
              </a:rPr>
              <a:t>Seed of the Woman </a:t>
            </a:r>
            <a:r>
              <a:rPr lang="en-US" sz="2400" dirty="0">
                <a:latin typeface="Times New Roman" panose="02020603050405020304" pitchFamily="18" charset="0"/>
                <a:ea typeface="Times New Roman" panose="02020603050405020304" pitchFamily="18" charset="0"/>
              </a:rPr>
              <a:t>strikes a Fatal Wound to Satan</a:t>
            </a:r>
          </a:p>
          <a:p>
            <a:pPr marL="0" marR="0" algn="ctr">
              <a:spcBef>
                <a:spcPts val="0"/>
              </a:spcBef>
              <a:spcAft>
                <a:spcPts val="0"/>
              </a:spcAft>
            </a:pPr>
            <a:r>
              <a:rPr lang="en-US" sz="2400" b="1" dirty="0">
                <a:latin typeface="Times New Roman" panose="02020603050405020304" pitchFamily="18" charset="0"/>
                <a:ea typeface="Times New Roman" panose="02020603050405020304" pitchFamily="18" charset="0"/>
              </a:rPr>
              <a:t>Genesis 3:15 - Jesus Christ</a:t>
            </a: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rPr>
              <a:t>Promise and Oath given to Abraham – All Nations Blessed through </a:t>
            </a:r>
            <a:r>
              <a:rPr lang="en-US" sz="2400" b="1" u="sng" dirty="0">
                <a:effectLst/>
                <a:highlight>
                  <a:srgbClr val="FFFF00"/>
                </a:highlight>
                <a:latin typeface="Times New Roman" panose="02020603050405020304" pitchFamily="18" charset="0"/>
                <a:ea typeface="Times New Roman" panose="02020603050405020304" pitchFamily="18" charset="0"/>
              </a:rPr>
              <a:t>Abraham’s Seed</a:t>
            </a:r>
            <a:endParaRPr lang="en-US" sz="2400" b="1" dirty="0">
              <a:effectLst/>
              <a:highlight>
                <a:srgbClr val="FFFF00"/>
              </a:highligh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dirty="0">
                <a:latin typeface="Times New Roman" panose="02020603050405020304" pitchFamily="18" charset="0"/>
                <a:ea typeface="Times New Roman" panose="02020603050405020304" pitchFamily="18" charset="0"/>
              </a:rPr>
              <a:t>Genesis 22:18; Galatians 3:16 - Jesus Christ</a:t>
            </a:r>
            <a:endParaRPr lang="en-US" sz="24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b="1" u="sng" dirty="0">
              <a:highlight>
                <a:srgbClr val="FFFF00"/>
              </a:highligh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u="sng" dirty="0">
                <a:highlight>
                  <a:srgbClr val="FFFF00"/>
                </a:highlight>
                <a:latin typeface="Times New Roman" panose="02020603050405020304" pitchFamily="18" charset="0"/>
                <a:ea typeface="Times New Roman" panose="02020603050405020304" pitchFamily="18" charset="0"/>
              </a:rPr>
              <a:t>The Lion </a:t>
            </a:r>
            <a:r>
              <a:rPr lang="en-US" sz="2400" b="1" dirty="0">
                <a:latin typeface="Times New Roman" panose="02020603050405020304" pitchFamily="18" charset="0"/>
                <a:ea typeface="Times New Roman" panose="02020603050405020304" pitchFamily="18" charset="0"/>
              </a:rPr>
              <a:t>of </a:t>
            </a:r>
            <a:r>
              <a:rPr lang="en-US" sz="2400" b="1" dirty="0" err="1">
                <a:latin typeface="Times New Roman" panose="02020603050405020304" pitchFamily="18" charset="0"/>
                <a:ea typeface="Times New Roman" panose="02020603050405020304" pitchFamily="18" charset="0"/>
              </a:rPr>
              <a:t>theTribe</a:t>
            </a:r>
            <a:r>
              <a:rPr lang="en-US" sz="2400" b="1" dirty="0">
                <a:latin typeface="Times New Roman" panose="02020603050405020304" pitchFamily="18" charset="0"/>
                <a:ea typeface="Times New Roman" panose="02020603050405020304" pitchFamily="18" charset="0"/>
              </a:rPr>
              <a:t> of Judah</a:t>
            </a:r>
          </a:p>
          <a:p>
            <a:pPr algn="ctr"/>
            <a:r>
              <a:rPr lang="en-US" sz="2400" b="1" dirty="0">
                <a:latin typeface="Times New Roman" panose="02020603050405020304" pitchFamily="18" charset="0"/>
                <a:ea typeface="Times New Roman" panose="02020603050405020304" pitchFamily="18" charset="0"/>
              </a:rPr>
              <a:t>Genesis 49:10; Revelation 5:5 - Jesus Christ</a:t>
            </a: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dirty="0">
                <a:latin typeface="Times New Roman" panose="02020603050405020304" pitchFamily="18" charset="0"/>
                <a:ea typeface="Times New Roman" panose="02020603050405020304" pitchFamily="18" charset="0"/>
              </a:rPr>
              <a:t>Promise Covenant given to King David – </a:t>
            </a:r>
            <a:r>
              <a:rPr lang="en-US" sz="2400" b="1" u="sng" dirty="0">
                <a:highlight>
                  <a:srgbClr val="FFFF00"/>
                </a:highlight>
                <a:latin typeface="Times New Roman" panose="02020603050405020304" pitchFamily="18" charset="0"/>
                <a:ea typeface="Times New Roman" panose="02020603050405020304" pitchFamily="18" charset="0"/>
              </a:rPr>
              <a:t>David’s Seed </a:t>
            </a:r>
            <a:r>
              <a:rPr lang="en-US" sz="2400" dirty="0">
                <a:latin typeface="Times New Roman" panose="02020603050405020304" pitchFamily="18" charset="0"/>
                <a:ea typeface="Times New Roman" panose="02020603050405020304" pitchFamily="18" charset="0"/>
              </a:rPr>
              <a:t>will build for God an Eternal</a:t>
            </a:r>
          </a:p>
          <a:p>
            <a:pPr marL="0" marR="0" algn="ctr">
              <a:spcBef>
                <a:spcPts val="0"/>
              </a:spcBef>
              <a:spcAft>
                <a:spcPts val="0"/>
              </a:spcAft>
            </a:pPr>
            <a:r>
              <a:rPr lang="en-US" sz="2400" dirty="0">
                <a:latin typeface="Times New Roman" panose="02020603050405020304" pitchFamily="18" charset="0"/>
                <a:ea typeface="Times New Roman" panose="02020603050405020304" pitchFamily="18" charset="0"/>
              </a:rPr>
              <a:t>House-Kingdom-Throne</a:t>
            </a:r>
          </a:p>
          <a:p>
            <a:pPr algn="ctr"/>
            <a:r>
              <a:rPr lang="en-US" sz="2400" b="1" dirty="0">
                <a:effectLst/>
                <a:latin typeface="Times New Roman" panose="02020603050405020304" pitchFamily="18" charset="0"/>
                <a:ea typeface="Times New Roman" panose="02020603050405020304" pitchFamily="18" charset="0"/>
              </a:rPr>
              <a:t>2 Samuel 7:12-17 - </a:t>
            </a:r>
            <a:r>
              <a:rPr lang="en-US" sz="2400" b="1" dirty="0">
                <a:latin typeface="Times New Roman" panose="02020603050405020304" pitchFamily="18" charset="0"/>
                <a:ea typeface="Times New Roman" panose="02020603050405020304" pitchFamily="18" charset="0"/>
              </a:rPr>
              <a:t>Jesus Christ</a:t>
            </a:r>
            <a:endParaRPr lang="en-US" sz="2400" dirty="0">
              <a:effectLst/>
              <a:latin typeface="Times New Roman" panose="02020603050405020304" pitchFamily="18" charset="0"/>
              <a:ea typeface="Times New Roman" panose="02020603050405020304" pitchFamily="18" charset="0"/>
            </a:endParaRPr>
          </a:p>
        </p:txBody>
      </p:sp>
      <p:sp>
        <p:nvSpPr>
          <p:cNvPr id="4" name="Arrow: Down 3">
            <a:extLst>
              <a:ext uri="{FF2B5EF4-FFF2-40B4-BE49-F238E27FC236}">
                <a16:creationId xmlns:a16="http://schemas.microsoft.com/office/drawing/2014/main" id="{05CEFDE9-BA03-296E-A39A-D148CE42515F}"/>
              </a:ext>
            </a:extLst>
          </p:cNvPr>
          <p:cNvSpPr/>
          <p:nvPr/>
        </p:nvSpPr>
        <p:spPr>
          <a:xfrm>
            <a:off x="5791199" y="1783451"/>
            <a:ext cx="609601" cy="63968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D387E1C4-7A9A-ACF9-A558-E01BCB849692}"/>
              </a:ext>
            </a:extLst>
          </p:cNvPr>
          <p:cNvSpPr/>
          <p:nvPr/>
        </p:nvSpPr>
        <p:spPr>
          <a:xfrm>
            <a:off x="5791199" y="3298359"/>
            <a:ext cx="657412" cy="63968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9D109868-CD63-A97F-7691-CE4331934AE4}"/>
              </a:ext>
            </a:extLst>
          </p:cNvPr>
          <p:cNvSpPr/>
          <p:nvPr/>
        </p:nvSpPr>
        <p:spPr>
          <a:xfrm>
            <a:off x="5850963" y="4707796"/>
            <a:ext cx="657412" cy="63968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B8D81E-F8D6-8169-FF74-EDA1869FFA4A}"/>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966859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62979"/>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To Summarize:</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baptized</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Our sins are </a:t>
            </a:r>
            <a:r>
              <a:rPr lang="en-US" sz="2400" b="1" u="sng" dirty="0">
                <a:latin typeface="Times New Roman" panose="02020603050405020304" pitchFamily="18" charset="0"/>
                <a:cs typeface="Times New Roman" panose="02020603050405020304" pitchFamily="18" charset="0"/>
              </a:rPr>
              <a:t>washed away </a:t>
            </a:r>
            <a:r>
              <a:rPr lang="en-US" sz="2400" dirty="0">
                <a:latin typeface="Times New Roman" panose="02020603050405020304" pitchFamily="18" charset="0"/>
                <a:cs typeface="Times New Roman" panose="02020603050405020304" pitchFamily="18" charset="0"/>
              </a:rPr>
              <a:t>– Acts 22:16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Our sins are </a:t>
            </a:r>
            <a:r>
              <a:rPr lang="en-US" sz="2400" b="1" u="sng" dirty="0">
                <a:latin typeface="Times New Roman" panose="02020603050405020304" pitchFamily="18" charset="0"/>
                <a:cs typeface="Times New Roman" panose="02020603050405020304" pitchFamily="18" charset="0"/>
              </a:rPr>
              <a:t>forgiven</a:t>
            </a:r>
            <a:r>
              <a:rPr lang="en-US" sz="2400" dirty="0">
                <a:latin typeface="Times New Roman" panose="02020603050405020304" pitchFamily="18" charset="0"/>
                <a:cs typeface="Times New Roman" panose="02020603050405020304" pitchFamily="18" charset="0"/>
              </a:rPr>
              <a:t>; made </a:t>
            </a:r>
            <a:r>
              <a:rPr lang="en-US" sz="2400" b="1" u="sng" dirty="0">
                <a:latin typeface="Times New Roman" panose="02020603050405020304" pitchFamily="18" charset="0"/>
                <a:cs typeface="Times New Roman" panose="02020603050405020304" pitchFamily="18" charset="0"/>
              </a:rPr>
              <a:t>holy and blameless</a:t>
            </a:r>
            <a:r>
              <a:rPr lang="en-US" sz="2400" dirty="0">
                <a:latin typeface="Times New Roman" panose="02020603050405020304" pitchFamily="18" charset="0"/>
                <a:cs typeface="Times New Roman" panose="02020603050405020304" pitchFamily="18" charset="0"/>
              </a:rPr>
              <a:t>– Acts 2:38, Ephesian 1:4; 5:26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are </a:t>
            </a:r>
            <a:r>
              <a:rPr lang="en-US" sz="2400" b="1" u="sng" dirty="0">
                <a:highlight>
                  <a:srgbClr val="00FF00"/>
                </a:highlight>
                <a:latin typeface="Times New Roman" panose="02020603050405020304" pitchFamily="18" charset="0"/>
                <a:cs typeface="Times New Roman" panose="02020603050405020304" pitchFamily="18" charset="0"/>
              </a:rPr>
              <a:t>saved</a:t>
            </a:r>
            <a:r>
              <a:rPr lang="en-US" sz="2400" dirty="0">
                <a:latin typeface="Times New Roman" panose="02020603050405020304" pitchFamily="18" charset="0"/>
                <a:cs typeface="Times New Roman" panose="02020603050405020304" pitchFamily="18" charset="0"/>
              </a:rPr>
              <a:t> - Mark 16:16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are </a:t>
            </a:r>
            <a:r>
              <a:rPr lang="en-US" sz="2400" b="1" u="sng" dirty="0">
                <a:highlight>
                  <a:srgbClr val="FFFF00"/>
                </a:highlight>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 Galatians 3:26-27</a:t>
            </a:r>
          </a:p>
          <a:p>
            <a:pPr marL="5715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2 Thessalonians 2:13 </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God chose us for </a:t>
            </a:r>
            <a:r>
              <a:rPr lang="en-US" sz="2400" b="1" dirty="0">
                <a:highlight>
                  <a:srgbClr val="00FF00"/>
                </a:highlight>
                <a:latin typeface="Times New Roman" panose="02020603050405020304" pitchFamily="18" charset="0"/>
                <a:cs typeface="Times New Roman" panose="02020603050405020304" pitchFamily="18" charset="0"/>
              </a:rPr>
              <a:t>salvation</a:t>
            </a:r>
            <a:endParaRPr lang="en-US" sz="2400" dirty="0">
              <a:latin typeface="Times New Roman" panose="02020603050405020304" pitchFamily="18" charset="0"/>
              <a:cs typeface="Times New Roman" panose="02020603050405020304" pitchFamily="18" charset="0"/>
            </a:endParaRPr>
          </a:p>
          <a:p>
            <a:pPr marL="5715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 God chose us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a:t>
            </a:r>
          </a:p>
          <a:p>
            <a:pPr marL="5715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 and when did God </a:t>
            </a:r>
            <a:r>
              <a:rPr lang="en-US" sz="2400" b="1" dirty="0">
                <a:highlight>
                  <a:srgbClr val="00FFFF"/>
                </a:highlight>
                <a:latin typeface="Times New Roman" panose="02020603050405020304" pitchFamily="18" charset="0"/>
                <a:cs typeface="Times New Roman" panose="02020603050405020304" pitchFamily="18" charset="0"/>
              </a:rPr>
              <a:t>predestine</a:t>
            </a:r>
            <a:r>
              <a:rPr lang="en-US" sz="2400" dirty="0">
                <a:latin typeface="Times New Roman" panose="02020603050405020304" pitchFamily="18" charset="0"/>
                <a:cs typeface="Times New Roman" panose="02020603050405020304" pitchFamily="18" charset="0"/>
              </a:rPr>
              <a:t> our adoption as sons?</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chose the </a:t>
            </a:r>
            <a:r>
              <a:rPr lang="en-US" sz="2400" b="1"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for salvation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 2 Thessalonians 2:13</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chose the </a:t>
            </a:r>
            <a:r>
              <a:rPr lang="en-US" sz="2400" b="1"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for salvation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 – Ephesians 1:4</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a:t>
            </a:r>
            <a:r>
              <a:rPr lang="en-US" sz="2400" b="1" dirty="0">
                <a:highlight>
                  <a:srgbClr val="00FFFF"/>
                </a:highlight>
                <a:latin typeface="Times New Roman" panose="02020603050405020304" pitchFamily="18" charset="0"/>
                <a:cs typeface="Times New Roman" panose="02020603050405020304" pitchFamily="18" charset="0"/>
              </a:rPr>
              <a:t>predestined</a:t>
            </a:r>
            <a:r>
              <a:rPr lang="en-US" sz="2400" dirty="0">
                <a:latin typeface="Times New Roman" panose="02020603050405020304" pitchFamily="18" charset="0"/>
                <a:cs typeface="Times New Roman" panose="02020603050405020304" pitchFamily="18" charset="0"/>
              </a:rPr>
              <a:t>” us - the </a:t>
            </a:r>
            <a:r>
              <a:rPr lang="en-US" sz="2400" b="1" dirty="0">
                <a:latin typeface="Times New Roman" panose="02020603050405020304" pitchFamily="18" charset="0"/>
                <a:cs typeface="Times New Roman" panose="02020603050405020304" pitchFamily="18" charset="0"/>
              </a:rPr>
              <a:t>in Christ - </a:t>
            </a:r>
            <a:r>
              <a:rPr lang="en-US" sz="2400" dirty="0">
                <a:latin typeface="Times New Roman" panose="02020603050405020304" pitchFamily="18" charset="0"/>
                <a:cs typeface="Times New Roman" panose="02020603050405020304" pitchFamily="18" charset="0"/>
              </a:rPr>
              <a:t>for adoption as sons </a:t>
            </a:r>
            <a:r>
              <a:rPr lang="en-US" sz="2400" b="1" dirty="0">
                <a:latin typeface="Times New Roman" panose="02020603050405020304" pitchFamily="18" charset="0"/>
                <a:cs typeface="Times New Roman" panose="02020603050405020304" pitchFamily="18" charset="0"/>
              </a:rPr>
              <a:t>Ephesians 1:5</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14885332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9502" y="784209"/>
            <a:ext cx="11379098" cy="7050392"/>
          </a:xfrm>
          <a:prstGeom prst="rect">
            <a:avLst/>
          </a:prstGeom>
          <a:noFill/>
        </p:spPr>
        <p:txBody>
          <a:bodyPr wrap="square" rtlCol="0">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Verse 12: </a:t>
            </a:r>
            <a:r>
              <a:rPr lang="en-US" sz="2400" kern="100" dirty="0">
                <a:effectLst/>
                <a:latin typeface="Times New Roman" panose="02020603050405020304" pitchFamily="18" charset="0"/>
                <a:ea typeface="Times New Roman" panose="02020603050405020304" pitchFamily="18" charset="0"/>
              </a:rPr>
              <a:t>God will raise David’s descendent. </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 Solomon in the immediate short term - 2 Samuel 12:24</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Jesus – the “Son of David” in the long term – Matthew 1:1</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Verse 12 </a:t>
            </a:r>
            <a:r>
              <a:rPr lang="en-US" sz="2400" kern="100" dirty="0">
                <a:effectLst/>
                <a:latin typeface="Times New Roman" panose="02020603050405020304" pitchFamily="18" charset="0"/>
                <a:ea typeface="Times New Roman" panose="02020603050405020304" pitchFamily="18" charset="0"/>
              </a:rPr>
              <a:t>continued: God will establish his kingdom. </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King Solomon in the immediate short term – 1 Kings 1:30-40</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Jesus – the “Son of David” in the long term – Luke 22:29</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Verse 13 </a:t>
            </a:r>
            <a:r>
              <a:rPr lang="en-US" sz="2400" kern="100" dirty="0">
                <a:effectLst/>
                <a:latin typeface="Times New Roman" panose="02020603050405020304" pitchFamily="18" charset="0"/>
                <a:ea typeface="Times New Roman" panose="02020603050405020304" pitchFamily="18" charset="0"/>
              </a:rPr>
              <a:t>- He shall build a house for me</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Solomon built the stone temple for a dwelling place of God – 1 Kings 6:1; 7:51; 8:6-13 </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Jesus built the church – God’s House - His kingdom – for God’s eternal dwelling place – Matthew 16:18; Hebrews 3:1-6; 1 Peter 2:5; Revelation 1:6</a:t>
            </a:r>
            <a:endParaRPr lang="en-US" sz="2400" kern="1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6F305EDB-E982-8349-A349-1A9F8DA5B360}"/>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73196243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464853" y="1179625"/>
            <a:ext cx="11379098" cy="5074531"/>
          </a:xfrm>
          <a:prstGeom prst="rect">
            <a:avLst/>
          </a:prstGeom>
          <a:noFill/>
        </p:spPr>
        <p:txBody>
          <a:bodyPr wrap="square" rtlCol="0">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2 Samuel 7:16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Your house</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your kingdom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shall endure before Me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your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throne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shall be established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David’s</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house – </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David’s</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Kingdom, - </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David’s </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Throne - shall endure before God </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forever</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God is making a promise that will endure forever – at the time given to David, now, and forever more</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God is not referring to King David’s physical house, kingdom or throne</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2:29-30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"Brethren, I may confidently say to you regarding the </a:t>
            </a:r>
            <a:r>
              <a:rPr lang="en-US" sz="2400" b="1" u="sng" dirty="0">
                <a:highlight>
                  <a:srgbClr val="FFFF00"/>
                </a:highlight>
                <a:latin typeface="Times New Roman" panose="02020603050405020304" pitchFamily="18" charset="0"/>
                <a:cs typeface="Times New Roman" panose="02020603050405020304" pitchFamily="18" charset="0"/>
              </a:rPr>
              <a:t>patriarch David </a:t>
            </a:r>
            <a:r>
              <a:rPr lang="en-US" sz="2400" dirty="0">
                <a:latin typeface="Times New Roman" panose="02020603050405020304" pitchFamily="18" charset="0"/>
                <a:cs typeface="Times New Roman" panose="02020603050405020304" pitchFamily="18" charset="0"/>
              </a:rPr>
              <a:t>that </a:t>
            </a:r>
            <a:r>
              <a:rPr lang="en-US" sz="2400" b="1" u="sng" dirty="0">
                <a:highlight>
                  <a:srgbClr val="FFFF00"/>
                </a:highlight>
                <a:latin typeface="Times New Roman" panose="02020603050405020304" pitchFamily="18" charset="0"/>
                <a:cs typeface="Times New Roman" panose="02020603050405020304" pitchFamily="18" charset="0"/>
              </a:rPr>
              <a:t>he both died and was buried</a:t>
            </a:r>
            <a:r>
              <a:rPr lang="en-US" sz="2400" dirty="0">
                <a:latin typeface="Times New Roman" panose="02020603050405020304" pitchFamily="18" charset="0"/>
                <a:cs typeface="Times New Roman" panose="02020603050405020304" pitchFamily="18" charset="0"/>
              </a:rPr>
              <a:t>, and his tomb is with us to this day. </a:t>
            </a:r>
            <a:r>
              <a:rPr lang="en-US" sz="2400" baseline="30000" dirty="0">
                <a:latin typeface="Times New Roman" panose="02020603050405020304" pitchFamily="18" charset="0"/>
                <a:cs typeface="Times New Roman" panose="02020603050405020304" pitchFamily="18" charset="0"/>
              </a:rPr>
              <a:t>30 </a:t>
            </a:r>
            <a:r>
              <a:rPr lang="en-US" sz="2400" dirty="0">
                <a:latin typeface="Times New Roman" panose="02020603050405020304" pitchFamily="18" charset="0"/>
                <a:cs typeface="Times New Roman" panose="02020603050405020304" pitchFamily="18" charset="0"/>
              </a:rPr>
              <a:t> "And so, because he was a prophet and knew that </a:t>
            </a:r>
            <a:r>
              <a:rPr lang="en-US" sz="2400" cap="small" dirty="0">
                <a:effectLst/>
                <a:latin typeface="Times New Roman" panose="02020603050405020304" pitchFamily="18" charset="0"/>
                <a:cs typeface="Times New Roman" panose="02020603050405020304" pitchFamily="18" charset="0"/>
              </a:rPr>
              <a:t>GOD HAD SWORN TO HIM WITH AN OATH </a:t>
            </a:r>
            <a:r>
              <a:rPr lang="en-US" sz="2400" b="1" u="sng" cap="small" dirty="0">
                <a:effectLst/>
                <a:highlight>
                  <a:srgbClr val="FFFF00"/>
                </a:highlight>
                <a:latin typeface="Times New Roman" panose="02020603050405020304" pitchFamily="18" charset="0"/>
                <a:cs typeface="Times New Roman" panose="02020603050405020304" pitchFamily="18" charset="0"/>
              </a:rPr>
              <a:t>TO SEAT</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i="1" u="sng" dirty="0">
                <a:highlight>
                  <a:srgbClr val="FFFF00"/>
                </a:highlight>
                <a:latin typeface="Times New Roman" panose="02020603050405020304" pitchFamily="18" charset="0"/>
                <a:cs typeface="Times New Roman" panose="02020603050405020304" pitchFamily="18" charset="0"/>
              </a:rPr>
              <a:t>one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OF HIS DESCENDANTS ON HIS THRONE</a:t>
            </a:r>
            <a:r>
              <a:rPr lang="en-US" sz="2400" cap="small" dirty="0">
                <a:effectLst/>
                <a:latin typeface="Times New Roman" panose="02020603050405020304" pitchFamily="18" charset="0"/>
                <a:cs typeface="Times New Roman" panose="02020603050405020304" pitchFamily="18" charset="0"/>
              </a:rPr>
              <a:t> (2 Samuel 7:12-16), ….</a:t>
            </a: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2A8F6CBD-A466-99CD-0F3A-90D4B23CF2EE}"/>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17864357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993307"/>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Thus, on the Day of Pentecost, God declared</a:t>
            </a: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King David is dead and that</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He swore an oath to seat</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King David’s descendant on the eternal throne – Psalms 89:3-4; Psalms 132:11</a:t>
            </a:r>
          </a:p>
          <a:p>
            <a:pPr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Therefore we understand 2 Samuel 7:16: </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Is not referring to King David’s literal physical house, kingdom, and throne, but</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Is referring to King David’s eternal house, kingdom, and throne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perpetuated through</a:t>
            </a:r>
          </a:p>
          <a:p>
            <a:pPr marL="800100" lvl="1"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King David’s descendant or seed (see Genesis 3:15 and Genesis 22:18) and</a:t>
            </a:r>
          </a:p>
          <a:p>
            <a:pPr marL="800100" lvl="1"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That King David’s descendant is Jesus Christ</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seed of the woman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Genesis 3:15</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seed of Abraham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Genesis 22:18; Galatians 3:16</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lion of Judah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Genesis 49:10; Revelation 5:5</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seed of David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the Messiah who is the “Son of David” – Matthew 1:1; Mark 12:35</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58087823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77694" y="2548237"/>
            <a:ext cx="11875247" cy="1320746"/>
          </a:xfrm>
          <a:prstGeom prst="rect">
            <a:avLst/>
          </a:prstGeom>
          <a:noFill/>
        </p:spPr>
        <p:txBody>
          <a:bodyPr wrap="square" rtlCol="0">
            <a:spAutoFit/>
          </a:bodyPr>
          <a:lstStyle/>
          <a:p>
            <a:pPr marL="0" marR="0" algn="ctr">
              <a:lnSpc>
                <a:spcPct val="107000"/>
              </a:lnSpc>
              <a:spcBef>
                <a:spcPts val="0"/>
              </a:spcBef>
              <a:spcAft>
                <a:spcPts val="0"/>
              </a:spcAft>
            </a:pPr>
            <a:r>
              <a:rPr lang="en-US" sz="8000" b="1" kern="100" dirty="0">
                <a:effectLst/>
                <a:latin typeface="Times New Roman" panose="02020603050405020304" pitchFamily="18" charset="0"/>
                <a:ea typeface="Times New Roman" panose="02020603050405020304" pitchFamily="18" charset="0"/>
                <a:cs typeface="Times New Roman" panose="02020603050405020304" pitchFamily="18" charset="0"/>
              </a:rPr>
              <a:t>A Dwelling Place for God</a:t>
            </a:r>
            <a:endParaRPr lang="en-US" sz="8000" b="1"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53848172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412618"/>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A dwelling place for God</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In the Garden of Eden, God walked and talked with man</a:t>
            </a: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After the fall, God separated sinful man from Himself</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From that point forward, God rolled out His plan of salvation by which He could again dwell with His children</a:t>
            </a: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God reestablished His presence with His children </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through the physical tabernacle in the provisional Kingdom of Israel</a:t>
            </a:r>
          </a:p>
          <a:p>
            <a:pPr marR="0">
              <a:lnSpc>
                <a:spcPct val="107000"/>
              </a:lnSpc>
              <a:spcBef>
                <a:spcPts val="0"/>
              </a:spcBef>
              <a:spcAft>
                <a:spcPts val="0"/>
              </a:spcAft>
            </a:pPr>
            <a:endPar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Exodus 25:8-9 </a:t>
            </a:r>
            <a:r>
              <a:rPr lang="en-US" sz="2400" kern="100" dirty="0">
                <a:effectLst/>
                <a:latin typeface="Times New Roman" panose="02020603050405020304" pitchFamily="18" charset="0"/>
                <a:ea typeface="Calibri" panose="020F0502020204030204" pitchFamily="34" charset="0"/>
              </a:rPr>
              <a:t> "Let them </a:t>
            </a:r>
            <a:r>
              <a:rPr lang="en-US" sz="2400" b="1" u="sng" kern="100" dirty="0">
                <a:effectLst/>
                <a:highlight>
                  <a:srgbClr val="FFFF00"/>
                </a:highlight>
                <a:latin typeface="Times New Roman" panose="02020603050405020304" pitchFamily="18" charset="0"/>
                <a:ea typeface="Calibri" panose="020F0502020204030204" pitchFamily="34" charset="0"/>
              </a:rPr>
              <a:t>construct a sanctuary for Me</a:t>
            </a:r>
            <a:r>
              <a:rPr lang="en-US" sz="2400" kern="100" dirty="0">
                <a:effectLst/>
                <a:latin typeface="Times New Roman" panose="02020603050405020304" pitchFamily="18" charset="0"/>
                <a:ea typeface="Calibri" panose="020F0502020204030204" pitchFamily="34" charset="0"/>
              </a:rPr>
              <a:t>, that </a:t>
            </a:r>
            <a:r>
              <a:rPr lang="en-US" sz="2400" b="1" u="sng" kern="100" dirty="0">
                <a:effectLst/>
                <a:highlight>
                  <a:srgbClr val="FFFF00"/>
                </a:highlight>
                <a:latin typeface="Times New Roman" panose="02020603050405020304" pitchFamily="18" charset="0"/>
                <a:ea typeface="Calibri" panose="020F0502020204030204" pitchFamily="34" charset="0"/>
              </a:rPr>
              <a:t>I may </a:t>
            </a:r>
            <a:r>
              <a:rPr lang="en-US" sz="2400" b="1" u="sng" kern="100" dirty="0">
                <a:effectLst/>
                <a:highlight>
                  <a:srgbClr val="00FF00"/>
                </a:highlight>
                <a:latin typeface="Times New Roman" panose="02020603050405020304" pitchFamily="18" charset="0"/>
                <a:ea typeface="Calibri" panose="020F0502020204030204" pitchFamily="34" charset="0"/>
              </a:rPr>
              <a:t>dwell</a:t>
            </a:r>
            <a:r>
              <a:rPr lang="en-US" sz="2400" b="1" u="sng" kern="100" dirty="0">
                <a:effectLst/>
                <a:highlight>
                  <a:srgbClr val="FFFF00"/>
                </a:highlight>
                <a:latin typeface="Times New Roman" panose="02020603050405020304" pitchFamily="18" charset="0"/>
                <a:ea typeface="Calibri" panose="020F0502020204030204" pitchFamily="34" charset="0"/>
              </a:rPr>
              <a:t> among them</a:t>
            </a:r>
            <a:r>
              <a:rPr lang="en-US" sz="2400" kern="100" dirty="0">
                <a:effectLst/>
                <a:latin typeface="Times New Roman" panose="02020603050405020304" pitchFamily="18" charset="0"/>
                <a:ea typeface="Calibri" panose="020F0502020204030204" pitchFamily="34"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rPr>
              <a:t>9 </a:t>
            </a:r>
            <a:r>
              <a:rPr lang="en-US" sz="2400" kern="100" dirty="0">
                <a:effectLst/>
                <a:latin typeface="Times New Roman" panose="02020603050405020304" pitchFamily="18" charset="0"/>
                <a:ea typeface="Calibri" panose="020F0502020204030204" pitchFamily="34" charset="0"/>
              </a:rPr>
              <a:t> "According to all that I am going to show you, </a:t>
            </a:r>
            <a:r>
              <a:rPr lang="en-US" sz="2400" i="1" kern="100" dirty="0">
                <a:effectLst/>
                <a:latin typeface="Times New Roman" panose="02020603050405020304" pitchFamily="18" charset="0"/>
                <a:ea typeface="Calibri" panose="020F0502020204030204" pitchFamily="34" charset="0"/>
              </a:rPr>
              <a:t>as</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highlight>
                  <a:srgbClr val="FFFF00"/>
                </a:highlight>
                <a:latin typeface="Times New Roman" panose="02020603050405020304" pitchFamily="18" charset="0"/>
                <a:ea typeface="Calibri" panose="020F0502020204030204" pitchFamily="34" charset="0"/>
              </a:rPr>
              <a:t>the pattern of the </a:t>
            </a:r>
            <a:r>
              <a:rPr lang="en-US" sz="2400" b="1" u="sng" kern="100" dirty="0">
                <a:effectLst/>
                <a:highlight>
                  <a:srgbClr val="00FF00"/>
                </a:highlight>
                <a:latin typeface="Times New Roman" panose="02020603050405020304" pitchFamily="18" charset="0"/>
                <a:ea typeface="Calibri" panose="020F0502020204030204" pitchFamily="34" charset="0"/>
              </a:rPr>
              <a:t>tabernacle</a:t>
            </a:r>
            <a:endParaRPr lang="en-US" sz="2400" kern="1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21692075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6388480"/>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Beginning with Solomon’s reign, like Adam and Eve, </a:t>
            </a:r>
            <a:r>
              <a:rPr lang="en-US" sz="2400" b="1" kern="100" dirty="0">
                <a:effectLst/>
                <a:latin typeface="Times New Roman" panose="02020603050405020304" pitchFamily="18" charset="0"/>
                <a:ea typeface="Times New Roman" panose="02020603050405020304" pitchFamily="18" charset="0"/>
              </a:rPr>
              <a:t>the Israelites fell into sin</a:t>
            </a:r>
            <a:r>
              <a:rPr lang="en-US" sz="2400" kern="100" dirty="0">
                <a:effectLst/>
                <a:latin typeface="Times New Roman" panose="02020603050405020304" pitchFamily="18" charset="0"/>
                <a:ea typeface="Times New Roman" panose="02020603050405020304" pitchFamily="18" charset="0"/>
              </a:rPr>
              <a:t>. </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Despite repeated warnings from the prophets God sent to them, they did not repent. </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Therefore, about 400 years later in the year 587 B.C., God raised up Babylon and </a:t>
            </a:r>
            <a:r>
              <a:rPr lang="en-US" sz="2400" b="1" kern="100" dirty="0">
                <a:effectLst/>
                <a:latin typeface="Times New Roman" panose="02020603050405020304" pitchFamily="18" charset="0"/>
                <a:ea typeface="Times New Roman" panose="02020603050405020304" pitchFamily="18" charset="0"/>
              </a:rPr>
              <a:t>destroyed Judah and the temple</a:t>
            </a:r>
            <a:r>
              <a:rPr lang="en-US" sz="2400" kern="100" dirty="0">
                <a:effectLst/>
                <a:latin typeface="Times New Roman" panose="02020603050405020304" pitchFamily="18" charset="0"/>
                <a:ea typeface="Times New Roman" panose="02020603050405020304" pitchFamily="18" charset="0"/>
              </a:rPr>
              <a:t>. The people remained in Babylonian captivity until </a:t>
            </a:r>
            <a:r>
              <a:rPr lang="en-US" sz="2400" b="1" kern="100" dirty="0">
                <a:effectLst/>
                <a:latin typeface="Times New Roman" panose="02020603050405020304" pitchFamily="18" charset="0"/>
                <a:ea typeface="Times New Roman" panose="02020603050405020304" pitchFamily="18" charset="0"/>
              </a:rPr>
              <a:t>Cyrus, King of Persia </a:t>
            </a:r>
            <a:r>
              <a:rPr lang="en-US" sz="2400" kern="100" dirty="0">
                <a:effectLst/>
                <a:latin typeface="Times New Roman" panose="02020603050405020304" pitchFamily="18" charset="0"/>
                <a:ea typeface="Times New Roman" panose="02020603050405020304" pitchFamily="18" charset="0"/>
              </a:rPr>
              <a:t>released them 70-years later</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Under the leadership of the governor Zerubbabel (grandson of the last king Jeconiah or Jehoiachin). </a:t>
            </a:r>
            <a:r>
              <a:rPr lang="en-US" sz="2400" b="1" kern="100" dirty="0">
                <a:effectLst/>
                <a:latin typeface="Times New Roman" panose="02020603050405020304" pitchFamily="18" charset="0"/>
                <a:ea typeface="Times New Roman" panose="02020603050405020304" pitchFamily="18" charset="0"/>
              </a:rPr>
              <a:t>The Jews rebuilt the temple</a:t>
            </a:r>
            <a:r>
              <a:rPr lang="en-US" sz="2400" kern="100" dirty="0">
                <a:effectLst/>
                <a:latin typeface="Times New Roman" panose="02020603050405020304" pitchFamily="18" charset="0"/>
                <a:ea typeface="Times New Roman" panose="02020603050405020304" pitchFamily="18" charset="0"/>
              </a:rPr>
              <a:t>. </a:t>
            </a:r>
          </a:p>
          <a:p>
            <a:pPr marL="22860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But the </a:t>
            </a:r>
            <a:r>
              <a:rPr lang="en-US" sz="2400" b="1" kern="100" dirty="0">
                <a:effectLst/>
                <a:latin typeface="Times New Roman" panose="02020603050405020304" pitchFamily="18" charset="0"/>
                <a:ea typeface="Times New Roman" panose="02020603050405020304" pitchFamily="18" charset="0"/>
              </a:rPr>
              <a:t>Ark of the Covenant </a:t>
            </a:r>
            <a:r>
              <a:rPr lang="en-US" sz="2400" kern="100" dirty="0">
                <a:effectLst/>
                <a:latin typeface="Times New Roman" panose="02020603050405020304" pitchFamily="18" charset="0"/>
                <a:ea typeface="Times New Roman" panose="02020603050405020304" pitchFamily="18" charset="0"/>
              </a:rPr>
              <a:t>was lost and never found.</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Thought the Jews rebuilt the temple, the question remained as to whether God would ever dwell with them again.</a:t>
            </a: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40104786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017446"/>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Then Jesus came into the world.  Using the identical language of the opening verse of the Genesis creation account, the Apostle John states:</a:t>
            </a:r>
            <a:endParaRPr lang="en-US" sz="2400" kern="100" dirty="0">
              <a:effectLst/>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John 1:1-4 </a:t>
            </a:r>
            <a:r>
              <a:rPr lang="en-US" sz="2400" b="1" u="sng" kern="100" dirty="0">
                <a:effectLst/>
                <a:latin typeface="Times New Roman" panose="02020603050405020304" pitchFamily="18" charset="0"/>
                <a:ea typeface="Times New Roman" panose="02020603050405020304" pitchFamily="18" charset="0"/>
              </a:rPr>
              <a:t>In the beginning was the Word</a:t>
            </a:r>
            <a:r>
              <a:rPr lang="en-US" sz="2400" kern="100" dirty="0">
                <a:effectLst/>
                <a:latin typeface="Times New Roman" panose="02020603050405020304" pitchFamily="18" charset="0"/>
                <a:ea typeface="Times New Roman" panose="02020603050405020304" pitchFamily="18" charset="0"/>
              </a:rPr>
              <a:t>, and the Word was with God, and </a:t>
            </a:r>
            <a:r>
              <a:rPr lang="en-US" sz="2400" b="1" u="sng" kern="100" dirty="0">
                <a:effectLst/>
                <a:latin typeface="Times New Roman" panose="02020603050405020304" pitchFamily="18" charset="0"/>
                <a:ea typeface="Times New Roman" panose="02020603050405020304" pitchFamily="18" charset="0"/>
              </a:rPr>
              <a:t>the Word was God</a:t>
            </a:r>
            <a:r>
              <a:rPr lang="en-US" sz="2400" kern="100" dirty="0">
                <a:effectLst/>
                <a:latin typeface="Times New Roman" panose="02020603050405020304" pitchFamily="18" charset="0"/>
                <a:ea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Times New Roman" panose="02020603050405020304" pitchFamily="18" charset="0"/>
              </a:rPr>
              <a:t>2 </a:t>
            </a:r>
            <a:r>
              <a:rPr lang="en-US" sz="2400" kern="100" dirty="0">
                <a:effectLst/>
                <a:latin typeface="Times New Roman" panose="02020603050405020304" pitchFamily="18" charset="0"/>
                <a:ea typeface="Times New Roman" panose="02020603050405020304" pitchFamily="18" charset="0"/>
              </a:rPr>
              <a:t> </a:t>
            </a:r>
            <a:r>
              <a:rPr lang="en-US" sz="2400" b="1" u="sng" kern="100" dirty="0">
                <a:effectLst/>
                <a:latin typeface="Times New Roman" panose="02020603050405020304" pitchFamily="18" charset="0"/>
                <a:ea typeface="Times New Roman" panose="02020603050405020304" pitchFamily="18" charset="0"/>
              </a:rPr>
              <a:t>He was in the beginning with God</a:t>
            </a:r>
            <a:r>
              <a:rPr lang="en-US" sz="2400" kern="100" dirty="0">
                <a:effectLst/>
                <a:latin typeface="Times New Roman" panose="02020603050405020304" pitchFamily="18" charset="0"/>
                <a:ea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Times New Roman" panose="02020603050405020304" pitchFamily="18" charset="0"/>
              </a:rPr>
              <a:t>3 </a:t>
            </a:r>
            <a:r>
              <a:rPr lang="en-US" sz="2400" kern="100" dirty="0">
                <a:effectLst/>
                <a:latin typeface="Times New Roman" panose="02020603050405020304" pitchFamily="18" charset="0"/>
                <a:ea typeface="Times New Roman" panose="02020603050405020304" pitchFamily="18" charset="0"/>
              </a:rPr>
              <a:t> All things came into being through Him, and apart from Him nothing came into being that has come into being. </a:t>
            </a:r>
            <a:r>
              <a:rPr lang="en-US" sz="2400" kern="100" baseline="30000" dirty="0">
                <a:solidFill>
                  <a:srgbClr val="000000"/>
                </a:solidFill>
                <a:effectLst/>
                <a:latin typeface="Times New Roman" panose="02020603050405020304" pitchFamily="18" charset="0"/>
                <a:ea typeface="Times New Roman" panose="02020603050405020304" pitchFamily="18" charset="0"/>
              </a:rPr>
              <a:t>4 </a:t>
            </a:r>
            <a:r>
              <a:rPr lang="en-US" sz="2400" kern="100" dirty="0">
                <a:effectLst/>
                <a:latin typeface="Times New Roman" panose="02020603050405020304" pitchFamily="18" charset="0"/>
                <a:ea typeface="Times New Roman" panose="02020603050405020304" pitchFamily="18" charset="0"/>
              </a:rPr>
              <a:t> </a:t>
            </a:r>
            <a:r>
              <a:rPr lang="en-US" sz="2400" b="1" u="sng" kern="100" dirty="0">
                <a:effectLst/>
                <a:latin typeface="Times New Roman" panose="02020603050405020304" pitchFamily="18" charset="0"/>
                <a:ea typeface="Times New Roman" panose="02020603050405020304" pitchFamily="18" charset="0"/>
              </a:rPr>
              <a:t>In Him was life, and the life was the Light of men</a:t>
            </a:r>
            <a:r>
              <a:rPr lang="en-US" sz="2400" kern="100" dirty="0">
                <a:effectLst/>
                <a:latin typeface="Times New Roman" panose="02020603050405020304" pitchFamily="18" charset="0"/>
                <a:ea typeface="Times New Roman" panose="02020603050405020304" pitchFamily="18" charset="0"/>
              </a:rPr>
              <a:t>. </a:t>
            </a:r>
          </a:p>
          <a:p>
            <a:pPr marL="45720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10450027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598136"/>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And then at John 1:14 come the beautiful words</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John 1:14 </a:t>
            </a:r>
            <a:r>
              <a:rPr lang="en-US" sz="2400" kern="100" dirty="0">
                <a:effectLst/>
                <a:latin typeface="Times New Roman" panose="02020603050405020304" pitchFamily="18" charset="0"/>
                <a:ea typeface="Times New Roman" panose="02020603050405020304" pitchFamily="18" charset="0"/>
              </a:rPr>
              <a:t>And the Word became flesh, and </a:t>
            </a:r>
            <a:r>
              <a:rPr lang="en-US" sz="2400" b="1" u="sng" kern="100" dirty="0">
                <a:effectLst/>
                <a:highlight>
                  <a:srgbClr val="FFFF00"/>
                </a:highlight>
                <a:latin typeface="Times New Roman" panose="02020603050405020304" pitchFamily="18" charset="0"/>
                <a:ea typeface="Times New Roman" panose="02020603050405020304" pitchFamily="18" charset="0"/>
              </a:rPr>
              <a:t>dwelt among us</a:t>
            </a:r>
            <a:r>
              <a:rPr lang="en-US" sz="2400" kern="100" dirty="0">
                <a:effectLst/>
                <a:latin typeface="Times New Roman" panose="02020603050405020304" pitchFamily="18" charset="0"/>
                <a:ea typeface="Times New Roman" panose="02020603050405020304" pitchFamily="18" charset="0"/>
              </a:rPr>
              <a:t>, and we saw His glory, glory as of the only begotten from the Father, full of grace and truth.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kern="100" dirty="0">
                <a:effectLst/>
                <a:highlight>
                  <a:srgbClr val="FFFF00"/>
                </a:highlight>
                <a:latin typeface="Times New Roman" panose="02020603050405020304" pitchFamily="18" charset="0"/>
                <a:ea typeface="Times New Roman" panose="02020603050405020304" pitchFamily="18" charset="0"/>
              </a:rPr>
              <a:t>Dwelt</a:t>
            </a:r>
            <a:r>
              <a:rPr lang="en-US" sz="2400" b="1" kern="100" dirty="0">
                <a:effectLst/>
                <a:latin typeface="Times New Roman" panose="02020603050405020304" pitchFamily="18" charset="0"/>
                <a:ea typeface="Times New Roman" panose="02020603050405020304" pitchFamily="18" charset="0"/>
              </a:rPr>
              <a:t>:</a:t>
            </a:r>
            <a:r>
              <a:rPr lang="en-US" sz="2400" kern="100" dirty="0">
                <a:effectLst/>
                <a:latin typeface="Times New Roman" panose="02020603050405020304" pitchFamily="18" charset="0"/>
                <a:ea typeface="Times New Roman" panose="02020603050405020304" pitchFamily="18" charset="0"/>
              </a:rPr>
              <a:t> From Greek word </a:t>
            </a:r>
            <a:r>
              <a:rPr lang="en-US" sz="2400" i="1" kern="100" dirty="0">
                <a:effectLst/>
                <a:latin typeface="Times New Roman" panose="02020603050405020304" pitchFamily="18" charset="0"/>
                <a:ea typeface="Times New Roman" panose="02020603050405020304" pitchFamily="18" charset="0"/>
              </a:rPr>
              <a:t>skene</a:t>
            </a:r>
            <a:r>
              <a:rPr lang="en-US" sz="2400" kern="100" dirty="0">
                <a:effectLst/>
                <a:latin typeface="Times New Roman" panose="02020603050405020304" pitchFamily="18" charset="0"/>
                <a:ea typeface="Times New Roman" panose="02020603050405020304" pitchFamily="18" charset="0"/>
              </a:rPr>
              <a:t> meaning tent or tabernacle</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The word dwelt is from the Greek word </a:t>
            </a:r>
            <a:r>
              <a:rPr lang="en-US" sz="2400" b="1" i="1" kern="100" dirty="0" err="1">
                <a:effectLst/>
                <a:latin typeface="Times New Roman" panose="02020603050405020304" pitchFamily="18" charset="0"/>
                <a:ea typeface="Times New Roman" panose="02020603050405020304" pitchFamily="18" charset="0"/>
              </a:rPr>
              <a:t>skenoo</a:t>
            </a:r>
            <a:r>
              <a:rPr lang="en-US" sz="2400" b="1" kern="100" dirty="0">
                <a:effectLst/>
                <a:latin typeface="Times New Roman" panose="02020603050405020304" pitchFamily="18" charset="0"/>
                <a:ea typeface="Times New Roman" panose="02020603050405020304" pitchFamily="18" charset="0"/>
              </a:rPr>
              <a:t> </a:t>
            </a:r>
            <a:r>
              <a:rPr lang="en-US" sz="2400" kern="100" dirty="0">
                <a:effectLst/>
                <a:latin typeface="Times New Roman" panose="02020603050405020304" pitchFamily="18" charset="0"/>
                <a:ea typeface="Times New Roman" panose="02020603050405020304" pitchFamily="18" charset="0"/>
              </a:rPr>
              <a:t>which is the verb form of the Greek word </a:t>
            </a:r>
            <a:r>
              <a:rPr lang="en-US" sz="2400" i="1" kern="100" dirty="0" err="1">
                <a:effectLst/>
                <a:latin typeface="Gentium" panose="02000503060000020004" pitchFamily="2" charset="0"/>
                <a:ea typeface="Calibri" panose="020F0502020204030204" pitchFamily="34" charset="0"/>
              </a:rPr>
              <a:t>skênê</a:t>
            </a:r>
            <a:r>
              <a:rPr lang="en-US" sz="2400" kern="100" dirty="0">
                <a:effectLst/>
                <a:latin typeface="Times New Roman" panose="02020603050405020304" pitchFamily="18" charset="0"/>
                <a:ea typeface="Calibri" panose="020F0502020204030204" pitchFamily="34" charset="0"/>
              </a:rPr>
              <a:t> meaning a </a:t>
            </a:r>
            <a:r>
              <a:rPr lang="en-US" sz="2400" b="1" kern="100" dirty="0">
                <a:effectLst/>
                <a:highlight>
                  <a:srgbClr val="FFFF00"/>
                </a:highlight>
                <a:latin typeface="Times New Roman" panose="02020603050405020304" pitchFamily="18" charset="0"/>
                <a:ea typeface="Calibri" panose="020F0502020204030204" pitchFamily="34" charset="0"/>
              </a:rPr>
              <a:t>tent or tabernacle</a:t>
            </a:r>
            <a:r>
              <a:rPr lang="en-US" sz="2400" kern="100" dirty="0">
                <a:effectLst/>
                <a:latin typeface="Times New Roman" panose="02020603050405020304" pitchFamily="18" charset="0"/>
                <a:ea typeface="Calibri" panose="020F0502020204030204" pitchFamily="34" charset="0"/>
              </a:rPr>
              <a:t>.  </a:t>
            </a:r>
          </a:p>
          <a:p>
            <a:pPr marL="22860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Through Jesus:</a:t>
            </a:r>
            <a:endParaRPr lang="en-US" sz="2400" kern="100" dirty="0">
              <a:latin typeface="Times New Roman" panose="02020603050405020304" pitchFamily="18" charset="0"/>
              <a:ea typeface="Calibri" panose="020F0502020204030204" pitchFamily="34" charset="0"/>
            </a:endParaRPr>
          </a:p>
          <a:p>
            <a:pPr marL="5143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rPr>
              <a:t>God is literally tabernacled among His people. </a:t>
            </a:r>
            <a:r>
              <a:rPr lang="en-US" sz="2400" kern="100" dirty="0">
                <a:effectLst/>
                <a:latin typeface="Times New Roman" panose="02020603050405020304" pitchFamily="18" charset="0"/>
                <a:ea typeface="Times New Roman" panose="02020603050405020304" pitchFamily="18" charset="0"/>
              </a:rPr>
              <a:t> </a:t>
            </a:r>
          </a:p>
          <a:p>
            <a:pPr marL="5143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God was once again dwelling in the presence of His beloved sons.</a:t>
            </a: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06353283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993307"/>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Review of Jesus’ Farewell Discourse to His Disciples before His crucifixion</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John 14:8-9 </a:t>
            </a:r>
            <a:r>
              <a:rPr lang="en-US" sz="2400" dirty="0">
                <a:latin typeface="Times New Roman" panose="02020603050405020304" pitchFamily="18" charset="0"/>
                <a:cs typeface="Times New Roman" panose="02020603050405020304" pitchFamily="18" charset="0"/>
              </a:rPr>
              <a:t>Philip *said to Him, "</a:t>
            </a:r>
            <a:r>
              <a:rPr lang="en-US" sz="2400" b="1" u="sng" dirty="0">
                <a:highlight>
                  <a:srgbClr val="FFFF00"/>
                </a:highlight>
                <a:latin typeface="Times New Roman" panose="02020603050405020304" pitchFamily="18" charset="0"/>
                <a:cs typeface="Times New Roman" panose="02020603050405020304" pitchFamily="18" charset="0"/>
              </a:rPr>
              <a:t>Lord, show us the Father</a:t>
            </a:r>
            <a:r>
              <a:rPr lang="en-US" sz="2400" dirty="0">
                <a:latin typeface="Times New Roman" panose="02020603050405020304" pitchFamily="18" charset="0"/>
                <a:cs typeface="Times New Roman" panose="02020603050405020304" pitchFamily="18" charset="0"/>
              </a:rPr>
              <a:t>, and it is enough for us."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Jesus *said to him, "Have I been so long with you, and </a:t>
            </a:r>
            <a:r>
              <a:rPr lang="en-US" sz="2400" i="1" dirty="0">
                <a:latin typeface="Times New Roman" panose="02020603050405020304" pitchFamily="18" charset="0"/>
                <a:cs typeface="Times New Roman" panose="02020603050405020304" pitchFamily="18" charset="0"/>
              </a:rPr>
              <a:t>yet</a:t>
            </a:r>
            <a:r>
              <a:rPr lang="en-US" sz="2400" dirty="0">
                <a:latin typeface="Times New Roman" panose="02020603050405020304" pitchFamily="18" charset="0"/>
                <a:cs typeface="Times New Roman" panose="02020603050405020304" pitchFamily="18" charset="0"/>
              </a:rPr>
              <a:t> you have not come to know Me, Philip? </a:t>
            </a:r>
            <a:r>
              <a:rPr lang="en-US" sz="2400" b="1" u="sng" dirty="0">
                <a:highlight>
                  <a:srgbClr val="FFFF00"/>
                </a:highlight>
                <a:latin typeface="Times New Roman" panose="02020603050405020304" pitchFamily="18" charset="0"/>
                <a:cs typeface="Times New Roman" panose="02020603050405020304" pitchFamily="18" charset="0"/>
              </a:rPr>
              <a:t>He who has seen Me has seen the Father</a:t>
            </a:r>
            <a:r>
              <a:rPr lang="en-US" sz="2400" dirty="0">
                <a:latin typeface="Times New Roman" panose="02020603050405020304" pitchFamily="18" charset="0"/>
                <a:cs typeface="Times New Roman" panose="02020603050405020304" pitchFamily="18" charset="0"/>
              </a:rPr>
              <a:t>; how </a:t>
            </a:r>
            <a:r>
              <a:rPr lang="en-US" sz="2400" i="1" dirty="0">
                <a:latin typeface="Times New Roman" panose="02020603050405020304" pitchFamily="18" charset="0"/>
                <a:cs typeface="Times New Roman" panose="02020603050405020304" pitchFamily="18" charset="0"/>
              </a:rPr>
              <a:t>can</a:t>
            </a:r>
            <a:r>
              <a:rPr lang="en-US" sz="2400" dirty="0">
                <a:latin typeface="Times New Roman" panose="02020603050405020304" pitchFamily="18" charset="0"/>
                <a:cs typeface="Times New Roman" panose="02020603050405020304" pitchFamily="18" charset="0"/>
              </a:rPr>
              <a:t> you say, 'Show us the Father'? </a:t>
            </a:r>
            <a:endParaRPr lang="en-US" sz="2400" b="1" dirty="0">
              <a:latin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John 14:10 </a:t>
            </a:r>
            <a:r>
              <a:rPr lang="en-US" sz="2400" dirty="0">
                <a:latin typeface="Times New Roman" panose="02020603050405020304" pitchFamily="18" charset="0"/>
                <a:cs typeface="Times New Roman" panose="02020603050405020304" pitchFamily="18" charset="0"/>
              </a:rPr>
              <a:t>"Do you not believe that </a:t>
            </a:r>
            <a:r>
              <a:rPr lang="en-US" sz="2400" b="1" u="sng" dirty="0">
                <a:highlight>
                  <a:srgbClr val="FFFF00"/>
                </a:highlight>
                <a:latin typeface="Times New Roman" panose="02020603050405020304" pitchFamily="18" charset="0"/>
                <a:cs typeface="Times New Roman" panose="02020603050405020304" pitchFamily="18" charset="0"/>
              </a:rPr>
              <a:t>I am in the Father, and the Father is in Me</a:t>
            </a:r>
            <a:r>
              <a:rPr lang="en-US" sz="2400" dirty="0">
                <a:latin typeface="Times New Roman" panose="02020603050405020304" pitchFamily="18" charset="0"/>
                <a:cs typeface="Times New Roman" panose="02020603050405020304" pitchFamily="18" charset="0"/>
              </a:rPr>
              <a:t>? The words that I say to you I do not speak on My own initiative, but </a:t>
            </a:r>
            <a:r>
              <a:rPr lang="en-US" sz="2400" b="1" u="sng" dirty="0">
                <a:highlight>
                  <a:srgbClr val="FFFF00"/>
                </a:highlight>
                <a:latin typeface="Times New Roman" panose="02020603050405020304" pitchFamily="18" charset="0"/>
                <a:cs typeface="Times New Roman" panose="02020603050405020304" pitchFamily="18" charset="0"/>
              </a:rPr>
              <a:t>the Father abiding in Me does His works</a:t>
            </a:r>
            <a:r>
              <a:rPr lang="en-US" sz="2400" dirty="0">
                <a:latin typeface="Times New Roman" panose="02020603050405020304" pitchFamily="18" charset="0"/>
                <a:cs typeface="Times New Roman" panose="02020603050405020304" pitchFamily="18" charset="0"/>
              </a:rPr>
              <a:t>. </a:t>
            </a:r>
          </a:p>
          <a:p>
            <a:pPr marL="45720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2400" dirty="0">
                <a:latin typeface="Times New Roman" panose="02020603050405020304" pitchFamily="18" charset="0"/>
                <a:cs typeface="Times New Roman" panose="02020603050405020304" pitchFamily="18" charset="0"/>
              </a:rPr>
              <a:t>In Jesus, God was tabernacling among His people</a:t>
            </a:r>
          </a:p>
          <a:p>
            <a:pPr marL="457200" marR="0">
              <a:lnSpc>
                <a:spcPct val="107000"/>
              </a:lnSpc>
              <a:spcBef>
                <a:spcPts val="0"/>
              </a:spcBef>
              <a:spcAft>
                <a:spcPts val="0"/>
              </a:spcAft>
            </a:pPr>
            <a:endParaRPr lang="en-US" sz="2400" dirty="0"/>
          </a:p>
          <a:p>
            <a:pPr marL="457200" marR="0">
              <a:lnSpc>
                <a:spcPct val="107000"/>
              </a:lnSpc>
              <a:spcBef>
                <a:spcPts val="0"/>
              </a:spcBef>
              <a:spcAft>
                <a:spcPts val="0"/>
              </a:spcAft>
            </a:pPr>
            <a:br>
              <a:rPr lang="en-US" sz="2400" dirty="0"/>
            </a:b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428481474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993307"/>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Review of Jesus’ Farewell </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Prayer b</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efore His crucifixion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John 17:21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may all be one</a:t>
            </a:r>
            <a:r>
              <a:rPr lang="en-US" sz="2400" dirty="0">
                <a:latin typeface="Times New Roman" panose="02020603050405020304" pitchFamily="18" charset="0"/>
                <a:cs typeface="Times New Roman" panose="02020603050405020304" pitchFamily="18" charset="0"/>
              </a:rPr>
              <a:t>; even as </a:t>
            </a:r>
            <a:r>
              <a:rPr lang="en-US" sz="2400" b="1" u="sng" dirty="0">
                <a:highlight>
                  <a:srgbClr val="FFFF00"/>
                </a:highlight>
                <a:latin typeface="Times New Roman" panose="02020603050405020304" pitchFamily="18" charset="0"/>
                <a:cs typeface="Times New Roman" panose="02020603050405020304" pitchFamily="18" charset="0"/>
              </a:rPr>
              <a:t>You, Father, </a:t>
            </a:r>
            <a:r>
              <a:rPr lang="en-US" sz="2400" b="1" i="1" u="sng" dirty="0">
                <a:highlight>
                  <a:srgbClr val="FFFF00"/>
                </a:highlight>
                <a:latin typeface="Times New Roman" panose="02020603050405020304" pitchFamily="18" charset="0"/>
                <a:cs typeface="Times New Roman" panose="02020603050405020304" pitchFamily="18" charset="0"/>
              </a:rPr>
              <a:t>are</a:t>
            </a:r>
            <a:r>
              <a:rPr lang="en-US" sz="2400" b="1" u="sng" dirty="0">
                <a:highlight>
                  <a:srgbClr val="FFFF00"/>
                </a:highlight>
                <a:latin typeface="Times New Roman" panose="02020603050405020304" pitchFamily="18" charset="0"/>
                <a:cs typeface="Times New Roman" panose="02020603050405020304" pitchFamily="18" charset="0"/>
              </a:rPr>
              <a:t> in Me </a:t>
            </a:r>
            <a:r>
              <a:rPr lang="en-US" sz="2400" dirty="0">
                <a:latin typeface="Times New Roman" panose="02020603050405020304" pitchFamily="18" charset="0"/>
                <a:cs typeface="Times New Roman" panose="02020603050405020304" pitchFamily="18" charset="0"/>
              </a:rPr>
              <a:t>and </a:t>
            </a:r>
            <a:r>
              <a:rPr lang="en-US" sz="2400" b="1" u="sng" dirty="0">
                <a:highlight>
                  <a:srgbClr val="FFFF00"/>
                </a:highlight>
                <a:latin typeface="Times New Roman" panose="02020603050405020304" pitchFamily="18" charset="0"/>
                <a:cs typeface="Times New Roman" panose="02020603050405020304" pitchFamily="18" charset="0"/>
              </a:rPr>
              <a:t>I in You</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also may be in Us</a:t>
            </a:r>
            <a:r>
              <a:rPr lang="en-US" sz="2400" dirty="0">
                <a:latin typeface="Times New Roman" panose="02020603050405020304" pitchFamily="18" charset="0"/>
                <a:cs typeface="Times New Roman" panose="02020603050405020304" pitchFamily="18" charset="0"/>
              </a:rPr>
              <a:t>, so that the world may believe that You sent Me. </a:t>
            </a:r>
          </a:p>
          <a:p>
            <a:pPr marL="45720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b="1" dirty="0">
                <a:latin typeface="Times New Roman" panose="02020603050405020304" pitchFamily="18" charset="0"/>
                <a:cs typeface="Times New Roman" panose="02020603050405020304" pitchFamily="18" charset="0"/>
              </a:rPr>
              <a:t>John 17:22-23 … </a:t>
            </a:r>
            <a:r>
              <a:rPr lang="en-US" sz="2400" dirty="0">
                <a:latin typeface="Times New Roman" panose="02020603050405020304" pitchFamily="18" charset="0"/>
                <a:cs typeface="Times New Roman" panose="02020603050405020304" pitchFamily="18" charset="0"/>
              </a:rPr>
              <a:t>that </a:t>
            </a:r>
            <a:r>
              <a:rPr lang="en-US" sz="2400" b="1" u="sng" dirty="0">
                <a:highlight>
                  <a:srgbClr val="FFFF00"/>
                </a:highlight>
                <a:latin typeface="Times New Roman" panose="02020603050405020304" pitchFamily="18" charset="0"/>
                <a:cs typeface="Times New Roman" panose="02020603050405020304" pitchFamily="18" charset="0"/>
              </a:rPr>
              <a:t>they may be one</a:t>
            </a:r>
            <a:r>
              <a:rPr lang="en-US" sz="2400" dirty="0">
                <a:latin typeface="Times New Roman" panose="02020603050405020304" pitchFamily="18" charset="0"/>
                <a:cs typeface="Times New Roman" panose="02020603050405020304" pitchFamily="18" charset="0"/>
              </a:rPr>
              <a:t>, just as </a:t>
            </a:r>
            <a:r>
              <a:rPr lang="en-US" sz="2400" b="1" u="sng" dirty="0">
                <a:highlight>
                  <a:srgbClr val="FFFF00"/>
                </a:highlight>
                <a:latin typeface="Times New Roman" panose="02020603050405020304" pitchFamily="18" charset="0"/>
                <a:cs typeface="Times New Roman" panose="02020603050405020304" pitchFamily="18" charset="0"/>
              </a:rPr>
              <a:t>We are one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 in them and You in Me</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may be perfected in unity</a:t>
            </a:r>
            <a:r>
              <a:rPr lang="en-US" sz="2400" dirty="0">
                <a:latin typeface="Times New Roman" panose="02020603050405020304" pitchFamily="18" charset="0"/>
                <a:cs typeface="Times New Roman" panose="02020603050405020304" pitchFamily="18" charset="0"/>
              </a:rPr>
              <a:t>, …. </a:t>
            </a:r>
          </a:p>
          <a:p>
            <a:pPr marL="457200">
              <a:lnSpc>
                <a:spcPct val="107000"/>
              </a:lnSpc>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dirty="0">
                <a:latin typeface="Times New Roman" panose="02020603050405020304" pitchFamily="18" charset="0"/>
                <a:cs typeface="Times New Roman" panose="02020603050405020304" pitchFamily="18" charset="0"/>
              </a:rPr>
              <a:t>As God tabernacled in Jesus to be among His people, God now tabernacles within us to be among His people</a:t>
            </a:r>
          </a:p>
          <a:p>
            <a:pPr marL="457200">
              <a:lnSpc>
                <a:spcPct val="107000"/>
              </a:lnSpc>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dirty="0">
                <a:latin typeface="Times New Roman" panose="02020603050405020304" pitchFamily="18" charset="0"/>
                <a:cs typeface="Times New Roman" panose="02020603050405020304" pitchFamily="18" charset="0"/>
              </a:rPr>
              <a:t>Thus, as God’s people could see God when looking upon Jesus – His Son, people should be able to see Jesus when they look upon us – God’s sons and the church.</a:t>
            </a:r>
          </a:p>
          <a:p>
            <a:pPr marL="457200">
              <a:lnSpc>
                <a:spcPct val="107000"/>
              </a:lnSpc>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dirty="0">
                <a:latin typeface="Times New Roman" panose="02020603050405020304" pitchFamily="18" charset="0"/>
                <a:cs typeface="Times New Roman" panose="02020603050405020304" pitchFamily="18" charset="0"/>
              </a:rPr>
              <a:t>The closest anyone will come to seeing Jesus in this life is through God’s children</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967875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5386090"/>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The Church of Christ</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is the </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Kingdom of Christ</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9214115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5141600"/>
          </a:xfrm>
          <a:prstGeom prst="rect">
            <a:avLst/>
          </a:prstGeom>
          <a:noFill/>
        </p:spPr>
        <p:txBody>
          <a:bodyPr wrap="square" rtlCol="0">
            <a:spAutoFit/>
          </a:bodyPr>
          <a:lstStyle/>
          <a:p>
            <a:pPr marL="228600" marR="0">
              <a:lnSpc>
                <a:spcPct val="107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Jesus returned to heaven – Acts 1:9-1. But when He did, something marvelous happened. </a:t>
            </a:r>
          </a:p>
          <a:p>
            <a:pPr marL="228600" marR="0">
              <a:lnSpc>
                <a:spcPct val="107000"/>
              </a:lnSpc>
              <a:spcBef>
                <a:spcPts val="0"/>
              </a:spcBef>
              <a:spcAft>
                <a:spcPts val="0"/>
              </a:spcAft>
            </a:pP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We were united to Christ in baptism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Galatians 3:26-27; 1 Cor 1:30; 1 Cor12:13, 18</a:t>
            </a:r>
          </a:p>
          <a:p>
            <a:pPr marL="228600" marR="0">
              <a:lnSpc>
                <a:spcPct val="107000"/>
              </a:lnSpc>
              <a:spcBef>
                <a:spcPts val="0"/>
              </a:spcBef>
              <a:spcAft>
                <a:spcPts val="0"/>
              </a:spcAft>
            </a:pPr>
            <a:endParaRPr lang="en-US" sz="2000" b="1" kern="1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b="1" u="sng" kern="100" dirty="0">
                <a:latin typeface="Times New Roman" panose="02020603050405020304" pitchFamily="18" charset="0"/>
                <a:ea typeface="Calibri" panose="020F0502020204030204" pitchFamily="34" charset="0"/>
                <a:cs typeface="Times New Roman" panose="02020603050405020304" pitchFamily="18" charset="0"/>
              </a:rPr>
              <a:t>Jesus Christ</a:t>
            </a:r>
            <a:r>
              <a:rPr lang="en-US" sz="2000" b="1" kern="100" dirty="0">
                <a:latin typeface="Times New Roman" panose="02020603050405020304" pitchFamily="18" charset="0"/>
                <a:ea typeface="Calibri" panose="020F0502020204030204" pitchFamily="34" charset="0"/>
                <a:cs typeface="Times New Roman" panose="02020603050405020304" pitchFamily="18" charset="0"/>
              </a:rPr>
              <a: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And having been united to Christ, Christ dwells within us</a:t>
            </a:r>
          </a:p>
          <a:p>
            <a:pPr marL="228600" marR="0">
              <a:lnSpc>
                <a:spcPct val="107000"/>
              </a:lnSpc>
              <a:spcBef>
                <a:spcPts val="0"/>
              </a:spcBef>
              <a:spcAft>
                <a:spcPts val="0"/>
              </a:spcAft>
            </a:pPr>
            <a:endParaRPr lang="en-US" sz="2000" b="1" kern="1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b="1" dirty="0">
                <a:latin typeface="Times New Roman" panose="02020603050405020304" pitchFamily="18" charset="0"/>
                <a:cs typeface="Times New Roman" panose="02020603050405020304" pitchFamily="18" charset="0"/>
              </a:rPr>
              <a:t>2 Corinthians 13:5 … </a:t>
            </a:r>
            <a:r>
              <a:rPr lang="en-US" sz="2000" dirty="0">
                <a:latin typeface="Times New Roman" panose="02020603050405020304" pitchFamily="18" charset="0"/>
                <a:cs typeface="Times New Roman" panose="02020603050405020304" pitchFamily="18" charset="0"/>
              </a:rPr>
              <a:t>do you not recognize this about yourselves, that </a:t>
            </a:r>
            <a:r>
              <a:rPr lang="en-US" sz="2000" b="1" u="sng" dirty="0">
                <a:highlight>
                  <a:srgbClr val="FFFF00"/>
                </a:highlight>
                <a:latin typeface="Times New Roman" panose="02020603050405020304" pitchFamily="18" charset="0"/>
                <a:cs typeface="Times New Roman" panose="02020603050405020304" pitchFamily="18" charset="0"/>
              </a:rPr>
              <a:t>Jesus Christ is </a:t>
            </a:r>
            <a:r>
              <a:rPr lang="en-US" sz="2000" b="1" u="sng" dirty="0">
                <a:highlight>
                  <a:srgbClr val="00FF00"/>
                </a:highlight>
                <a:latin typeface="Times New Roman" panose="02020603050405020304" pitchFamily="18" charset="0"/>
                <a:cs typeface="Times New Roman" panose="02020603050405020304" pitchFamily="18" charset="0"/>
              </a:rPr>
              <a:t>in you</a:t>
            </a:r>
            <a:r>
              <a:rPr lang="en-US" sz="2000" dirty="0">
                <a:latin typeface="Times New Roman" panose="02020603050405020304" pitchFamily="18" charset="0"/>
                <a:cs typeface="Times New Roman" panose="02020603050405020304" pitchFamily="18" charset="0"/>
              </a:rPr>
              <a:t>….</a:t>
            </a:r>
          </a:p>
          <a:p>
            <a:pPr marL="228600" marR="0">
              <a:lnSpc>
                <a:spcPct val="107000"/>
              </a:lnSpc>
              <a:spcBef>
                <a:spcPts val="0"/>
              </a:spcBef>
              <a:spcAft>
                <a:spcPts val="0"/>
              </a:spcAft>
            </a:pPr>
            <a:endParaRPr lang="en-US" sz="2000" dirty="0">
              <a:latin typeface="Times New Roman" panose="02020603050405020304" pitchFamily="18" charset="0"/>
              <a:cs typeface="Times New Roman" panose="02020603050405020304" pitchFamily="18" charset="0"/>
            </a:endParaRPr>
          </a:p>
          <a:p>
            <a:pPr marL="228600">
              <a:lnSpc>
                <a:spcPct val="107000"/>
              </a:lnSpc>
            </a:pPr>
            <a:r>
              <a:rPr lang="en-US" sz="2000" b="1" dirty="0">
                <a:latin typeface="Times New Roman" panose="02020603050405020304" pitchFamily="18" charset="0"/>
                <a:cs typeface="Times New Roman" panose="02020603050405020304" pitchFamily="18" charset="0"/>
              </a:rPr>
              <a:t>Romans 8:10</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If </a:t>
            </a:r>
            <a:r>
              <a:rPr lang="en-US" sz="2000" b="1" u="sng" dirty="0">
                <a:highlight>
                  <a:srgbClr val="FFFF00"/>
                </a:highlight>
                <a:latin typeface="Times New Roman" panose="02020603050405020304" pitchFamily="18" charset="0"/>
                <a:cs typeface="Times New Roman" panose="02020603050405020304" pitchFamily="18" charset="0"/>
              </a:rPr>
              <a:t>Christ is </a:t>
            </a:r>
            <a:r>
              <a:rPr lang="en-US" sz="2000" b="1" u="sng" dirty="0">
                <a:highlight>
                  <a:srgbClr val="00FF00"/>
                </a:highlight>
                <a:latin typeface="Times New Roman" panose="02020603050405020304" pitchFamily="18" charset="0"/>
                <a:cs typeface="Times New Roman" panose="02020603050405020304" pitchFamily="18" charset="0"/>
              </a:rPr>
              <a:t>in you</a:t>
            </a:r>
            <a:r>
              <a:rPr lang="en-US" sz="2000" dirty="0">
                <a:latin typeface="Times New Roman" panose="02020603050405020304" pitchFamily="18" charset="0"/>
                <a:cs typeface="Times New Roman" panose="02020603050405020304" pitchFamily="18" charset="0"/>
              </a:rPr>
              <a:t>, though the body is dead because of sin, yet the spirit is alive because of righteousness. </a:t>
            </a:r>
          </a:p>
          <a:p>
            <a:pPr marL="228600">
              <a:lnSpc>
                <a:spcPct val="107000"/>
              </a:lnSpc>
            </a:pPr>
            <a:endParaRPr lang="en-US" sz="2000" dirty="0">
              <a:latin typeface="Times New Roman" panose="02020603050405020304" pitchFamily="18" charset="0"/>
              <a:cs typeface="Times New Roman" panose="02020603050405020304" pitchFamily="18" charset="0"/>
            </a:endParaRPr>
          </a:p>
          <a:p>
            <a:pPr marL="228600">
              <a:lnSpc>
                <a:spcPct val="107000"/>
              </a:lnSpc>
            </a:pPr>
            <a:r>
              <a:rPr lang="en-US" sz="2000" b="1" dirty="0">
                <a:latin typeface="Times New Roman" panose="02020603050405020304" pitchFamily="18" charset="0"/>
                <a:cs typeface="Times New Roman" panose="02020603050405020304" pitchFamily="18" charset="0"/>
              </a:rPr>
              <a:t>Colossians 1:27 </a:t>
            </a:r>
            <a:r>
              <a:rPr lang="en-US" sz="2000" dirty="0">
                <a:latin typeface="Times New Roman" panose="02020603050405020304" pitchFamily="18" charset="0"/>
                <a:cs typeface="Times New Roman" panose="02020603050405020304" pitchFamily="18" charset="0"/>
              </a:rPr>
              <a:t> to whom God willed to make known what is the riches of the glory of this mystery among the Gentiles, which </a:t>
            </a:r>
            <a:r>
              <a:rPr lang="en-US" sz="2000" b="1" u="sng" dirty="0">
                <a:highlight>
                  <a:srgbClr val="FFFF00"/>
                </a:highlight>
                <a:latin typeface="Times New Roman" panose="02020603050405020304" pitchFamily="18" charset="0"/>
                <a:cs typeface="Times New Roman" panose="02020603050405020304" pitchFamily="18" charset="0"/>
              </a:rPr>
              <a:t>is Christ </a:t>
            </a:r>
            <a:r>
              <a:rPr lang="en-US" sz="2000" b="1" u="sng" dirty="0">
                <a:highlight>
                  <a:srgbClr val="00FF00"/>
                </a:highlight>
                <a:latin typeface="Times New Roman" panose="02020603050405020304" pitchFamily="18" charset="0"/>
                <a:cs typeface="Times New Roman" panose="02020603050405020304" pitchFamily="18" charset="0"/>
              </a:rPr>
              <a:t>in you</a:t>
            </a:r>
            <a:r>
              <a:rPr lang="en-US" sz="2000" dirty="0">
                <a:latin typeface="Times New Roman" panose="02020603050405020304" pitchFamily="18" charset="0"/>
                <a:cs typeface="Times New Roman" panose="02020603050405020304" pitchFamily="18" charset="0"/>
              </a:rPr>
              <a:t>, the hope of glory. </a:t>
            </a:r>
          </a:p>
          <a:p>
            <a:pPr marL="228600">
              <a:lnSpc>
                <a:spcPct val="107000"/>
              </a:lnSpc>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07000"/>
              </a:lnSpc>
            </a:pPr>
            <a:r>
              <a:rPr lang="en-US" sz="2000" b="1" dirty="0">
                <a:latin typeface="Times New Roman" panose="02020603050405020304" pitchFamily="18" charset="0"/>
                <a:cs typeface="Times New Roman" panose="02020603050405020304" pitchFamily="18" charset="0"/>
              </a:rPr>
              <a:t>Galatians 2:20 … </a:t>
            </a:r>
            <a:r>
              <a:rPr lang="en-US" sz="2000" dirty="0">
                <a:latin typeface="Times New Roman" panose="02020603050405020304" pitchFamily="18" charset="0"/>
                <a:cs typeface="Times New Roman" panose="02020603050405020304" pitchFamily="18" charset="0"/>
              </a:rPr>
              <a:t>but </a:t>
            </a:r>
            <a:r>
              <a:rPr lang="en-US" sz="2000" b="1" u="sng" dirty="0">
                <a:highlight>
                  <a:srgbClr val="FFFF00"/>
                </a:highlight>
                <a:latin typeface="Times New Roman" panose="02020603050405020304" pitchFamily="18" charset="0"/>
                <a:cs typeface="Times New Roman" panose="02020603050405020304" pitchFamily="18" charset="0"/>
              </a:rPr>
              <a:t>Christ </a:t>
            </a:r>
            <a:r>
              <a:rPr lang="en-US" sz="2000" b="1" u="sng" dirty="0">
                <a:highlight>
                  <a:srgbClr val="00FF00"/>
                </a:highlight>
                <a:latin typeface="Times New Roman" panose="02020603050405020304" pitchFamily="18" charset="0"/>
                <a:cs typeface="Times New Roman" panose="02020603050405020304" pitchFamily="18" charset="0"/>
              </a:rPr>
              <a:t>lives in me</a:t>
            </a:r>
            <a:r>
              <a:rPr lang="en-US" sz="2000" dirty="0">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42064613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3416320"/>
          </a:xfrm>
          <a:prstGeom prst="rect">
            <a:avLst/>
          </a:prstGeom>
          <a:noFill/>
        </p:spPr>
        <p:txBody>
          <a:bodyPr wrap="square" rtlCol="0">
            <a:spAutoFit/>
          </a:bodyPr>
          <a:lstStyle/>
          <a:p>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God</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And having been united to Christ, God dwells within us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Corinthians 6:16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For we are the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dirty="0">
                <a:latin typeface="Times New Roman" panose="02020603050405020304" pitchFamily="18" charset="0"/>
                <a:cs typeface="Times New Roman" panose="02020603050405020304" pitchFamily="18" charset="0"/>
              </a:rPr>
              <a:t> (dwelling place) </a:t>
            </a:r>
            <a:r>
              <a:rPr lang="en-US" sz="2400" b="1" u="sng" dirty="0">
                <a:highlight>
                  <a:srgbClr val="FFFF00"/>
                </a:highlight>
                <a:latin typeface="Times New Roman" panose="02020603050405020304" pitchFamily="18" charset="0"/>
                <a:cs typeface="Times New Roman" panose="02020603050405020304" pitchFamily="18" charset="0"/>
              </a:rPr>
              <a:t>of the living God</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just as God said,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DWELL</a:t>
            </a:r>
            <a:r>
              <a:rPr lang="en-US" sz="2400" b="1" u="sng" cap="small" dirty="0">
                <a:effectLst/>
                <a:highlight>
                  <a:srgbClr val="FFFF00"/>
                </a:highlight>
                <a:latin typeface="Times New Roman" panose="02020603050405020304" pitchFamily="18" charset="0"/>
                <a:cs typeface="Times New Roman" panose="02020603050405020304" pitchFamily="18" charset="0"/>
              </a:rPr>
              <a:t> IN THEM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WALK AMONG THEM</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 BE THEIR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a:t>
            </a:r>
            <a:r>
              <a:rPr lang="en-US" sz="2400" b="1" u="sng" cap="small" dirty="0">
                <a:effectLst/>
                <a:highlight>
                  <a:srgbClr val="FFFF00"/>
                </a:highlight>
                <a:latin typeface="Times New Roman" panose="02020603050405020304" pitchFamily="18" charset="0"/>
                <a:cs typeface="Times New Roman" panose="02020603050405020304" pitchFamily="18" charset="0"/>
              </a:rPr>
              <a:t>THEY SHALL BE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MY PEOPLE</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Philippians 2:13</a:t>
            </a:r>
            <a:r>
              <a:rPr lang="en-US" sz="2400" dirty="0">
                <a:latin typeface="Times New Roman" panose="02020603050405020304" pitchFamily="18" charset="0"/>
                <a:cs typeface="Times New Roman" panose="02020603050405020304" pitchFamily="18" charset="0"/>
              </a:rPr>
              <a:t> for it is </a:t>
            </a:r>
            <a:r>
              <a:rPr lang="en-US" sz="2400" b="1" u="sng" dirty="0">
                <a:highlight>
                  <a:srgbClr val="FFFF00"/>
                </a:highlight>
                <a:latin typeface="Times New Roman" panose="02020603050405020304" pitchFamily="18" charset="0"/>
                <a:cs typeface="Times New Roman" panose="02020603050405020304" pitchFamily="18" charset="0"/>
              </a:rPr>
              <a:t>God who is at work </a:t>
            </a:r>
            <a:r>
              <a:rPr lang="en-US" sz="2400" b="1" u="sng" dirty="0">
                <a:highlight>
                  <a:srgbClr val="00FF00"/>
                </a:highlight>
                <a:latin typeface="Times New Roman" panose="02020603050405020304" pitchFamily="18" charset="0"/>
                <a:cs typeface="Times New Roman" panose="02020603050405020304" pitchFamily="18" charset="0"/>
              </a:rPr>
              <a:t>in you</a:t>
            </a:r>
            <a:r>
              <a:rPr lang="en-US" sz="2400" dirty="0">
                <a:latin typeface="Times New Roman" panose="02020603050405020304" pitchFamily="18" charset="0"/>
                <a:cs typeface="Times New Roman" panose="02020603050405020304" pitchFamily="18" charset="0"/>
              </a:rPr>
              <a:t>, both to will and to work for </a:t>
            </a:r>
            <a:r>
              <a:rPr lang="en-US" sz="2400" i="1" dirty="0">
                <a:latin typeface="Times New Roman" panose="02020603050405020304" pitchFamily="18" charset="0"/>
                <a:cs typeface="Times New Roman" panose="02020603050405020304" pitchFamily="18" charset="0"/>
              </a:rPr>
              <a:t>His</a:t>
            </a:r>
            <a:r>
              <a:rPr lang="en-US" sz="2400" dirty="0">
                <a:latin typeface="Times New Roman" panose="02020603050405020304" pitchFamily="18" charset="0"/>
                <a:cs typeface="Times New Roman" panose="02020603050405020304" pitchFamily="18" charset="0"/>
              </a:rPr>
              <a:t> good pleasure.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82968710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3150606"/>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Holy Spirit:  </a:t>
            </a:r>
            <a:r>
              <a:rPr lang="en-US" sz="2400" dirty="0">
                <a:latin typeface="Times New Roman" panose="02020603050405020304" pitchFamily="18" charset="0"/>
                <a:cs typeface="Times New Roman" panose="02020603050405020304" pitchFamily="18" charset="0"/>
              </a:rPr>
              <a:t>And having been united to Christ and to God the Father, we are likewise united to the Holy Spirit who dwells within us.</a:t>
            </a:r>
          </a:p>
          <a:p>
            <a:endParaRPr lang="en-US" sz="2400" dirty="0">
              <a:latin typeface="Times New Roman" panose="02020603050405020304" pitchFamily="18" charset="0"/>
              <a:cs typeface="Times New Roman" panose="02020603050405020304" pitchFamily="18" charset="0"/>
            </a:endParaRPr>
          </a:p>
          <a:p>
            <a:pPr marL="228600">
              <a:lnSpc>
                <a:spcPct val="107000"/>
              </a:lnSpc>
            </a:pPr>
            <a:r>
              <a:rPr lang="en-US" sz="2400" b="1" dirty="0">
                <a:latin typeface="Times New Roman" panose="02020603050405020304" pitchFamily="18" charset="0"/>
                <a:cs typeface="Times New Roman" panose="02020603050405020304" pitchFamily="18" charset="0"/>
              </a:rPr>
              <a:t>2 Timothy 1:14 </a:t>
            </a:r>
            <a:r>
              <a:rPr lang="en-US" sz="2400" dirty="0">
                <a:latin typeface="Times New Roman" panose="02020603050405020304" pitchFamily="18" charset="0"/>
                <a:cs typeface="Times New Roman" panose="02020603050405020304" pitchFamily="18" charset="0"/>
              </a:rPr>
              <a:t>Guard, through the </a:t>
            </a:r>
            <a:r>
              <a:rPr lang="en-US" sz="2400" b="1" u="sng" dirty="0">
                <a:highlight>
                  <a:srgbClr val="FFFF00"/>
                </a:highlight>
                <a:latin typeface="Times New Roman" panose="02020603050405020304" pitchFamily="18" charset="0"/>
                <a:cs typeface="Times New Roman" panose="02020603050405020304" pitchFamily="18" charset="0"/>
              </a:rPr>
              <a:t>Holy Spirit who </a:t>
            </a:r>
            <a:r>
              <a:rPr lang="en-US" sz="2400" b="1" u="sng" dirty="0">
                <a:highlight>
                  <a:srgbClr val="00FF00"/>
                </a:highlight>
                <a:latin typeface="Times New Roman" panose="02020603050405020304" pitchFamily="18" charset="0"/>
                <a:cs typeface="Times New Roman" panose="02020603050405020304" pitchFamily="18" charset="0"/>
              </a:rPr>
              <a:t>dwells</a:t>
            </a:r>
            <a:r>
              <a:rPr lang="en-US" sz="2400" b="1" u="sng" dirty="0">
                <a:highlight>
                  <a:srgbClr val="FFFF00"/>
                </a:highlight>
                <a:latin typeface="Times New Roman" panose="02020603050405020304" pitchFamily="18" charset="0"/>
                <a:cs typeface="Times New Roman" panose="02020603050405020304" pitchFamily="18" charset="0"/>
              </a:rPr>
              <a:t> in us</a:t>
            </a:r>
            <a:r>
              <a:rPr lang="en-US" sz="2400" dirty="0">
                <a:latin typeface="Times New Roman" panose="02020603050405020304" pitchFamily="18" charset="0"/>
                <a:cs typeface="Times New Roman" panose="02020603050405020304" pitchFamily="18" charset="0"/>
              </a:rPr>
              <a:t>, the treasure which has been entrusted to </a:t>
            </a:r>
            <a:r>
              <a:rPr lang="en-US" sz="2400" i="1" dirty="0">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2286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Romans 8:9 </a:t>
            </a:r>
            <a:r>
              <a:rPr lang="en-US" sz="2400" dirty="0">
                <a:latin typeface="Times New Roman" panose="02020603050405020304" pitchFamily="18" charset="0"/>
                <a:cs typeface="Times New Roman" panose="02020603050405020304" pitchFamily="18" charset="0"/>
              </a:rPr>
              <a:t>However, you are not in the flesh but </a:t>
            </a:r>
            <a:r>
              <a:rPr lang="en-US" sz="2400" b="1" u="sng" dirty="0">
                <a:highlight>
                  <a:srgbClr val="FFFF00"/>
                </a:highlight>
                <a:latin typeface="Times New Roman" panose="02020603050405020304" pitchFamily="18" charset="0"/>
                <a:cs typeface="Times New Roman" panose="02020603050405020304" pitchFamily="18" charset="0"/>
              </a:rPr>
              <a:t>in the Spirit</a:t>
            </a:r>
            <a:r>
              <a:rPr lang="en-US" sz="2400" dirty="0">
                <a:latin typeface="Times New Roman" panose="02020603050405020304" pitchFamily="18" charset="0"/>
                <a:cs typeface="Times New Roman" panose="02020603050405020304" pitchFamily="18" charset="0"/>
              </a:rPr>
              <a:t>, if indeed </a:t>
            </a:r>
            <a:r>
              <a:rPr lang="en-US" sz="2400" b="1" u="sng" dirty="0">
                <a:highlight>
                  <a:srgbClr val="FFFF00"/>
                </a:highlight>
                <a:latin typeface="Times New Roman" panose="02020603050405020304" pitchFamily="18" charset="0"/>
                <a:cs typeface="Times New Roman" panose="02020603050405020304" pitchFamily="18" charset="0"/>
              </a:rPr>
              <a:t>the Spirit of God </a:t>
            </a:r>
            <a:r>
              <a:rPr lang="en-US" sz="2400" b="1" u="sng" dirty="0">
                <a:highlight>
                  <a:srgbClr val="00FF00"/>
                </a:highlight>
                <a:latin typeface="Times New Roman" panose="02020603050405020304" pitchFamily="18" charset="0"/>
                <a:cs typeface="Times New Roman" panose="02020603050405020304" pitchFamily="18" charset="0"/>
              </a:rPr>
              <a:t>dwells</a:t>
            </a:r>
            <a:r>
              <a:rPr lang="en-US" sz="2400" b="1" u="sng" dirty="0">
                <a:highlight>
                  <a:srgbClr val="FFFF00"/>
                </a:highlight>
                <a:latin typeface="Times New Roman" panose="02020603050405020304" pitchFamily="18" charset="0"/>
                <a:cs typeface="Times New Roman" panose="02020603050405020304" pitchFamily="18" charset="0"/>
              </a:rPr>
              <a:t> in you</a:t>
            </a:r>
            <a:r>
              <a:rPr lang="en-US" sz="2400" dirty="0">
                <a:latin typeface="Times New Roman" panose="02020603050405020304" pitchFamily="18" charset="0"/>
                <a:cs typeface="Times New Roman" panose="02020603050405020304" pitchFamily="18" charset="0"/>
              </a:rPr>
              <a:t>. But if anyone does not have the </a:t>
            </a:r>
            <a:r>
              <a:rPr lang="en-US" sz="2400" b="1" u="sng" dirty="0">
                <a:highlight>
                  <a:srgbClr val="FFFF00"/>
                </a:highlight>
                <a:latin typeface="Times New Roman" panose="02020603050405020304" pitchFamily="18" charset="0"/>
                <a:cs typeface="Times New Roman" panose="02020603050405020304" pitchFamily="18" charset="0"/>
              </a:rPr>
              <a:t>Spirit of Christ</a:t>
            </a:r>
            <a:r>
              <a:rPr lang="en-US" sz="2400" dirty="0">
                <a:latin typeface="Times New Roman" panose="02020603050405020304" pitchFamily="18" charset="0"/>
                <a:cs typeface="Times New Roman" panose="02020603050405020304" pitchFamily="18" charset="0"/>
              </a:rPr>
              <a:t>, he does not belong to Him.</a:t>
            </a:r>
            <a:endParaRPr lang="en-US" sz="2400" dirty="0"/>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62508127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3785652"/>
          </a:xfrm>
          <a:prstGeom prst="rect">
            <a:avLst/>
          </a:prstGeom>
          <a:noFill/>
        </p:spPr>
        <p:txBody>
          <a:bodyPr wrap="square" rtlCol="0">
            <a:spAutoFit/>
          </a:bodyPr>
          <a:lstStyle/>
          <a:p>
            <a:r>
              <a:rPr lang="en-US" sz="2400" b="1" kern="100" dirty="0">
                <a:latin typeface="Times New Roman" panose="02020603050405020304" pitchFamily="18" charset="0"/>
                <a:ea typeface="Calibri" panose="020F0502020204030204" pitchFamily="34" charset="0"/>
                <a:cs typeface="Times New Roman" panose="02020603050405020304" pitchFamily="18" charset="0"/>
              </a:rPr>
              <a:t>Accordingly,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each son of God individually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has become the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Temple of God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the Dwelling Place of God </a:t>
            </a:r>
          </a:p>
          <a:p>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b="1" kern="100" dirty="0">
                <a:effectLst/>
                <a:latin typeface="Times New Roman" panose="02020603050405020304" pitchFamily="18" charset="0"/>
                <a:ea typeface="Calibri" panose="020F0502020204030204" pitchFamily="34" charset="0"/>
              </a:rPr>
              <a:t>1 Corinthians 6:17-19 </a:t>
            </a:r>
            <a:r>
              <a:rPr lang="en-US" sz="2400" kern="100" dirty="0">
                <a:effectLst/>
                <a:latin typeface="Times New Roman" panose="02020603050405020304" pitchFamily="18" charset="0"/>
                <a:ea typeface="Calibri" panose="020F0502020204030204" pitchFamily="34" charset="0"/>
              </a:rPr>
              <a:t> But the one who </a:t>
            </a:r>
            <a:r>
              <a:rPr lang="en-US" sz="2400" b="1" u="sng" kern="100" dirty="0">
                <a:effectLst/>
                <a:highlight>
                  <a:srgbClr val="FFFF00"/>
                </a:highlight>
                <a:latin typeface="Times New Roman" panose="02020603050405020304" pitchFamily="18" charset="0"/>
                <a:ea typeface="Calibri" panose="020F0502020204030204" pitchFamily="34" charset="0"/>
              </a:rPr>
              <a:t>joins himself to the Lord</a:t>
            </a:r>
            <a:r>
              <a:rPr lang="en-US" sz="2400" kern="100" dirty="0">
                <a:effectLst/>
                <a:highlight>
                  <a:srgbClr val="FFFF00"/>
                </a:highligh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is </a:t>
            </a:r>
            <a:r>
              <a:rPr lang="en-US" sz="2400" b="1" u="sng" kern="100" dirty="0">
                <a:effectLst/>
                <a:highlight>
                  <a:srgbClr val="FFFF00"/>
                </a:highlight>
                <a:latin typeface="Times New Roman" panose="02020603050405020304" pitchFamily="18" charset="0"/>
                <a:ea typeface="Calibri" panose="020F0502020204030204" pitchFamily="34" charset="0"/>
              </a:rPr>
              <a:t>one spirit </a:t>
            </a:r>
            <a:r>
              <a:rPr lang="en-US" sz="2400" b="1" i="1" u="sng" kern="100" dirty="0">
                <a:effectLst/>
                <a:highlight>
                  <a:srgbClr val="FFFF00"/>
                </a:highlight>
                <a:latin typeface="Times New Roman" panose="02020603050405020304" pitchFamily="18" charset="0"/>
                <a:ea typeface="Calibri" panose="020F0502020204030204" pitchFamily="34" charset="0"/>
              </a:rPr>
              <a:t>with Him</a:t>
            </a:r>
            <a:r>
              <a:rPr lang="en-US" sz="2400" i="1" kern="100" dirty="0">
                <a:effectLst/>
                <a:latin typeface="Times New Roman" panose="02020603050405020304" pitchFamily="18" charset="0"/>
                <a:ea typeface="Calibri" panose="020F0502020204030204" pitchFamily="34" charset="0"/>
              </a:rPr>
              <a:t>…</a:t>
            </a:r>
            <a:r>
              <a:rPr lang="en-US" sz="2400" kern="100" dirty="0">
                <a:effectLst/>
                <a:latin typeface="Times New Roman" panose="02020603050405020304" pitchFamily="18" charset="0"/>
                <a:ea typeface="Calibri" panose="020F0502020204030204" pitchFamily="34" charset="0"/>
              </a:rPr>
              <a:t>.</a:t>
            </a:r>
            <a:r>
              <a:rPr lang="en-US" sz="2400" kern="100" baseline="30000" dirty="0">
                <a:solidFill>
                  <a:srgbClr val="000000"/>
                </a:solidFill>
                <a:latin typeface="Times New Roman" panose="02020603050405020304" pitchFamily="18" charset="0"/>
                <a:ea typeface="Calibri" panose="020F0502020204030204" pitchFamily="34" charset="0"/>
              </a:rPr>
              <a:t>19</a:t>
            </a:r>
            <a:r>
              <a:rPr lang="en-US" sz="2400" kern="100" baseline="30000" dirty="0">
                <a:solidFill>
                  <a:srgbClr val="000000"/>
                </a:solidFill>
                <a:effectLs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 Or do you not know that </a:t>
            </a:r>
            <a:r>
              <a:rPr lang="en-US" sz="2400" b="1" u="sng" kern="100" dirty="0">
                <a:effectLst/>
                <a:highlight>
                  <a:srgbClr val="FFFF00"/>
                </a:highlight>
                <a:latin typeface="Times New Roman" panose="02020603050405020304" pitchFamily="18" charset="0"/>
                <a:ea typeface="Calibri" panose="020F0502020204030204" pitchFamily="34" charset="0"/>
              </a:rPr>
              <a:t>your body is a </a:t>
            </a:r>
            <a:r>
              <a:rPr lang="en-US" sz="2400" b="1" u="sng" kern="100" dirty="0">
                <a:effectLst/>
                <a:highlight>
                  <a:srgbClr val="00FF00"/>
                </a:highlight>
                <a:latin typeface="Times New Roman" panose="02020603050405020304" pitchFamily="18" charset="0"/>
                <a:ea typeface="Calibri" panose="020F0502020204030204" pitchFamily="34" charset="0"/>
              </a:rPr>
              <a:t>temple</a:t>
            </a:r>
            <a:r>
              <a:rPr lang="en-US" sz="2400" kern="100" dirty="0">
                <a:effectLst/>
                <a:latin typeface="Times New Roman" panose="02020603050405020304" pitchFamily="18" charset="0"/>
                <a:ea typeface="Calibri" panose="020F0502020204030204" pitchFamily="34" charset="0"/>
              </a:rPr>
              <a:t> (dwelling place)</a:t>
            </a:r>
            <a:r>
              <a:rPr lang="en-US" sz="2400" b="1" u="sng" kern="100" dirty="0">
                <a:effectLst/>
                <a:highlight>
                  <a:srgbClr val="FFFF00"/>
                </a:highlight>
                <a:latin typeface="Times New Roman" panose="02020603050405020304" pitchFamily="18" charset="0"/>
                <a:ea typeface="Calibri" panose="020F0502020204030204" pitchFamily="34" charset="0"/>
              </a:rPr>
              <a:t> of the Holy Spirit</a:t>
            </a:r>
            <a:r>
              <a:rPr lang="en-US" sz="2400" kern="100" dirty="0">
                <a:effectLst/>
                <a:highlight>
                  <a:srgbClr val="FFFF00"/>
                </a:highligh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who is </a:t>
            </a:r>
            <a:r>
              <a:rPr lang="en-US" sz="2400" b="1" u="sng" kern="100" dirty="0">
                <a:effectLst/>
                <a:highlight>
                  <a:srgbClr val="00FF00"/>
                </a:highlight>
                <a:latin typeface="Times New Roman" panose="02020603050405020304" pitchFamily="18" charset="0"/>
                <a:ea typeface="Calibri" panose="020F0502020204030204" pitchFamily="34" charset="0"/>
              </a:rPr>
              <a:t>in you</a:t>
            </a:r>
            <a:r>
              <a:rPr lang="en-US" sz="2400" kern="100" dirty="0">
                <a:effectLst/>
                <a:latin typeface="Times New Roman" panose="02020603050405020304" pitchFamily="18" charset="0"/>
                <a:ea typeface="Calibri" panose="020F0502020204030204" pitchFamily="34" charset="0"/>
              </a:rPr>
              <a:t>, whom you have from God….</a:t>
            </a:r>
          </a:p>
          <a:p>
            <a:endParaRPr lang="en-US" sz="2400" kern="100" dirty="0">
              <a:latin typeface="Times New Roman" panose="02020603050405020304" pitchFamily="18" charset="0"/>
              <a:ea typeface="Calibri" panose="020F0502020204030204" pitchFamily="34" charset="0"/>
            </a:endParaRPr>
          </a:p>
          <a:p>
            <a:r>
              <a:rPr lang="en-US" sz="2400" b="1" dirty="0">
                <a:latin typeface="Times New Roman" panose="02020603050405020304" pitchFamily="18" charset="0"/>
                <a:cs typeface="Times New Roman" panose="02020603050405020304" pitchFamily="18" charset="0"/>
              </a:rPr>
              <a:t>1 Corinthians 3:16 </a:t>
            </a:r>
            <a:r>
              <a:rPr lang="en-US" sz="2400" dirty="0">
                <a:latin typeface="Times New Roman" panose="02020603050405020304" pitchFamily="18" charset="0"/>
                <a:cs typeface="Times New Roman" panose="02020603050405020304" pitchFamily="18" charset="0"/>
              </a:rPr>
              <a:t>Do you not know that </a:t>
            </a:r>
            <a:r>
              <a:rPr lang="en-US" sz="2400" b="1" u="sng" dirty="0">
                <a:highlight>
                  <a:srgbClr val="FFFF00"/>
                </a:highlight>
                <a:latin typeface="Times New Roman" panose="02020603050405020304" pitchFamily="18" charset="0"/>
                <a:cs typeface="Times New Roman" panose="02020603050405020304" pitchFamily="18" charset="0"/>
              </a:rPr>
              <a:t>you are a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dirty="0">
                <a:latin typeface="Times New Roman" panose="02020603050405020304" pitchFamily="18" charset="0"/>
                <a:cs typeface="Times New Roman" panose="02020603050405020304" pitchFamily="18" charset="0"/>
              </a:rPr>
              <a:t> (dwelling place)</a:t>
            </a:r>
            <a:r>
              <a:rPr lang="en-US" sz="2400" b="1" u="sng" dirty="0">
                <a:highlight>
                  <a:srgbClr val="FFFF00"/>
                </a:highlight>
                <a:latin typeface="Times New Roman" panose="02020603050405020304" pitchFamily="18" charset="0"/>
                <a:cs typeface="Times New Roman" panose="02020603050405020304" pitchFamily="18" charset="0"/>
              </a:rPr>
              <a:t> of God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that</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Spirit of God </a:t>
            </a:r>
            <a:r>
              <a:rPr lang="en-US" sz="2400" b="1" u="sng" dirty="0">
                <a:highlight>
                  <a:srgbClr val="00FF00"/>
                </a:highlight>
                <a:latin typeface="Times New Roman" panose="02020603050405020304" pitchFamily="18" charset="0"/>
                <a:cs typeface="Times New Roman" panose="02020603050405020304" pitchFamily="18" charset="0"/>
              </a:rPr>
              <a:t>dwells in you</a:t>
            </a:r>
            <a:r>
              <a:rPr lang="en-US" sz="2400" dirty="0">
                <a:latin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endParaRPr>
          </a:p>
          <a:p>
            <a:endParaRPr lang="en-US" sz="2400" dirty="0"/>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87479783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5632311"/>
          </a:xfrm>
          <a:prstGeom prst="rect">
            <a:avLst/>
          </a:prstGeom>
          <a:noFill/>
        </p:spPr>
        <p:txBody>
          <a:bodyPr wrap="square" rtlCol="0">
            <a:spAutoFit/>
          </a:bodyPr>
          <a:lstStyle/>
          <a:p>
            <a:r>
              <a:rPr lang="en-US" sz="2400" b="1" kern="100" dirty="0">
                <a:latin typeface="Times New Roman" panose="02020603050405020304" pitchFamily="18" charset="0"/>
                <a:ea typeface="Calibri" panose="020F0502020204030204" pitchFamily="34" charset="0"/>
                <a:cs typeface="Times New Roman" panose="02020603050405020304" pitchFamily="18" charset="0"/>
              </a:rPr>
              <a:t>If the sons of God individually are a temple (dwelling place) of God, it follows therefore that the church is also a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temple</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(dwelling place), a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household</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(family), and a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house</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of God</a:t>
            </a:r>
          </a:p>
          <a:p>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Peter 2:5 </a:t>
            </a:r>
            <a:r>
              <a:rPr lang="en-US" sz="2400" b="1" u="sng" dirty="0">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(the saints) also, as </a:t>
            </a:r>
            <a:r>
              <a:rPr lang="en-US" sz="2400" b="1" u="sng" dirty="0">
                <a:highlight>
                  <a:srgbClr val="FFFF00"/>
                </a:highlight>
                <a:latin typeface="Times New Roman" panose="02020603050405020304" pitchFamily="18" charset="0"/>
                <a:cs typeface="Times New Roman" panose="02020603050405020304" pitchFamily="18" charset="0"/>
              </a:rPr>
              <a:t>living stones</a:t>
            </a:r>
            <a:r>
              <a:rPr lang="en-US" sz="2400" dirty="0">
                <a:latin typeface="Times New Roman" panose="02020603050405020304" pitchFamily="18" charset="0"/>
                <a:cs typeface="Times New Roman" panose="02020603050405020304" pitchFamily="18" charset="0"/>
              </a:rPr>
              <a:t>, are being </a:t>
            </a:r>
            <a:r>
              <a:rPr lang="en-US" sz="2400" b="1" u="sng" dirty="0">
                <a:highlight>
                  <a:srgbClr val="FFFF00"/>
                </a:highlight>
                <a:latin typeface="Times New Roman" panose="02020603050405020304" pitchFamily="18" charset="0"/>
                <a:cs typeface="Times New Roman" panose="02020603050405020304" pitchFamily="18" charset="0"/>
              </a:rPr>
              <a:t>built up as a spiritual </a:t>
            </a:r>
            <a:r>
              <a:rPr lang="en-US" sz="2400" b="1" u="sng" dirty="0">
                <a:highlight>
                  <a:srgbClr val="00FF00"/>
                </a:highlight>
                <a:latin typeface="Times New Roman" panose="02020603050405020304" pitchFamily="18" charset="0"/>
                <a:cs typeface="Times New Roman" panose="02020603050405020304" pitchFamily="18" charset="0"/>
              </a:rPr>
              <a:t>house </a:t>
            </a:r>
            <a:r>
              <a:rPr lang="en-US" sz="2400" dirty="0">
                <a:latin typeface="Times New Roman" panose="02020603050405020304" pitchFamily="18" charset="0"/>
                <a:cs typeface="Times New Roman" panose="02020603050405020304" pitchFamily="18" charset="0"/>
              </a:rPr>
              <a:t>for a </a:t>
            </a:r>
            <a:r>
              <a:rPr lang="en-US" sz="2400" b="1" u="sng" dirty="0">
                <a:highlight>
                  <a:srgbClr val="FFFF00"/>
                </a:highlight>
                <a:latin typeface="Times New Roman" panose="02020603050405020304" pitchFamily="18" charset="0"/>
                <a:cs typeface="Times New Roman" panose="02020603050405020304" pitchFamily="18" charset="0"/>
              </a:rPr>
              <a:t>holy priesthood</a:t>
            </a:r>
            <a:r>
              <a:rPr lang="en-US" sz="2400" dirty="0">
                <a:latin typeface="Times New Roman" panose="02020603050405020304" pitchFamily="18" charset="0"/>
                <a:cs typeface="Times New Roman" panose="02020603050405020304" pitchFamily="18" charset="0"/>
              </a:rPr>
              <a:t>, to offer up </a:t>
            </a:r>
            <a:r>
              <a:rPr lang="en-US" sz="2400" b="1" u="sng" dirty="0">
                <a:highlight>
                  <a:srgbClr val="FFFF00"/>
                </a:highlight>
                <a:latin typeface="Times New Roman" panose="02020603050405020304" pitchFamily="18" charset="0"/>
                <a:cs typeface="Times New Roman" panose="02020603050405020304" pitchFamily="18" charset="0"/>
              </a:rPr>
              <a:t>spiritual sacrifices </a:t>
            </a:r>
            <a:r>
              <a:rPr lang="en-US" sz="2400" dirty="0">
                <a:latin typeface="Times New Roman" panose="02020603050405020304" pitchFamily="18" charset="0"/>
                <a:cs typeface="Times New Roman" panose="02020603050405020304" pitchFamily="18" charset="0"/>
              </a:rPr>
              <a:t>acceptable to God through Jesus Christ.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2:19-22 </a:t>
            </a:r>
            <a:r>
              <a:rPr lang="en-US" sz="2400" dirty="0">
                <a:latin typeface="Times New Roman" panose="02020603050405020304" pitchFamily="18" charset="0"/>
                <a:cs typeface="Times New Roman" panose="02020603050405020304" pitchFamily="18" charset="0"/>
              </a:rPr>
              <a:t>(Having entered Christ’s Kingdom) So then you are no longer strangers and aliens, but you are </a:t>
            </a:r>
            <a:r>
              <a:rPr lang="en-US" sz="2400" b="1" u="sng" dirty="0">
                <a:highlight>
                  <a:srgbClr val="FFFF00"/>
                </a:highlight>
                <a:latin typeface="Times New Roman" panose="02020603050405020304" pitchFamily="18" charset="0"/>
                <a:cs typeface="Times New Roman" panose="02020603050405020304" pitchFamily="18" charset="0"/>
              </a:rPr>
              <a:t>fellow citizens with the saints</a:t>
            </a:r>
            <a:r>
              <a:rPr lang="en-US" sz="2400" dirty="0">
                <a:latin typeface="Times New Roman" panose="02020603050405020304" pitchFamily="18" charset="0"/>
                <a:cs typeface="Times New Roman" panose="02020603050405020304" pitchFamily="18" charset="0"/>
              </a:rPr>
              <a:t>, and are of </a:t>
            </a:r>
            <a:r>
              <a:rPr lang="en-US" sz="2400" b="1" u="sng" dirty="0">
                <a:highlight>
                  <a:srgbClr val="FFFF00"/>
                </a:highlight>
                <a:latin typeface="Times New Roman" panose="02020603050405020304" pitchFamily="18" charset="0"/>
                <a:cs typeface="Times New Roman" panose="02020603050405020304" pitchFamily="18" charset="0"/>
              </a:rPr>
              <a:t>God's </a:t>
            </a:r>
            <a:r>
              <a:rPr lang="en-US" sz="2400" b="1" u="sng" dirty="0">
                <a:highlight>
                  <a:srgbClr val="00FF00"/>
                </a:highlight>
                <a:latin typeface="Times New Roman" panose="02020603050405020304" pitchFamily="18" charset="0"/>
                <a:cs typeface="Times New Roman" panose="02020603050405020304" pitchFamily="18" charset="0"/>
              </a:rPr>
              <a:t>household</a:t>
            </a:r>
            <a:r>
              <a:rPr lang="en-US" sz="2400" dirty="0">
                <a:latin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cs typeface="Times New Roman" panose="02020603050405020304" pitchFamily="18" charset="0"/>
              </a:rPr>
              <a:t>oikeios</a:t>
            </a:r>
            <a:r>
              <a:rPr lang="en-US" sz="2400" dirty="0">
                <a:latin typeface="Times New Roman" panose="02020603050405020304" pitchFamily="18" charset="0"/>
                <a:cs typeface="Times New Roman" panose="02020603050405020304" pitchFamily="18" charset="0"/>
              </a:rPr>
              <a:t> - house, dwelling, family),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having been built on the foundation of the apostles and prophets, Christ Jesus Himself being the corner </a:t>
            </a:r>
            <a:r>
              <a:rPr lang="en-US" sz="2400" i="1" dirty="0">
                <a:latin typeface="Times New Roman" panose="02020603050405020304" pitchFamily="18" charset="0"/>
                <a:cs typeface="Times New Roman" panose="02020603050405020304" pitchFamily="18" charset="0"/>
              </a:rPr>
              <a:t>stone,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in whom </a:t>
            </a:r>
            <a:r>
              <a:rPr lang="en-US" sz="2400" b="1" u="sng" dirty="0">
                <a:highlight>
                  <a:srgbClr val="FFFF00"/>
                </a:highlight>
                <a:latin typeface="Times New Roman" panose="02020603050405020304" pitchFamily="18" charset="0"/>
                <a:cs typeface="Times New Roman" panose="02020603050405020304" pitchFamily="18" charset="0"/>
              </a:rPr>
              <a:t>the whole </a:t>
            </a:r>
            <a:r>
              <a:rPr lang="en-US" sz="2400" b="1" u="sng" dirty="0">
                <a:highlight>
                  <a:srgbClr val="00FF00"/>
                </a:highlight>
                <a:latin typeface="Times New Roman" panose="02020603050405020304" pitchFamily="18" charset="0"/>
                <a:cs typeface="Times New Roman" panose="02020603050405020304" pitchFamily="18" charset="0"/>
              </a:rPr>
              <a:t>building</a:t>
            </a:r>
            <a:r>
              <a:rPr lang="en-US" sz="2400" dirty="0">
                <a:highlight>
                  <a:srgbClr val="00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being fitted together, is growing into </a:t>
            </a:r>
            <a:r>
              <a:rPr lang="en-US" sz="2400" b="1" u="sng" dirty="0">
                <a:highlight>
                  <a:srgbClr val="FFFF00"/>
                </a:highlight>
                <a:latin typeface="Times New Roman" panose="02020603050405020304" pitchFamily="18" charset="0"/>
                <a:cs typeface="Times New Roman" panose="02020603050405020304" pitchFamily="18" charset="0"/>
              </a:rPr>
              <a:t>a holy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b="1" u="sng" dirty="0">
                <a:highlight>
                  <a:srgbClr val="FFFF00"/>
                </a:highlight>
                <a:latin typeface="Times New Roman" panose="02020603050405020304" pitchFamily="18" charset="0"/>
                <a:cs typeface="Times New Roman" panose="02020603050405020304" pitchFamily="18" charset="0"/>
              </a:rPr>
              <a:t> in the Lord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22 </a:t>
            </a:r>
            <a:r>
              <a:rPr lang="en-US" sz="2400" dirty="0">
                <a:latin typeface="Times New Roman" panose="02020603050405020304" pitchFamily="18" charset="0"/>
                <a:cs typeface="Times New Roman" panose="02020603050405020304" pitchFamily="18" charset="0"/>
              </a:rPr>
              <a:t> in whom you also are being built together into </a:t>
            </a:r>
            <a:r>
              <a:rPr lang="en-US" sz="2400" b="1" u="sng" dirty="0">
                <a:highlight>
                  <a:srgbClr val="FFFF00"/>
                </a:highlight>
                <a:latin typeface="Times New Roman" panose="02020603050405020304" pitchFamily="18" charset="0"/>
                <a:cs typeface="Times New Roman" panose="02020603050405020304" pitchFamily="18" charset="0"/>
              </a:rPr>
              <a:t>a </a:t>
            </a:r>
            <a:r>
              <a:rPr lang="en-US" sz="2400" b="1" u="sng" dirty="0">
                <a:highlight>
                  <a:srgbClr val="00FF00"/>
                </a:highlight>
                <a:latin typeface="Times New Roman" panose="02020603050405020304" pitchFamily="18" charset="0"/>
                <a:cs typeface="Times New Roman" panose="02020603050405020304" pitchFamily="18" charset="0"/>
              </a:rPr>
              <a:t>dwelling</a:t>
            </a:r>
            <a:r>
              <a:rPr lang="en-US" sz="2400" b="1" u="sng" dirty="0">
                <a:highlight>
                  <a:srgbClr val="FFFF00"/>
                </a:highlight>
                <a:latin typeface="Times New Roman" panose="02020603050405020304" pitchFamily="18" charset="0"/>
                <a:cs typeface="Times New Roman" panose="02020603050405020304" pitchFamily="18" charset="0"/>
              </a:rPr>
              <a:t> of God in the Spirit</a:t>
            </a:r>
            <a:r>
              <a:rPr lang="en-US" sz="2400" dirty="0">
                <a:latin typeface="Times New Roman" panose="02020603050405020304" pitchFamily="18" charset="0"/>
                <a:cs typeface="Times New Roman" panose="02020603050405020304" pitchFamily="18" charset="0"/>
              </a:rPr>
              <a:t>. </a:t>
            </a:r>
          </a:p>
          <a:p>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Galatians 6:10 </a:t>
            </a:r>
            <a:r>
              <a:rPr lang="en-US" sz="2400" dirty="0">
                <a:latin typeface="Times New Roman" panose="02020603050405020304" pitchFamily="18" charset="0"/>
                <a:cs typeface="Times New Roman" panose="02020603050405020304" pitchFamily="18" charset="0"/>
              </a:rPr>
              <a:t> So then, while we have opportunity, let us do good to all people, and especially to those who are of the </a:t>
            </a:r>
            <a:r>
              <a:rPr lang="en-US" sz="2400" b="1" u="sng" dirty="0">
                <a:highlight>
                  <a:srgbClr val="00FF00"/>
                </a:highlight>
                <a:latin typeface="Times New Roman" panose="02020603050405020304" pitchFamily="18" charset="0"/>
                <a:cs typeface="Times New Roman" panose="02020603050405020304" pitchFamily="18" charset="0"/>
              </a:rPr>
              <a:t>household </a:t>
            </a:r>
            <a:r>
              <a:rPr lang="en-US" sz="2400" dirty="0">
                <a:latin typeface="Times New Roman" panose="02020603050405020304" pitchFamily="18" charset="0"/>
                <a:cs typeface="Times New Roman" panose="02020603050405020304" pitchFamily="18" charset="0"/>
              </a:rPr>
              <a:t>(</a:t>
            </a:r>
            <a:r>
              <a:rPr lang="en-US" sz="2400" b="1" i="1" dirty="0" err="1">
                <a:effectLst/>
                <a:latin typeface="Times New Roman" panose="02020603050405020304" pitchFamily="18" charset="0"/>
                <a:cs typeface="Times New Roman" panose="02020603050405020304" pitchFamily="18" charset="0"/>
              </a:rPr>
              <a:t>oikeios</a:t>
            </a:r>
            <a:r>
              <a:rPr lang="en-US" sz="2400" dirty="0">
                <a:latin typeface="Times New Roman" panose="02020603050405020304" pitchFamily="18" charset="0"/>
                <a:cs typeface="Times New Roman" panose="02020603050405020304" pitchFamily="18" charset="0"/>
              </a:rPr>
              <a:t> - house, dwelling, family),</a:t>
            </a:r>
            <a:r>
              <a:rPr lang="en-US" sz="2400" b="1" u="sng" dirty="0">
                <a:highlight>
                  <a:srgbClr val="FFFF00"/>
                </a:highlight>
                <a:latin typeface="Times New Roman" panose="02020603050405020304" pitchFamily="18" charset="0"/>
                <a:cs typeface="Times New Roman" panose="02020603050405020304" pitchFamily="18" charset="0"/>
              </a:rPr>
              <a:t> of the faith</a:t>
            </a:r>
            <a:r>
              <a:rPr lang="en-US" sz="2400" dirty="0">
                <a:latin typeface="Times New Roman" panose="02020603050405020304" pitchFamily="18" charset="0"/>
                <a:cs typeface="Times New Roman" panose="02020603050405020304" pitchFamily="18" charset="0"/>
              </a:rPr>
              <a:t>. </a:t>
            </a:r>
            <a:endParaRPr lang="en-US" sz="2400" dirty="0"/>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25962145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154984"/>
          </a:xfrm>
          <a:prstGeom prst="rect">
            <a:avLst/>
          </a:prstGeom>
          <a:noFill/>
        </p:spPr>
        <p:txBody>
          <a:bodyPr wrap="square" rtlCol="0">
            <a:spAutoFit/>
          </a:bodyPr>
          <a:lstStyle/>
          <a:p>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Chronicles 28:3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God said to me, 'You shall not build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house</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for My name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because you are a man of war and have shed blood.</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Kings 6:1 </a:t>
            </a:r>
            <a:r>
              <a:rPr lang="en-US" sz="2400" dirty="0">
                <a:latin typeface="Times New Roman" panose="02020603050405020304" pitchFamily="18" charset="0"/>
                <a:cs typeface="Times New Roman" panose="02020603050405020304" pitchFamily="18" charset="0"/>
              </a:rPr>
              <a:t>Now it came about in the four hundred and eightieth year after the sons of Israel came out of the land of Egypt, in the fourth year of Solomon's reign over Israel, in the month of Ziv which is the second month, that </a:t>
            </a:r>
            <a:r>
              <a:rPr lang="en-US" sz="2400" b="1" u="sng" dirty="0">
                <a:highlight>
                  <a:srgbClr val="FFFF00"/>
                </a:highlight>
                <a:latin typeface="Times New Roman" panose="02020603050405020304" pitchFamily="18" charset="0"/>
                <a:cs typeface="Times New Roman" panose="02020603050405020304" pitchFamily="18" charset="0"/>
              </a:rPr>
              <a:t>he began to build the </a:t>
            </a:r>
            <a:r>
              <a:rPr lang="en-US" sz="2400" b="1" u="sng" dirty="0">
                <a:highlight>
                  <a:srgbClr val="00FF00"/>
                </a:highlight>
                <a:latin typeface="Times New Roman" panose="02020603050405020304" pitchFamily="18" charset="0"/>
                <a:cs typeface="Times New Roman" panose="02020603050405020304" pitchFamily="18" charset="0"/>
              </a:rPr>
              <a:t>house</a:t>
            </a:r>
            <a:r>
              <a:rPr lang="en-US" sz="2400" b="1" u="sng" dirty="0">
                <a:highlight>
                  <a:srgbClr val="FFFF00"/>
                </a:highlight>
                <a:latin typeface="Times New Roman" panose="02020603050405020304" pitchFamily="18" charset="0"/>
                <a:cs typeface="Times New Roman" panose="02020603050405020304" pitchFamily="18" charset="0"/>
              </a:rPr>
              <a:t>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62174644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893647"/>
          </a:xfrm>
          <a:prstGeom prst="rect">
            <a:avLst/>
          </a:prstGeom>
          <a:noFill/>
        </p:spPr>
        <p:txBody>
          <a:bodyPr wrap="square" rtlCol="0">
            <a:spAutoFit/>
          </a:bodyPr>
          <a:lstStyle/>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Timothy 3:15</a:t>
            </a:r>
            <a:r>
              <a:rPr lang="en-US" sz="2400" dirty="0">
                <a:latin typeface="Times New Roman" panose="02020603050405020304" pitchFamily="18" charset="0"/>
                <a:cs typeface="Times New Roman" panose="02020603050405020304" pitchFamily="18" charset="0"/>
              </a:rPr>
              <a:t> but in case I am delayed, </a:t>
            </a:r>
            <a:r>
              <a:rPr lang="en-US" sz="2400" i="1" dirty="0">
                <a:latin typeface="Times New Roman" panose="02020603050405020304" pitchFamily="18" charset="0"/>
                <a:cs typeface="Times New Roman" panose="02020603050405020304" pitchFamily="18" charset="0"/>
              </a:rPr>
              <a:t>I write</a:t>
            </a:r>
            <a:r>
              <a:rPr lang="en-US" sz="2400" dirty="0">
                <a:latin typeface="Times New Roman" panose="02020603050405020304" pitchFamily="18" charset="0"/>
                <a:cs typeface="Times New Roman" panose="02020603050405020304" pitchFamily="18" charset="0"/>
              </a:rPr>
              <a:t> so that you will know how one ought to conduct himself in the </a:t>
            </a:r>
            <a:r>
              <a:rPr lang="en-US" sz="2400" b="1" u="sng" dirty="0">
                <a:highlight>
                  <a:srgbClr val="00FF00"/>
                </a:highlight>
                <a:latin typeface="Times New Roman" panose="02020603050405020304" pitchFamily="18" charset="0"/>
                <a:cs typeface="Times New Roman" panose="02020603050405020304" pitchFamily="18" charset="0"/>
              </a:rPr>
              <a:t>household</a:t>
            </a:r>
            <a:r>
              <a:rPr lang="en-US" sz="2400" b="1" u="sng" dirty="0">
                <a:highlight>
                  <a:srgbClr val="FFFF00"/>
                </a:highlight>
                <a:latin typeface="Times New Roman" panose="02020603050405020304" pitchFamily="18" charset="0"/>
                <a:cs typeface="Times New Roman" panose="02020603050405020304" pitchFamily="18" charset="0"/>
              </a:rPr>
              <a:t> of God </a:t>
            </a:r>
            <a:r>
              <a:rPr lang="en-US" sz="2400" dirty="0">
                <a:latin typeface="Times New Roman" panose="02020603050405020304" pitchFamily="18" charset="0"/>
                <a:cs typeface="Times New Roman" panose="02020603050405020304" pitchFamily="18" charset="0"/>
              </a:rPr>
              <a:t>(</a:t>
            </a:r>
            <a:r>
              <a:rPr lang="en-US" sz="2400" b="1" i="1" dirty="0">
                <a:latin typeface="Times New Roman" panose="02020603050405020304" pitchFamily="18" charset="0"/>
                <a:cs typeface="Times New Roman" panose="02020603050405020304" pitchFamily="18" charset="0"/>
              </a:rPr>
              <a:t>oikos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house, dwelling, family), which is the </a:t>
            </a:r>
            <a:r>
              <a:rPr lang="en-US" sz="2400" b="1" u="sng" dirty="0">
                <a:highlight>
                  <a:srgbClr val="00FF00"/>
                </a:highlight>
                <a:latin typeface="Times New Roman" panose="02020603050405020304" pitchFamily="18" charset="0"/>
                <a:cs typeface="Times New Roman" panose="02020603050405020304" pitchFamily="18" charset="0"/>
              </a:rPr>
              <a:t>church</a:t>
            </a:r>
            <a:r>
              <a:rPr lang="en-US" sz="2400" b="1" u="sng" dirty="0">
                <a:highlight>
                  <a:srgbClr val="FFFF00"/>
                </a:highlight>
                <a:latin typeface="Times New Roman" panose="02020603050405020304" pitchFamily="18" charset="0"/>
                <a:cs typeface="Times New Roman" panose="02020603050405020304" pitchFamily="18" charset="0"/>
              </a:rPr>
              <a:t> of the living God</a:t>
            </a:r>
            <a:r>
              <a:rPr lang="en-US" sz="2400" dirty="0">
                <a:latin typeface="Times New Roman" panose="02020603050405020304" pitchFamily="18" charset="0"/>
                <a:cs typeface="Times New Roman" panose="02020603050405020304" pitchFamily="18" charset="0"/>
              </a:rPr>
              <a:t>, the pillar and support of the truth</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3:6 </a:t>
            </a:r>
            <a:r>
              <a:rPr lang="en-US" sz="2400" dirty="0">
                <a:latin typeface="Times New Roman" panose="02020603050405020304" pitchFamily="18" charset="0"/>
                <a:cs typeface="Times New Roman" panose="02020603050405020304" pitchFamily="18" charset="0"/>
              </a:rPr>
              <a:t>but </a:t>
            </a:r>
            <a:r>
              <a:rPr lang="en-US" sz="2400" b="1" u="sng" dirty="0">
                <a:highlight>
                  <a:srgbClr val="FFFF00"/>
                </a:highlight>
                <a:latin typeface="Times New Roman" panose="02020603050405020304" pitchFamily="18" charset="0"/>
                <a:cs typeface="Times New Roman" panose="02020603050405020304" pitchFamily="18" charset="0"/>
              </a:rPr>
              <a:t>Christ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was faithful</a:t>
            </a:r>
            <a:r>
              <a:rPr lang="en-US" sz="2400" dirty="0">
                <a:latin typeface="Times New Roman" panose="02020603050405020304" pitchFamily="18" charset="0"/>
                <a:cs typeface="Times New Roman" panose="02020603050405020304" pitchFamily="18" charset="0"/>
              </a:rPr>
              <a:t> as a </a:t>
            </a:r>
            <a:r>
              <a:rPr lang="en-US" sz="2400" b="1" u="sng" dirty="0">
                <a:highlight>
                  <a:srgbClr val="FFFF00"/>
                </a:highlight>
                <a:latin typeface="Times New Roman" panose="02020603050405020304" pitchFamily="18" charset="0"/>
                <a:cs typeface="Times New Roman" panose="02020603050405020304" pitchFamily="18" charset="0"/>
              </a:rPr>
              <a:t>Son over His </a:t>
            </a:r>
            <a:r>
              <a:rPr lang="en-US" sz="2400" b="1" u="sng" dirty="0">
                <a:highlight>
                  <a:srgbClr val="00FF00"/>
                </a:highlight>
                <a:latin typeface="Times New Roman" panose="02020603050405020304" pitchFamily="18" charset="0"/>
                <a:cs typeface="Times New Roman" panose="02020603050405020304" pitchFamily="18" charset="0"/>
              </a:rPr>
              <a:t>house</a:t>
            </a:r>
            <a:r>
              <a:rPr lang="en-US" sz="2400"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oikos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house, dwelling, family) —</a:t>
            </a:r>
            <a:r>
              <a:rPr lang="en-US" sz="2400" b="1" u="sng" dirty="0">
                <a:highlight>
                  <a:srgbClr val="FFFF00"/>
                </a:highlight>
                <a:latin typeface="Times New Roman" panose="02020603050405020304" pitchFamily="18" charset="0"/>
                <a:cs typeface="Times New Roman" panose="02020603050405020304" pitchFamily="18" charset="0"/>
              </a:rPr>
              <a:t>whose </a:t>
            </a:r>
            <a:r>
              <a:rPr lang="en-US" sz="2400" b="1" u="sng" dirty="0">
                <a:highlight>
                  <a:srgbClr val="00FF00"/>
                </a:highlight>
                <a:latin typeface="Times New Roman" panose="02020603050405020304" pitchFamily="18" charset="0"/>
                <a:cs typeface="Times New Roman" panose="02020603050405020304" pitchFamily="18" charset="0"/>
              </a:rPr>
              <a:t>house</a:t>
            </a:r>
            <a:r>
              <a:rPr lang="en-US" sz="2400" b="1" u="sng" dirty="0">
                <a:highlight>
                  <a:srgbClr val="FFFF00"/>
                </a:highlight>
                <a:latin typeface="Times New Roman" panose="02020603050405020304" pitchFamily="18" charset="0"/>
                <a:cs typeface="Times New Roman" panose="02020603050405020304" pitchFamily="18" charset="0"/>
              </a:rPr>
              <a:t> we are</a:t>
            </a:r>
            <a:endParaRPr lang="en-US" sz="2400" dirty="0">
              <a:highlight>
                <a:srgbClr val="FFFF00"/>
              </a:highligh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14:23 </a:t>
            </a:r>
            <a:r>
              <a:rPr lang="en-US" sz="2400" dirty="0">
                <a:latin typeface="Times New Roman" panose="02020603050405020304" pitchFamily="18" charset="0"/>
                <a:cs typeface="Times New Roman" panose="02020603050405020304" pitchFamily="18" charset="0"/>
              </a:rPr>
              <a:t> Jesus answered and said to him, "If anyone loves Me, he will keep My word; and My Father will love him, and </a:t>
            </a:r>
            <a:r>
              <a:rPr lang="en-US" sz="2400" b="1" u="sng" dirty="0">
                <a:highlight>
                  <a:srgbClr val="FFFF00"/>
                </a:highlight>
                <a:latin typeface="Times New Roman" panose="02020603050405020304" pitchFamily="18" charset="0"/>
                <a:cs typeface="Times New Roman" panose="02020603050405020304" pitchFamily="18" charset="0"/>
              </a:rPr>
              <a:t>We will come to him and make Our </a:t>
            </a:r>
            <a:r>
              <a:rPr lang="en-US" sz="2400" b="1" u="sng" dirty="0">
                <a:highlight>
                  <a:srgbClr val="00FF00"/>
                </a:highlight>
                <a:latin typeface="Times New Roman" panose="02020603050405020304" pitchFamily="18" charset="0"/>
                <a:cs typeface="Times New Roman" panose="02020603050405020304" pitchFamily="18" charset="0"/>
              </a:rPr>
              <a:t>abode </a:t>
            </a:r>
            <a:r>
              <a:rPr lang="en-US" sz="2400" dirty="0">
                <a:latin typeface="Times New Roman" panose="02020603050405020304" pitchFamily="18" charset="0"/>
                <a:cs typeface="Times New Roman" panose="02020603050405020304" pitchFamily="18" charset="0"/>
              </a:rPr>
              <a:t>(</a:t>
            </a:r>
            <a:r>
              <a:rPr lang="en-US" sz="2400" b="1" i="1" dirty="0" err="1">
                <a:effectLst/>
                <a:latin typeface="Times New Roman" panose="02020603050405020304" pitchFamily="18" charset="0"/>
                <a:cs typeface="Times New Roman" panose="02020603050405020304" pitchFamily="18" charset="0"/>
              </a:rPr>
              <a:t>monê</a:t>
            </a:r>
            <a:r>
              <a:rPr lang="en-US" sz="2400" b="1" i="1" dirty="0">
                <a:effectLs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abode, home, dwelling place) </a:t>
            </a:r>
            <a:r>
              <a:rPr lang="en-US" sz="2400" b="1" u="sng" dirty="0">
                <a:highlight>
                  <a:srgbClr val="FFFF00"/>
                </a:highlight>
                <a:latin typeface="Times New Roman" panose="02020603050405020304" pitchFamily="18" charset="0"/>
                <a:cs typeface="Times New Roman" panose="02020603050405020304" pitchFamily="18" charset="0"/>
              </a:rPr>
              <a:t>with him</a:t>
            </a:r>
            <a:r>
              <a:rPr lang="en-US" sz="2400" dirty="0">
                <a:latin typeface="Times New Roman" panose="02020603050405020304" pitchFamily="18" charset="0"/>
                <a:cs typeface="Times New Roman" panose="02020603050405020304" pitchFamily="18" charset="0"/>
              </a:rPr>
              <a:t>. </a:t>
            </a:r>
          </a:p>
          <a:p>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1776718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411161"/>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a:p>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2 Corinthians 6:16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For we are the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dirty="0">
                <a:latin typeface="Times New Roman" panose="02020603050405020304" pitchFamily="18" charset="0"/>
                <a:cs typeface="Times New Roman" panose="02020603050405020304" pitchFamily="18" charset="0"/>
              </a:rPr>
              <a:t> (dwelling place) </a:t>
            </a:r>
            <a:r>
              <a:rPr lang="en-US" sz="2400" b="1" u="sng" dirty="0">
                <a:highlight>
                  <a:srgbClr val="FFFF00"/>
                </a:highlight>
                <a:latin typeface="Times New Roman" panose="02020603050405020304" pitchFamily="18" charset="0"/>
                <a:cs typeface="Times New Roman" panose="02020603050405020304" pitchFamily="18" charset="0"/>
              </a:rPr>
              <a:t>of the living God</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just as God said,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DWELL</a:t>
            </a:r>
            <a:r>
              <a:rPr lang="en-US" sz="2400" b="1" u="sng" cap="small" dirty="0">
                <a:effectLst/>
                <a:highlight>
                  <a:srgbClr val="FFFF00"/>
                </a:highlight>
                <a:latin typeface="Times New Roman" panose="02020603050405020304" pitchFamily="18" charset="0"/>
                <a:cs typeface="Times New Roman" panose="02020603050405020304" pitchFamily="18" charset="0"/>
              </a:rPr>
              <a:t> IN THEM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WALK </a:t>
            </a:r>
            <a:r>
              <a:rPr lang="en-US" sz="2400" b="1" u="sng" cap="small" dirty="0">
                <a:effectLst/>
                <a:highlight>
                  <a:srgbClr val="00FF00"/>
                </a:highlight>
                <a:latin typeface="Times New Roman" panose="02020603050405020304" pitchFamily="18" charset="0"/>
                <a:cs typeface="Times New Roman" panose="02020603050405020304" pitchFamily="18" charset="0"/>
              </a:rPr>
              <a:t>AMONG THEM</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 BE THEIR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a:t>
            </a:r>
            <a:r>
              <a:rPr lang="en-US" sz="2400" b="1" u="sng" cap="small" dirty="0">
                <a:effectLst/>
                <a:highlight>
                  <a:srgbClr val="FFFF00"/>
                </a:highlight>
                <a:latin typeface="Times New Roman" panose="02020603050405020304" pitchFamily="18" charset="0"/>
                <a:cs typeface="Times New Roman" panose="02020603050405020304" pitchFamily="18" charset="0"/>
              </a:rPr>
              <a:t>THEY SHALL BE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MY PEOPLE</a:t>
            </a:r>
            <a:r>
              <a:rPr lang="en-US" sz="2400" dirty="0"/>
              <a:t>. </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21:3</a:t>
            </a:r>
            <a:r>
              <a:rPr lang="en-US" sz="2400" dirty="0">
                <a:latin typeface="Times New Roman" panose="02020603050405020304" pitchFamily="18" charset="0"/>
                <a:cs typeface="Times New Roman" panose="02020603050405020304" pitchFamily="18" charset="0"/>
              </a:rPr>
              <a:t> And I heard a loud voice from the throne, saying, "Behold, </a:t>
            </a:r>
            <a:r>
              <a:rPr lang="en-US" sz="2400" b="1" u="sng" dirty="0">
                <a:highlight>
                  <a:srgbClr val="FFFF00"/>
                </a:highlight>
                <a:latin typeface="Times New Roman" panose="02020603050405020304" pitchFamily="18" charset="0"/>
                <a:cs typeface="Times New Roman" panose="02020603050405020304" pitchFamily="18" charset="0"/>
              </a:rPr>
              <a:t>the </a:t>
            </a:r>
            <a:r>
              <a:rPr lang="en-US" sz="2400" b="1" u="sng" dirty="0">
                <a:highlight>
                  <a:srgbClr val="00FF00"/>
                </a:highlight>
                <a:latin typeface="Times New Roman" panose="02020603050405020304" pitchFamily="18" charset="0"/>
                <a:cs typeface="Times New Roman" panose="02020603050405020304" pitchFamily="18" charset="0"/>
              </a:rPr>
              <a:t>tabernacle</a:t>
            </a:r>
            <a:r>
              <a:rPr lang="en-US" sz="2400" b="1" u="sng" dirty="0">
                <a:highlight>
                  <a:srgbClr val="FFFF00"/>
                </a:highlight>
                <a:latin typeface="Times New Roman" panose="02020603050405020304" pitchFamily="18" charset="0"/>
                <a:cs typeface="Times New Roman" panose="02020603050405020304" pitchFamily="18" charset="0"/>
              </a:rPr>
              <a:t> of God is </a:t>
            </a:r>
            <a:r>
              <a:rPr lang="en-US" sz="2400" b="1" u="sng" dirty="0">
                <a:highlight>
                  <a:srgbClr val="00FF00"/>
                </a:highlight>
                <a:latin typeface="Times New Roman" panose="02020603050405020304" pitchFamily="18" charset="0"/>
                <a:cs typeface="Times New Roman" panose="02020603050405020304" pitchFamily="18" charset="0"/>
              </a:rPr>
              <a:t>among men</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He will </a:t>
            </a:r>
            <a:r>
              <a:rPr lang="en-US" sz="2400" b="1" u="sng" dirty="0">
                <a:highlight>
                  <a:srgbClr val="00FF00"/>
                </a:highlight>
                <a:latin typeface="Times New Roman" panose="02020603050405020304" pitchFamily="18" charset="0"/>
                <a:cs typeface="Times New Roman" panose="02020603050405020304" pitchFamily="18" charset="0"/>
              </a:rPr>
              <a:t>dwell</a:t>
            </a:r>
            <a:r>
              <a:rPr lang="en-US" sz="2400" b="1" u="sng" dirty="0">
                <a:highlight>
                  <a:srgbClr val="FFFF00"/>
                </a:highlight>
                <a:latin typeface="Times New Roman" panose="02020603050405020304" pitchFamily="18" charset="0"/>
                <a:cs typeface="Times New Roman" panose="02020603050405020304" pitchFamily="18" charset="0"/>
              </a:rPr>
              <a:t> among them</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they shall be </a:t>
            </a:r>
            <a:r>
              <a:rPr lang="en-US" sz="2400" b="1" u="sng" dirty="0">
                <a:highlight>
                  <a:srgbClr val="00FF00"/>
                </a:highlight>
                <a:latin typeface="Times New Roman" panose="02020603050405020304" pitchFamily="18" charset="0"/>
                <a:cs typeface="Times New Roman" panose="02020603050405020304" pitchFamily="18" charset="0"/>
              </a:rPr>
              <a:t>His people</a:t>
            </a:r>
            <a:r>
              <a:rPr lang="en-US" sz="2400" b="1" u="sng" dirty="0">
                <a:highlight>
                  <a:srgbClr val="FFFF00"/>
                </a:highlight>
                <a:latin typeface="Times New Roman" panose="02020603050405020304" pitchFamily="18" charset="0"/>
                <a:cs typeface="Times New Roman" panose="02020603050405020304" pitchFamily="18" charset="0"/>
              </a:rPr>
              <a:t>, and God Himself will be </a:t>
            </a:r>
            <a:r>
              <a:rPr lang="en-US" sz="2400" b="1" u="sng" dirty="0">
                <a:highlight>
                  <a:srgbClr val="00FF00"/>
                </a:highlight>
                <a:latin typeface="Times New Roman" panose="02020603050405020304" pitchFamily="18" charset="0"/>
                <a:cs typeface="Times New Roman" panose="02020603050405020304" pitchFamily="18" charset="0"/>
              </a:rPr>
              <a:t>among them</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br>
              <a:rPr lang="en-US" sz="1600" dirty="0"/>
            </a:br>
            <a:br>
              <a:rPr lang="en-US" sz="1600" dirty="0"/>
            </a:br>
            <a:br>
              <a:rPr lang="en-US" sz="2400" dirty="0"/>
            </a:br>
            <a:endParaRPr lang="en-US" sz="2400" dirty="0"/>
          </a:p>
          <a:p>
            <a:pPr marL="22860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21272663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600164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Church of Christ</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Christ is the Chief Corner Stone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are Living Stones</a:t>
            </a:r>
          </a:p>
          <a:p>
            <a:r>
              <a:rPr lang="en-US" sz="2400" b="1" dirty="0">
                <a:latin typeface="Times New Roman" panose="02020603050405020304" pitchFamily="18" charset="0"/>
                <a:cs typeface="Times New Roman" panose="02020603050405020304" pitchFamily="18" charset="0"/>
              </a:rPr>
              <a:t>Body of Christ</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Christ is the head of the Body</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are the members of the Body</a:t>
            </a:r>
          </a:p>
          <a:p>
            <a:r>
              <a:rPr lang="en-US" sz="2400" b="1" dirty="0">
                <a:latin typeface="Times New Roman" panose="02020603050405020304" pitchFamily="18" charset="0"/>
                <a:cs typeface="Times New Roman" panose="02020603050405020304" pitchFamily="18" charset="0"/>
              </a:rPr>
              <a:t>Kingdom of Christ</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Christ Reigns as the King and High Priest according to the order of Melchizedek</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Reign as Royal Priests</a:t>
            </a:r>
          </a:p>
          <a:p>
            <a:r>
              <a:rPr lang="en-US" sz="2400" b="1" dirty="0">
                <a:latin typeface="Times New Roman" panose="02020603050405020304" pitchFamily="18" charset="0"/>
                <a:cs typeface="Times New Roman" panose="02020603050405020304" pitchFamily="18" charset="0"/>
              </a:rPr>
              <a:t>Temple (Dwelling Place) of God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are individually Temples of God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Church is collectively the Temple of God</a:t>
            </a:r>
          </a:p>
          <a:p>
            <a:r>
              <a:rPr lang="en-US" sz="2400" b="1" dirty="0">
                <a:latin typeface="Times New Roman" panose="02020603050405020304" pitchFamily="18" charset="0"/>
                <a:cs typeface="Times New Roman" panose="02020603050405020304" pitchFamily="18" charset="0"/>
              </a:rPr>
              <a:t>The church of Christ is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Household (Family) of God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House of God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Building of God</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245348530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385320"/>
          </a:xfrm>
          <a:prstGeom prst="rect">
            <a:avLst/>
          </a:prstGeom>
          <a:noFill/>
        </p:spPr>
        <p:txBody>
          <a:bodyPr wrap="square" rtlCol="0">
            <a:spAutoFit/>
          </a:bodyPr>
          <a:lstStyle/>
          <a:p>
            <a:pPr algn="ctr"/>
            <a:endParaRPr lang="en-US" sz="4800" b="1" dirty="0">
              <a:latin typeface="Times New Roman" panose="02020603050405020304" pitchFamily="18" charset="0"/>
              <a:cs typeface="Times New Roman" panose="02020603050405020304" pitchFamily="18" charset="0"/>
            </a:endParaRPr>
          </a:p>
          <a:p>
            <a:pPr algn="ctr"/>
            <a:endParaRPr lang="en-US" sz="40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Practices of the Church of Christ</a:t>
            </a:r>
          </a:p>
          <a:p>
            <a:pPr algn="ctr"/>
            <a:endParaRPr lang="en-US" sz="4000" b="1" dirty="0">
              <a:latin typeface="Times New Roman" panose="02020603050405020304" pitchFamily="18" charset="0"/>
              <a:cs typeface="Times New Roman" panose="02020603050405020304" pitchFamily="18"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3033320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01424"/>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Most know the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kingdom of Christ is the Church of Christ</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Not many know why</a:t>
            </a: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It’s important to understand why the Church is the Kingdom of Christ because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reveals the grandeur, majesty, and divine purpose of the church.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answers a number of theological questions such as</a:t>
            </a:r>
          </a:p>
          <a:p>
            <a:pPr marL="800100" lvl="1" indent="-342900">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How we enter into the church </a:t>
            </a:r>
          </a:p>
          <a:p>
            <a:pPr marL="800100" lvl="1" indent="-342900">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W</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ho adds us to the church, i.e., God at baptism. closing the loop on who adds us to the church as discussed at Acts 2:41 and 2:47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Make a defense when others deny the church is the kingdom for doctrinal biases.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1028700" lvl="1"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369328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6123984"/>
          </a:xfrm>
          <a:prstGeom prst="rect">
            <a:avLst/>
          </a:prstGeom>
          <a:noFill/>
        </p:spPr>
        <p:txBody>
          <a:bodyPr wrap="square" rtlCol="0">
            <a:spAutoFit/>
          </a:bodyPr>
          <a:lstStyle/>
          <a:p>
            <a:pPr algn="ctr"/>
            <a:endParaRPr lang="en-US" sz="40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Practices of the</a:t>
            </a:r>
          </a:p>
          <a:p>
            <a:pPr algn="ctr"/>
            <a:r>
              <a:rPr lang="en-US" sz="9600" b="1" dirty="0">
                <a:latin typeface="Times New Roman" panose="02020603050405020304" pitchFamily="18" charset="0"/>
                <a:cs typeface="Times New Roman" panose="02020603050405020304" pitchFamily="18" charset="0"/>
              </a:rPr>
              <a:t>Individual Saint in Church of Christ</a:t>
            </a:r>
          </a:p>
          <a:p>
            <a:pPr algn="ctr"/>
            <a:endParaRPr lang="en-US" sz="4000" b="1" dirty="0">
              <a:latin typeface="Times New Roman" panose="02020603050405020304" pitchFamily="18" charset="0"/>
              <a:cs typeface="Times New Roman" panose="02020603050405020304" pitchFamily="18"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275032150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26297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Truth – John 17:17</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Authored by God – 2 Timothy 3:16</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Revelations of the mysteries of God:</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Christ - Galatians 1:12; 1 Peter 1:7; 1 Peter 1:13</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the gospel – Galatians 2:2</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the Knowledge of Him – Ephesians 1:17</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the Mystery of Christ – Ephesians 3:3</a:t>
            </a:r>
          </a:p>
          <a:p>
            <a:pPr marL="800100" lvl="1" indent="-342900" algn="jus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Revelation of the Mystery of Christ and the Church as His Bride – Ephesians 5:30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the Mystery of  “Christ in you” – Colossians 1:27</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Things to Come – Revelations 1:1</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Complete Revelation granting to men all things pertaining to eternal life – 2 Peter 1:3-4</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Used for reproof, teaching, correction, training in righteousness – 2 Timothy 3:16</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Purpose of Instruction: Man of God equipped for every good work – 2 Timothy 3:16</a:t>
            </a: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52927425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600164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 and the </a:t>
            </a:r>
            <a:r>
              <a:rPr lang="en-US" sz="2400" b="1" dirty="0">
                <a:highlight>
                  <a:srgbClr val="FFFF00"/>
                </a:highlight>
                <a:latin typeface="Times New Roman" panose="02020603050405020304" pitchFamily="18" charset="0"/>
                <a:cs typeface="Times New Roman" panose="02020603050405020304" pitchFamily="18" charset="0"/>
              </a:rPr>
              <a:t>Individual Saints </a:t>
            </a:r>
            <a:r>
              <a:rPr lang="en-US" sz="2400" b="1" dirty="0">
                <a:latin typeface="Times New Roman" panose="02020603050405020304" pitchFamily="18" charset="0"/>
                <a:cs typeface="Times New Roman" panose="02020603050405020304" pitchFamily="18" charset="0"/>
              </a:rPr>
              <a:t>in Christ’s church</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Bond-Servants appointed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stewards’ of God’s word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Colossians 1:25-27; 1 Cor 4:1</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Stewardship is fulfilled by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protecting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proclaiming God’s word</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proclaim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revelation of the mysteries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kept hidden from ages past – Colossians 1:24-27; 1 Corinthians 4:1</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Call men to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salvation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by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preaching/teaching God’s word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 Thessalonians 2:13-14</a:t>
            </a:r>
          </a:p>
          <a:p>
            <a:pPr marL="800100" lvl="1" indent="-342900" algn="jus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Call men into </a:t>
            </a: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 Kingdom  </a:t>
            </a:r>
            <a:r>
              <a:rPr lang="en-US" sz="2400" dirty="0">
                <a:latin typeface="Times New Roman" panose="02020603050405020304" pitchFamily="18" charset="0"/>
                <a:ea typeface="Calibri" panose="020F0502020204030204" pitchFamily="34" charset="0"/>
                <a:cs typeface="Times New Roman" panose="02020603050405020304" pitchFamily="18" charset="0"/>
              </a:rPr>
              <a:t>through </a:t>
            </a: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dirty="0">
                <a:latin typeface="Times New Roman" panose="02020603050405020304" pitchFamily="18" charset="0"/>
                <a:ea typeface="Calibri" panose="020F0502020204030204" pitchFamily="34" charset="0"/>
                <a:cs typeface="Times New Roman" panose="02020603050405020304" pitchFamily="18" charset="0"/>
              </a:rPr>
              <a:t>– 2 Thessalonians 2:12; Acts 8:12</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Call men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become saints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Christ’s church through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 Corinthians 1:2</a:t>
            </a:r>
          </a:p>
          <a:p>
            <a:pPr marL="800100" lvl="1" indent="-342900" algn="just">
              <a:buFont typeface="Arial" panose="020B0604020202020204" pitchFamily="34" charset="0"/>
              <a:buChar char="•"/>
            </a:pP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Defend </a:t>
            </a:r>
            <a:r>
              <a:rPr lang="en-US" sz="2400" dirty="0">
                <a:latin typeface="Times New Roman" panose="02020603050405020304" pitchFamily="18" charset="0"/>
                <a:ea typeface="Calibri" panose="020F0502020204030204" pitchFamily="34" charset="0"/>
                <a:cs typeface="Times New Roman" panose="02020603050405020304" pitchFamily="18" charset="0"/>
              </a:rPr>
              <a:t>the word of God – 2 Tim 2:14-15; 3:16; 4:2-5; Gal 1:1-6; Titus 1:9; 2 Peter 2:1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Teach</a:t>
            </a:r>
            <a:r>
              <a:rPr lang="en-US" sz="2400" dirty="0">
                <a:latin typeface="Times New Roman" panose="02020603050405020304" pitchFamily="18" charset="0"/>
                <a:ea typeface="Calibri" panose="020F0502020204030204" pitchFamily="34" charset="0"/>
                <a:cs typeface="Times New Roman" panose="02020603050405020304" pitchFamily="18" charset="0"/>
              </a:rPr>
              <a:t> all nations to </a:t>
            </a: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believe and obey God </a:t>
            </a:r>
            <a:r>
              <a:rPr lang="en-US" sz="2400" dirty="0">
                <a:latin typeface="Times New Roman" panose="02020603050405020304" pitchFamily="18" charset="0"/>
                <a:ea typeface="Calibri" panose="020F0502020204030204" pitchFamily="34" charset="0"/>
                <a:cs typeface="Times New Roman" panose="02020603050405020304" pitchFamily="18" charset="0"/>
              </a:rPr>
              <a:t>– Romans 16:25-27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Timothy 2:3-4 … </a:t>
            </a:r>
            <a:r>
              <a:rPr lang="en-US" sz="2000" dirty="0">
                <a:latin typeface="Times New Roman" panose="02020603050405020304" pitchFamily="18" charset="0"/>
                <a:cs typeface="Times New Roman" panose="02020603050405020304" pitchFamily="18" charset="0"/>
              </a:rPr>
              <a:t>God our Savior, </a:t>
            </a:r>
            <a:r>
              <a:rPr lang="en-US" sz="2000" baseline="30000" dirty="0">
                <a:latin typeface="Times New Roman" panose="02020603050405020304" pitchFamily="18" charset="0"/>
                <a:cs typeface="Times New Roman" panose="02020603050405020304" pitchFamily="18" charset="0"/>
              </a:rPr>
              <a:t>4 </a:t>
            </a:r>
            <a:r>
              <a:rPr lang="en-US" sz="2000" dirty="0">
                <a:latin typeface="Times New Roman" panose="02020603050405020304" pitchFamily="18" charset="0"/>
                <a:cs typeface="Times New Roman" panose="02020603050405020304" pitchFamily="18" charset="0"/>
              </a:rPr>
              <a:t> who desires </a:t>
            </a:r>
            <a:r>
              <a:rPr lang="en-US" sz="2000" b="1" u="sng" dirty="0">
                <a:highlight>
                  <a:srgbClr val="FFFF00"/>
                </a:highlight>
                <a:latin typeface="Times New Roman" panose="02020603050405020304" pitchFamily="18" charset="0"/>
                <a:cs typeface="Times New Roman" panose="02020603050405020304" pitchFamily="18" charset="0"/>
              </a:rPr>
              <a:t>all men to be saved </a:t>
            </a:r>
            <a:r>
              <a:rPr lang="en-US" sz="2000" dirty="0">
                <a:latin typeface="Times New Roman" panose="02020603050405020304" pitchFamily="18" charset="0"/>
                <a:cs typeface="Times New Roman" panose="02020603050405020304" pitchFamily="18" charset="0"/>
              </a:rPr>
              <a:t>and to come to the </a:t>
            </a:r>
            <a:r>
              <a:rPr lang="en-US" sz="2000" b="1" u="sng" dirty="0">
                <a:highlight>
                  <a:srgbClr val="00FF00"/>
                </a:highlight>
                <a:latin typeface="Times New Roman" panose="02020603050405020304" pitchFamily="18" charset="0"/>
                <a:cs typeface="Times New Roman" panose="02020603050405020304" pitchFamily="18" charset="0"/>
              </a:rPr>
              <a:t>knowledge</a:t>
            </a:r>
            <a:r>
              <a:rPr lang="en-US" sz="2000" b="1" u="sng" dirty="0">
                <a:highlight>
                  <a:srgbClr val="FFFF00"/>
                </a:highlight>
                <a:latin typeface="Times New Roman" panose="02020603050405020304" pitchFamily="18" charset="0"/>
                <a:cs typeface="Times New Roman" panose="02020603050405020304" pitchFamily="18" charset="0"/>
              </a:rPr>
              <a:t> of the </a:t>
            </a:r>
            <a:r>
              <a:rPr lang="en-US" sz="2000" b="1" u="sng" dirty="0">
                <a:highlight>
                  <a:srgbClr val="00FF00"/>
                </a:highlight>
                <a:latin typeface="Times New Roman" panose="02020603050405020304" pitchFamily="18" charset="0"/>
                <a:cs typeface="Times New Roman" panose="02020603050405020304" pitchFamily="18" charset="0"/>
              </a:rPr>
              <a:t>truth </a:t>
            </a:r>
            <a:r>
              <a:rPr lang="en-US" sz="2000" dirty="0">
                <a:latin typeface="Times New Roman" panose="02020603050405020304" pitchFamily="18" charset="0"/>
                <a:cs typeface="Times New Roman" panose="02020603050405020304" pitchFamily="18" charset="0"/>
              </a:rPr>
              <a:t>(word of God)</a:t>
            </a:r>
          </a:p>
          <a:p>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Matthew 28:19-20 </a:t>
            </a:r>
            <a:r>
              <a:rPr lang="en-US" sz="2000" dirty="0">
                <a:latin typeface="Times New Roman" panose="02020603050405020304" pitchFamily="18" charset="0"/>
                <a:cs typeface="Times New Roman" panose="02020603050405020304" pitchFamily="18" charset="0"/>
              </a:rPr>
              <a:t>"Go therefore and </a:t>
            </a:r>
            <a:r>
              <a:rPr lang="en-US" sz="2000" b="1" u="sng" dirty="0">
                <a:highlight>
                  <a:srgbClr val="FFFF00"/>
                </a:highlight>
                <a:latin typeface="Times New Roman" panose="02020603050405020304" pitchFamily="18" charset="0"/>
                <a:cs typeface="Times New Roman" panose="02020603050405020304" pitchFamily="18" charset="0"/>
              </a:rPr>
              <a:t>make disciples </a:t>
            </a:r>
            <a:r>
              <a:rPr lang="en-US" sz="2000" dirty="0">
                <a:latin typeface="Times New Roman" panose="02020603050405020304" pitchFamily="18" charset="0"/>
                <a:cs typeface="Times New Roman" panose="02020603050405020304" pitchFamily="18" charset="0"/>
              </a:rPr>
              <a:t>of all the nations, </a:t>
            </a:r>
            <a:r>
              <a:rPr lang="en-US" sz="2000" b="1" u="sng" dirty="0">
                <a:highlight>
                  <a:srgbClr val="FFFF00"/>
                </a:highlight>
                <a:latin typeface="Times New Roman" panose="02020603050405020304" pitchFamily="18" charset="0"/>
                <a:cs typeface="Times New Roman" panose="02020603050405020304" pitchFamily="18" charset="0"/>
              </a:rPr>
              <a:t>baptizing them </a:t>
            </a:r>
            <a:r>
              <a:rPr lang="en-US" sz="2000" dirty="0">
                <a:latin typeface="Times New Roman" panose="02020603050405020304" pitchFamily="18" charset="0"/>
                <a:cs typeface="Times New Roman" panose="02020603050405020304" pitchFamily="18" charset="0"/>
              </a:rPr>
              <a:t>in the name of the Father and the Son and the Holy Spirit, </a:t>
            </a:r>
            <a:r>
              <a:rPr lang="en-US" sz="2000" baseline="30000" dirty="0">
                <a:latin typeface="Times New Roman" panose="02020603050405020304" pitchFamily="18" charset="0"/>
                <a:cs typeface="Times New Roman" panose="02020603050405020304" pitchFamily="18" charset="0"/>
              </a:rPr>
              <a:t>20 </a:t>
            </a:r>
            <a:r>
              <a:rPr lang="en-US" sz="2000" dirty="0">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teaching them </a:t>
            </a:r>
            <a:r>
              <a:rPr lang="en-US" sz="2000" dirty="0">
                <a:latin typeface="Times New Roman" panose="02020603050405020304" pitchFamily="18" charset="0"/>
                <a:cs typeface="Times New Roman" panose="02020603050405020304" pitchFamily="18" charset="0"/>
              </a:rPr>
              <a:t>to observe </a:t>
            </a:r>
            <a:r>
              <a:rPr lang="en-US" sz="2000" b="1" u="sng" dirty="0">
                <a:highlight>
                  <a:srgbClr val="FFFF00"/>
                </a:highlight>
                <a:latin typeface="Times New Roman" panose="02020603050405020304" pitchFamily="18" charset="0"/>
                <a:cs typeface="Times New Roman" panose="02020603050405020304" pitchFamily="18" charset="0"/>
              </a:rPr>
              <a:t>all that I commanded you</a:t>
            </a:r>
            <a:r>
              <a:rPr lang="en-US" sz="2000" dirty="0">
                <a:latin typeface="Times New Roman" panose="02020603050405020304" pitchFamily="18" charset="0"/>
                <a:cs typeface="Times New Roman" panose="02020603050405020304" pitchFamily="18" charset="0"/>
              </a:rPr>
              <a:t>; and lo, I am with you always, even to the end of the age." </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294049863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96746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 and the </a:t>
            </a:r>
            <a:r>
              <a:rPr lang="en-US" sz="2400" b="1" dirty="0">
                <a:highlight>
                  <a:srgbClr val="FFFF00"/>
                </a:highlight>
                <a:latin typeface="Times New Roman" panose="02020603050405020304" pitchFamily="18" charset="0"/>
                <a:cs typeface="Times New Roman" panose="02020603050405020304" pitchFamily="18" charset="0"/>
              </a:rPr>
              <a:t>Individual Saints </a:t>
            </a:r>
            <a:r>
              <a:rPr lang="en-US" sz="2400" b="1" dirty="0">
                <a:latin typeface="Times New Roman" panose="02020603050405020304" pitchFamily="18" charset="0"/>
                <a:cs typeface="Times New Roman" panose="02020603050405020304" pitchFamily="18" charset="0"/>
              </a:rPr>
              <a:t>in Christ’s church</a:t>
            </a:r>
          </a:p>
          <a:p>
            <a:pPr marL="342900" indent="-342900">
              <a:lnSpc>
                <a:spcPct val="107000"/>
              </a:lnSpc>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Lord’s bond-servants (saints) must be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able to teach</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(all men)</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2 Timothy 2:24</a:t>
            </a:r>
          </a:p>
          <a:p>
            <a:pPr marL="342900" indent="-342900">
              <a:lnSpc>
                <a:spcPct val="107000"/>
              </a:lnSpc>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Teach the word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faithful men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so that they may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teach others</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(all men)</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2 Timothy 2:2</a:t>
            </a:r>
          </a:p>
          <a:p>
            <a:pPr marL="342900" indent="-342900">
              <a:lnSpc>
                <a:spcPct val="107000"/>
              </a:lnSpc>
              <a:buFont typeface="Arial" panose="020B0604020202020204" pitchFamily="34" charset="0"/>
              <a:buChar char="•"/>
            </a:pP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Preach the word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all times </a:t>
            </a:r>
            <a:r>
              <a:rPr lang="en-US" sz="2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all men)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2 Timothy 4:2</a:t>
            </a:r>
          </a:p>
          <a:p>
            <a:pPr marL="342900"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Teach </a:t>
            </a: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all nations </a:t>
            </a:r>
            <a:r>
              <a:rPr lang="en-US" sz="2400" b="1" u="sng" kern="1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belief and obedience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to God’s word – Romans 16:25-27</a:t>
            </a:r>
          </a:p>
          <a:p>
            <a:pPr>
              <a:lnSpc>
                <a:spcPct val="107000"/>
              </a:lnSpc>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James 1:22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prove yourselves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doers of the word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not merely hearers who delude themselves.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Matthew 7:21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"Not everyone who says to Me, 'Lord, Lord,'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will enter the kingdom of heaven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 who does the will of My Father</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who is in heaven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will enter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Why Teach?</a:t>
            </a:r>
          </a:p>
          <a:p>
            <a:pPr marL="342900" indent="-342900">
              <a:lnSpc>
                <a:spcPct val="107000"/>
              </a:lnSpc>
              <a:buFont typeface="Arial" panose="020B0604020202020204" pitchFamily="34" charset="0"/>
              <a:buChar char="•"/>
            </a:pPr>
            <a:r>
              <a:rPr lang="en-US" sz="2400" b="1"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Teach non-believers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to call them to salvation – 2 Thessalonians 2:13-14</a:t>
            </a:r>
          </a:p>
          <a:p>
            <a:pPr marL="342900" indent="-342900">
              <a:lnSpc>
                <a:spcPct val="107000"/>
              </a:lnSpc>
              <a:buFont typeface="Arial" panose="020B0604020202020204" pitchFamily="34" charset="0"/>
              <a:buChar char="•"/>
            </a:pPr>
            <a:r>
              <a:rPr lang="en-US" sz="2400" b="1"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Teach each other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for edification, growth, maturity, ability to teach others – Eph 4:11-16</a:t>
            </a: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417592586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385320"/>
          </a:xfrm>
          <a:prstGeom prst="rect">
            <a:avLst/>
          </a:prstGeom>
          <a:noFill/>
        </p:spPr>
        <p:txBody>
          <a:bodyPr wrap="square" rtlCol="0">
            <a:spAutoFit/>
          </a:bodyPr>
          <a:lstStyle/>
          <a:p>
            <a:pPr algn="ctr"/>
            <a:endParaRPr lang="en-US" sz="4800" b="1" dirty="0">
              <a:latin typeface="Times New Roman" panose="02020603050405020304" pitchFamily="18" charset="0"/>
              <a:cs typeface="Times New Roman" panose="02020603050405020304" pitchFamily="18" charset="0"/>
            </a:endParaRPr>
          </a:p>
          <a:p>
            <a:pPr algn="ctr"/>
            <a:endParaRPr lang="en-US" sz="40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Practices of the </a:t>
            </a:r>
            <a:r>
              <a:rPr lang="en-US" sz="9600" b="1" dirty="0" err="1">
                <a:latin typeface="Times New Roman" panose="02020603050405020304" pitchFamily="18" charset="0"/>
                <a:cs typeface="Times New Roman" panose="02020603050405020304" pitchFamily="18" charset="0"/>
              </a:rPr>
              <a:t>the</a:t>
            </a:r>
            <a:r>
              <a:rPr lang="en-US" sz="9600" b="1" dirty="0">
                <a:latin typeface="Times New Roman" panose="02020603050405020304" pitchFamily="18" charset="0"/>
                <a:cs typeface="Times New Roman" panose="02020603050405020304" pitchFamily="18" charset="0"/>
              </a:rPr>
              <a:t> Church of Christ</a:t>
            </a:r>
          </a:p>
          <a:p>
            <a:pPr algn="ctr"/>
            <a:endParaRPr lang="en-US" sz="4000" b="1" dirty="0">
              <a:latin typeface="Times New Roman" panose="02020603050405020304" pitchFamily="18" charset="0"/>
              <a:cs typeface="Times New Roman" panose="02020603050405020304" pitchFamily="18"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138308417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54645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 and the Church of Christ</a:t>
            </a:r>
          </a:p>
          <a:p>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is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foundation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the Church of Christ – Matthew 16:18-19; Ephesians 2:19-20</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In addition to worship practices, the church of Christ has four primary purposes</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Church of Christ is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Pillar </a:t>
            </a: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and Support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for </a:t>
            </a:r>
            <a:r>
              <a:rPr lang="en-US" sz="2400" b="1" u="sng" kern="1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(truth) – 1 Timothy 3:15</a:t>
            </a:r>
          </a:p>
          <a:p>
            <a:pPr marL="457200" indent="-457200">
              <a:lnSpc>
                <a:spcPct val="107000"/>
              </a:lnSpc>
              <a:buFont typeface="+mj-lt"/>
              <a:buAutoNum type="arabicPeriod"/>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Edify and Build Up each Saint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in </a:t>
            </a:r>
            <a:r>
              <a:rPr lang="en-US" sz="2400" b="1" u="sng" kern="1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4:12</a:t>
            </a:r>
          </a:p>
          <a:p>
            <a:pPr marL="457200" indent="-457200">
              <a:lnSpc>
                <a:spcPct val="107000"/>
              </a:lnSpc>
              <a:buFont typeface="+mj-lt"/>
              <a:buAutoNum type="arabicPeriod"/>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Equip Saints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for their work of service through the </a:t>
            </a:r>
            <a:r>
              <a:rPr lang="en-US" sz="2400" b="1" u="sng" kern="1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Word of God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4:13</a:t>
            </a:r>
          </a:p>
          <a:p>
            <a:pPr marL="457200" indent="-457200">
              <a:lnSpc>
                <a:spcPct val="107000"/>
              </a:lnSpc>
              <a:buFont typeface="+mj-lt"/>
              <a:buAutoNum type="arabicPeriod"/>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Grow</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the Body of Christ – Ephesians 4:16</a:t>
            </a: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103530708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Role of the Church - Revelation the Word of God </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81667" y="1277202"/>
            <a:ext cx="10975227" cy="5201424"/>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Timothy 3:15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household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which is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 church of the living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pillar and support of the truth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b="1" i="0" dirty="0">
                <a:solidFill>
                  <a:srgbClr val="081C2A"/>
                </a:solidFill>
                <a:effectLst/>
                <a:latin typeface="Times New Roman" panose="02020603050405020304" pitchFamily="18" charset="0"/>
                <a:cs typeface="Times New Roman" panose="02020603050405020304" pitchFamily="18" charset="0"/>
              </a:rPr>
              <a:t>Pillar:</a:t>
            </a:r>
            <a:r>
              <a:rPr lang="en-US" sz="2400" b="0" i="0" dirty="0">
                <a:solidFill>
                  <a:srgbClr val="081C2A"/>
                </a:solidFill>
                <a:effectLst/>
                <a:latin typeface="Times New Roman" panose="02020603050405020304" pitchFamily="18" charset="0"/>
                <a:cs typeface="Times New Roman" panose="02020603050405020304" pitchFamily="18" charset="0"/>
              </a:rPr>
              <a:t> Greek word </a:t>
            </a:r>
            <a:r>
              <a:rPr lang="en-US" sz="2400" b="1" i="1" dirty="0" err="1">
                <a:solidFill>
                  <a:srgbClr val="081C2A"/>
                </a:solidFill>
                <a:effectLst/>
                <a:highlight>
                  <a:srgbClr val="FFFF00"/>
                </a:highlight>
                <a:latin typeface="Times New Roman" panose="02020603050405020304" pitchFamily="18" charset="0"/>
                <a:cs typeface="Times New Roman" panose="02020603050405020304" pitchFamily="18" charset="0"/>
              </a:rPr>
              <a:t>stulos</a:t>
            </a:r>
            <a:r>
              <a:rPr lang="en-US" sz="2400" b="0" i="0" dirty="0">
                <a:solidFill>
                  <a:srgbClr val="081C2A"/>
                </a:solidFill>
                <a:effectLst/>
                <a:latin typeface="Times New Roman" panose="02020603050405020304" pitchFamily="18" charset="0"/>
                <a:cs typeface="Times New Roman" panose="02020603050405020304" pitchFamily="18" charset="0"/>
              </a:rPr>
              <a:t> indicating the </a:t>
            </a:r>
            <a:r>
              <a:rPr lang="en-US" sz="2400" b="1" i="0" dirty="0">
                <a:solidFill>
                  <a:srgbClr val="081C2A"/>
                </a:solidFill>
                <a:effectLst/>
                <a:highlight>
                  <a:srgbClr val="00FF00"/>
                </a:highlight>
                <a:latin typeface="Times New Roman" panose="02020603050405020304" pitchFamily="18" charset="0"/>
                <a:cs typeface="Times New Roman" panose="02020603050405020304" pitchFamily="18" charset="0"/>
              </a:rPr>
              <a:t>critical support </a:t>
            </a:r>
            <a:r>
              <a:rPr lang="en-US" sz="2400" b="0" i="0" dirty="0">
                <a:solidFill>
                  <a:srgbClr val="081C2A"/>
                </a:solidFill>
                <a:effectLst/>
                <a:latin typeface="Times New Roman" panose="02020603050405020304" pitchFamily="18" charset="0"/>
                <a:cs typeface="Times New Roman" panose="02020603050405020304" pitchFamily="18" charset="0"/>
              </a:rPr>
              <a:t>that holds up the building</a:t>
            </a:r>
          </a:p>
          <a:p>
            <a:endParaRPr lang="en-US" sz="2400" b="0" i="0" dirty="0">
              <a:solidFill>
                <a:srgbClr val="081C2A"/>
              </a:solidFill>
              <a:effectLs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Support:</a:t>
            </a:r>
            <a:r>
              <a:rPr lang="en-US" sz="2400" dirty="0">
                <a:solidFill>
                  <a:srgbClr val="081C2A"/>
                </a:solidFill>
                <a:latin typeface="Times New Roman" panose="02020603050405020304" pitchFamily="18" charset="0"/>
                <a:cs typeface="Times New Roman" panose="02020603050405020304" pitchFamily="18" charset="0"/>
              </a:rPr>
              <a:t> Greek word </a:t>
            </a:r>
            <a:r>
              <a:rPr lang="en-US" sz="2400" b="1" i="1" dirty="0" err="1">
                <a:solidFill>
                  <a:srgbClr val="081C2A"/>
                </a:solidFill>
                <a:effectLst/>
                <a:highlight>
                  <a:srgbClr val="FFFF00"/>
                </a:highlight>
                <a:latin typeface="Times New Roman" panose="02020603050405020304" pitchFamily="18" charset="0"/>
                <a:cs typeface="Times New Roman" panose="02020603050405020304" pitchFamily="18" charset="0"/>
              </a:rPr>
              <a:t>hedraioma</a:t>
            </a:r>
            <a:r>
              <a:rPr lang="en-US" sz="2400" b="0" i="1" dirty="0">
                <a:solidFill>
                  <a:srgbClr val="081C2A"/>
                </a:solidFill>
                <a:effectLst/>
                <a:latin typeface="Times New Roman" panose="02020603050405020304" pitchFamily="18" charset="0"/>
                <a:cs typeface="Times New Roman" panose="02020603050405020304" pitchFamily="18" charset="0"/>
              </a:rPr>
              <a:t> </a:t>
            </a:r>
            <a:r>
              <a:rPr lang="en-US" sz="2400" b="0" dirty="0">
                <a:solidFill>
                  <a:srgbClr val="081C2A"/>
                </a:solidFill>
                <a:effectLst/>
                <a:latin typeface="Times New Roman" panose="02020603050405020304" pitchFamily="18" charset="0"/>
                <a:cs typeface="Times New Roman" panose="02020603050405020304" pitchFamily="18" charset="0"/>
              </a:rPr>
              <a:t>likewise meaning </a:t>
            </a:r>
            <a:r>
              <a:rPr lang="en-US" sz="2400" b="0" i="0" dirty="0">
                <a:solidFill>
                  <a:srgbClr val="081C2A"/>
                </a:solidFill>
                <a:effectLst/>
                <a:latin typeface="Times New Roman" panose="02020603050405020304" pitchFamily="18" charset="0"/>
                <a:cs typeface="Times New Roman" panose="02020603050405020304" pitchFamily="18" charset="0"/>
              </a:rPr>
              <a:t>“</a:t>
            </a:r>
            <a:r>
              <a:rPr lang="en-US" sz="2400" b="1" i="0" u="sng" dirty="0">
                <a:solidFill>
                  <a:srgbClr val="081C2A"/>
                </a:solidFill>
                <a:effectLst/>
                <a:highlight>
                  <a:srgbClr val="00FF00"/>
                </a:highlight>
                <a:latin typeface="Times New Roman" panose="02020603050405020304" pitchFamily="18" charset="0"/>
                <a:cs typeface="Times New Roman" panose="02020603050405020304" pitchFamily="18" charset="0"/>
              </a:rPr>
              <a:t>prop or support</a:t>
            </a:r>
            <a:r>
              <a:rPr lang="en-US" sz="2400" b="0" i="0" dirty="0">
                <a:solidFill>
                  <a:srgbClr val="081C2A"/>
                </a:solidFill>
                <a:effectLst/>
                <a:latin typeface="Times New Roman" panose="02020603050405020304" pitchFamily="18" charset="0"/>
                <a:cs typeface="Times New Roman" panose="02020603050405020304" pitchFamily="18" charset="0"/>
              </a:rPr>
              <a:t>” from the root </a:t>
            </a:r>
            <a:r>
              <a:rPr lang="en-US" sz="2400" dirty="0">
                <a:solidFill>
                  <a:srgbClr val="081C2A"/>
                </a:solidFill>
                <a:latin typeface="Times New Roman" panose="02020603050405020304" pitchFamily="18" charset="0"/>
                <a:cs typeface="Times New Roman" panose="02020603050405020304" pitchFamily="18" charset="0"/>
              </a:rPr>
              <a:t>Greek word meaning </a:t>
            </a:r>
            <a:r>
              <a:rPr lang="en-US" sz="2400" b="1" u="sng" dirty="0">
                <a:solidFill>
                  <a:srgbClr val="081C2A"/>
                </a:solidFill>
                <a:highlight>
                  <a:srgbClr val="00FF00"/>
                </a:highlight>
                <a:latin typeface="Times New Roman" panose="02020603050405020304" pitchFamily="18" charset="0"/>
                <a:cs typeface="Times New Roman" panose="02020603050405020304" pitchFamily="18" charset="0"/>
              </a:rPr>
              <a:t>steadfast</a:t>
            </a:r>
            <a:r>
              <a:rPr lang="en-US" sz="2400" dirty="0">
                <a:solidFill>
                  <a:srgbClr val="081C2A"/>
                </a:solidFill>
                <a:latin typeface="Times New Roman" panose="02020603050405020304" pitchFamily="18" charset="0"/>
                <a:cs typeface="Times New Roman" panose="02020603050405020304" pitchFamily="18" charset="0"/>
              </a:rPr>
              <a:t> ; a </a:t>
            </a:r>
            <a:r>
              <a:rPr lang="en-US" sz="2400" b="1" u="sng" dirty="0">
                <a:solidFill>
                  <a:srgbClr val="081C2A"/>
                </a:solidFill>
                <a:highlight>
                  <a:srgbClr val="00FF00"/>
                </a:highlight>
                <a:latin typeface="Times New Roman" panose="02020603050405020304" pitchFamily="18" charset="0"/>
                <a:cs typeface="Times New Roman" panose="02020603050405020304" pitchFamily="18" charset="0"/>
              </a:rPr>
              <a:t>foundation</a:t>
            </a:r>
            <a:r>
              <a:rPr lang="en-US" sz="2400" dirty="0">
                <a:solidFill>
                  <a:srgbClr val="081C2A"/>
                </a:solidFill>
                <a:latin typeface="Times New Roman" panose="02020603050405020304" pitchFamily="18" charset="0"/>
                <a:cs typeface="Times New Roman" panose="02020603050405020304" pitchFamily="18" charset="0"/>
              </a:rPr>
              <a:t> (NIV) or </a:t>
            </a:r>
            <a:r>
              <a:rPr lang="en-US" sz="2400" b="1" u="sng" dirty="0">
                <a:solidFill>
                  <a:srgbClr val="081C2A"/>
                </a:solidFill>
                <a:highlight>
                  <a:srgbClr val="00FF00"/>
                </a:highlight>
                <a:latin typeface="Times New Roman" panose="02020603050405020304" pitchFamily="18" charset="0"/>
                <a:cs typeface="Times New Roman" panose="02020603050405020304" pitchFamily="18" charset="0"/>
              </a:rPr>
              <a:t>ground</a:t>
            </a:r>
            <a:r>
              <a:rPr lang="en-US" sz="2400" dirty="0">
                <a:solidFill>
                  <a:srgbClr val="081C2A"/>
                </a:solidFill>
                <a:latin typeface="Times New Roman" panose="02020603050405020304" pitchFamily="18" charset="0"/>
                <a:cs typeface="Times New Roman" panose="02020603050405020304" pitchFamily="18" charset="0"/>
              </a:rPr>
              <a:t> (NKJV, KJV).</a:t>
            </a:r>
          </a:p>
          <a:p>
            <a:endParaRPr lang="en-US" sz="2400" dirty="0">
              <a:solidFill>
                <a:srgbClr val="081C2A"/>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0" i="0" dirty="0">
                <a:solidFill>
                  <a:srgbClr val="081C2A"/>
                </a:solidFill>
                <a:effectLst/>
                <a:latin typeface="Times New Roman" panose="02020603050405020304" pitchFamily="18" charset="0"/>
                <a:cs typeface="Times New Roman" panose="02020603050405020304" pitchFamily="18" charset="0"/>
              </a:rPr>
              <a:t>Together they carry the sense of the church being a </a:t>
            </a:r>
            <a:r>
              <a:rPr lang="en-US" sz="2400" dirty="0">
                <a:solidFill>
                  <a:srgbClr val="081C2A"/>
                </a:solidFill>
                <a:latin typeface="Times New Roman" panose="02020603050405020304" pitchFamily="18" charset="0"/>
                <a:cs typeface="Times New Roman" panose="02020603050405020304" pitchFamily="18" charset="0"/>
              </a:rPr>
              <a:t>safe</a:t>
            </a:r>
            <a:r>
              <a:rPr lang="en-US" sz="2400" b="0" i="0" dirty="0">
                <a:solidFill>
                  <a:srgbClr val="081C2A"/>
                </a:solidFill>
                <a:effectLst/>
                <a:latin typeface="Times New Roman" panose="02020603050405020304" pitchFamily="18" charset="0"/>
                <a:cs typeface="Times New Roman" panose="02020603050405020304" pitchFamily="18" charset="0"/>
              </a:rPr>
              <a:t> and strong repository structure that</a:t>
            </a:r>
          </a:p>
          <a:p>
            <a:pPr marL="800100" lvl="1" indent="-342900">
              <a:buFont typeface="Arial" panose="020B0604020202020204" pitchFamily="34" charset="0"/>
              <a:buChar char="•"/>
            </a:pPr>
            <a:r>
              <a:rPr lang="en-US" sz="2400" i="0" dirty="0">
                <a:solidFill>
                  <a:srgbClr val="081C2A"/>
                </a:solidFill>
                <a:effectLst/>
                <a:latin typeface="Times New Roman" panose="02020603050405020304" pitchFamily="18" charset="0"/>
                <a:cs typeface="Times New Roman" panose="02020603050405020304" pitchFamily="18" charset="0"/>
              </a:rPr>
              <a:t> </a:t>
            </a:r>
            <a:r>
              <a:rPr lang="en-US" sz="2400" dirty="0">
                <a:solidFill>
                  <a:srgbClr val="081C2A"/>
                </a:solidFill>
                <a:latin typeface="Times New Roman" panose="02020603050405020304" pitchFamily="18" charset="0"/>
                <a:cs typeface="Times New Roman" panose="02020603050405020304" pitchFamily="18" charset="0"/>
              </a:rPr>
              <a:t>P</a:t>
            </a:r>
            <a:r>
              <a:rPr lang="en-US" sz="2400" i="0" dirty="0">
                <a:solidFill>
                  <a:srgbClr val="081C2A"/>
                </a:solidFill>
                <a:effectLst/>
                <a:latin typeface="Times New Roman" panose="02020603050405020304" pitchFamily="18" charset="0"/>
                <a:cs typeface="Times New Roman" panose="02020603050405020304" pitchFamily="18" charset="0"/>
              </a:rPr>
              <a:t>rotects the word of God</a:t>
            </a:r>
          </a:p>
          <a:p>
            <a:pPr marL="800100" lvl="1" indent="-342900">
              <a:buFont typeface="Arial" panose="020B0604020202020204" pitchFamily="34" charset="0"/>
              <a:buChar char="•"/>
            </a:pPr>
            <a:r>
              <a:rPr lang="en-US" sz="2400" i="0" dirty="0">
                <a:solidFill>
                  <a:srgbClr val="081C2A"/>
                </a:solidFill>
                <a:effectLst/>
                <a:latin typeface="Times New Roman" panose="02020603050405020304" pitchFamily="18" charset="0"/>
                <a:cs typeface="Times New Roman" panose="02020603050405020304" pitchFamily="18" charset="0"/>
              </a:rPr>
              <a:t> </a:t>
            </a:r>
            <a:r>
              <a:rPr lang="en-US" sz="2400" dirty="0">
                <a:solidFill>
                  <a:srgbClr val="081C2A"/>
                </a:solidFill>
                <a:latin typeface="Times New Roman" panose="02020603050405020304" pitchFamily="18" charset="0"/>
                <a:cs typeface="Times New Roman" panose="02020603050405020304" pitchFamily="18" charset="0"/>
              </a:rPr>
              <a:t>P</a:t>
            </a:r>
            <a:r>
              <a:rPr lang="en-US" sz="2400" i="0" dirty="0">
                <a:solidFill>
                  <a:srgbClr val="081C2A"/>
                </a:solidFill>
                <a:effectLst/>
                <a:latin typeface="Times New Roman" panose="02020603050405020304" pitchFamily="18" charset="0"/>
                <a:cs typeface="Times New Roman" panose="02020603050405020304" pitchFamily="18" charset="0"/>
              </a:rPr>
              <a:t>reserves the word of God</a:t>
            </a:r>
          </a:p>
          <a:p>
            <a:pPr marL="800100" lvl="1" indent="-342900">
              <a:buFont typeface="Arial" panose="020B0604020202020204" pitchFamily="34" charset="0"/>
              <a:buChar char="•"/>
            </a:pPr>
            <a:r>
              <a:rPr lang="en-US" sz="2400" dirty="0">
                <a:solidFill>
                  <a:srgbClr val="081C2A"/>
                </a:solidFill>
                <a:latin typeface="Times New Roman" panose="02020603050405020304" pitchFamily="18" charset="0"/>
                <a:cs typeface="Times New Roman" panose="02020603050405020304" pitchFamily="18" charset="0"/>
              </a:rPr>
              <a:t>H</a:t>
            </a:r>
            <a:r>
              <a:rPr lang="en-US" sz="2400" i="0" dirty="0">
                <a:solidFill>
                  <a:srgbClr val="081C2A"/>
                </a:solidFill>
                <a:effectLst/>
                <a:latin typeface="Times New Roman" panose="02020603050405020304" pitchFamily="18" charset="0"/>
                <a:cs typeface="Times New Roman" panose="02020603050405020304" pitchFamily="18" charset="0"/>
              </a:rPr>
              <a:t>olds firm the word of God</a:t>
            </a:r>
          </a:p>
          <a:p>
            <a:pPr marL="800100" lvl="1" indent="-342900">
              <a:buFont typeface="Arial" panose="020B0604020202020204" pitchFamily="34" charset="0"/>
              <a:buChar char="•"/>
            </a:pPr>
            <a:r>
              <a:rPr lang="en-US" sz="2400" dirty="0">
                <a:solidFill>
                  <a:srgbClr val="081C2A"/>
                </a:solidFill>
                <a:latin typeface="Times New Roman" panose="02020603050405020304" pitchFamily="18" charset="0"/>
                <a:cs typeface="Times New Roman" panose="02020603050405020304" pitchFamily="18" charset="0"/>
              </a:rPr>
              <a:t>P</a:t>
            </a:r>
            <a:r>
              <a:rPr lang="en-US" sz="2400" i="0" dirty="0">
                <a:solidFill>
                  <a:srgbClr val="081C2A"/>
                </a:solidFill>
                <a:effectLst/>
                <a:latin typeface="Times New Roman" panose="02020603050405020304" pitchFamily="18" charset="0"/>
                <a:cs typeface="Times New Roman" panose="02020603050405020304" pitchFamily="18" charset="0"/>
              </a:rPr>
              <a:t>roclaims God’s word </a:t>
            </a:r>
            <a:r>
              <a:rPr lang="en-US" sz="2400" b="0" i="0" dirty="0">
                <a:solidFill>
                  <a:srgbClr val="081C2A"/>
                </a:solidFill>
                <a:effectLst/>
                <a:latin typeface="Times New Roman" panose="02020603050405020304" pitchFamily="18" charset="0"/>
                <a:cs typeface="Times New Roman" panose="02020603050405020304" pitchFamily="18" charset="0"/>
              </a:rPr>
              <a:t>in the world.</a:t>
            </a:r>
            <a:endParaRPr lang="en-US" sz="2000" dirty="0">
              <a:solidFill>
                <a:srgbClr val="081C2A"/>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4F61D0D-CFBC-A63D-A8DB-A4235249FB80}"/>
              </a:ext>
            </a:extLst>
          </p:cNvPr>
          <p:cNvSpPr txBox="1"/>
          <p:nvPr/>
        </p:nvSpPr>
        <p:spPr>
          <a:xfrm>
            <a:off x="6908193" y="4795968"/>
            <a:ext cx="3995270" cy="156966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If the church does not do this who will? </a:t>
            </a:r>
            <a:r>
              <a:rPr lang="en-US" sz="2400" b="1" dirty="0" err="1">
                <a:latin typeface="Times New Roman" panose="02020603050405020304" pitchFamily="18" charset="0"/>
                <a:cs typeface="Times New Roman" panose="02020603050405020304" pitchFamily="18" charset="0"/>
              </a:rPr>
              <a:t>Theres</a:t>
            </a:r>
            <a:r>
              <a:rPr lang="en-US" sz="2400" b="1" dirty="0">
                <a:latin typeface="Times New Roman" panose="02020603050405020304" pitchFamily="18" charset="0"/>
                <a:cs typeface="Times New Roman" panose="02020603050405020304" pitchFamily="18" charset="0"/>
              </a:rPr>
              <a:t> only</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God’s Kingdom (Church)</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World</a:t>
            </a:r>
          </a:p>
        </p:txBody>
      </p:sp>
      <p:sp>
        <p:nvSpPr>
          <p:cNvPr id="6" name="Right Brace 5">
            <a:extLst>
              <a:ext uri="{FF2B5EF4-FFF2-40B4-BE49-F238E27FC236}">
                <a16:creationId xmlns:a16="http://schemas.microsoft.com/office/drawing/2014/main" id="{5F38659C-2C81-A385-64B6-38223699DED7}"/>
              </a:ext>
            </a:extLst>
          </p:cNvPr>
          <p:cNvSpPr/>
          <p:nvPr/>
        </p:nvSpPr>
        <p:spPr>
          <a:xfrm>
            <a:off x="6096000" y="4848280"/>
            <a:ext cx="258762" cy="154803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918174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6310958"/>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 and the Church of Christ</a:t>
            </a:r>
          </a:p>
          <a:p>
            <a:endParaRPr lang="en-US" sz="2400" b="1" dirty="0">
              <a:latin typeface="Times New Roman" panose="02020603050405020304" pitchFamily="18" charset="0"/>
              <a:cs typeface="Times New Roman" panose="02020603050405020304" pitchFamily="18" charset="0"/>
            </a:endParaRPr>
          </a:p>
          <a:p>
            <a:pPr marL="457200" indent="-457200">
              <a:lnSpc>
                <a:spcPct val="107000"/>
              </a:lnSpc>
              <a:buFont typeface="+mj-lt"/>
              <a:buAutoNum type="arabicPeriod" startAt="2"/>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Building up or Edifying the Saints</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 Ephesians 4:12</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Attain unity of faith through the full knowledge of the Son of God – Ephesians 4:13</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Able to speak the word in love – Ephesians 5:15</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To become a “mature man” – Ephesians 4:13</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No longer to be children – Ephesians 4:14</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No longer carried about by every wind of doctrine – Ephesians 4:14</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Grow up in Christ</a:t>
            </a:r>
          </a:p>
          <a:p>
            <a:endParaRPr lang="en-US" sz="2400" b="1" dirty="0">
              <a:latin typeface="Times New Roman" panose="02020603050405020304" pitchFamily="18" charset="0"/>
              <a:cs typeface="Times New Roman" panose="02020603050405020304" pitchFamily="18" charset="0"/>
            </a:endParaRPr>
          </a:p>
          <a:p>
            <a:pPr marL="457200" indent="-457200">
              <a:lnSpc>
                <a:spcPct val="107000"/>
              </a:lnSpc>
              <a:buFont typeface="+mj-lt"/>
              <a:buAutoNum type="arabicPeriod" startAt="3"/>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Equipping Saints for their work of service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4:13</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Word of God equips men for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every good work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2 Timothy 3:16</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Saints are to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call</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men to salvation through the word of God – 2 Thessalonians 2:13-14</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Saints are to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obey</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God’s word – Romans 16:25; James 1:22</a:t>
            </a:r>
          </a:p>
          <a:p>
            <a:pPr marL="457200" indent="-457200">
              <a:lnSpc>
                <a:spcPct val="107000"/>
              </a:lnSpc>
              <a:buFont typeface="Arial" panose="020B0604020202020204" pitchFamily="34" charset="0"/>
              <a:buChar char="•"/>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321609680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598136"/>
          </a:xfrm>
          <a:prstGeom prst="rect">
            <a:avLst/>
          </a:prstGeom>
          <a:noFill/>
        </p:spPr>
        <p:txBody>
          <a:bodyPr wrap="square" rtlCol="0">
            <a:spAutoFit/>
          </a:bodyPr>
          <a:lstStyle/>
          <a:p>
            <a:pPr marL="457200" indent="-457200">
              <a:lnSpc>
                <a:spcPct val="107000"/>
              </a:lnSpc>
              <a:buFont typeface="+mj-lt"/>
              <a:buAutoNum type="arabicPeriod" startAt="4"/>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Grow the Body of Christ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4:16</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Through the proper working of each part – Ephesians 4:16</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Cause the growth (add to) of the body – Ephesians 4:16</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How? Ephesians 3:10</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Ephesians 3:10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so that the </a:t>
            </a:r>
            <a:r>
              <a:rPr lang="en-US" sz="2400" b="1" u="sng" dirty="0">
                <a:highlight>
                  <a:srgbClr val="FFFF00"/>
                </a:highlight>
                <a:latin typeface="Times New Roman" panose="02020603050405020304" pitchFamily="18" charset="0"/>
                <a:cs typeface="Times New Roman" panose="02020603050405020304" pitchFamily="18" charset="0"/>
              </a:rPr>
              <a:t>manifold wisdom of God </a:t>
            </a:r>
            <a:r>
              <a:rPr lang="en-US" sz="2400" dirty="0">
                <a:latin typeface="Times New Roman" panose="02020603050405020304" pitchFamily="18" charset="0"/>
                <a:cs typeface="Times New Roman" panose="02020603050405020304" pitchFamily="18" charset="0"/>
              </a:rPr>
              <a:t>might now be </a:t>
            </a:r>
            <a:r>
              <a:rPr lang="en-US" sz="2400" b="1" u="sng" dirty="0">
                <a:highlight>
                  <a:srgbClr val="FFFF00"/>
                </a:highlight>
                <a:latin typeface="Times New Roman" panose="02020603050405020304" pitchFamily="18" charset="0"/>
                <a:cs typeface="Times New Roman" panose="02020603050405020304" pitchFamily="18" charset="0"/>
              </a:rPr>
              <a:t>made known </a:t>
            </a:r>
            <a:r>
              <a:rPr lang="en-US" sz="2400" dirty="0">
                <a:latin typeface="Times New Roman" panose="02020603050405020304" pitchFamily="18" charset="0"/>
                <a:cs typeface="Times New Roman" panose="02020603050405020304" pitchFamily="18" charset="0"/>
              </a:rPr>
              <a:t>through </a:t>
            </a:r>
            <a:r>
              <a:rPr lang="en-US" sz="2400" b="1" u="sng" dirty="0">
                <a:highlight>
                  <a:srgbClr val="FFFF00"/>
                </a:highlight>
                <a:latin typeface="Times New Roman" panose="02020603050405020304" pitchFamily="18" charset="0"/>
                <a:cs typeface="Times New Roman" panose="02020603050405020304" pitchFamily="18" charset="0"/>
              </a:rPr>
              <a:t>the church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pPr>
              <a:lnSpc>
                <a:spcPct val="107000"/>
              </a:lnSpc>
            </a:pPr>
            <a:endParaRPr lang="en-US" sz="2400" dirty="0">
              <a:latin typeface="Times New Roman" panose="02020603050405020304" pitchFamily="18" charset="0"/>
              <a:cs typeface="Times New Roman" panose="02020603050405020304" pitchFamily="18" charset="0"/>
            </a:endParaRPr>
          </a:p>
          <a:p>
            <a:pPr marL="457200" indent="-457200">
              <a:lnSpc>
                <a:spcPct val="107000"/>
              </a:lnSpc>
              <a:buFont typeface="+mj-lt"/>
              <a:buAutoNum type="arabicPeriod" startAt="4"/>
            </a:pPr>
            <a:r>
              <a:rPr lang="en-US" sz="2400" dirty="0">
                <a:latin typeface="Times New Roman" panose="02020603050405020304" pitchFamily="18" charset="0"/>
                <a:cs typeface="Times New Roman" panose="02020603050405020304" pitchFamily="18" charset="0"/>
              </a:rPr>
              <a:t>Therefore, God has given to the church an organization (proper working of each part) to carryout the edification, building up, and growth of the body of Christ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Ephesians 4:11-12 </a:t>
            </a:r>
            <a:r>
              <a:rPr lang="en-US" sz="2400" dirty="0">
                <a:latin typeface="Times New Roman" panose="02020603050405020304" pitchFamily="18" charset="0"/>
                <a:cs typeface="Times New Roman" panose="02020603050405020304" pitchFamily="18" charset="0"/>
              </a:rPr>
              <a:t> And </a:t>
            </a:r>
            <a:r>
              <a:rPr lang="en-US" sz="2400" b="1"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(God) gave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apostles, and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prophets, and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evangelists</a:t>
            </a:r>
            <a:r>
              <a:rPr lang="en-US" sz="2400" dirty="0">
                <a:latin typeface="Times New Roman" panose="02020603050405020304" pitchFamily="18" charset="0"/>
                <a:cs typeface="Times New Roman" panose="02020603050405020304" pitchFamily="18" charset="0"/>
              </a:rPr>
              <a:t>, and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pastors</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teachers</a:t>
            </a:r>
            <a:r>
              <a:rPr lang="en-US" sz="2400" dirty="0">
                <a:highlight>
                  <a:srgbClr val="FF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12 </a:t>
            </a:r>
            <a:r>
              <a:rPr lang="en-US" sz="2400" dirty="0">
                <a:latin typeface="Times New Roman" panose="02020603050405020304" pitchFamily="18" charset="0"/>
                <a:cs typeface="Times New Roman" panose="02020603050405020304" pitchFamily="18" charset="0"/>
              </a:rPr>
              <a:t> for the equipping of the saints for the work of service, to the </a:t>
            </a:r>
            <a:r>
              <a:rPr lang="en-US" sz="2400" b="1" u="sng" dirty="0">
                <a:highlight>
                  <a:srgbClr val="FFFF00"/>
                </a:highlight>
                <a:latin typeface="Times New Roman" panose="02020603050405020304" pitchFamily="18" charset="0"/>
                <a:cs typeface="Times New Roman" panose="02020603050405020304" pitchFamily="18" charset="0"/>
              </a:rPr>
              <a:t>building up of the body of Christ</a:t>
            </a:r>
            <a:r>
              <a:rPr lang="en-US" sz="2400" dirty="0">
                <a:latin typeface="Times New Roman" panose="02020603050405020304" pitchFamily="18" charset="0"/>
                <a:cs typeface="Times New Roman" panose="02020603050405020304" pitchFamily="18" charset="0"/>
              </a:rPr>
              <a:t>; </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427982662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Role of the Church - Revelation the Word of God </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1497723" cy="5632311"/>
          </a:xfrm>
          <a:prstGeom prst="rect">
            <a:avLst/>
          </a:prstGeom>
          <a:noFill/>
        </p:spPr>
        <p:txBody>
          <a:bodyPr wrap="square">
            <a:spAutoFit/>
          </a:bodyPr>
          <a:lstStyle/>
          <a:p>
            <a:r>
              <a:rPr lang="en-US" sz="24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Summary:</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Therefore as God has given each </a:t>
            </a:r>
            <a:r>
              <a:rPr lang="en-US" sz="2400" b="1"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individual saint stewardship </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responsibilities over God’s word (preach, teach, protect) God has likewise given the </a:t>
            </a:r>
            <a:r>
              <a:rPr lang="en-US" sz="2400" b="1"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church complimentary stewardship responsibilities </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that facilitate its saints stewardship</a:t>
            </a:r>
            <a:endParaRPr lang="en-US" sz="24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Organization: </a:t>
            </a:r>
            <a:r>
              <a:rPr lang="en-US" sz="2400" dirty="0">
                <a:solidFill>
                  <a:srgbClr val="081C2A"/>
                </a:solidFill>
                <a:latin typeface="Times New Roman" panose="02020603050405020304" pitchFamily="18" charset="0"/>
                <a:cs typeface="Times New Roman" panose="02020603050405020304" pitchFamily="18" charset="0"/>
              </a:rPr>
              <a:t>God ordains a specific Church organization</a:t>
            </a:r>
          </a:p>
          <a:p>
            <a:pPr lvl="1"/>
            <a:endParaRPr lang="en-US" sz="24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Assignments: </a:t>
            </a:r>
            <a:r>
              <a:rPr lang="en-US" sz="2400" dirty="0">
                <a:solidFill>
                  <a:srgbClr val="081C2A"/>
                </a:solidFill>
                <a:latin typeface="Times New Roman" panose="02020603050405020304" pitchFamily="18" charset="0"/>
                <a:cs typeface="Times New Roman" panose="02020603050405020304" pitchFamily="18" charset="0"/>
              </a:rPr>
              <a:t>God assigns specific responsibilities and duties: Elders, deacons, evangelists, teachers, members serve in various ways</a:t>
            </a:r>
          </a:p>
          <a:p>
            <a:pPr lvl="1"/>
            <a:endParaRPr lang="en-US" sz="24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Work: </a:t>
            </a:r>
            <a:r>
              <a:rPr lang="en-US" sz="2400" dirty="0">
                <a:solidFill>
                  <a:srgbClr val="081C2A"/>
                </a:solidFill>
                <a:latin typeface="Times New Roman" panose="02020603050405020304" pitchFamily="18" charset="0"/>
                <a:cs typeface="Times New Roman" panose="02020603050405020304" pitchFamily="18" charset="0"/>
              </a:rPr>
              <a:t>God establishes specific works and worship practices to be performed</a:t>
            </a:r>
          </a:p>
          <a:p>
            <a:pPr marL="1257300" lvl="2" indent="-342900">
              <a:buFont typeface="Arial" panose="020B0604020202020204" pitchFamily="34" charset="0"/>
              <a:buChar char="•"/>
            </a:pPr>
            <a:r>
              <a:rPr lang="en-US" sz="2400" dirty="0">
                <a:solidFill>
                  <a:srgbClr val="081C2A"/>
                </a:solidFill>
                <a:latin typeface="Times New Roman" panose="02020603050405020304" pitchFamily="18" charset="0"/>
                <a:cs typeface="Times New Roman" panose="02020603050405020304" pitchFamily="18" charset="0"/>
              </a:rPr>
              <a:t>Evangelization, preaching, teaching, discipline, correction</a:t>
            </a:r>
          </a:p>
          <a:p>
            <a:pPr marL="1257300" lvl="2" indent="-342900">
              <a:buFont typeface="Arial" panose="020B0604020202020204" pitchFamily="34" charset="0"/>
              <a:buChar char="•"/>
            </a:pPr>
            <a:r>
              <a:rPr lang="en-US" sz="2400" dirty="0">
                <a:solidFill>
                  <a:srgbClr val="081C2A"/>
                </a:solidFill>
                <a:latin typeface="Times New Roman" panose="02020603050405020304" pitchFamily="18" charset="0"/>
                <a:cs typeface="Times New Roman" panose="02020603050405020304" pitchFamily="18" charset="0"/>
              </a:rPr>
              <a:t>Worship, prayer, singing, benevolence, collection in support of the work</a:t>
            </a:r>
          </a:p>
          <a:p>
            <a:pPr marL="1257300" lvl="2" indent="-342900">
              <a:buFont typeface="Arial" panose="020B0604020202020204" pitchFamily="34" charset="0"/>
              <a:buChar char="•"/>
            </a:pPr>
            <a:endParaRPr lang="en-US" sz="24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Resources: </a:t>
            </a:r>
            <a:r>
              <a:rPr lang="en-US" sz="2400" dirty="0">
                <a:solidFill>
                  <a:srgbClr val="081C2A"/>
                </a:solidFill>
                <a:latin typeface="Times New Roman" panose="02020603050405020304" pitchFamily="18" charset="0"/>
                <a:cs typeface="Times New Roman" panose="02020603050405020304" pitchFamily="18" charset="0"/>
              </a:rPr>
              <a:t>God gives the church the shared resources of the saints to carry out its assigned responsibilities and related work</a:t>
            </a: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8280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5386090"/>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False Doctrines Concerning the</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Kingdom of Christ</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7643182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Role of the Church - Revelation the Word of God </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0975227" cy="5078313"/>
          </a:xfrm>
          <a:prstGeom prst="rect">
            <a:avLst/>
          </a:prstGeom>
          <a:noFill/>
        </p:spPr>
        <p:txBody>
          <a:bodyPr wrap="square">
            <a:spAutoFit/>
          </a:bodyPr>
          <a:lstStyle/>
          <a:p>
            <a:r>
              <a:rPr lang="en-US" sz="36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God’s word establishes what the church’s practices must be in conducting its activities:</a:t>
            </a:r>
            <a:endParaRPr lang="en-US" sz="36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3600" b="1" dirty="0">
                <a:solidFill>
                  <a:srgbClr val="081C2A"/>
                </a:solidFill>
                <a:latin typeface="Times New Roman" panose="02020603050405020304" pitchFamily="18" charset="0"/>
                <a:cs typeface="Times New Roman" panose="02020603050405020304" pitchFamily="18" charset="0"/>
              </a:rPr>
              <a:t>Organization</a:t>
            </a:r>
            <a:endParaRPr lang="en-US" sz="36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3600" b="1" dirty="0">
                <a:solidFill>
                  <a:srgbClr val="081C2A"/>
                </a:solidFill>
                <a:latin typeface="Times New Roman" panose="02020603050405020304" pitchFamily="18" charset="0"/>
                <a:cs typeface="Times New Roman" panose="02020603050405020304" pitchFamily="18" charset="0"/>
              </a:rPr>
              <a:t>Assignments</a:t>
            </a:r>
          </a:p>
          <a:p>
            <a:pPr marL="800100" lvl="1" indent="-342900">
              <a:buFont typeface="Arial" panose="020B0604020202020204" pitchFamily="34" charset="0"/>
              <a:buChar char="•"/>
            </a:pPr>
            <a:r>
              <a:rPr lang="en-US" sz="3600" b="1" dirty="0">
                <a:solidFill>
                  <a:srgbClr val="081C2A"/>
                </a:solidFill>
                <a:latin typeface="Times New Roman" panose="02020603050405020304" pitchFamily="18" charset="0"/>
                <a:cs typeface="Times New Roman" panose="02020603050405020304" pitchFamily="18" charset="0"/>
              </a:rPr>
              <a:t>Work</a:t>
            </a:r>
            <a:endParaRPr lang="en-US" sz="36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3600" b="1" dirty="0">
                <a:solidFill>
                  <a:srgbClr val="081C2A"/>
                </a:solidFill>
                <a:latin typeface="Times New Roman" panose="02020603050405020304" pitchFamily="18" charset="0"/>
                <a:cs typeface="Times New Roman" panose="02020603050405020304" pitchFamily="18" charset="0"/>
              </a:rPr>
              <a:t>Resources</a:t>
            </a:r>
            <a:endParaRPr lang="en-US" sz="36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36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r>
              <a:rPr lang="en-US" sz="3600" b="1"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 church practices are sufficient for fulfilling God’s purpose for His saints and is church</a:t>
            </a:r>
            <a:endParaRPr lang="en-US" sz="3600" b="1" dirty="0">
              <a:solidFill>
                <a:srgbClr val="081C2A"/>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42902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892878"/>
          </a:xfrm>
          <a:prstGeom prst="rect">
            <a:avLst/>
          </a:prstGeom>
          <a:noFill/>
        </p:spPr>
        <p:txBody>
          <a:bodyPr wrap="square" rtlCol="0">
            <a:spAutoFit/>
          </a:bodyPr>
          <a:lstStyle/>
          <a:p>
            <a:pPr algn="ctr"/>
            <a:endParaRPr lang="en-US" sz="4800" b="1" dirty="0">
              <a:latin typeface="Times New Roman" panose="02020603050405020304" pitchFamily="18" charset="0"/>
              <a:cs typeface="Times New Roman" panose="02020603050405020304" pitchFamily="18" charset="0"/>
            </a:endParaRPr>
          </a:p>
          <a:p>
            <a:pPr algn="ctr"/>
            <a:endParaRPr lang="en-US" sz="4000" b="1" dirty="0">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By What Authority Are You Doing These Things?</a:t>
            </a:r>
          </a:p>
          <a:p>
            <a:r>
              <a:rPr lang="en-US" sz="4000" b="1" dirty="0">
                <a:latin typeface="Times New Roman" panose="02020603050405020304" pitchFamily="18" charset="0"/>
                <a:cs typeface="Times New Roman" panose="02020603050405020304" pitchFamily="18" charset="0"/>
              </a:rPr>
              <a:t>							Is it from Heaven?</a:t>
            </a:r>
          </a:p>
          <a:p>
            <a:r>
              <a:rPr lang="en-US" sz="4000" b="1" dirty="0">
                <a:latin typeface="Times New Roman" panose="02020603050405020304" pitchFamily="18" charset="0"/>
                <a:cs typeface="Times New Roman" panose="02020603050405020304" pitchFamily="18" charset="0"/>
              </a:rPr>
              <a:t>							Is it from Men?</a:t>
            </a:r>
          </a:p>
          <a:p>
            <a:pPr algn="ctr"/>
            <a:endParaRPr lang="en-US" sz="4000" b="1" dirty="0">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Understanding Biblical Authority</a:t>
            </a:r>
            <a:endParaRPr lang="en-US" sz="40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424882669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70906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By what authority are you doing these things?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21:23-25 </a:t>
            </a:r>
            <a:r>
              <a:rPr lang="en-US" sz="2400" dirty="0">
                <a:latin typeface="Times New Roman" panose="02020603050405020304" pitchFamily="18" charset="0"/>
                <a:cs typeface="Times New Roman" panose="02020603050405020304" pitchFamily="18" charset="0"/>
              </a:rPr>
              <a:t>When </a:t>
            </a:r>
            <a:r>
              <a:rPr lang="en-US" sz="2400" b="1" u="sng" dirty="0">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(Jesus)entered the temple, the chief priests and the elders of the people came to Him while He was teaching, and said, "</a:t>
            </a:r>
            <a:r>
              <a:rPr lang="en-US" sz="2400" b="1" u="sng" dirty="0">
                <a:highlight>
                  <a:srgbClr val="FFFF00"/>
                </a:highlight>
                <a:latin typeface="Times New Roman" panose="02020603050405020304" pitchFamily="18" charset="0"/>
                <a:cs typeface="Times New Roman" panose="02020603050405020304" pitchFamily="18" charset="0"/>
              </a:rPr>
              <a:t>By what </a:t>
            </a:r>
            <a:r>
              <a:rPr lang="en-US" sz="2400" b="1" u="sng" dirty="0">
                <a:highlight>
                  <a:srgbClr val="00FF00"/>
                </a:highlight>
                <a:latin typeface="Times New Roman" panose="02020603050405020304" pitchFamily="18" charset="0"/>
                <a:cs typeface="Times New Roman" panose="02020603050405020304" pitchFamily="18" charset="0"/>
              </a:rPr>
              <a:t>authority</a:t>
            </a:r>
            <a:r>
              <a:rPr lang="en-US" sz="2400" b="1" u="sng" dirty="0">
                <a:highlight>
                  <a:srgbClr val="FFFF00"/>
                </a:highlight>
                <a:latin typeface="Times New Roman" panose="02020603050405020304" pitchFamily="18" charset="0"/>
                <a:cs typeface="Times New Roman" panose="02020603050405020304" pitchFamily="18" charset="0"/>
              </a:rPr>
              <a:t> are You doing these things, and who gave You this </a:t>
            </a:r>
            <a:r>
              <a:rPr lang="en-US" sz="2400" b="1" u="sng" dirty="0">
                <a:highlight>
                  <a:srgbClr val="00FF00"/>
                </a:highlight>
                <a:latin typeface="Times New Roman" panose="02020603050405020304" pitchFamily="18" charset="0"/>
                <a:cs typeface="Times New Roman" panose="02020603050405020304" pitchFamily="18" charset="0"/>
              </a:rPr>
              <a:t>authority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Jesus said to them, "I will also ask you one thing, which if you tell Me, I will also tell you by what authority I do these things. </a:t>
            </a:r>
            <a:r>
              <a:rPr lang="en-US" sz="2400" baseline="30000" dirty="0">
                <a:latin typeface="Times New Roman" panose="02020603050405020304" pitchFamily="18" charset="0"/>
                <a:cs typeface="Times New Roman" panose="02020603050405020304" pitchFamily="18" charset="0"/>
              </a:rPr>
              <a:t>25 </a:t>
            </a:r>
            <a:r>
              <a:rPr lang="en-US" sz="2400" dirty="0">
                <a:latin typeface="Times New Roman" panose="02020603050405020304" pitchFamily="18" charset="0"/>
                <a:cs typeface="Times New Roman" panose="02020603050405020304" pitchFamily="18" charset="0"/>
              </a:rPr>
              <a:t> "The baptism of John was from what </a:t>
            </a:r>
            <a:r>
              <a:rPr lang="en-US" sz="2400" i="1" dirty="0">
                <a:latin typeface="Times New Roman" panose="02020603050405020304" pitchFamily="18" charset="0"/>
                <a:cs typeface="Times New Roman" panose="02020603050405020304" pitchFamily="18" charset="0"/>
              </a:rPr>
              <a:t>source,</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from </a:t>
            </a:r>
            <a:r>
              <a:rPr lang="en-US" sz="2400" b="1" u="sng" dirty="0">
                <a:highlight>
                  <a:srgbClr val="00FF00"/>
                </a:highlight>
                <a:latin typeface="Times New Roman" panose="02020603050405020304" pitchFamily="18" charset="0"/>
                <a:cs typeface="Times New Roman" panose="02020603050405020304" pitchFamily="18" charset="0"/>
              </a:rPr>
              <a:t>heaven </a:t>
            </a:r>
            <a:r>
              <a:rPr lang="en-US" sz="2400" b="1" u="sng" dirty="0">
                <a:highlight>
                  <a:srgbClr val="FFFF00"/>
                </a:highlight>
                <a:latin typeface="Times New Roman" panose="02020603050405020304" pitchFamily="18" charset="0"/>
                <a:cs typeface="Times New Roman" panose="02020603050405020304" pitchFamily="18" charset="0"/>
              </a:rPr>
              <a:t>or from </a:t>
            </a:r>
            <a:r>
              <a:rPr lang="en-US" sz="2400" b="1" u="sng" dirty="0">
                <a:highlight>
                  <a:srgbClr val="00FF00"/>
                </a:highlight>
                <a:latin typeface="Times New Roman" panose="02020603050405020304" pitchFamily="18" charset="0"/>
                <a:cs typeface="Times New Roman" panose="02020603050405020304" pitchFamily="18" charset="0"/>
              </a:rPr>
              <a:t>men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Note: Baptism of John was commanded by God – John 1:33</a:t>
            </a:r>
          </a:p>
          <a:p>
            <a:pPr marL="22860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Therefore, as we establish the practices of the church founded upon the word of God, we must ask the question by what authority are we doing the things that we do?</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Is it from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Is it from men?</a:t>
            </a: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Biblical Authority</a:t>
            </a:r>
          </a:p>
        </p:txBody>
      </p:sp>
    </p:spTree>
    <p:extLst>
      <p:ext uri="{BB962C8B-B14F-4D97-AF65-F5344CB8AC3E}">
        <p14:creationId xmlns:p14="http://schemas.microsoft.com/office/powerpoint/2010/main" val="383874975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0975227" cy="5509200"/>
          </a:xfrm>
          <a:prstGeom prst="rect">
            <a:avLst/>
          </a:prstGeom>
          <a:noFill/>
        </p:spPr>
        <p:txBody>
          <a:bodyPr wrap="square">
            <a:spAutoFit/>
          </a:bodyPr>
          <a:lstStyle/>
          <a:p>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We can be certain God’s ordained church practices accomplish God’s purpose for His church</a:t>
            </a:r>
          </a:p>
          <a:p>
            <a:endPar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saints of God determine the church’s practices </a:t>
            </a:r>
            <a:r>
              <a:rPr lang="en-US" sz="3200" b="1" u="sng"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from God’s word</a:t>
            </a:r>
            <a:r>
              <a:rPr lang="en-US" sz="3200" b="1" u="sng"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(Heaven) – </a:t>
            </a:r>
            <a:r>
              <a:rPr lang="en-US" sz="3200" b="1" u="sng"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not from men </a:t>
            </a: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world)</a:t>
            </a:r>
          </a:p>
          <a:p>
            <a:pPr marL="342900" indent="-342900">
              <a:buFont typeface="Arial" panose="020B0604020202020204" pitchFamily="34" charset="0"/>
              <a:buChar char="•"/>
            </a:pPr>
            <a:endPar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As with the entirety of God’s word, we are warned not to </a:t>
            </a:r>
            <a:r>
              <a:rPr lang="en-US" sz="3200" b="1" u="sng"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add to or to take away </a:t>
            </a: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from God’s word</a:t>
            </a:r>
          </a:p>
          <a:p>
            <a:pPr marL="342900" indent="-342900">
              <a:buFont typeface="Arial" panose="020B0604020202020204" pitchFamily="34" charset="0"/>
              <a:buChar char="•"/>
            </a:pPr>
            <a:endPar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32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Walk by Faith: </a:t>
            </a: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God is more than capable of establishing practices to accomplish His goals for us and the church</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2550951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0975227" cy="5520614"/>
          </a:xfrm>
          <a:prstGeom prst="rect">
            <a:avLst/>
          </a:prstGeom>
          <a:noFill/>
        </p:spPr>
        <p:txBody>
          <a:bodyPr wrap="square">
            <a:spAutoFit/>
          </a:bodyPr>
          <a:lstStyle/>
          <a:p>
            <a:r>
              <a:rPr lang="en-US" sz="24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Saints of God must adopt God’s ordained practices for His Church – the Church of Christ</a:t>
            </a:r>
          </a:p>
          <a:p>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2 John 1:9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Anyone who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goes too far</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and does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not abide in the teaching of Christ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does not have God;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Galatians 1:6-9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 am amazed that you are so quickly deserting Him who called you by the grace of Christ,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for a different gospel</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which is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really</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not another; ….</a:t>
            </a:r>
            <a:r>
              <a:rPr lang="en-US" sz="24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if any man is preaching to you a gospel contrary to what you received,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 is to be accursed</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Revelation 22:18-19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 testify to everyone who hears the words of the prophecy of this book: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if anyone adds to them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God will add to him the plagues which are written in this book;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if anyone</a:t>
            </a:r>
            <a:r>
              <a:rPr lang="en-US" sz="2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takes away from the words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of the book of this prophecy, God will take away his part from the tree of life and from the holy city, ….</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1462373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0975227" cy="5598905"/>
          </a:xfrm>
          <a:prstGeom prst="rect">
            <a:avLst/>
          </a:prstGeom>
          <a:noFill/>
        </p:spPr>
        <p:txBody>
          <a:bodyPr wrap="square">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means we must be careful and not to place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burdens and sacrifices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upon men that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does not require</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1 Timothy 4:3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men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who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forbid marriage </a:t>
            </a:r>
            <a:r>
              <a:rPr lang="en-US" sz="2400" b="1" i="1" u="sng" kern="100" dirty="0">
                <a:effectLst/>
                <a:latin typeface="Times New Roman" panose="02020603050405020304" pitchFamily="18" charset="0"/>
                <a:ea typeface="Calibri" panose="020F0502020204030204" pitchFamily="34" charset="0"/>
                <a:cs typeface="Times New Roman" panose="02020603050405020304" pitchFamily="18" charset="0"/>
              </a:rPr>
              <a:t>and advocate</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abstaining from foods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Or, to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create liberties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which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does not grant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2 Timothy 4:2-5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preach the word; be ready in season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out of season; reprove, rebuke, exhort, with great patience and instruction.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the time will come when they will not endure sound doctrine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wanting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to have their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ears tickled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they will accumulate for themselves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teachers in accordance to their own desires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will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turn away their ears from the truth</a:t>
            </a:r>
            <a:r>
              <a:rPr lang="en-US" sz="2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and will turn aside to myths.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you, be sober in all things, endure hardship, do the work of an evangelist, fulfill your ministry.</a:t>
            </a:r>
          </a:p>
          <a:p>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500115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544866" y="1816569"/>
            <a:ext cx="10975227" cy="3785652"/>
          </a:xfrm>
          <a:prstGeom prst="rect">
            <a:avLst/>
          </a:prstGeom>
          <a:noFill/>
        </p:spPr>
        <p:txBody>
          <a:bodyPr wrap="square">
            <a:spAutoFit/>
          </a:bodyPr>
          <a:lstStyle/>
          <a:p>
            <a:pPr algn="ctr"/>
            <a:r>
              <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Jesus Christ</a:t>
            </a:r>
          </a:p>
          <a:p>
            <a:pPr algn="ctr"/>
            <a:endPar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Apostles and Inspired Men</a:t>
            </a:r>
          </a:p>
          <a:p>
            <a:pPr algn="ctr"/>
            <a:endPar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Saints </a:t>
            </a:r>
          </a:p>
        </p:txBody>
      </p:sp>
      <p:sp>
        <p:nvSpPr>
          <p:cNvPr id="3" name="Arrow: Down 2">
            <a:extLst>
              <a:ext uri="{FF2B5EF4-FFF2-40B4-BE49-F238E27FC236}">
                <a16:creationId xmlns:a16="http://schemas.microsoft.com/office/drawing/2014/main" id="{3AD050A7-8253-B2A0-AD1D-6DE872A5D77F}"/>
              </a:ext>
            </a:extLst>
          </p:cNvPr>
          <p:cNvSpPr/>
          <p:nvPr/>
        </p:nvSpPr>
        <p:spPr>
          <a:xfrm>
            <a:off x="5710796" y="2553561"/>
            <a:ext cx="643366" cy="73510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DFDEBB19-DEBB-9551-FF08-F04BA693A089}"/>
              </a:ext>
            </a:extLst>
          </p:cNvPr>
          <p:cNvSpPr/>
          <p:nvPr/>
        </p:nvSpPr>
        <p:spPr>
          <a:xfrm>
            <a:off x="5710796" y="4134223"/>
            <a:ext cx="643366" cy="73510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20067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5598136"/>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Authority of Jesus Christ</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Matthew 28:18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Jesus</a:t>
            </a:r>
            <a:r>
              <a:rPr lang="en-US" sz="2400" dirty="0">
                <a:latin typeface="Times New Roman" panose="02020603050405020304" pitchFamily="18" charset="0"/>
                <a:cs typeface="Times New Roman" panose="02020603050405020304" pitchFamily="18" charset="0"/>
              </a:rPr>
              <a:t> came up and spoke to them, saying, "</a:t>
            </a:r>
            <a:r>
              <a:rPr lang="en-US" sz="2400" b="1" u="sng" dirty="0">
                <a:highlight>
                  <a:srgbClr val="FFFF00"/>
                </a:highlight>
                <a:latin typeface="Times New Roman" panose="02020603050405020304" pitchFamily="18" charset="0"/>
                <a:cs typeface="Times New Roman" panose="02020603050405020304" pitchFamily="18" charset="0"/>
              </a:rPr>
              <a:t>All authority has been given to Me </a:t>
            </a:r>
            <a:r>
              <a:rPr lang="en-US" sz="2400" dirty="0">
                <a:latin typeface="Times New Roman" panose="02020603050405020304" pitchFamily="18" charset="0"/>
                <a:cs typeface="Times New Roman" panose="02020603050405020304" pitchFamily="18" charset="0"/>
              </a:rPr>
              <a:t>in heaven and on earth. </a:t>
            </a:r>
          </a:p>
          <a:p>
            <a:pPr marL="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Ephesians 1:19-21 </a:t>
            </a:r>
            <a:r>
              <a:rPr lang="en-US" sz="2400" dirty="0">
                <a:latin typeface="Times New Roman" panose="02020603050405020304" pitchFamily="18" charset="0"/>
                <a:cs typeface="Times New Roman" panose="02020603050405020304" pitchFamily="18" charset="0"/>
              </a:rPr>
              <a:t>(to know) what is the </a:t>
            </a:r>
            <a:r>
              <a:rPr lang="en-US" sz="2400" b="1" u="sng" dirty="0">
                <a:highlight>
                  <a:srgbClr val="FFFF00"/>
                </a:highlight>
                <a:latin typeface="Times New Roman" panose="02020603050405020304" pitchFamily="18" charset="0"/>
                <a:cs typeface="Times New Roman" panose="02020603050405020304" pitchFamily="18" charset="0"/>
              </a:rPr>
              <a:t>surpassing greatness </a:t>
            </a:r>
            <a:r>
              <a:rPr lang="en-US" sz="2400" dirty="0">
                <a:latin typeface="Times New Roman" panose="02020603050405020304" pitchFamily="18" charset="0"/>
                <a:cs typeface="Times New Roman" panose="02020603050405020304" pitchFamily="18" charset="0"/>
              </a:rPr>
              <a:t>of </a:t>
            </a:r>
            <a:r>
              <a:rPr lang="en-US" sz="2400" b="1" u="sng" dirty="0">
                <a:highlight>
                  <a:srgbClr val="FFFF00"/>
                </a:highlight>
                <a:latin typeface="Times New Roman" panose="02020603050405020304" pitchFamily="18" charset="0"/>
                <a:cs typeface="Times New Roman" panose="02020603050405020304" pitchFamily="18" charset="0"/>
              </a:rPr>
              <a:t>His</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(God’s) power toward us who believe. </a:t>
            </a:r>
            <a:r>
              <a:rPr lang="en-US" sz="2400" i="1" dirty="0">
                <a:latin typeface="Times New Roman" panose="02020603050405020304" pitchFamily="18" charset="0"/>
                <a:cs typeface="Times New Roman" panose="02020603050405020304" pitchFamily="18" charset="0"/>
              </a:rPr>
              <a:t>These are</a:t>
            </a:r>
            <a:r>
              <a:rPr lang="en-US" sz="2400" dirty="0">
                <a:latin typeface="Times New Roman" panose="02020603050405020304" pitchFamily="18" charset="0"/>
                <a:cs typeface="Times New Roman" panose="02020603050405020304" pitchFamily="18" charset="0"/>
              </a:rPr>
              <a:t> in accordance with the working of the strength of </a:t>
            </a:r>
            <a:r>
              <a:rPr lang="en-US" sz="2400" b="1" u="sng" dirty="0">
                <a:latin typeface="Times New Roman" panose="02020603050405020304" pitchFamily="18" charset="0"/>
                <a:cs typeface="Times New Roman" panose="02020603050405020304" pitchFamily="18" charset="0"/>
              </a:rPr>
              <a:t>His</a:t>
            </a:r>
            <a:r>
              <a:rPr lang="en-US" sz="2400" dirty="0">
                <a:latin typeface="Times New Roman" panose="02020603050405020304" pitchFamily="18" charset="0"/>
                <a:cs typeface="Times New Roman" panose="02020603050405020304" pitchFamily="18" charset="0"/>
              </a:rPr>
              <a:t> (God’s) </a:t>
            </a:r>
            <a:r>
              <a:rPr lang="en-US" sz="2400" b="1" u="sng" dirty="0">
                <a:highlight>
                  <a:srgbClr val="FFFF00"/>
                </a:highlight>
                <a:latin typeface="Times New Roman" panose="02020603050405020304" pitchFamily="18" charset="0"/>
                <a:cs typeface="Times New Roman" panose="02020603050405020304" pitchFamily="18" charset="0"/>
              </a:rPr>
              <a:t>might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which He brought about in Christ, when He raised Him from the dead and </a:t>
            </a:r>
            <a:r>
              <a:rPr lang="en-US" sz="2400" b="1" u="sng" dirty="0">
                <a:highlight>
                  <a:srgbClr val="FFFF00"/>
                </a:highlight>
                <a:latin typeface="Times New Roman" panose="02020603050405020304" pitchFamily="18" charset="0"/>
                <a:cs typeface="Times New Roman" panose="02020603050405020304" pitchFamily="18" charset="0"/>
              </a:rPr>
              <a:t>seated Him at His right hand in the heavenly </a:t>
            </a:r>
            <a:r>
              <a:rPr lang="en-US" sz="2400" b="1" i="1" u="sng" dirty="0">
                <a:highlight>
                  <a:srgbClr val="FFFF00"/>
                </a:highlight>
                <a:latin typeface="Times New Roman" panose="02020603050405020304" pitchFamily="18" charset="0"/>
                <a:cs typeface="Times New Roman" panose="02020603050405020304" pitchFamily="18" charset="0"/>
              </a:rPr>
              <a:t>places</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far above all rule and authority and power and dominion</a:t>
            </a:r>
            <a:r>
              <a:rPr lang="en-US" sz="2400" dirty="0">
                <a:latin typeface="Times New Roman" panose="02020603050405020304" pitchFamily="18" charset="0"/>
                <a:cs typeface="Times New Roman" panose="02020603050405020304" pitchFamily="18" charset="0"/>
              </a:rPr>
              <a:t>, and every name that is named, not only in </a:t>
            </a:r>
            <a:r>
              <a:rPr lang="en-US" sz="2400" b="1" u="sng" dirty="0">
                <a:highlight>
                  <a:srgbClr val="FFFF00"/>
                </a:highlight>
                <a:latin typeface="Times New Roman" panose="02020603050405020304" pitchFamily="18" charset="0"/>
                <a:cs typeface="Times New Roman" panose="02020603050405020304" pitchFamily="18" charset="0"/>
              </a:rPr>
              <a:t>this age </a:t>
            </a:r>
            <a:r>
              <a:rPr lang="en-US" sz="2400" dirty="0">
                <a:latin typeface="Times New Roman" panose="02020603050405020304" pitchFamily="18" charset="0"/>
                <a:cs typeface="Times New Roman" panose="02020603050405020304" pitchFamily="18" charset="0"/>
              </a:rPr>
              <a:t>but also in </a:t>
            </a:r>
            <a:r>
              <a:rPr lang="en-US" sz="2400" b="1" u="sng" dirty="0">
                <a:highlight>
                  <a:srgbClr val="FFFF00"/>
                </a:highlight>
                <a:latin typeface="Times New Roman" panose="02020603050405020304" pitchFamily="18" charset="0"/>
                <a:cs typeface="Times New Roman" panose="02020603050405020304" pitchFamily="18" charset="0"/>
              </a:rPr>
              <a:t>the one to come</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1 Peter 1:2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(to the “chosen”) according to the </a:t>
            </a:r>
            <a:r>
              <a:rPr lang="en-US" sz="2400" b="1" u="sng" dirty="0">
                <a:latin typeface="Times New Roman" panose="02020603050405020304" pitchFamily="18" charset="0"/>
                <a:cs typeface="Times New Roman" panose="02020603050405020304" pitchFamily="18" charset="0"/>
              </a:rPr>
              <a:t>foreknowledge of God the Father</a:t>
            </a:r>
            <a:r>
              <a:rPr lang="en-US" sz="2400" dirty="0">
                <a:latin typeface="Times New Roman" panose="02020603050405020304" pitchFamily="18" charset="0"/>
                <a:cs typeface="Times New Roman" panose="02020603050405020304" pitchFamily="18" charset="0"/>
              </a:rPr>
              <a:t>, by the sanctifying work of the Spirit, to </a:t>
            </a:r>
            <a:r>
              <a:rPr lang="en-US" sz="2400" b="1" u="sng" dirty="0">
                <a:highlight>
                  <a:srgbClr val="FFFF00"/>
                </a:highlight>
                <a:latin typeface="Times New Roman" panose="02020603050405020304" pitchFamily="18" charset="0"/>
                <a:cs typeface="Times New Roman" panose="02020603050405020304" pitchFamily="18" charset="0"/>
              </a:rPr>
              <a:t>obey Jesus Christ </a:t>
            </a:r>
            <a:r>
              <a:rPr lang="en-US" sz="2400" dirty="0">
                <a:latin typeface="Times New Roman" panose="02020603050405020304" pitchFamily="18" charset="0"/>
                <a:cs typeface="Times New Roman" panose="02020603050405020304" pitchFamily="18" charset="0"/>
              </a:rPr>
              <a:t>….</a:t>
            </a: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758398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4018472"/>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Authority of Jesus Christ</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1 Timothy 6:15 … </a:t>
            </a:r>
            <a:r>
              <a:rPr lang="en-US" sz="2400" dirty="0">
                <a:latin typeface="Times New Roman" panose="02020603050405020304" pitchFamily="18" charset="0"/>
                <a:cs typeface="Times New Roman" panose="02020603050405020304" pitchFamily="18" charset="0"/>
              </a:rPr>
              <a:t>He who is the blessed and </a:t>
            </a:r>
            <a:r>
              <a:rPr lang="en-US" sz="2400" b="1" u="sng" dirty="0">
                <a:highlight>
                  <a:srgbClr val="FFFF00"/>
                </a:highlight>
                <a:latin typeface="Times New Roman" panose="02020603050405020304" pitchFamily="18" charset="0"/>
                <a:cs typeface="Times New Roman" panose="02020603050405020304" pitchFamily="18" charset="0"/>
              </a:rPr>
              <a:t>only Sovereign, the King of kings and Lord of lords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Matthew 28:18-20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Jesus came up and spoke to them, saying, "</a:t>
            </a:r>
            <a:r>
              <a:rPr lang="en-US" sz="2400" b="1" u="sng" dirty="0">
                <a:highlight>
                  <a:srgbClr val="00FF00"/>
                </a:highlight>
                <a:latin typeface="Times New Roman" panose="02020603050405020304" pitchFamily="18" charset="0"/>
                <a:cs typeface="Times New Roman" panose="02020603050405020304" pitchFamily="18" charset="0"/>
              </a:rPr>
              <a:t>All authority </a:t>
            </a:r>
            <a:r>
              <a:rPr lang="en-US" sz="2400" b="1" u="sng" dirty="0">
                <a:highlight>
                  <a:srgbClr val="FFFF00"/>
                </a:highlight>
                <a:latin typeface="Times New Roman" panose="02020603050405020304" pitchFamily="18" charset="0"/>
                <a:cs typeface="Times New Roman" panose="02020603050405020304" pitchFamily="18" charset="0"/>
              </a:rPr>
              <a:t>has been given to Me in heaven and on earth</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"Go therefore and make disciples of all the nations, baptizing them in the name of the Father and the Son and the Holy Spirit, </a:t>
            </a:r>
            <a:r>
              <a:rPr lang="en-US" sz="2400" baseline="30000" dirty="0">
                <a:latin typeface="Times New Roman" panose="02020603050405020304" pitchFamily="18" charset="0"/>
                <a:cs typeface="Times New Roman" panose="02020603050405020304" pitchFamily="18" charset="0"/>
              </a:rPr>
              <a:t>20 </a:t>
            </a:r>
            <a:r>
              <a:rPr lang="en-US" sz="2400" b="1" u="sng" dirty="0">
                <a:highlight>
                  <a:srgbClr val="FFFF00"/>
                </a:highlight>
                <a:latin typeface="Times New Roman" panose="02020603050405020304" pitchFamily="18" charset="0"/>
                <a:cs typeface="Times New Roman" panose="02020603050405020304" pitchFamily="18" charset="0"/>
              </a:rPr>
              <a:t> teaching them to observe all that </a:t>
            </a:r>
            <a:r>
              <a:rPr lang="en-US" sz="2400" b="1" u="sng" dirty="0">
                <a:highlight>
                  <a:srgbClr val="00FF00"/>
                </a:highlight>
                <a:latin typeface="Times New Roman" panose="02020603050405020304" pitchFamily="18" charset="0"/>
                <a:cs typeface="Times New Roman" panose="02020603050405020304" pitchFamily="18" charset="0"/>
              </a:rPr>
              <a:t>I commanded you</a:t>
            </a:r>
            <a:r>
              <a:rPr lang="en-US" sz="2400" dirty="0">
                <a:latin typeface="Times New Roman" panose="02020603050405020304" pitchFamily="18" charset="0"/>
                <a:cs typeface="Times New Roman" panose="02020603050405020304" pitchFamily="18" charset="0"/>
              </a:rPr>
              <a:t>; and lo, I am with you always, even to the end of the age." </a:t>
            </a: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446557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5288820"/>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Authority of the Apostles</a:t>
            </a:r>
          </a:p>
          <a:p>
            <a:pPr marL="0" marR="0">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Greek Word: </a:t>
            </a:r>
            <a:r>
              <a:rPr lang="en-US" sz="2400" b="1" i="1" dirty="0" err="1">
                <a:effectLst/>
                <a:latin typeface="Times New Roman" panose="02020603050405020304" pitchFamily="18" charset="0"/>
                <a:cs typeface="Times New Roman" panose="02020603050405020304" pitchFamily="18" charset="0"/>
              </a:rPr>
              <a:t>apostolos</a:t>
            </a:r>
            <a:r>
              <a:rPr lang="en-US" sz="2400" dirty="0">
                <a:effectLst/>
                <a:latin typeface="Times New Roman" panose="02020603050405020304" pitchFamily="18" charset="0"/>
                <a:cs typeface="Times New Roman" panose="02020603050405020304" pitchFamily="18" charset="0"/>
              </a:rPr>
              <a:t> meaning one sent on a mission, an apostle</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Root Greek Word:  </a:t>
            </a:r>
            <a:r>
              <a:rPr lang="en-US" sz="2400" b="1" i="1" dirty="0" err="1">
                <a:effectLst/>
                <a:latin typeface="Times New Roman" panose="02020603050405020304" pitchFamily="18" charset="0"/>
                <a:cs typeface="Times New Roman" panose="02020603050405020304" pitchFamily="18" charset="0"/>
              </a:rPr>
              <a:t>apostellô</a:t>
            </a:r>
            <a:r>
              <a:rPr lang="en-US" sz="2400" dirty="0">
                <a:latin typeface="Times New Roman" panose="02020603050405020304" pitchFamily="18" charset="0"/>
                <a:cs typeface="Times New Roman" panose="02020603050405020304" pitchFamily="18" charset="0"/>
              </a:rPr>
              <a:t> meaning to send, send away:--</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Root Greek Words</a:t>
            </a:r>
          </a:p>
          <a:p>
            <a:pPr marL="342900" marR="0" indent="-342900">
              <a:spcBef>
                <a:spcPts val="0"/>
              </a:spcBef>
              <a:spcAft>
                <a:spcPts val="0"/>
              </a:spcAft>
              <a:buFont typeface="Arial" panose="020B0604020202020204" pitchFamily="34" charset="0"/>
              <a:buChar char="•"/>
            </a:pPr>
            <a:r>
              <a:rPr lang="en-US" sz="2400" b="1" i="1" dirty="0">
                <a:effectLst/>
                <a:latin typeface="Times New Roman" panose="02020603050405020304" pitchFamily="18" charset="0"/>
                <a:cs typeface="Times New Roman" panose="02020603050405020304" pitchFamily="18" charset="0"/>
              </a:rPr>
              <a:t>Apo: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from, away from:--</a:t>
            </a:r>
          </a:p>
          <a:p>
            <a:pPr marL="342900" marR="0" indent="-342900">
              <a:spcBef>
                <a:spcPts val="0"/>
              </a:spcBef>
              <a:spcAft>
                <a:spcPts val="0"/>
              </a:spcAft>
              <a:buFont typeface="Arial" panose="020B0604020202020204" pitchFamily="34" charset="0"/>
              <a:buChar char="•"/>
            </a:pPr>
            <a:r>
              <a:rPr lang="en-US" sz="2400" b="1" i="1" dirty="0" err="1">
                <a:effectLst/>
                <a:latin typeface="Times New Roman" panose="02020603050405020304" pitchFamily="18" charset="0"/>
                <a:cs typeface="Times New Roman" panose="02020603050405020304" pitchFamily="18" charset="0"/>
              </a:rPr>
              <a:t>Stellô</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to arrange, prepare, gather up</a:t>
            </a:r>
          </a:p>
          <a:p>
            <a:pPr marR="0">
              <a:spcBef>
                <a:spcPts val="0"/>
              </a:spcBef>
              <a:spcAft>
                <a:spcPts val="0"/>
              </a:spcAft>
            </a:pP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postle - derived from the verb “to send” </a:t>
            </a: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Meant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as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one being sent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or a formally appointed or commissioned “</a:t>
            </a:r>
            <a:r>
              <a:rPr lang="en-US" sz="24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emissary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this context, the messenger formally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carries the authority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of the one who sent the messenger.  </a:t>
            </a: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Therefore, in the New Testament, the apostolic writers commonly make clear their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apostleship is derived from God and Jesus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5562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3908762"/>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Become Children of God at Baptism</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464746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80101" y="656820"/>
            <a:ext cx="12031798" cy="6247864"/>
          </a:xfrm>
          <a:prstGeom prst="rect">
            <a:avLst/>
          </a:prstGeom>
          <a:noFill/>
        </p:spPr>
        <p:txBody>
          <a:bodyPr wrap="square" rtlCol="0">
            <a:spAutoFit/>
          </a:bodyPr>
          <a:lstStyle/>
          <a:p>
            <a:pPr marL="0" marR="0" algn="ctr">
              <a:spcBef>
                <a:spcPts val="0"/>
              </a:spcBef>
              <a:spcAft>
                <a:spcPts val="0"/>
              </a:spcAft>
            </a:pPr>
            <a:r>
              <a:rPr lang="en-US" sz="2000" b="1" kern="0" dirty="0">
                <a:effectLst/>
                <a:latin typeface="Times New Roman" panose="02020603050405020304" pitchFamily="18" charset="0"/>
                <a:ea typeface="Times New Roman" panose="02020603050405020304" pitchFamily="18" charset="0"/>
              </a:rPr>
              <a:t>Premillennial </a:t>
            </a:r>
            <a:r>
              <a:rPr lang="en-US" sz="2000" b="1" kern="0" dirty="0">
                <a:latin typeface="Times New Roman" panose="02020603050405020304" pitchFamily="18" charset="0"/>
                <a:ea typeface="Times New Roman" panose="02020603050405020304" pitchFamily="18" charset="0"/>
              </a:rPr>
              <a:t>T</a:t>
            </a:r>
            <a:r>
              <a:rPr lang="en-US" sz="2000" b="1" kern="0" dirty="0">
                <a:effectLst/>
                <a:latin typeface="Times New Roman" panose="02020603050405020304" pitchFamily="18" charset="0"/>
                <a:ea typeface="Times New Roman" panose="02020603050405020304" pitchFamily="18" charset="0"/>
              </a:rPr>
              <a:t>heology</a:t>
            </a:r>
          </a:p>
          <a:p>
            <a:pPr marL="0" marR="0">
              <a:spcBef>
                <a:spcPts val="0"/>
              </a:spcBef>
              <a:spcAft>
                <a:spcPts val="0"/>
              </a:spcAft>
            </a:pPr>
            <a:endParaRPr lang="en-US" sz="2000" kern="0" dirty="0">
              <a:effectLst/>
              <a:latin typeface="Times New Roman" panose="02020603050405020304" pitchFamily="18" charset="0"/>
              <a:ea typeface="Times New Roman" panose="02020603050405020304" pitchFamily="18" charset="0"/>
            </a:endParaRPr>
          </a:p>
          <a:p>
            <a:pPr marL="457200" marR="0" lvl="0" indent="-457200">
              <a:spcBef>
                <a:spcPts val="0"/>
              </a:spcBef>
              <a:spcAft>
                <a:spcPts val="0"/>
              </a:spcAft>
              <a:buFont typeface="+mj-lt"/>
              <a:buAutoNum type="arabicPeriod"/>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Christ came into this world to establish His kingdom</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 Timothy 1:15 It is a trustworthy statement, deserving full acceptance, that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Christ Jesus came into the world to save sinners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among whom I am foremost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of all.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2"/>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However, Christ was crucified and the kingdom was not established</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b="1" dirty="0">
              <a:latin typeface="Times New Roman" panose="02020603050405020304" pitchFamily="18"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Isaiah 14:27</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"For the </a:t>
            </a:r>
            <a:r>
              <a:rPr lang="en-US" sz="20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of hosts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has planned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who can frustrate </a:t>
            </a:r>
            <a:r>
              <a:rPr lang="en-US" sz="20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it</a:t>
            </a:r>
            <a:r>
              <a:rPr lang="en-US" sz="2000" b="1"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And as for His stretched-out hand,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who can turn it back</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Job 42:2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 know that You can do all things, And that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 purpose of Yours can be thwarted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Isaiah 46:9-11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For I am God, and there is no other;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I am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God, and there is no one like Me, </a:t>
            </a:r>
            <a:b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'My purpose will be established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 will accomplish</a:t>
            </a:r>
            <a:r>
              <a:rPr lang="en-US" sz="20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all My good pleasure'; </a:t>
            </a:r>
            <a:r>
              <a:rPr lang="en-US" sz="20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Truly I have spoken; truly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 will bring it to pass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I have planned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it, </a:t>
            </a:r>
            <a:r>
              <a:rPr lang="en-US" sz="20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surely</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I will do it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(God)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rescued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(saved) us from the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us to the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96805964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4800673"/>
          </a:xfrm>
          <a:prstGeom prst="rect">
            <a:avLst/>
          </a:prstGeom>
          <a:noFill/>
        </p:spPr>
        <p:txBody>
          <a:bodyPr wrap="square">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Authority of the Apostles</a:t>
            </a:r>
          </a:p>
          <a:p>
            <a:pPr marL="0" marR="0">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r>
              <a:rPr lang="en-US" sz="2800" b="1" dirty="0">
                <a:effectLst/>
                <a:latin typeface="Times New Roman" panose="02020603050405020304" pitchFamily="18" charset="0"/>
                <a:ea typeface="Times New Roman" panose="02020603050405020304" pitchFamily="18" charset="0"/>
              </a:rPr>
              <a:t>Ephes. 1:1</a:t>
            </a:r>
            <a:r>
              <a:rPr lang="en-US" sz="2800" dirty="0">
                <a:effectLst/>
                <a:latin typeface="Times New Roman" panose="02020603050405020304" pitchFamily="18" charset="0"/>
                <a:ea typeface="Times New Roman" panose="02020603050405020304" pitchFamily="18" charset="0"/>
              </a:rPr>
              <a:t> Paul, an apostle of Christ Jesus by the </a:t>
            </a:r>
            <a:r>
              <a:rPr lang="en-US" sz="2800" b="1" u="sng" dirty="0">
                <a:effectLst/>
                <a:highlight>
                  <a:srgbClr val="FFFF00"/>
                </a:highlight>
                <a:latin typeface="Times New Roman" panose="02020603050405020304" pitchFamily="18" charset="0"/>
                <a:ea typeface="Times New Roman" panose="02020603050405020304" pitchFamily="18" charset="0"/>
              </a:rPr>
              <a:t>will of God</a:t>
            </a:r>
            <a:r>
              <a:rPr lang="en-US" sz="2800" dirty="0">
                <a:effectLst/>
                <a:latin typeface="Times New Roman" panose="02020603050405020304" pitchFamily="18" charset="0"/>
                <a:ea typeface="Times New Roman" panose="02020603050405020304" pitchFamily="18" charset="0"/>
              </a:rPr>
              <a:t>…</a:t>
            </a:r>
          </a:p>
          <a:p>
            <a:pPr marR="0" lvl="0">
              <a:spcBef>
                <a:spcPts val="0"/>
              </a:spcBef>
              <a:spcAft>
                <a:spcPts val="0"/>
              </a:spcAft>
              <a:tabLst>
                <a:tab pos="228600" algn="l"/>
              </a:tabLst>
            </a:pPr>
            <a:endParaRPr lang="en-US" sz="2800" dirty="0">
              <a:effectLst/>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800" b="1" dirty="0">
                <a:effectLst/>
                <a:latin typeface="Times New Roman" panose="02020603050405020304" pitchFamily="18" charset="0"/>
                <a:ea typeface="Times New Roman" panose="02020603050405020304" pitchFamily="18" charset="0"/>
              </a:rPr>
              <a:t>1 Cor. 1:1 </a:t>
            </a:r>
            <a:r>
              <a:rPr lang="en-US" sz="2800" dirty="0">
                <a:effectLst/>
                <a:latin typeface="Times New Roman" panose="02020603050405020304" pitchFamily="18" charset="0"/>
                <a:ea typeface="Times New Roman" panose="02020603050405020304" pitchFamily="18" charset="0"/>
              </a:rPr>
              <a:t>Paul, called as an apostle of Jesus Christ by the </a:t>
            </a:r>
            <a:r>
              <a:rPr lang="en-US" sz="2800" b="1" u="sng" dirty="0">
                <a:effectLst/>
                <a:highlight>
                  <a:srgbClr val="FFFF00"/>
                </a:highlight>
                <a:latin typeface="Times New Roman" panose="02020603050405020304" pitchFamily="18" charset="0"/>
                <a:ea typeface="Times New Roman" panose="02020603050405020304" pitchFamily="18" charset="0"/>
              </a:rPr>
              <a:t>will of God</a:t>
            </a:r>
            <a:r>
              <a:rPr lang="en-US" sz="2800" dirty="0">
                <a:effectLst/>
                <a:latin typeface="Times New Roman" panose="02020603050405020304" pitchFamily="18" charset="0"/>
                <a:ea typeface="Times New Roman" panose="02020603050405020304" pitchFamily="18" charset="0"/>
              </a:rPr>
              <a:t>…</a:t>
            </a:r>
          </a:p>
          <a:p>
            <a:pPr marR="0" lvl="0">
              <a:spcBef>
                <a:spcPts val="0"/>
              </a:spcBef>
              <a:spcAft>
                <a:spcPts val="0"/>
              </a:spcAft>
              <a:tabLst>
                <a:tab pos="228600" algn="l"/>
              </a:tabLst>
            </a:pPr>
            <a:endParaRPr lang="en-US" sz="2800" dirty="0">
              <a:effectLst/>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800" b="1" dirty="0">
                <a:effectLst/>
                <a:latin typeface="Times New Roman" panose="02020603050405020304" pitchFamily="18" charset="0"/>
                <a:ea typeface="Times New Roman" panose="02020603050405020304" pitchFamily="18" charset="0"/>
              </a:rPr>
              <a:t>Galatians 1:1 </a:t>
            </a:r>
            <a:r>
              <a:rPr lang="en-US" sz="2800" dirty="0">
                <a:effectLst/>
                <a:latin typeface="Times New Roman" panose="02020603050405020304" pitchFamily="18" charset="0"/>
                <a:ea typeface="Times New Roman" panose="02020603050405020304" pitchFamily="18" charset="0"/>
              </a:rPr>
              <a:t>Paul, an apostle (</a:t>
            </a:r>
            <a:r>
              <a:rPr lang="en-US" sz="2800" b="1" u="sng" dirty="0">
                <a:effectLst/>
                <a:highlight>
                  <a:srgbClr val="FFFF00"/>
                </a:highlight>
                <a:latin typeface="Times New Roman" panose="02020603050405020304" pitchFamily="18" charset="0"/>
                <a:ea typeface="Times New Roman" panose="02020603050405020304" pitchFamily="18" charset="0"/>
              </a:rPr>
              <a:t>not sent from men</a:t>
            </a:r>
            <a:r>
              <a:rPr lang="en-US" sz="2800" dirty="0">
                <a:effectLst/>
                <a:latin typeface="Times New Roman" panose="02020603050405020304" pitchFamily="18" charset="0"/>
                <a:ea typeface="Times New Roman" panose="02020603050405020304" pitchFamily="18" charset="0"/>
              </a:rPr>
              <a:t>, nor through the agency of man, </a:t>
            </a:r>
            <a:r>
              <a:rPr lang="en-US" sz="2800" b="1" u="sng" dirty="0">
                <a:effectLst/>
                <a:highlight>
                  <a:srgbClr val="FFFF00"/>
                </a:highlight>
                <a:latin typeface="Times New Roman" panose="02020603050405020304" pitchFamily="18" charset="0"/>
                <a:ea typeface="Times New Roman" panose="02020603050405020304" pitchFamily="18" charset="0"/>
              </a:rPr>
              <a:t>but through Jesus Christ, and God the Father</a:t>
            </a:r>
            <a:r>
              <a:rPr lang="en-US" sz="2800" dirty="0">
                <a:effectLst/>
                <a:latin typeface="Times New Roman" panose="02020603050405020304" pitchFamily="18" charset="0"/>
                <a:ea typeface="Times New Roman" panose="02020603050405020304" pitchFamily="18" charset="0"/>
              </a:rPr>
              <a:t>, who raised Him from the dead), </a:t>
            </a:r>
          </a:p>
          <a:p>
            <a:pPr marR="0" lvl="0">
              <a:spcBef>
                <a:spcPts val="0"/>
              </a:spcBef>
              <a:spcAft>
                <a:spcPts val="0"/>
              </a:spcAft>
              <a:tabLst>
                <a:tab pos="228600" algn="l"/>
              </a:tabLst>
            </a:pPr>
            <a:endParaRPr lang="en-US" sz="2800" dirty="0">
              <a:effectLst/>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800" b="1" dirty="0">
                <a:effectLst/>
                <a:latin typeface="Times New Roman" panose="02020603050405020304" pitchFamily="18" charset="0"/>
                <a:ea typeface="Times New Roman" panose="02020603050405020304" pitchFamily="18" charset="0"/>
              </a:rPr>
              <a:t>1 Peter 1:1 </a:t>
            </a:r>
            <a:r>
              <a:rPr lang="en-US" sz="2800" dirty="0">
                <a:effectLst/>
                <a:latin typeface="Times New Roman" panose="02020603050405020304" pitchFamily="18" charset="0"/>
                <a:ea typeface="Times New Roman" panose="02020603050405020304" pitchFamily="18" charset="0"/>
              </a:rPr>
              <a:t>Peter, an apostle </a:t>
            </a:r>
            <a:r>
              <a:rPr lang="en-US" sz="2800" b="1" u="sng" dirty="0">
                <a:effectLst/>
                <a:highlight>
                  <a:srgbClr val="FFFF00"/>
                </a:highlight>
                <a:latin typeface="Times New Roman" panose="02020603050405020304" pitchFamily="18" charset="0"/>
                <a:ea typeface="Times New Roman" panose="02020603050405020304" pitchFamily="18" charset="0"/>
              </a:rPr>
              <a:t>of Jesus Christ</a:t>
            </a:r>
            <a:r>
              <a:rPr lang="en-US" sz="2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26929829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5755422"/>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God inspired or gave revelation of His word to the Apostles through the working of the Holy Spirit.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1:2   until the day when He was taken up, after He had by the Holy Spirit given orders to</a:t>
            </a:r>
            <a:r>
              <a:rPr lang="en-US" sz="2000" b="1" dirty="0">
                <a:effectLst/>
                <a:latin typeface="Times New Roman" panose="02020603050405020304" pitchFamily="18" charset="0"/>
                <a:ea typeface="Times New Roman" panose="02020603050405020304" pitchFamily="18" charset="0"/>
              </a:rPr>
              <a:t> </a:t>
            </a:r>
            <a:r>
              <a:rPr lang="en-US" sz="2000" b="1" dirty="0">
                <a:effectLst/>
                <a:highlight>
                  <a:srgbClr val="FFFF00"/>
                </a:highlight>
                <a:latin typeface="Times New Roman" panose="02020603050405020304" pitchFamily="18" charset="0"/>
                <a:ea typeface="Times New Roman" panose="02020603050405020304" pitchFamily="18" charset="0"/>
              </a:rPr>
              <a:t>the apostles whom He had chosen</a:t>
            </a:r>
            <a:r>
              <a:rPr lang="en-US" sz="20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1:4-5   And gathering them together, He commanded them not to leave Jerusalem, but to </a:t>
            </a:r>
            <a:r>
              <a:rPr lang="en-US" sz="2000" b="1" dirty="0">
                <a:effectLst/>
                <a:latin typeface="Times New Roman" panose="02020603050405020304" pitchFamily="18" charset="0"/>
                <a:ea typeface="Times New Roman" panose="02020603050405020304" pitchFamily="18" charset="0"/>
              </a:rPr>
              <a:t>wait for what the Father had promised</a:t>
            </a:r>
            <a:r>
              <a:rPr lang="en-US" sz="2000" dirty="0">
                <a:effectLst/>
                <a:latin typeface="Times New Roman" panose="02020603050405020304" pitchFamily="18" charset="0"/>
                <a:ea typeface="Times New Roman" panose="02020603050405020304" pitchFamily="18" charset="0"/>
              </a:rPr>
              <a:t>, "Which," He said, "you heard of from Me; [5] for John baptized with water, but </a:t>
            </a:r>
            <a:r>
              <a:rPr lang="en-US" sz="2000" b="1" dirty="0">
                <a:effectLst/>
                <a:highlight>
                  <a:srgbClr val="FFFF00"/>
                </a:highlight>
                <a:latin typeface="Times New Roman" panose="02020603050405020304" pitchFamily="18" charset="0"/>
                <a:ea typeface="Times New Roman" panose="02020603050405020304" pitchFamily="18" charset="0"/>
              </a:rPr>
              <a:t>you shall be baptized with the Holy Spirit</a:t>
            </a:r>
            <a:r>
              <a:rPr lang="en-US" sz="2000" dirty="0">
                <a:effectLst/>
                <a:highlight>
                  <a:srgbClr val="FFFF00"/>
                </a:highligh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not many days from now."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1:8    but </a:t>
            </a:r>
            <a:r>
              <a:rPr lang="en-US" sz="2000" b="1" dirty="0">
                <a:effectLst/>
                <a:highlight>
                  <a:srgbClr val="FFFF00"/>
                </a:highlight>
                <a:latin typeface="Times New Roman" panose="02020603050405020304" pitchFamily="18" charset="0"/>
                <a:ea typeface="Times New Roman" panose="02020603050405020304" pitchFamily="18" charset="0"/>
              </a:rPr>
              <a:t>you shall receive power</a:t>
            </a:r>
            <a:r>
              <a:rPr lang="en-US" sz="2000" dirty="0">
                <a:effectLst/>
                <a:highlight>
                  <a:srgbClr val="FFFF00"/>
                </a:highligh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when the Holy Spirit has come upon you; and </a:t>
            </a:r>
            <a:r>
              <a:rPr lang="en-US" sz="2000" b="1" dirty="0">
                <a:effectLst/>
                <a:highlight>
                  <a:srgbClr val="FFFF00"/>
                </a:highlight>
                <a:latin typeface="Times New Roman" panose="02020603050405020304" pitchFamily="18" charset="0"/>
                <a:ea typeface="Times New Roman" panose="02020603050405020304" pitchFamily="18" charset="0"/>
              </a:rPr>
              <a:t>you shall be My witnesses</a:t>
            </a:r>
            <a:r>
              <a:rPr lang="en-US" sz="2000" dirty="0">
                <a:effectLst/>
                <a:highlight>
                  <a:srgbClr val="FFFF00"/>
                </a:highligh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both in Jerusalem, and in all Judea and Samaria, and even to the remotest part of the earth."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2:43  And everyone kept feeling a sense of awe; and many </a:t>
            </a:r>
            <a:r>
              <a:rPr lang="en-US" sz="2000" b="1" dirty="0">
                <a:effectLst/>
                <a:highlight>
                  <a:srgbClr val="FFFF00"/>
                </a:highlight>
                <a:latin typeface="Times New Roman" panose="02020603050405020304" pitchFamily="18" charset="0"/>
                <a:ea typeface="Times New Roman" panose="02020603050405020304" pitchFamily="18" charset="0"/>
              </a:rPr>
              <a:t>wonders and signs were taking place through the apostles</a:t>
            </a: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4:33  And with </a:t>
            </a:r>
            <a:r>
              <a:rPr lang="en-US" sz="2000" b="1" u="sng" dirty="0">
                <a:effectLst/>
                <a:highlight>
                  <a:srgbClr val="FFFF00"/>
                </a:highlight>
                <a:latin typeface="Times New Roman" panose="02020603050405020304" pitchFamily="18" charset="0"/>
                <a:ea typeface="Times New Roman" panose="02020603050405020304" pitchFamily="18" charset="0"/>
              </a:rPr>
              <a:t>great power the apostles were giving witness </a:t>
            </a:r>
            <a:r>
              <a:rPr lang="en-US" sz="2000" dirty="0">
                <a:effectLst/>
                <a:latin typeface="Times New Roman" panose="02020603050405020304" pitchFamily="18" charset="0"/>
                <a:ea typeface="Times New Roman" panose="02020603050405020304" pitchFamily="18" charset="0"/>
              </a:rPr>
              <a:t>to the resurrection of the Lord Jesus, and abundant grace was upon them all. </a:t>
            </a:r>
          </a:p>
        </p:txBody>
      </p:sp>
    </p:spTree>
    <p:extLst>
      <p:ext uri="{BB962C8B-B14F-4D97-AF65-F5344CB8AC3E}">
        <p14:creationId xmlns:p14="http://schemas.microsoft.com/office/powerpoint/2010/main" val="31286936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0975227" cy="6001643"/>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Galatians 1:11-12  </a:t>
            </a:r>
            <a:r>
              <a:rPr lang="en-US" sz="2400" dirty="0">
                <a:effectLst/>
                <a:latin typeface="Times New Roman" panose="02020603050405020304" pitchFamily="18" charset="0"/>
                <a:ea typeface="Times New Roman" panose="02020603050405020304" pitchFamily="18" charset="0"/>
              </a:rPr>
              <a:t>For I would have you know, brethren, that the </a:t>
            </a:r>
            <a:r>
              <a:rPr lang="en-US" sz="2400" b="1" dirty="0">
                <a:effectLst/>
                <a:highlight>
                  <a:srgbClr val="FFFF00"/>
                </a:highlight>
                <a:latin typeface="Times New Roman" panose="02020603050405020304" pitchFamily="18" charset="0"/>
                <a:ea typeface="Times New Roman" panose="02020603050405020304" pitchFamily="18" charset="0"/>
              </a:rPr>
              <a:t>gospel which was preached by me is not according to man.</a:t>
            </a:r>
            <a:r>
              <a:rPr lang="en-US" sz="2400" dirty="0">
                <a:effectLst/>
                <a:latin typeface="Times New Roman" panose="02020603050405020304" pitchFamily="18" charset="0"/>
                <a:ea typeface="Times New Roman" panose="02020603050405020304" pitchFamily="18" charset="0"/>
              </a:rPr>
              <a:t> [12] For I neither received it from man, nor was I taught it, </a:t>
            </a:r>
            <a:r>
              <a:rPr lang="en-US" sz="2400" b="1" dirty="0">
                <a:effectLst/>
                <a:highlight>
                  <a:srgbClr val="FFFF00"/>
                </a:highlight>
                <a:latin typeface="Times New Roman" panose="02020603050405020304" pitchFamily="18" charset="0"/>
                <a:ea typeface="Times New Roman" panose="02020603050405020304" pitchFamily="18" charset="0"/>
              </a:rPr>
              <a:t>but I received it through a revelation of Jesus Christ</a:t>
            </a: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Ephes. 3:4-5   </a:t>
            </a:r>
            <a:r>
              <a:rPr lang="en-US" sz="2400" dirty="0">
                <a:effectLst/>
                <a:latin typeface="Times New Roman" panose="02020603050405020304" pitchFamily="18" charset="0"/>
                <a:ea typeface="Times New Roman" panose="02020603050405020304" pitchFamily="18" charset="0"/>
              </a:rPr>
              <a:t>And by referring to this, when you read </a:t>
            </a:r>
            <a:r>
              <a:rPr lang="en-US" sz="2400" b="1" dirty="0">
                <a:effectLst/>
                <a:highlight>
                  <a:srgbClr val="FFFF00"/>
                </a:highlight>
                <a:latin typeface="Times New Roman" panose="02020603050405020304" pitchFamily="18" charset="0"/>
                <a:ea typeface="Times New Roman" panose="02020603050405020304" pitchFamily="18" charset="0"/>
              </a:rPr>
              <a:t>you can understand my insight into the mystery of Christ</a:t>
            </a:r>
            <a:r>
              <a:rPr lang="en-US" sz="2400" dirty="0">
                <a:effectLst/>
                <a:latin typeface="Times New Roman" panose="02020603050405020304" pitchFamily="18" charset="0"/>
                <a:ea typeface="Times New Roman" panose="02020603050405020304" pitchFamily="18" charset="0"/>
              </a:rPr>
              <a:t>, [5] which in other generations was not made known to the sons of men, as </a:t>
            </a:r>
            <a:r>
              <a:rPr lang="en-US" sz="2400" b="1" dirty="0">
                <a:effectLst/>
                <a:highlight>
                  <a:srgbClr val="FFFF00"/>
                </a:highlight>
                <a:latin typeface="Times New Roman" panose="02020603050405020304" pitchFamily="18" charset="0"/>
                <a:ea typeface="Times New Roman" panose="02020603050405020304" pitchFamily="18" charset="0"/>
              </a:rPr>
              <a:t>it has now been revealed to His holy apostles</a:t>
            </a:r>
            <a:r>
              <a:rPr lang="en-US" sz="2400" dirty="0">
                <a:effectLst/>
                <a:highlight>
                  <a:srgbClr val="FFFF00"/>
                </a:highligh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and prophets in the Spirit;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1 Thes. 2:13     </a:t>
            </a:r>
            <a:r>
              <a:rPr lang="en-US" sz="2400" dirty="0">
                <a:effectLst/>
                <a:latin typeface="Times New Roman" panose="02020603050405020304" pitchFamily="18" charset="0"/>
                <a:ea typeface="Times New Roman" panose="02020603050405020304" pitchFamily="18" charset="0"/>
              </a:rPr>
              <a:t>And for this reason we also constantly thank God that when </a:t>
            </a:r>
            <a:r>
              <a:rPr lang="en-US" sz="2400" b="1" dirty="0">
                <a:effectLst/>
                <a:highlight>
                  <a:srgbClr val="FFFF00"/>
                </a:highlight>
                <a:latin typeface="Times New Roman" panose="02020603050405020304" pitchFamily="18" charset="0"/>
                <a:ea typeface="Times New Roman" panose="02020603050405020304" pitchFamily="18" charset="0"/>
              </a:rPr>
              <a:t>you received from us the word of God's messag</a:t>
            </a:r>
            <a:r>
              <a:rPr lang="en-US" sz="2400" dirty="0">
                <a:effectLst/>
                <a:highlight>
                  <a:srgbClr val="FFFF00"/>
                </a:highlight>
                <a:latin typeface="Times New Roman" panose="02020603050405020304" pitchFamily="18" charset="0"/>
                <a:ea typeface="Times New Roman" panose="02020603050405020304" pitchFamily="18" charset="0"/>
              </a:rPr>
              <a:t>e</a:t>
            </a:r>
            <a:r>
              <a:rPr lang="en-US" sz="2400" dirty="0">
                <a:effectLst/>
                <a:latin typeface="Times New Roman" panose="02020603050405020304" pitchFamily="18" charset="0"/>
                <a:ea typeface="Times New Roman" panose="02020603050405020304" pitchFamily="18" charset="0"/>
              </a:rPr>
              <a:t>, you accepted it </a:t>
            </a:r>
            <a:r>
              <a:rPr lang="en-US" sz="2400" b="1" dirty="0">
                <a:effectLst/>
                <a:highlight>
                  <a:srgbClr val="FFFF00"/>
                </a:highlight>
                <a:latin typeface="Times New Roman" panose="02020603050405020304" pitchFamily="18" charset="0"/>
                <a:ea typeface="Times New Roman" panose="02020603050405020304" pitchFamily="18" charset="0"/>
              </a:rPr>
              <a:t>not as the word of men</a:t>
            </a:r>
            <a:r>
              <a:rPr lang="en-US" sz="2400" dirty="0">
                <a:effectLst/>
                <a:latin typeface="Times New Roman" panose="02020603050405020304" pitchFamily="18" charset="0"/>
                <a:ea typeface="Times New Roman" panose="02020603050405020304" pitchFamily="18" charset="0"/>
              </a:rPr>
              <a:t>, but for </a:t>
            </a:r>
            <a:r>
              <a:rPr lang="en-US" sz="2400" b="1" dirty="0">
                <a:effectLst/>
                <a:highlight>
                  <a:srgbClr val="FFFF00"/>
                </a:highlight>
                <a:latin typeface="Times New Roman" panose="02020603050405020304" pitchFamily="18" charset="0"/>
                <a:ea typeface="Times New Roman" panose="02020603050405020304" pitchFamily="18" charset="0"/>
              </a:rPr>
              <a:t>what it really is, the word of God</a:t>
            </a:r>
            <a:r>
              <a:rPr lang="en-US" sz="2400" dirty="0">
                <a:effectLst/>
                <a:latin typeface="Times New Roman" panose="02020603050405020304" pitchFamily="18" charset="0"/>
                <a:ea typeface="Times New Roman" panose="02020603050405020304" pitchFamily="18" charset="0"/>
              </a:rPr>
              <a:t>, which also performs its work in you who believe. </a:t>
            </a: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rPr>
              <a:t>1 Cor. 14:37 </a:t>
            </a:r>
            <a:r>
              <a:rPr lang="en-US" sz="2400" dirty="0">
                <a:effectLst/>
                <a:latin typeface="Times New Roman" panose="02020603050405020304" pitchFamily="18" charset="0"/>
                <a:ea typeface="Times New Roman" panose="02020603050405020304" pitchFamily="18" charset="0"/>
              </a:rPr>
              <a:t>… recognize </a:t>
            </a:r>
            <a:r>
              <a:rPr lang="en-US" sz="2400" b="1" dirty="0">
                <a:effectLst/>
                <a:highlight>
                  <a:srgbClr val="FFFF00"/>
                </a:highlight>
                <a:latin typeface="Times New Roman" panose="02020603050405020304" pitchFamily="18" charset="0"/>
                <a:ea typeface="Times New Roman" panose="02020603050405020304" pitchFamily="18" charset="0"/>
              </a:rPr>
              <a:t>that the things which I write to you are the Lord's commandment</a:t>
            </a: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852110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6370975"/>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Bestowing of the Holy Spirit Powers through the Laying on of the Apostles’ Hands</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Acts 8:5, 12, 14-18 </a:t>
            </a:r>
            <a:r>
              <a:rPr lang="en-US" sz="2400" dirty="0">
                <a:effectLst/>
                <a:latin typeface="Times New Roman" panose="02020603050405020304" pitchFamily="18" charset="0"/>
                <a:ea typeface="Times New Roman" panose="02020603050405020304" pitchFamily="18" charset="0"/>
              </a:rPr>
              <a:t>And </a:t>
            </a:r>
            <a:r>
              <a:rPr lang="en-US" sz="2400" b="1" dirty="0">
                <a:effectLst/>
                <a:latin typeface="Times New Roman" panose="02020603050405020304" pitchFamily="18" charset="0"/>
                <a:ea typeface="Times New Roman" panose="02020603050405020304" pitchFamily="18" charset="0"/>
              </a:rPr>
              <a:t>Philip</a:t>
            </a:r>
            <a:r>
              <a:rPr lang="en-US" sz="2400" dirty="0">
                <a:effectLst/>
                <a:latin typeface="Times New Roman" panose="02020603050405020304" pitchFamily="18" charset="0"/>
                <a:ea typeface="Times New Roman" panose="02020603050405020304" pitchFamily="18" charset="0"/>
              </a:rPr>
              <a:t> went down to the city of Samaria and began </a:t>
            </a:r>
            <a:r>
              <a:rPr lang="en-US" sz="2400" b="1" dirty="0">
                <a:effectLst/>
                <a:latin typeface="Times New Roman" panose="02020603050405020304" pitchFamily="18" charset="0"/>
                <a:ea typeface="Times New Roman" panose="02020603050405020304" pitchFamily="18" charset="0"/>
              </a:rPr>
              <a:t>proclaiming Christ</a:t>
            </a:r>
            <a:r>
              <a:rPr lang="en-US" sz="2400" dirty="0">
                <a:effectLst/>
                <a:latin typeface="Times New Roman" panose="02020603050405020304" pitchFamily="18" charset="0"/>
                <a:ea typeface="Times New Roman" panose="02020603050405020304" pitchFamily="18" charset="0"/>
              </a:rPr>
              <a:t> to them. …[12] But when </a:t>
            </a:r>
            <a:r>
              <a:rPr lang="en-US" sz="2400" b="1" dirty="0">
                <a:effectLst/>
                <a:latin typeface="Times New Roman" panose="02020603050405020304" pitchFamily="18" charset="0"/>
                <a:ea typeface="Times New Roman" panose="02020603050405020304" pitchFamily="18" charset="0"/>
              </a:rPr>
              <a:t>they believed</a:t>
            </a:r>
            <a:r>
              <a:rPr lang="en-US" sz="2400" dirty="0">
                <a:effectLst/>
                <a:latin typeface="Times New Roman" panose="02020603050405020304" pitchFamily="18" charset="0"/>
                <a:ea typeface="Times New Roman" panose="02020603050405020304" pitchFamily="18" charset="0"/>
              </a:rPr>
              <a:t> Philip preaching the good news about the kingdom of God and the name of Jesus Christ, </a:t>
            </a:r>
            <a:r>
              <a:rPr lang="en-US" sz="2400" b="1" dirty="0">
                <a:effectLst/>
                <a:highlight>
                  <a:srgbClr val="FFFF00"/>
                </a:highlight>
                <a:latin typeface="Times New Roman" panose="02020603050405020304" pitchFamily="18" charset="0"/>
                <a:ea typeface="Times New Roman" panose="02020603050405020304" pitchFamily="18" charset="0"/>
              </a:rPr>
              <a:t>they were being baptized, men and women alike</a:t>
            </a:r>
            <a:r>
              <a:rPr lang="en-US" sz="2400" dirty="0">
                <a:effectLst/>
                <a:latin typeface="Times New Roman" panose="02020603050405020304" pitchFamily="18" charset="0"/>
                <a:ea typeface="Times New Roman" panose="02020603050405020304" pitchFamily="18" charset="0"/>
              </a:rPr>
              <a:t>….[14] Now when the apostles in Jerusalem heard that Samaria had received the word of God, they </a:t>
            </a:r>
            <a:r>
              <a:rPr lang="en-US" sz="2400" b="1" dirty="0">
                <a:effectLst/>
                <a:latin typeface="Times New Roman" panose="02020603050405020304" pitchFamily="18" charset="0"/>
                <a:ea typeface="Times New Roman" panose="02020603050405020304" pitchFamily="18" charset="0"/>
              </a:rPr>
              <a:t>sent them Peter and John</a:t>
            </a:r>
            <a:r>
              <a:rPr lang="en-US" sz="2400" dirty="0">
                <a:effectLst/>
                <a:latin typeface="Times New Roman" panose="02020603050405020304" pitchFamily="18" charset="0"/>
                <a:ea typeface="Times New Roman" panose="02020603050405020304" pitchFamily="18" charset="0"/>
              </a:rPr>
              <a:t>, [15] who came down and prayed for them</a:t>
            </a:r>
            <a:r>
              <a:rPr lang="en-US" sz="2400" b="1" dirty="0">
                <a:effectLst/>
                <a:latin typeface="Times New Roman" panose="02020603050405020304" pitchFamily="18" charset="0"/>
                <a:ea typeface="Times New Roman" panose="02020603050405020304" pitchFamily="18" charset="0"/>
              </a:rPr>
              <a:t>, </a:t>
            </a:r>
            <a:r>
              <a:rPr lang="en-US" sz="2400" b="1" dirty="0">
                <a:effectLst/>
                <a:highlight>
                  <a:srgbClr val="FFFF00"/>
                </a:highlight>
                <a:latin typeface="Times New Roman" panose="02020603050405020304" pitchFamily="18" charset="0"/>
                <a:ea typeface="Times New Roman" panose="02020603050405020304" pitchFamily="18" charset="0"/>
              </a:rPr>
              <a:t>that they might receive the Holy Spirit</a:t>
            </a:r>
            <a:r>
              <a:rPr lang="en-US" sz="2400" b="1"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[16] For </a:t>
            </a:r>
            <a:r>
              <a:rPr lang="en-US" sz="2400" b="1" dirty="0">
                <a:effectLst/>
                <a:highlight>
                  <a:srgbClr val="FFFF00"/>
                </a:highlight>
                <a:latin typeface="Times New Roman" panose="02020603050405020304" pitchFamily="18" charset="0"/>
                <a:ea typeface="Times New Roman" panose="02020603050405020304" pitchFamily="18" charset="0"/>
              </a:rPr>
              <a:t>He had not yet fallen upon any of them</a:t>
            </a:r>
            <a:r>
              <a:rPr lang="en-US" sz="2400" dirty="0">
                <a:effectLst/>
                <a:latin typeface="Times New Roman" panose="02020603050405020304" pitchFamily="18" charset="0"/>
                <a:ea typeface="Times New Roman" panose="02020603050405020304" pitchFamily="18" charset="0"/>
              </a:rPr>
              <a:t>; they had simply been baptized in the name of the Lord Jesus. [17] </a:t>
            </a:r>
            <a:r>
              <a:rPr lang="en-US" sz="2400" b="1" dirty="0">
                <a:effectLst/>
                <a:highlight>
                  <a:srgbClr val="FFFF00"/>
                </a:highlight>
                <a:latin typeface="Times New Roman" panose="02020603050405020304" pitchFamily="18" charset="0"/>
                <a:ea typeface="Times New Roman" panose="02020603050405020304" pitchFamily="18" charset="0"/>
              </a:rPr>
              <a:t>Then they began laying their hands on them</a:t>
            </a:r>
            <a:r>
              <a:rPr lang="en-US" sz="2400" dirty="0">
                <a:effectLst/>
                <a:latin typeface="Times New Roman" panose="02020603050405020304" pitchFamily="18" charset="0"/>
                <a:ea typeface="Times New Roman" panose="02020603050405020304" pitchFamily="18" charset="0"/>
              </a:rPr>
              <a:t>, and they were receiving the Holy Spirit. [18] Now when Simon saw that the </a:t>
            </a:r>
            <a:r>
              <a:rPr lang="en-US" sz="2400" b="1" dirty="0">
                <a:effectLst/>
                <a:highlight>
                  <a:srgbClr val="FFFF00"/>
                </a:highlight>
                <a:latin typeface="Times New Roman" panose="02020603050405020304" pitchFamily="18" charset="0"/>
                <a:ea typeface="Times New Roman" panose="02020603050405020304" pitchFamily="18" charset="0"/>
              </a:rPr>
              <a:t>Spirit was bestowed through the laying on of the apostles' hands</a:t>
            </a:r>
            <a:r>
              <a:rPr lang="en-US" sz="2400" dirty="0">
                <a:effectLst/>
                <a:latin typeface="Times New Roman" panose="02020603050405020304" pitchFamily="18" charset="0"/>
                <a:ea typeface="Times New Roman" panose="02020603050405020304" pitchFamily="18" charset="0"/>
              </a:rPr>
              <a:t>, he offered them money,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Acts 19:5-6  </a:t>
            </a:r>
            <a:r>
              <a:rPr lang="en-US" sz="2400" dirty="0">
                <a:effectLst/>
                <a:latin typeface="Times New Roman" panose="02020603050405020304" pitchFamily="18" charset="0"/>
                <a:ea typeface="Times New Roman" panose="02020603050405020304" pitchFamily="18" charset="0"/>
              </a:rPr>
              <a:t>And when they heard this, they were </a:t>
            </a:r>
            <a:r>
              <a:rPr lang="en-US" sz="2400" b="1" dirty="0">
                <a:effectLst/>
                <a:highlight>
                  <a:srgbClr val="FFFF00"/>
                </a:highlight>
                <a:latin typeface="Times New Roman" panose="02020603050405020304" pitchFamily="18" charset="0"/>
                <a:ea typeface="Times New Roman" panose="02020603050405020304" pitchFamily="18" charset="0"/>
              </a:rPr>
              <a:t>baptized in the name of the Lord Jesus</a:t>
            </a:r>
            <a:r>
              <a:rPr lang="en-US" sz="2400" dirty="0">
                <a:effectLst/>
                <a:latin typeface="Times New Roman" panose="02020603050405020304" pitchFamily="18" charset="0"/>
                <a:ea typeface="Times New Roman" panose="02020603050405020304" pitchFamily="18" charset="0"/>
              </a:rPr>
              <a:t>. [6] And when </a:t>
            </a:r>
            <a:r>
              <a:rPr lang="en-US" sz="2400" b="1" dirty="0">
                <a:effectLst/>
                <a:highlight>
                  <a:srgbClr val="FFFF00"/>
                </a:highlight>
                <a:latin typeface="Times New Roman" panose="02020603050405020304" pitchFamily="18" charset="0"/>
                <a:ea typeface="Times New Roman" panose="02020603050405020304" pitchFamily="18" charset="0"/>
              </a:rPr>
              <a:t>Paul had laid his hands</a:t>
            </a:r>
            <a:r>
              <a:rPr lang="en-US" sz="2400" b="1"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upon them, the </a:t>
            </a:r>
            <a:r>
              <a:rPr lang="en-US" sz="2400" b="1" dirty="0">
                <a:effectLst/>
                <a:highlight>
                  <a:srgbClr val="FFFF00"/>
                </a:highlight>
                <a:latin typeface="Times New Roman" panose="02020603050405020304" pitchFamily="18" charset="0"/>
                <a:ea typeface="Times New Roman" panose="02020603050405020304" pitchFamily="18" charset="0"/>
              </a:rPr>
              <a:t>Holy Spirit came on them</a:t>
            </a:r>
            <a:r>
              <a:rPr lang="en-US" sz="2400" dirty="0">
                <a:effectLst/>
                <a:latin typeface="Times New Roman" panose="02020603050405020304" pitchFamily="18" charset="0"/>
                <a:ea typeface="Times New Roman" panose="02020603050405020304" pitchFamily="18" charset="0"/>
              </a:rPr>
              <a:t>, and they began speaking with tongues and prophesying. </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872757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6801862"/>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Bestowing of the Holy Spirit Powers through the Laying on of the Apostles’ Hands</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Inspired writers who were not apostles:</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Mark, Luke, and Titus</a:t>
            </a:r>
            <a:r>
              <a:rPr lang="en-US" sz="2800" dirty="0">
                <a:effectLst/>
                <a:latin typeface="Times New Roman" panose="02020603050405020304" pitchFamily="18" charset="0"/>
                <a:ea typeface="Times New Roman" panose="02020603050405020304" pitchFamily="18" charset="0"/>
              </a:rPr>
              <a:t>: Companions and Converts of Paul</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James:</a:t>
            </a:r>
            <a:r>
              <a:rPr lang="en-US" sz="2800" dirty="0">
                <a:effectLst/>
                <a:latin typeface="Times New Roman" panose="02020603050405020304" pitchFamily="18" charset="0"/>
                <a:ea typeface="Times New Roman" panose="02020603050405020304" pitchFamily="18" charset="0"/>
              </a:rPr>
              <a:t>  Brother of Jesus (Mt 13:55 and Mk 6:3) and probable writer of the Book of James.  James, the apostle (son of Zebedee) was martyred around 44 A.D. and could not be the author of James’ epistle.</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Jude:</a:t>
            </a:r>
            <a:r>
              <a:rPr lang="en-US" sz="2800" dirty="0">
                <a:effectLst/>
                <a:latin typeface="Times New Roman" panose="02020603050405020304" pitchFamily="18" charset="0"/>
                <a:ea typeface="Times New Roman" panose="02020603050405020304" pitchFamily="18" charset="0"/>
              </a:rPr>
              <a:t> Brother of James (Jude 1:1) and therefore also of Jesus (Mt 13:55 and Mk 6:3) who is the writer of the Book of Jude.</a:t>
            </a:r>
          </a:p>
          <a:p>
            <a:pPr marR="0" lvl="0">
              <a:spcBef>
                <a:spcPts val="0"/>
              </a:spcBef>
              <a:spcAft>
                <a:spcPts val="0"/>
              </a:spcAft>
              <a:tabLst>
                <a:tab pos="228600" algn="l"/>
              </a:tabLst>
            </a:pPr>
            <a:endParaRPr lang="en-US" sz="2800" dirty="0">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800" dirty="0">
                <a:effectLst/>
                <a:latin typeface="Times New Roman" panose="02020603050405020304" pitchFamily="18" charset="0"/>
                <a:ea typeface="Times New Roman" panose="02020603050405020304" pitchFamily="18" charset="0"/>
              </a:rPr>
              <a:t>Others who are not writers in the New Testament</a:t>
            </a:r>
          </a:p>
          <a:p>
            <a:pPr>
              <a:tabLst>
                <a:tab pos="228600" algn="l"/>
              </a:tabLst>
            </a:pPr>
            <a:r>
              <a:rPr lang="en-US" sz="2800" b="1" dirty="0">
                <a:effectLst/>
                <a:latin typeface="Times New Roman" panose="02020603050405020304" pitchFamily="18" charset="0"/>
                <a:ea typeface="Times New Roman" panose="02020603050405020304" pitchFamily="18" charset="0"/>
              </a:rPr>
              <a:t>Timothy: </a:t>
            </a:r>
            <a:r>
              <a:rPr lang="en-US" sz="2800" dirty="0">
                <a:effectLst/>
                <a:latin typeface="Times New Roman" panose="02020603050405020304" pitchFamily="18" charset="0"/>
                <a:ea typeface="Times New Roman" panose="02020603050405020304" pitchFamily="18" charset="0"/>
              </a:rPr>
              <a:t>Evangelist whom Paul wrote in 1</a:t>
            </a:r>
            <a:r>
              <a:rPr lang="en-US" sz="2800" baseline="30000" dirty="0">
                <a:effectLst/>
                <a:latin typeface="Times New Roman" panose="02020603050405020304" pitchFamily="18" charset="0"/>
                <a:ea typeface="Times New Roman" panose="02020603050405020304" pitchFamily="18" charset="0"/>
              </a:rPr>
              <a:t>st</a:t>
            </a:r>
            <a:r>
              <a:rPr lang="en-US" sz="2800" dirty="0">
                <a:effectLst/>
                <a:latin typeface="Times New Roman" panose="02020603050405020304" pitchFamily="18" charset="0"/>
                <a:ea typeface="Times New Roman" panose="02020603050405020304" pitchFamily="18" charset="0"/>
              </a:rPr>
              <a:t> and 2</a:t>
            </a:r>
            <a:r>
              <a:rPr lang="en-US" sz="2800" baseline="30000" dirty="0">
                <a:effectLst/>
                <a:latin typeface="Times New Roman" panose="02020603050405020304" pitchFamily="18" charset="0"/>
                <a:ea typeface="Times New Roman" panose="02020603050405020304" pitchFamily="18" charset="0"/>
              </a:rPr>
              <a:t>nd</a:t>
            </a:r>
            <a:r>
              <a:rPr lang="en-US" sz="2800" dirty="0">
                <a:effectLst/>
                <a:latin typeface="Times New Roman" panose="02020603050405020304" pitchFamily="18" charset="0"/>
                <a:ea typeface="Times New Roman" panose="02020603050405020304" pitchFamily="18" charset="0"/>
              </a:rPr>
              <a:t> Timothy </a:t>
            </a:r>
          </a:p>
          <a:p>
            <a:pPr>
              <a:tabLst>
                <a:tab pos="228600" algn="l"/>
              </a:tabLst>
            </a:pPr>
            <a:r>
              <a:rPr lang="en-US" sz="2800" b="1" dirty="0">
                <a:effectLst/>
                <a:latin typeface="Times New Roman" panose="02020603050405020304" pitchFamily="18" charset="0"/>
                <a:ea typeface="Times New Roman" panose="02020603050405020304" pitchFamily="18" charset="0"/>
              </a:rPr>
              <a:t>Stephen and Philip</a:t>
            </a:r>
            <a:r>
              <a:rPr lang="en-US" sz="2800" dirty="0">
                <a:effectLst/>
                <a:latin typeface="Times New Roman" panose="02020603050405020304" pitchFamily="18" charset="0"/>
                <a:ea typeface="Times New Roman" panose="02020603050405020304" pitchFamily="18" charset="0"/>
              </a:rPr>
              <a:t>:  Two of the first seven deacons who later became evangelists (Acts 6:1-7; 8:5; 21:8)</a:t>
            </a:r>
          </a:p>
          <a:p>
            <a:pPr marR="0" lvl="0">
              <a:spcBef>
                <a:spcPts val="0"/>
              </a:spcBef>
              <a:spcAft>
                <a:spcPts val="0"/>
              </a:spcAft>
              <a:tabLst>
                <a:tab pos="228600" algn="l"/>
              </a:tabLst>
            </a:pP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978202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6001643"/>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Uninspired Faithful Men who Received the Word of God through Instruction</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Acts 2:42  </a:t>
            </a:r>
            <a:r>
              <a:rPr lang="en-US" sz="2400" dirty="0">
                <a:effectLst/>
                <a:latin typeface="Times New Roman" panose="02020603050405020304" pitchFamily="18" charset="0"/>
                <a:ea typeface="Times New Roman" panose="02020603050405020304" pitchFamily="18" charset="0"/>
              </a:rPr>
              <a:t>And </a:t>
            </a:r>
            <a:r>
              <a:rPr lang="en-US" sz="2400" b="1" dirty="0">
                <a:effectLst/>
                <a:highlight>
                  <a:srgbClr val="FFFF00"/>
                </a:highlight>
                <a:latin typeface="Times New Roman" panose="02020603050405020304" pitchFamily="18" charset="0"/>
                <a:ea typeface="Times New Roman" panose="02020603050405020304" pitchFamily="18" charset="0"/>
              </a:rPr>
              <a:t>they</a:t>
            </a:r>
            <a:r>
              <a:rPr lang="en-US" sz="2400" dirty="0">
                <a:effectLst/>
                <a:latin typeface="Times New Roman" panose="02020603050405020304" pitchFamily="18" charset="0"/>
                <a:ea typeface="Times New Roman" panose="02020603050405020304" pitchFamily="18" charset="0"/>
              </a:rPr>
              <a:t> were continually </a:t>
            </a:r>
            <a:r>
              <a:rPr lang="en-US" sz="2400" b="1" dirty="0">
                <a:effectLst/>
                <a:highlight>
                  <a:srgbClr val="FFFF00"/>
                </a:highlight>
                <a:latin typeface="Times New Roman" panose="02020603050405020304" pitchFamily="18" charset="0"/>
                <a:ea typeface="Times New Roman" panose="02020603050405020304" pitchFamily="18" charset="0"/>
              </a:rPr>
              <a:t>devoting themselves to the apostles' teaching</a:t>
            </a:r>
            <a:r>
              <a:rPr lang="en-US" sz="2400" dirty="0">
                <a:effectLst/>
                <a:highlight>
                  <a:srgbClr val="FFFF00"/>
                </a:highligh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Philip. 4:9  </a:t>
            </a:r>
            <a:r>
              <a:rPr lang="en-US" sz="2400" dirty="0">
                <a:effectLst/>
                <a:latin typeface="Times New Roman" panose="02020603050405020304" pitchFamily="18" charset="0"/>
                <a:ea typeface="Times New Roman" panose="02020603050405020304" pitchFamily="18" charset="0"/>
              </a:rPr>
              <a:t>The things </a:t>
            </a:r>
            <a:r>
              <a:rPr lang="en-US" sz="2400" b="1" dirty="0">
                <a:effectLst/>
                <a:highlight>
                  <a:srgbClr val="FFFF00"/>
                </a:highlight>
                <a:latin typeface="Times New Roman" panose="02020603050405020304" pitchFamily="18" charset="0"/>
                <a:ea typeface="Times New Roman" panose="02020603050405020304" pitchFamily="18" charset="0"/>
              </a:rPr>
              <a:t>you have learned and received and heard and seen in me, practice these things</a:t>
            </a:r>
            <a:r>
              <a:rPr lang="en-US" sz="2400" dirty="0">
                <a:effectLst/>
                <a:latin typeface="Times New Roman" panose="02020603050405020304" pitchFamily="18" charset="0"/>
                <a:ea typeface="Times New Roman" panose="02020603050405020304" pitchFamily="18" charset="0"/>
              </a:rPr>
              <a:t>; and the God of peace shall be with you.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2 Tim. 2:2  </a:t>
            </a:r>
            <a:r>
              <a:rPr lang="en-US" sz="2400" dirty="0">
                <a:effectLst/>
                <a:latin typeface="Times New Roman" panose="02020603050405020304" pitchFamily="18" charset="0"/>
                <a:ea typeface="Times New Roman" panose="02020603050405020304" pitchFamily="18" charset="0"/>
              </a:rPr>
              <a:t>And the things which you have heard from me in the presence of many witnesses, these </a:t>
            </a:r>
            <a:r>
              <a:rPr lang="en-US" sz="2400" b="1" dirty="0">
                <a:effectLst/>
                <a:highlight>
                  <a:srgbClr val="FFFF00"/>
                </a:highlight>
                <a:latin typeface="Times New Roman" panose="02020603050405020304" pitchFamily="18" charset="0"/>
                <a:ea typeface="Times New Roman" panose="02020603050405020304" pitchFamily="18" charset="0"/>
              </a:rPr>
              <a:t>entrust to faithful men, who will be able to teach others also</a:t>
            </a: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Ephes. 3:10-11  </a:t>
            </a:r>
            <a:r>
              <a:rPr lang="en-US" sz="2400" dirty="0">
                <a:effectLst/>
                <a:latin typeface="Times New Roman" panose="02020603050405020304" pitchFamily="18" charset="0"/>
                <a:ea typeface="Times New Roman" panose="02020603050405020304" pitchFamily="18" charset="0"/>
              </a:rPr>
              <a:t>in order that the manifold </a:t>
            </a:r>
            <a:r>
              <a:rPr lang="en-US" sz="2400" b="1" dirty="0">
                <a:effectLst/>
                <a:highlight>
                  <a:srgbClr val="FFFF00"/>
                </a:highlight>
                <a:latin typeface="Times New Roman" panose="02020603050405020304" pitchFamily="18" charset="0"/>
                <a:ea typeface="Times New Roman" panose="02020603050405020304" pitchFamily="18" charset="0"/>
              </a:rPr>
              <a:t>wisdom of God might now be made known through the church</a:t>
            </a:r>
            <a:r>
              <a:rPr lang="en-US" sz="2400" dirty="0">
                <a:effectLst/>
                <a:latin typeface="Times New Roman" panose="02020603050405020304" pitchFamily="18" charset="0"/>
                <a:ea typeface="Times New Roman" panose="02020603050405020304" pitchFamily="18" charset="0"/>
              </a:rPr>
              <a:t> … in accordance with the </a:t>
            </a:r>
            <a:r>
              <a:rPr lang="en-US" sz="2400" b="1" dirty="0">
                <a:effectLst/>
                <a:highlight>
                  <a:srgbClr val="FFFF00"/>
                </a:highlight>
                <a:latin typeface="Times New Roman" panose="02020603050405020304" pitchFamily="18" charset="0"/>
                <a:ea typeface="Times New Roman" panose="02020603050405020304" pitchFamily="18" charset="0"/>
              </a:rPr>
              <a:t>eternal purpose</a:t>
            </a:r>
            <a:r>
              <a:rPr lang="en-US" sz="2400" dirty="0">
                <a:effectLst/>
                <a:highlight>
                  <a:srgbClr val="FFFF00"/>
                </a:highligh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which </a:t>
            </a:r>
            <a:r>
              <a:rPr lang="en-US" sz="2400" b="1" dirty="0">
                <a:effectLst/>
                <a:highlight>
                  <a:srgbClr val="FFFF00"/>
                </a:highlight>
                <a:latin typeface="Times New Roman" panose="02020603050405020304" pitchFamily="18" charset="0"/>
                <a:ea typeface="Times New Roman" panose="02020603050405020304" pitchFamily="18" charset="0"/>
              </a:rPr>
              <a:t>He</a:t>
            </a:r>
            <a:r>
              <a:rPr lang="en-US" sz="2400" dirty="0">
                <a:effectLst/>
                <a:latin typeface="Times New Roman" panose="02020603050405020304" pitchFamily="18" charset="0"/>
                <a:ea typeface="Times New Roman" panose="02020603050405020304" pitchFamily="18" charset="0"/>
              </a:rPr>
              <a:t> (God) carried out in Christ Jesus our Lord,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1 Tim. 3:15 </a:t>
            </a:r>
            <a:r>
              <a:rPr lang="en-US" sz="2400" dirty="0">
                <a:effectLst/>
                <a:latin typeface="Times New Roman" panose="02020603050405020304" pitchFamily="18" charset="0"/>
                <a:ea typeface="Times New Roman" panose="02020603050405020304" pitchFamily="18" charset="0"/>
              </a:rPr>
              <a:t>…. the </a:t>
            </a:r>
            <a:r>
              <a:rPr lang="en-US" sz="2400" b="1" dirty="0">
                <a:effectLst/>
                <a:highlight>
                  <a:srgbClr val="FFFF00"/>
                </a:highlight>
                <a:latin typeface="Times New Roman" panose="02020603050405020304" pitchFamily="18" charset="0"/>
                <a:ea typeface="Times New Roman" panose="02020603050405020304" pitchFamily="18" charset="0"/>
              </a:rPr>
              <a:t>household of God</a:t>
            </a:r>
            <a:r>
              <a:rPr lang="en-US" sz="2400" dirty="0">
                <a:effectLst/>
                <a:latin typeface="Times New Roman" panose="02020603050405020304" pitchFamily="18" charset="0"/>
                <a:ea typeface="Times New Roman" panose="02020603050405020304" pitchFamily="18" charset="0"/>
              </a:rPr>
              <a:t>, which is the </a:t>
            </a:r>
            <a:r>
              <a:rPr lang="en-US" sz="2400" b="1" dirty="0">
                <a:effectLst/>
                <a:highlight>
                  <a:srgbClr val="FFFF00"/>
                </a:highlight>
                <a:latin typeface="Times New Roman" panose="02020603050405020304" pitchFamily="18" charset="0"/>
                <a:ea typeface="Times New Roman" panose="02020603050405020304" pitchFamily="18" charset="0"/>
              </a:rPr>
              <a:t>church</a:t>
            </a:r>
            <a:r>
              <a:rPr lang="en-US" sz="2400" dirty="0">
                <a:effectLst/>
                <a:latin typeface="Times New Roman" panose="02020603050405020304" pitchFamily="18" charset="0"/>
                <a:ea typeface="Times New Roman" panose="02020603050405020304" pitchFamily="18" charset="0"/>
              </a:rPr>
              <a:t> of the living God, the </a:t>
            </a:r>
            <a:r>
              <a:rPr lang="en-US" sz="2400" b="1" dirty="0">
                <a:effectLst/>
                <a:highlight>
                  <a:srgbClr val="FFFF00"/>
                </a:highlight>
                <a:latin typeface="Times New Roman" panose="02020603050405020304" pitchFamily="18" charset="0"/>
                <a:ea typeface="Times New Roman" panose="02020603050405020304" pitchFamily="18" charset="0"/>
              </a:rPr>
              <a:t>pillar and support of the truth</a:t>
            </a:r>
            <a:r>
              <a:rPr lang="en-US" sz="2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01701040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5632311"/>
          </a:xfrm>
          <a:prstGeom prst="rect">
            <a:avLst/>
          </a:prstGeom>
          <a:noFill/>
        </p:spPr>
        <p:txBody>
          <a:bodyPr wrap="square">
            <a:spAutoFit/>
          </a:bodyPr>
          <a:lstStyle/>
          <a:p>
            <a:pPr marL="0" marR="0">
              <a:spcBef>
                <a:spcPts val="0"/>
              </a:spcBef>
              <a:spcAft>
                <a:spcPts val="0"/>
              </a:spcAft>
            </a:pPr>
            <a:r>
              <a:rPr lang="en-US" sz="4000" b="1" dirty="0">
                <a:latin typeface="Times New Roman" panose="02020603050405020304" pitchFamily="18" charset="0"/>
                <a:ea typeface="Times New Roman" panose="02020603050405020304" pitchFamily="18" charset="0"/>
              </a:rPr>
              <a:t>Four Ways to Establish Biblical Authority</a:t>
            </a:r>
          </a:p>
          <a:p>
            <a:pPr marL="0" marR="0">
              <a:spcBef>
                <a:spcPts val="0"/>
              </a:spcBef>
              <a:spcAft>
                <a:spcPts val="0"/>
              </a:spcAft>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Direct Commandment</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Scriptural Example</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Necessary Inference</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Expedience</a:t>
            </a:r>
            <a:endParaRPr lang="en-US" sz="40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05CF86D8-0A67-18D1-5326-32667865CE56}"/>
              </a:ext>
            </a:extLst>
          </p:cNvPr>
          <p:cNvSpPr txBox="1"/>
          <p:nvPr/>
        </p:nvSpPr>
        <p:spPr>
          <a:xfrm rot="10800000" flipH="1" flipV="1">
            <a:off x="6530155" y="2397553"/>
            <a:ext cx="4385495" cy="1938992"/>
          </a:xfrm>
          <a:prstGeom prst="rect">
            <a:avLst/>
          </a:prstGeom>
          <a:noFill/>
          <a:ln w="53975">
            <a:solidFill>
              <a:srgbClr val="FF0000"/>
            </a:solidFill>
          </a:ln>
        </p:spPr>
        <p:txBody>
          <a:bodyPr wrap="square" rtlCol="0">
            <a:spAutoFit/>
          </a:bodyPr>
          <a:lstStyle/>
          <a:p>
            <a:r>
              <a:rPr lang="en-US" sz="4000" b="1" dirty="0">
                <a:latin typeface="Times New Roman" panose="02020603050405020304" pitchFamily="18" charset="0"/>
                <a:cs typeface="Times New Roman" panose="02020603050405020304" pitchFamily="18" charset="0"/>
              </a:rPr>
              <a:t>By what authority</a:t>
            </a:r>
          </a:p>
          <a:p>
            <a:pPr marL="457200" indent="-4572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From Heaven</a:t>
            </a:r>
          </a:p>
          <a:p>
            <a:pPr marL="457200" indent="-4572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From Man</a:t>
            </a:r>
          </a:p>
        </p:txBody>
      </p:sp>
    </p:spTree>
    <p:extLst>
      <p:ext uri="{BB962C8B-B14F-4D97-AF65-F5344CB8AC3E}">
        <p14:creationId xmlns:p14="http://schemas.microsoft.com/office/powerpoint/2010/main" val="86863624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3785652"/>
          </a:xfrm>
          <a:prstGeom prst="rect">
            <a:avLst/>
          </a:prstGeom>
          <a:noFill/>
        </p:spPr>
        <p:txBody>
          <a:bodyPr wrap="square">
            <a:spAutoFit/>
          </a:bodyPr>
          <a:lstStyle/>
          <a:p>
            <a:pPr marL="0" marR="0">
              <a:spcBef>
                <a:spcPts val="0"/>
              </a:spcBef>
              <a:spcAft>
                <a:spcPts val="0"/>
              </a:spcAft>
            </a:pPr>
            <a:endParaRPr lang="en-US" sz="4000" b="1"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4000" b="1" dirty="0">
                <a:latin typeface="Times New Roman" panose="02020603050405020304" pitchFamily="18" charset="0"/>
                <a:ea typeface="Times New Roman" panose="02020603050405020304" pitchFamily="18" charset="0"/>
              </a:rPr>
              <a:t>Direct Commandment</a:t>
            </a:r>
          </a:p>
          <a:p>
            <a:pPr marR="0">
              <a:spcBef>
                <a:spcPts val="0"/>
              </a:spcBef>
              <a:spcAft>
                <a:spcPts val="0"/>
              </a:spcAft>
            </a:pPr>
            <a:endParaRPr lang="en-US" sz="4000" b="1"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4000" b="1" dirty="0">
                <a:latin typeface="Times New Roman" panose="02020603050405020304" pitchFamily="18" charset="0"/>
                <a:ea typeface="Times New Roman" panose="02020603050405020304" pitchFamily="18" charset="0"/>
              </a:rPr>
              <a:t>Direct</a:t>
            </a:r>
          </a:p>
          <a:p>
            <a:pPr marR="0">
              <a:spcBef>
                <a:spcPts val="0"/>
              </a:spcBef>
              <a:spcAft>
                <a:spcPts val="0"/>
              </a:spcAft>
            </a:pPr>
            <a:r>
              <a:rPr lang="en-US" sz="4000" b="1" dirty="0">
                <a:effectLst/>
                <a:latin typeface="Times New Roman" panose="02020603050405020304" pitchFamily="18" charset="0"/>
                <a:ea typeface="Times New Roman" panose="02020603050405020304" pitchFamily="18" charset="0"/>
              </a:rPr>
              <a:t>Positive</a:t>
            </a:r>
          </a:p>
          <a:p>
            <a:pPr marR="0">
              <a:spcBef>
                <a:spcPts val="0"/>
              </a:spcBef>
              <a:spcAft>
                <a:spcPts val="0"/>
              </a:spcAft>
            </a:pPr>
            <a:r>
              <a:rPr lang="en-US" sz="4000" b="1" dirty="0">
                <a:latin typeface="Times New Roman" panose="02020603050405020304" pitchFamily="18" charset="0"/>
                <a:ea typeface="Times New Roman" panose="02020603050405020304" pitchFamily="18" charset="0"/>
              </a:rPr>
              <a:t>Expressly Stated</a:t>
            </a:r>
            <a:endParaRPr lang="en-US" sz="4000" dirty="0">
              <a:effectLst/>
              <a:latin typeface="Times New Roman" panose="02020603050405020304" pitchFamily="18" charset="0"/>
              <a:ea typeface="Times New Roman" panose="02020603050405020304" pitchFamily="18" charset="0"/>
            </a:endParaRPr>
          </a:p>
        </p:txBody>
      </p:sp>
      <p:sp>
        <p:nvSpPr>
          <p:cNvPr id="3" name="Right Brace 2">
            <a:extLst>
              <a:ext uri="{FF2B5EF4-FFF2-40B4-BE49-F238E27FC236}">
                <a16:creationId xmlns:a16="http://schemas.microsoft.com/office/drawing/2014/main" id="{366ED4C3-6A7C-BFB5-CC40-983ECEEA84AC}"/>
              </a:ext>
            </a:extLst>
          </p:cNvPr>
          <p:cNvSpPr/>
          <p:nvPr/>
        </p:nvSpPr>
        <p:spPr>
          <a:xfrm>
            <a:off x="4631765" y="2840186"/>
            <a:ext cx="348409" cy="154803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5CFE4196-F376-C241-9AB5-0F6645B6D3F3}"/>
              </a:ext>
            </a:extLst>
          </p:cNvPr>
          <p:cNvSpPr txBox="1"/>
          <p:nvPr/>
        </p:nvSpPr>
        <p:spPr>
          <a:xfrm>
            <a:off x="5387510" y="2647457"/>
            <a:ext cx="4539407" cy="1938992"/>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Do or Don’t Do</a:t>
            </a:r>
          </a:p>
          <a:p>
            <a:pPr marL="571500" indent="-5715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Thou Shall</a:t>
            </a:r>
          </a:p>
          <a:p>
            <a:pPr marL="571500" indent="-5715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Thou Shalt Not</a:t>
            </a:r>
          </a:p>
        </p:txBody>
      </p:sp>
    </p:spTree>
    <p:extLst>
      <p:ext uri="{BB962C8B-B14F-4D97-AF65-F5344CB8AC3E}">
        <p14:creationId xmlns:p14="http://schemas.microsoft.com/office/powerpoint/2010/main" val="324875969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7109639"/>
          </a:xfrm>
          <a:prstGeom prst="rect">
            <a:avLst/>
          </a:prstGeom>
          <a:noFill/>
        </p:spPr>
        <p:txBody>
          <a:bodyPr wrap="square">
            <a:spAutoFit/>
          </a:bodyPr>
          <a:lstStyle/>
          <a:p>
            <a:pPr marR="0">
              <a:spcBef>
                <a:spcPts val="0"/>
              </a:spcBef>
              <a:spcAft>
                <a:spcPts val="0"/>
              </a:spcAft>
            </a:pPr>
            <a:r>
              <a:rPr lang="en-US" sz="2400" b="1" dirty="0">
                <a:latin typeface="Times New Roman" panose="02020603050405020304" pitchFamily="18" charset="0"/>
                <a:ea typeface="Times New Roman" panose="02020603050405020304" pitchFamily="18" charset="0"/>
              </a:rPr>
              <a:t>Direct Commandment</a:t>
            </a:r>
          </a:p>
          <a:p>
            <a:pPr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Luke 22:19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when He had taken some bread and given thanks, He broke it, and gave it to them, saying, "This is My body which is given for you;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 this in remembrance of Me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28:18-20 </a:t>
            </a:r>
            <a:r>
              <a:rPr lang="en-US" sz="2400" dirty="0">
                <a:latin typeface="Times New Roman" panose="02020603050405020304" pitchFamily="18" charset="0"/>
                <a:cs typeface="Times New Roman" panose="02020603050405020304" pitchFamily="18" charset="0"/>
              </a:rPr>
              <a:t> And Jesus came up and spoke to them, saying, "All authority has been given to Me in heaven and on earth.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Go therefore and make disciples </a:t>
            </a:r>
            <a:r>
              <a:rPr lang="en-US" sz="2400" dirty="0">
                <a:latin typeface="Times New Roman" panose="02020603050405020304" pitchFamily="18" charset="0"/>
                <a:cs typeface="Times New Roman" panose="02020603050405020304" pitchFamily="18" charset="0"/>
              </a:rPr>
              <a:t>of all the nations, </a:t>
            </a:r>
            <a:r>
              <a:rPr lang="en-US" sz="2400" b="1" u="sng" dirty="0">
                <a:highlight>
                  <a:srgbClr val="FFFF00"/>
                </a:highlight>
                <a:latin typeface="Times New Roman" panose="02020603050405020304" pitchFamily="18" charset="0"/>
                <a:cs typeface="Times New Roman" panose="02020603050405020304" pitchFamily="18" charset="0"/>
              </a:rPr>
              <a:t>baptizing them </a:t>
            </a:r>
            <a:r>
              <a:rPr lang="en-US" sz="2400" dirty="0">
                <a:latin typeface="Times New Roman" panose="02020603050405020304" pitchFamily="18" charset="0"/>
                <a:cs typeface="Times New Roman" panose="02020603050405020304" pitchFamily="18" charset="0"/>
              </a:rPr>
              <a:t>in the name of the Father and the Son and the Holy Spirit,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teaching them </a:t>
            </a:r>
            <a:r>
              <a:rPr lang="en-US" sz="2400" dirty="0">
                <a:latin typeface="Times New Roman" panose="02020603050405020304" pitchFamily="18" charset="0"/>
                <a:cs typeface="Times New Roman" panose="02020603050405020304" pitchFamily="18" charset="0"/>
              </a:rPr>
              <a:t>to observe all that I commanded you; and lo, I am with you always, even to the end of the age." </a:t>
            </a:r>
          </a:p>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2:38 </a:t>
            </a:r>
            <a:r>
              <a:rPr lang="en-US" sz="2400" dirty="0">
                <a:latin typeface="Times New Roman" panose="02020603050405020304" pitchFamily="18" charset="0"/>
                <a:cs typeface="Times New Roman" panose="02020603050405020304" pitchFamily="18" charset="0"/>
              </a:rPr>
              <a:t> Peter </a:t>
            </a:r>
            <a:r>
              <a:rPr lang="en-US" sz="2400" i="1" dirty="0">
                <a:latin typeface="Times New Roman" panose="02020603050405020304" pitchFamily="18" charset="0"/>
                <a:cs typeface="Times New Roman" panose="02020603050405020304" pitchFamily="18" charset="0"/>
              </a:rPr>
              <a:t>said</a:t>
            </a:r>
            <a:r>
              <a:rPr lang="en-US" sz="2400" dirty="0">
                <a:latin typeface="Times New Roman" panose="02020603050405020304" pitchFamily="18" charset="0"/>
                <a:cs typeface="Times New Roman" panose="02020603050405020304" pitchFamily="18" charset="0"/>
              </a:rPr>
              <a:t> to them, "</a:t>
            </a:r>
            <a:r>
              <a:rPr lang="en-US" sz="2400" b="1" u="sng" dirty="0">
                <a:highlight>
                  <a:srgbClr val="FFFF00"/>
                </a:highlight>
                <a:latin typeface="Times New Roman" panose="02020603050405020304" pitchFamily="18" charset="0"/>
                <a:cs typeface="Times New Roman" panose="02020603050405020304" pitchFamily="18" charset="0"/>
              </a:rPr>
              <a:t>Repent, and each of you be baptized in the name of Jesus Christ</a:t>
            </a:r>
            <a:r>
              <a:rPr lang="en-US" sz="2400" dirty="0">
                <a:latin typeface="Times New Roman" panose="02020603050405020304" pitchFamily="18" charset="0"/>
                <a:cs typeface="Times New Roman" panose="02020603050405020304" pitchFamily="18" charset="0"/>
              </a:rPr>
              <a:t> for the forgiveness of your sins; and you will receive the gift of the Holy Spirit. </a:t>
            </a:r>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R="0">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832570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6740307"/>
          </a:xfrm>
          <a:prstGeom prst="rect">
            <a:avLst/>
          </a:prstGeom>
          <a:noFill/>
        </p:spPr>
        <p:txBody>
          <a:bodyPr wrap="square">
            <a:spAutoFit/>
          </a:bodyPr>
          <a:lstStyle/>
          <a:p>
            <a:pPr marR="0">
              <a:spcBef>
                <a:spcPts val="0"/>
              </a:spcBef>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Direct Commandment</a:t>
            </a:r>
          </a:p>
          <a:p>
            <a:pPr marR="0">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10:48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he ordered them to be baptized </a:t>
            </a:r>
            <a:r>
              <a:rPr lang="en-US" sz="2400" dirty="0">
                <a:latin typeface="Times New Roman" panose="02020603050405020304" pitchFamily="18" charset="0"/>
                <a:cs typeface="Times New Roman" panose="02020603050405020304" pitchFamily="18" charset="0"/>
              </a:rPr>
              <a:t>in the name of Jesus Christ. Then they asked him to stay on for a few days.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22:16</a:t>
            </a:r>
            <a:r>
              <a:rPr lang="en-US" sz="2400" dirty="0">
                <a:latin typeface="Times New Roman" panose="02020603050405020304" pitchFamily="18" charset="0"/>
                <a:cs typeface="Times New Roman" panose="02020603050405020304" pitchFamily="18" charset="0"/>
              </a:rPr>
              <a:t> 'Now why do you delay? </a:t>
            </a:r>
            <a:r>
              <a:rPr lang="en-US" sz="2400" b="1" u="sng" dirty="0">
                <a:highlight>
                  <a:srgbClr val="FFFF00"/>
                </a:highlight>
                <a:latin typeface="Times New Roman" panose="02020603050405020304" pitchFamily="18" charset="0"/>
                <a:cs typeface="Times New Roman" panose="02020603050405020304" pitchFamily="18" charset="0"/>
              </a:rPr>
              <a:t>Get up and be baptized</a:t>
            </a:r>
            <a:r>
              <a:rPr lang="en-US" sz="2400" dirty="0">
                <a:latin typeface="Times New Roman" panose="02020603050405020304" pitchFamily="18" charset="0"/>
                <a:cs typeface="Times New Roman" panose="02020603050405020304" pitchFamily="18" charset="0"/>
              </a:rPr>
              <a:t>, and wash away your sins, calling on His name.’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Peter 1:15-16 </a:t>
            </a:r>
            <a:r>
              <a:rPr lang="en-US" sz="2400" dirty="0">
                <a:latin typeface="Times New Roman" panose="02020603050405020304" pitchFamily="18" charset="0"/>
                <a:cs typeface="Times New Roman" panose="02020603050405020304" pitchFamily="18" charset="0"/>
              </a:rPr>
              <a:t> but like the Holy One who called you, </a:t>
            </a:r>
            <a:r>
              <a:rPr lang="en-US" sz="2400" b="1" dirty="0">
                <a:highlight>
                  <a:srgbClr val="FFFF00"/>
                </a:highlight>
                <a:latin typeface="Times New Roman" panose="02020603050405020304" pitchFamily="18" charset="0"/>
                <a:cs typeface="Times New Roman" panose="02020603050405020304" pitchFamily="18" charset="0"/>
              </a:rPr>
              <a:t>be holy yourselves also in all </a:t>
            </a:r>
            <a:r>
              <a:rPr lang="en-US" sz="2400" b="1" i="1" dirty="0">
                <a:highlight>
                  <a:srgbClr val="FFFF00"/>
                </a:highlight>
                <a:latin typeface="Times New Roman" panose="02020603050405020304" pitchFamily="18" charset="0"/>
                <a:cs typeface="Times New Roman" panose="02020603050405020304" pitchFamily="18" charset="0"/>
              </a:rPr>
              <a:t>your</a:t>
            </a:r>
            <a:r>
              <a:rPr lang="en-US" sz="2400" b="1" dirty="0">
                <a:highlight>
                  <a:srgbClr val="FFFF00"/>
                </a:highlight>
                <a:latin typeface="Times New Roman" panose="02020603050405020304" pitchFamily="18" charset="0"/>
                <a:cs typeface="Times New Roman" panose="02020603050405020304" pitchFamily="18" charset="0"/>
              </a:rPr>
              <a:t> behavior</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16 </a:t>
            </a:r>
            <a:r>
              <a:rPr lang="en-US" sz="2400" dirty="0">
                <a:latin typeface="Times New Roman" panose="02020603050405020304" pitchFamily="18" charset="0"/>
                <a:cs typeface="Times New Roman" panose="02020603050405020304" pitchFamily="18" charset="0"/>
              </a:rPr>
              <a:t> because it is written, "</a:t>
            </a:r>
            <a:r>
              <a:rPr lang="en-US" sz="2400" b="1" cap="small" dirty="0">
                <a:effectLst/>
                <a:highlight>
                  <a:srgbClr val="FFFF00"/>
                </a:highlight>
                <a:latin typeface="Times New Roman" panose="02020603050405020304" pitchFamily="18" charset="0"/>
                <a:cs typeface="Times New Roman" panose="02020603050405020304" pitchFamily="18" charset="0"/>
              </a:rPr>
              <a:t>YOU SHALL BE HOLY</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cap="small" dirty="0">
                <a:effectLst/>
                <a:highlight>
                  <a:srgbClr val="FFFF00"/>
                </a:highlight>
                <a:latin typeface="Times New Roman" panose="02020603050405020304" pitchFamily="18" charset="0"/>
                <a:cs typeface="Times New Roman" panose="02020603050405020304" pitchFamily="18" charset="0"/>
              </a:rPr>
              <a:t>FOR</a:t>
            </a:r>
            <a:r>
              <a:rPr lang="en-US" sz="2400" b="1" dirty="0">
                <a:highlight>
                  <a:srgbClr val="FFFF00"/>
                </a:highlight>
                <a:latin typeface="Times New Roman" panose="02020603050405020304" pitchFamily="18" charset="0"/>
                <a:cs typeface="Times New Roman" panose="02020603050405020304" pitchFamily="18" charset="0"/>
              </a:rPr>
              <a:t> I </a:t>
            </a:r>
            <a:r>
              <a:rPr lang="en-US" sz="2400" b="1" cap="small" dirty="0">
                <a:effectLst/>
                <a:highlight>
                  <a:srgbClr val="FFFF00"/>
                </a:highlight>
                <a:latin typeface="Times New Roman" panose="02020603050405020304" pitchFamily="18" charset="0"/>
                <a:cs typeface="Times New Roman" panose="02020603050405020304" pitchFamily="18" charset="0"/>
              </a:rPr>
              <a:t>AM HOLY</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Thessalonians 4:3-5</a:t>
            </a:r>
            <a:r>
              <a:rPr lang="en-US" sz="2400" dirty="0">
                <a:latin typeface="Times New Roman" panose="02020603050405020304" pitchFamily="18" charset="0"/>
                <a:cs typeface="Times New Roman" panose="02020603050405020304" pitchFamily="18" charset="0"/>
              </a:rPr>
              <a:t> For this is the will of God, </a:t>
            </a:r>
            <a:r>
              <a:rPr lang="en-US" sz="2400" b="1" u="sng" dirty="0">
                <a:highlight>
                  <a:srgbClr val="FFFF00"/>
                </a:highlight>
                <a:latin typeface="Times New Roman" panose="02020603050405020304" pitchFamily="18" charset="0"/>
                <a:cs typeface="Times New Roman" panose="02020603050405020304" pitchFamily="18" charset="0"/>
              </a:rPr>
              <a:t>your sanctification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that is,</a:t>
            </a:r>
            <a:r>
              <a:rPr lang="en-US" sz="2400" dirty="0">
                <a:latin typeface="Times New Roman" panose="02020603050405020304" pitchFamily="18" charset="0"/>
                <a:cs typeface="Times New Roman" panose="02020603050405020304" pitchFamily="18" charset="0"/>
              </a:rPr>
              <a:t> that you </a:t>
            </a:r>
            <a:r>
              <a:rPr lang="en-US" sz="2400" b="1" u="sng" dirty="0">
                <a:highlight>
                  <a:srgbClr val="FFFF00"/>
                </a:highlight>
                <a:latin typeface="Times New Roman" panose="02020603050405020304" pitchFamily="18" charset="0"/>
                <a:cs typeface="Times New Roman" panose="02020603050405020304" pitchFamily="18" charset="0"/>
              </a:rPr>
              <a:t>abstain from sexual immorality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 that each of you </a:t>
            </a:r>
            <a:r>
              <a:rPr lang="en-US" sz="2400" b="1" u="sng" dirty="0">
                <a:highlight>
                  <a:srgbClr val="FFFF00"/>
                </a:highlight>
                <a:latin typeface="Times New Roman" panose="02020603050405020304" pitchFamily="18" charset="0"/>
                <a:cs typeface="Times New Roman" panose="02020603050405020304" pitchFamily="18" charset="0"/>
              </a:rPr>
              <a:t>know how to possess his own vessel in sanctification and honor</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not in lustful passion</a:t>
            </a:r>
            <a:r>
              <a:rPr lang="en-US" sz="2400" dirty="0">
                <a:latin typeface="Times New Roman" panose="02020603050405020304" pitchFamily="18" charset="0"/>
                <a:cs typeface="Times New Roman" panose="02020603050405020304" pitchFamily="18" charset="0"/>
              </a:rPr>
              <a:t>, like the Gentiles who do not know God; </a:t>
            </a:r>
            <a:br>
              <a:rPr lang="en-US" sz="2400" dirty="0">
                <a:latin typeface="Times New Roman" panose="02020603050405020304" pitchFamily="18" charset="0"/>
                <a:cs typeface="Times New Roman" panose="02020603050405020304" pitchFamily="18" charset="0"/>
              </a:rPr>
            </a:b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6847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78313"/>
          </a:xfrm>
          <a:prstGeom prst="rect">
            <a:avLst/>
          </a:prstGeom>
          <a:noFill/>
        </p:spPr>
        <p:txBody>
          <a:bodyPr wrap="square" rtlCol="0">
            <a:spAutoFit/>
          </a:bodyPr>
          <a:lstStyle/>
          <a:p>
            <a:pPr marR="0" lvl="0" algn="ctr">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Premillennial Doctrine Continued</a:t>
            </a:r>
          </a:p>
          <a:p>
            <a:pPr marR="0" lvl="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Therefore, God established the church as an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interim body for the saved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pending Christ’s second return.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the second return, God will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rapture His saints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church) into heaven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After the rapture, a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worldwide tribulation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ensues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tribulation ends with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battle of Armageddon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 which Christ defeats all evil</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is then that Christ establishes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His kingdom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on earth for a thousand years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Then the end of the age comes when all will be judged.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2425892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5786199"/>
          </a:xfrm>
          <a:prstGeom prst="rect">
            <a:avLst/>
          </a:prstGeom>
          <a:noFill/>
        </p:spPr>
        <p:txBody>
          <a:bodyPr wrap="square">
            <a:spAutoFit/>
          </a:bodyPr>
          <a:lstStyle/>
          <a:p>
            <a:pPr marL="0" marR="0">
              <a:spcBef>
                <a:spcPts val="0"/>
              </a:spcBef>
              <a:spcAft>
                <a:spcPts val="0"/>
              </a:spcAft>
            </a:pPr>
            <a:r>
              <a:rPr lang="en-US" sz="3200" b="1" dirty="0">
                <a:effectLst/>
                <a:latin typeface="Times New Roman" panose="02020603050405020304" pitchFamily="18" charset="0"/>
                <a:ea typeface="Times New Roman" panose="02020603050405020304" pitchFamily="18" charset="0"/>
              </a:rPr>
              <a:t>Applying New Testament Examples:</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85750" marR="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We must be careful how we apply examples.  </a:t>
            </a:r>
          </a:p>
          <a:p>
            <a:pPr marL="285750" marR="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We must determine that which illustrates a </a:t>
            </a:r>
            <a:r>
              <a:rPr lang="en-US" sz="3200" b="1" dirty="0">
                <a:effectLst/>
                <a:latin typeface="Times New Roman" panose="02020603050405020304" pitchFamily="18" charset="0"/>
                <a:ea typeface="Times New Roman" panose="02020603050405020304" pitchFamily="18" charset="0"/>
              </a:rPr>
              <a:t>divine requirement </a:t>
            </a:r>
            <a:r>
              <a:rPr lang="en-US" sz="3200" dirty="0">
                <a:effectLst/>
                <a:latin typeface="Times New Roman" panose="02020603050405020304" pitchFamily="18" charset="0"/>
                <a:ea typeface="Times New Roman" panose="02020603050405020304" pitchFamily="18" charset="0"/>
              </a:rPr>
              <a:t>and that which is </a:t>
            </a:r>
            <a:r>
              <a:rPr lang="en-US" sz="3200" b="1" dirty="0">
                <a:effectLst/>
                <a:latin typeface="Times New Roman" panose="02020603050405020304" pitchFamily="18" charset="0"/>
                <a:ea typeface="Times New Roman" panose="02020603050405020304" pitchFamily="18" charset="0"/>
              </a:rPr>
              <a:t>incidental</a:t>
            </a:r>
            <a:r>
              <a:rPr lang="en-US" sz="3200" dirty="0">
                <a:effectLst/>
                <a:latin typeface="Times New Roman" panose="02020603050405020304" pitchFamily="18" charset="0"/>
                <a:ea typeface="Times New Roman" panose="02020603050405020304" pitchFamily="18" charset="0"/>
              </a:rPr>
              <a:t>.  </a:t>
            </a:r>
          </a:p>
          <a:p>
            <a:pPr marL="285750" marR="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To do so, we must look for three things:  </a:t>
            </a:r>
          </a:p>
          <a:p>
            <a:pPr marL="800100" lvl="1" indent="-342900">
              <a:buFont typeface="+mj-lt"/>
              <a:buAutoNum type="arabicPeriod"/>
            </a:pPr>
            <a:r>
              <a:rPr lang="en-US" sz="3200" dirty="0">
                <a:effectLst/>
                <a:latin typeface="Times New Roman" panose="02020603050405020304" pitchFamily="18" charset="0"/>
                <a:ea typeface="Times New Roman" panose="02020603050405020304" pitchFamily="18" charset="0"/>
              </a:rPr>
              <a:t>Uniformity </a:t>
            </a:r>
          </a:p>
          <a:p>
            <a:pPr marL="800100" lvl="1" indent="-342900">
              <a:buFont typeface="+mj-lt"/>
              <a:buAutoNum type="arabicPeriod"/>
            </a:pPr>
            <a:r>
              <a:rPr lang="en-US" sz="3200" dirty="0">
                <a:effectLst/>
                <a:latin typeface="Times New Roman" panose="02020603050405020304" pitchFamily="18" charset="0"/>
                <a:ea typeface="Times New Roman" panose="02020603050405020304" pitchFamily="18" charset="0"/>
              </a:rPr>
              <a:t>Materiality </a:t>
            </a:r>
          </a:p>
          <a:p>
            <a:pPr marL="800100" lvl="1" indent="-342900">
              <a:buFont typeface="+mj-lt"/>
              <a:buAutoNum type="arabicPeriod"/>
            </a:pPr>
            <a:r>
              <a:rPr lang="en-US" sz="3200" dirty="0">
                <a:effectLst/>
                <a:latin typeface="Times New Roman" panose="02020603050405020304" pitchFamily="18" charset="0"/>
                <a:ea typeface="Times New Roman" panose="02020603050405020304" pitchFamily="18" charset="0"/>
              </a:rPr>
              <a:t>Limited Application Due to </a:t>
            </a:r>
          </a:p>
          <a:p>
            <a:pPr marL="1257300" lvl="2" indent="-342900">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Special Circumstances </a:t>
            </a:r>
          </a:p>
          <a:p>
            <a:pPr marL="1257300" lvl="2" indent="-342900">
              <a:buFont typeface="Arial" panose="020B0604020202020204" pitchFamily="34" charset="0"/>
              <a:buChar char="•"/>
            </a:pPr>
            <a:r>
              <a:rPr lang="en-US" sz="3200" dirty="0">
                <a:latin typeface="Times New Roman" panose="02020603050405020304" pitchFamily="18" charset="0"/>
                <a:ea typeface="Times New Roman" panose="02020603050405020304" pitchFamily="18" charset="0"/>
              </a:rPr>
              <a:t>Lack of </a:t>
            </a:r>
            <a:r>
              <a:rPr lang="en-US" sz="3200" dirty="0">
                <a:effectLst/>
                <a:latin typeface="Times New Roman" panose="02020603050405020304" pitchFamily="18" charset="0"/>
                <a:ea typeface="Times New Roman" panose="02020603050405020304" pitchFamily="18" charset="0"/>
              </a:rPr>
              <a:t>Unity or Agreement with other Scriptures, and </a:t>
            </a:r>
          </a:p>
          <a:p>
            <a:pPr marL="1257300" lvl="2" indent="-342900">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Competence (assuming too much).</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147387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446256"/>
            <a:ext cx="11378193" cy="4401205"/>
          </a:xfrm>
          <a:prstGeom prst="rect">
            <a:avLst/>
          </a:prstGeom>
          <a:noFill/>
        </p:spPr>
        <p:txBody>
          <a:bodyPr wrap="square">
            <a:spAutoFit/>
          </a:bodyPr>
          <a:lstStyle/>
          <a:p>
            <a:pPr marL="0" marR="0">
              <a:spcBef>
                <a:spcPts val="0"/>
              </a:spcBef>
              <a:spcAft>
                <a:spcPts val="0"/>
              </a:spcAft>
            </a:pPr>
            <a:r>
              <a:rPr lang="en-US" sz="4000" b="1" i="1" dirty="0">
                <a:effectLst/>
                <a:latin typeface="Times New Roman" panose="02020603050405020304" pitchFamily="18" charset="0"/>
                <a:ea typeface="Times New Roman" panose="02020603050405020304" pitchFamily="18" charset="0"/>
              </a:rPr>
              <a:t>Uniformity:</a:t>
            </a:r>
            <a:r>
              <a:rPr lang="en-US" sz="4000" dirty="0">
                <a:effectLst/>
                <a:latin typeface="Times New Roman" panose="02020603050405020304" pitchFamily="18" charset="0"/>
                <a:ea typeface="Times New Roman" panose="02020603050405020304" pitchFamily="18" charset="0"/>
              </a:rPr>
              <a:t> The same action is performed in other examples.</a:t>
            </a:r>
          </a:p>
          <a:p>
            <a:pPr marL="342900" marR="0" lvl="0" indent="-342900">
              <a:spcBef>
                <a:spcPts val="0"/>
              </a:spcBef>
              <a:spcAft>
                <a:spcPts val="0"/>
              </a:spcAft>
              <a:buFont typeface="Symbol" panose="05050102010706020507" pitchFamily="18" charset="2"/>
              <a:buChar char=""/>
              <a:tabLst>
                <a:tab pos="228600" algn="l"/>
              </a:tabLst>
            </a:pPr>
            <a:r>
              <a:rPr lang="en-US" sz="4000" dirty="0">
                <a:effectLst/>
                <a:latin typeface="Times New Roman" panose="02020603050405020304" pitchFamily="18" charset="0"/>
                <a:ea typeface="Times New Roman" panose="02020603050405020304" pitchFamily="18" charset="0"/>
              </a:rPr>
              <a:t>Conversions are always preceded by teaching.</a:t>
            </a:r>
          </a:p>
          <a:p>
            <a:pPr marL="342900" marR="0" lvl="0" indent="-342900">
              <a:spcBef>
                <a:spcPts val="0"/>
              </a:spcBef>
              <a:spcAft>
                <a:spcPts val="0"/>
              </a:spcAft>
              <a:buFont typeface="Symbol" panose="05050102010706020507" pitchFamily="18" charset="2"/>
              <a:buChar char=""/>
              <a:tabLst>
                <a:tab pos="228600" algn="l"/>
              </a:tabLst>
            </a:pPr>
            <a:r>
              <a:rPr lang="en-US" sz="4000" dirty="0">
                <a:effectLst/>
                <a:latin typeface="Times New Roman" panose="02020603050405020304" pitchFamily="18" charset="0"/>
                <a:ea typeface="Times New Roman" panose="02020603050405020304" pitchFamily="18" charset="0"/>
              </a:rPr>
              <a:t>Baptism, when described, is always by immersion in water.</a:t>
            </a:r>
          </a:p>
          <a:p>
            <a:pPr marL="342900" marR="0" lvl="0" indent="-342900">
              <a:spcBef>
                <a:spcPts val="0"/>
              </a:spcBef>
              <a:spcAft>
                <a:spcPts val="0"/>
              </a:spcAft>
              <a:buFont typeface="Symbol" panose="05050102010706020507" pitchFamily="18" charset="2"/>
              <a:buChar char=""/>
              <a:tabLst>
                <a:tab pos="228600" algn="l"/>
              </a:tabLst>
            </a:pPr>
            <a:r>
              <a:rPr lang="en-US" sz="4000" dirty="0">
                <a:effectLst/>
                <a:latin typeface="Times New Roman" panose="02020603050405020304" pitchFamily="18" charset="0"/>
                <a:ea typeface="Times New Roman" panose="02020603050405020304" pitchFamily="18" charset="0"/>
              </a:rPr>
              <a:t>Lord’s supper is always on the first day of the week.</a:t>
            </a:r>
          </a:p>
          <a:p>
            <a:pPr marR="0">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4857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6" y="872515"/>
            <a:ext cx="11378193" cy="4893647"/>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Materiality</a:t>
            </a:r>
            <a:r>
              <a:rPr lang="en-US" sz="2400" b="1" i="1"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Some things stated may not be essential to the example given.</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b="1" dirty="0">
                <a:effectLst/>
                <a:latin typeface="Times New Roman" panose="02020603050405020304" pitchFamily="18" charset="0"/>
                <a:ea typeface="Times New Roman" panose="02020603050405020304" pitchFamily="18" charset="0"/>
              </a:rPr>
              <a:t>Place of baptism:  </a:t>
            </a:r>
            <a:r>
              <a:rPr lang="en-US" sz="2400" dirty="0">
                <a:effectLst/>
                <a:latin typeface="Times New Roman" panose="02020603050405020304" pitchFamily="18" charset="0"/>
                <a:ea typeface="Times New Roman" panose="02020603050405020304" pitchFamily="18" charset="0"/>
              </a:rPr>
              <a:t>River, pool, lake, moving water, Jerusalem, River Jordan, etc.  Regardless of the medium, the same actions and results occur</a:t>
            </a:r>
          </a:p>
          <a:p>
            <a:pPr marL="342900" marR="0" lvl="0" indent="-342900">
              <a:spcBef>
                <a:spcPts val="0"/>
              </a:spcBef>
              <a:spcAft>
                <a:spcPts val="0"/>
              </a:spcAft>
              <a:buFont typeface="Symbol" panose="05050102010706020507" pitchFamily="18" charset="2"/>
              <a:buChar char=""/>
              <a:tabLst>
                <a:tab pos="228600" algn="l"/>
              </a:tabLst>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b="1" dirty="0">
                <a:effectLst/>
                <a:latin typeface="Times New Roman" panose="02020603050405020304" pitchFamily="18" charset="0"/>
                <a:ea typeface="Times New Roman" panose="02020603050405020304" pitchFamily="18" charset="0"/>
              </a:rPr>
              <a:t>Action of baptism:  </a:t>
            </a:r>
            <a:r>
              <a:rPr lang="en-US" sz="2400" dirty="0">
                <a:effectLst/>
                <a:latin typeface="Times New Roman" panose="02020603050405020304" pitchFamily="18" charset="0"/>
                <a:ea typeface="Times New Roman" panose="02020603050405020304" pitchFamily="18" charset="0"/>
              </a:rPr>
              <a:t>Immersion always occurs. Other scriptures confirm baptism is a burial.  The word baptism itself means immersion.</a:t>
            </a:r>
          </a:p>
          <a:p>
            <a:pPr marL="342900" marR="0" lvl="0" indent="-342900">
              <a:spcBef>
                <a:spcPts val="0"/>
              </a:spcBef>
              <a:spcAft>
                <a:spcPts val="0"/>
              </a:spcAft>
              <a:buFont typeface="Symbol" panose="05050102010706020507" pitchFamily="18" charset="2"/>
              <a:buChar char=""/>
              <a:tabLst>
                <a:tab pos="228600" algn="l"/>
              </a:tabLst>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b="1" dirty="0">
                <a:effectLst/>
                <a:latin typeface="Times New Roman" panose="02020603050405020304" pitchFamily="18" charset="0"/>
                <a:ea typeface="Times New Roman" panose="02020603050405020304" pitchFamily="18" charset="0"/>
              </a:rPr>
              <a:t>Elements of the Lord’s Supper: </a:t>
            </a:r>
            <a:r>
              <a:rPr lang="en-US" sz="2400" dirty="0">
                <a:effectLst/>
                <a:latin typeface="Times New Roman" panose="02020603050405020304" pitchFamily="18" charset="0"/>
                <a:ea typeface="Times New Roman" panose="02020603050405020304" pitchFamily="18" charset="0"/>
              </a:rPr>
              <a:t>The example given by Jesus himself specifically defines the elements – Unleavened bread and fruit of the vine</a:t>
            </a:r>
          </a:p>
          <a:p>
            <a:pPr marL="342900" marR="0" lvl="0" indent="-342900">
              <a:spcBef>
                <a:spcPts val="0"/>
              </a:spcBef>
              <a:spcAft>
                <a:spcPts val="0"/>
              </a:spcAft>
              <a:buFont typeface="Symbol" panose="05050102010706020507" pitchFamily="18" charset="2"/>
              <a:buChar char=""/>
              <a:tabLst>
                <a:tab pos="228600" algn="l"/>
              </a:tabLst>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b="1" dirty="0">
                <a:effectLst/>
                <a:latin typeface="Times New Roman" panose="02020603050405020304" pitchFamily="18" charset="0"/>
                <a:ea typeface="Times New Roman" panose="02020603050405020304" pitchFamily="18" charset="0"/>
              </a:rPr>
              <a:t>The cup to partake of the wine: </a:t>
            </a:r>
            <a:r>
              <a:rPr lang="en-US" sz="2400" dirty="0">
                <a:effectLst/>
                <a:latin typeface="Times New Roman" panose="02020603050405020304" pitchFamily="18" charset="0"/>
                <a:ea typeface="Times New Roman" panose="02020603050405020304" pitchFamily="18" charset="0"/>
              </a:rPr>
              <a:t>Emphasis is on the contents that we drink, not the vessel containing the wine.  A single vessel, chalice, or multiple cups are not specified</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870455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6" y="872515"/>
            <a:ext cx="11378193" cy="5262979"/>
          </a:xfrm>
          <a:prstGeom prst="rect">
            <a:avLst/>
          </a:prstGeom>
          <a:noFill/>
        </p:spPr>
        <p:txBody>
          <a:bodyPr wrap="square">
            <a:spAutoFit/>
          </a:bodyPr>
          <a:lstStyle/>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rPr>
              <a:t>Limited Application:  </a:t>
            </a:r>
            <a:r>
              <a:rPr lang="en-US" sz="2800" dirty="0">
                <a:effectLst/>
                <a:latin typeface="Times New Roman" panose="02020603050405020304" pitchFamily="18" charset="0"/>
                <a:ea typeface="Times New Roman" panose="02020603050405020304" pitchFamily="18" charset="0"/>
              </a:rPr>
              <a:t>Due to the special circumstances or customs of the time, the example does not apply as a commandment of God.</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Selling of Property:  </a:t>
            </a:r>
            <a:r>
              <a:rPr lang="en-US" sz="2800" dirty="0">
                <a:effectLst/>
                <a:latin typeface="Times New Roman" panose="02020603050405020304" pitchFamily="18" charset="0"/>
                <a:ea typeface="Times New Roman" panose="02020603050405020304" pitchFamily="18" charset="0"/>
              </a:rPr>
              <a:t>Not a general rule but a special action taken in the new Jerusalem church as a result of the difficulties and persecutions the saints were experiencing.</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Washing of Feet:  </a:t>
            </a:r>
            <a:r>
              <a:rPr lang="en-US" sz="2800" dirty="0">
                <a:effectLst/>
                <a:latin typeface="Times New Roman" panose="02020603050405020304" pitchFamily="18" charset="0"/>
                <a:ea typeface="Times New Roman" panose="02020603050405020304" pitchFamily="18" charset="0"/>
              </a:rPr>
              <a:t>Jesus was performing a custom of the time (1 Sam 25:41) which was commonly performed by servants.  He did it to illustrate a principle humility and service to others.  Foot washing is not mentioned any  where else in the scriptures, either by command or example.</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Holy Kiss:  </a:t>
            </a:r>
            <a:r>
              <a:rPr lang="en-US" sz="2800" dirty="0">
                <a:effectLst/>
                <a:latin typeface="Times New Roman" panose="02020603050405020304" pitchFamily="18" charset="0"/>
                <a:ea typeface="Times New Roman" panose="02020603050405020304" pitchFamily="18" charset="0"/>
              </a:rPr>
              <a:t>Another cultural element still practiced by some.  It was a standard greeting at that time- a prevailing custom.  The principle that is taught is that we should greet each other with cordiality and propriety.</a:t>
            </a:r>
          </a:p>
        </p:txBody>
      </p:sp>
    </p:spTree>
    <p:extLst>
      <p:ext uri="{BB962C8B-B14F-4D97-AF65-F5344CB8AC3E}">
        <p14:creationId xmlns:p14="http://schemas.microsoft.com/office/powerpoint/2010/main" val="218706915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6" y="872515"/>
            <a:ext cx="11378193" cy="5693866"/>
          </a:xfrm>
          <a:prstGeom prst="rect">
            <a:avLst/>
          </a:prstGeom>
          <a:noFill/>
        </p:spPr>
        <p:txBody>
          <a:bodyPr wrap="square">
            <a:spAutoFit/>
          </a:bodyPr>
          <a:lstStyle/>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rPr>
              <a:t>Limited Application:  </a:t>
            </a:r>
            <a:r>
              <a:rPr lang="en-US" sz="2800" dirty="0">
                <a:effectLst/>
                <a:latin typeface="Times New Roman" panose="02020603050405020304" pitchFamily="18" charset="0"/>
                <a:ea typeface="Times New Roman" panose="02020603050405020304" pitchFamily="18" charset="0"/>
              </a:rPr>
              <a:t>Due to the special circumstances or customs of the time, the example does not apply as a commandment of God.</a:t>
            </a:r>
          </a:p>
          <a:p>
            <a:pPr marL="342900" marR="0" lvl="0" indent="-342900">
              <a:spcBef>
                <a:spcPts val="0"/>
              </a:spcBef>
              <a:spcAft>
                <a:spcPts val="0"/>
              </a:spcAft>
              <a:buFont typeface="Symbol" panose="05050102010706020507" pitchFamily="18" charset="2"/>
              <a:buChar char=""/>
              <a:tabLst>
                <a:tab pos="228600" algn="l"/>
              </a:tabLst>
            </a:pPr>
            <a:r>
              <a:rPr lang="en-US" sz="2800" b="1" dirty="0">
                <a:latin typeface="Times New Roman" panose="02020603050405020304" pitchFamily="18" charset="0"/>
                <a:ea typeface="Times New Roman" panose="02020603050405020304" pitchFamily="18" charset="0"/>
              </a:rPr>
              <a:t>Upper Room: </a:t>
            </a:r>
            <a:r>
              <a:rPr lang="en-US" sz="2800" dirty="0">
                <a:latin typeface="Times New Roman" panose="02020603050405020304" pitchFamily="18" charset="0"/>
                <a:ea typeface="Times New Roman" panose="02020603050405020304" pitchFamily="18" charset="0"/>
              </a:rPr>
              <a:t>Jesus partook of the Passover and ordained the Lord’s Supper in an upper room</a:t>
            </a:r>
          </a:p>
          <a:p>
            <a:pPr marL="800100" lvl="1" indent="-342900">
              <a:buFont typeface="Symbol" panose="05050102010706020507" pitchFamily="18" charset="2"/>
              <a:buChar char=""/>
              <a:tabLst>
                <a:tab pos="228600" algn="l"/>
              </a:tabLst>
            </a:pPr>
            <a:r>
              <a:rPr lang="en-US" sz="2800" dirty="0">
                <a:latin typeface="Times New Roman" panose="02020603050405020304" pitchFamily="18" charset="0"/>
                <a:ea typeface="Times New Roman" panose="02020603050405020304" pitchFamily="18" charset="0"/>
              </a:rPr>
              <a:t>Common for larger Hebrew rooms to be on an upper floor so that the support walls in smaller rooms on the lower floor support the upper room</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Which floor</a:t>
            </a:r>
            <a:r>
              <a:rPr lang="en-US" sz="2800" dirty="0">
                <a:latin typeface="Times New Roman" panose="02020603050405020304" pitchFamily="18" charset="0"/>
                <a:ea typeface="Times New Roman" panose="02020603050405020304" pitchFamily="18" charset="0"/>
              </a:rPr>
              <a:t>?  Second floor or third floor. In Acts 20:8-9 the saints were gathered on the third floor from which Eutychus fells.</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Par</a:t>
            </a:r>
            <a:r>
              <a:rPr lang="en-US" sz="2800" dirty="0">
                <a:latin typeface="Times New Roman" panose="02020603050405020304" pitchFamily="18" charset="0"/>
                <a:ea typeface="Times New Roman" panose="02020603050405020304" pitchFamily="18" charset="0"/>
              </a:rPr>
              <a:t>taking of the Lord’s Supper is a commandment.  Are we to be prevented from partaking of the Lord’s Supper because we do not have a multi-floor structure</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No other example or commandment requiring a second floor</a:t>
            </a:r>
          </a:p>
        </p:txBody>
      </p:sp>
    </p:spTree>
    <p:extLst>
      <p:ext uri="{BB962C8B-B14F-4D97-AF65-F5344CB8AC3E}">
        <p14:creationId xmlns:p14="http://schemas.microsoft.com/office/powerpoint/2010/main" val="29918959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6" y="872515"/>
            <a:ext cx="11378193" cy="5693866"/>
          </a:xfrm>
          <a:prstGeom prst="rect">
            <a:avLst/>
          </a:prstGeom>
          <a:noFill/>
        </p:spPr>
        <p:txBody>
          <a:bodyPr wrap="square">
            <a:spAutoFit/>
          </a:bodyPr>
          <a:lstStyle/>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rPr>
              <a:t>Rule of Unity:</a:t>
            </a:r>
            <a:r>
              <a:rPr lang="en-US" sz="2800" dirty="0">
                <a:effectLst/>
                <a:latin typeface="Times New Roman" panose="02020603050405020304" pitchFamily="18" charset="0"/>
                <a:ea typeface="Times New Roman" panose="02020603050405020304" pitchFamily="18" charset="0"/>
              </a:rPr>
              <a:t>  Does the action agree with the rest of the scriptures?</a:t>
            </a:r>
          </a:p>
          <a:p>
            <a:pPr marL="457200" marR="0" lvl="0" indent="-457200">
              <a:spcBef>
                <a:spcPts val="0"/>
              </a:spcBef>
              <a:spcAft>
                <a:spcPts val="0"/>
              </a:spcAft>
              <a:buFont typeface="Arial" panose="020B0604020202020204" pitchFamily="34" charset="0"/>
              <a:buChar char="•"/>
              <a:tabLst>
                <a:tab pos="228600" algn="l"/>
              </a:tabLst>
            </a:pPr>
            <a:r>
              <a:rPr lang="en-US" sz="2800" dirty="0">
                <a:effectLst/>
                <a:latin typeface="Times New Roman" panose="02020603050405020304" pitchFamily="18" charset="0"/>
                <a:ea typeface="Times New Roman" panose="02020603050405020304" pitchFamily="18" charset="0"/>
              </a:rPr>
              <a:t>Paul did not receive wages when he was at Corinth (2 Corinthians 11:7-9).  </a:t>
            </a:r>
          </a:p>
          <a:p>
            <a:pPr marL="914400" lvl="1" indent="-457200">
              <a:buFont typeface="Arial" panose="020B0604020202020204" pitchFamily="34" charset="0"/>
              <a:buChar char="•"/>
              <a:tabLst>
                <a:tab pos="228600" algn="l"/>
              </a:tabLst>
            </a:pPr>
            <a:r>
              <a:rPr lang="en-US" sz="2800" dirty="0">
                <a:effectLst/>
                <a:latin typeface="Times New Roman" panose="02020603050405020304" pitchFamily="18" charset="0"/>
                <a:ea typeface="Times New Roman" panose="02020603050405020304" pitchFamily="18" charset="0"/>
              </a:rPr>
              <a:t>Does this illustrate that evangelists should not be paid for their services.  </a:t>
            </a:r>
          </a:p>
          <a:p>
            <a:pPr marL="914400" lvl="1" indent="-457200">
              <a:buFont typeface="Arial" panose="020B0604020202020204" pitchFamily="34" charset="0"/>
              <a:buChar char="•"/>
              <a:tabLst>
                <a:tab pos="228600" algn="l"/>
              </a:tabLst>
            </a:pPr>
            <a:r>
              <a:rPr lang="en-US" sz="2800" dirty="0">
                <a:effectLst/>
                <a:latin typeface="Times New Roman" panose="02020603050405020304" pitchFamily="18" charset="0"/>
                <a:ea typeface="Times New Roman" panose="02020603050405020304" pitchFamily="18" charset="0"/>
              </a:rPr>
              <a:t>No.  Paul specifically instructs the support of preachers (1 Corinthians 9:11-16).</a:t>
            </a: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rPr>
              <a:t>Rule of Competence:</a:t>
            </a:r>
            <a:r>
              <a:rPr lang="en-US" sz="2800" dirty="0">
                <a:effectLst/>
                <a:latin typeface="Times New Roman" panose="02020603050405020304" pitchFamily="18" charset="0"/>
                <a:ea typeface="Times New Roman" panose="02020603050405020304" pitchFamily="18" charset="0"/>
              </a:rPr>
              <a:t> Assumptions based upon a lack of evidence.</a:t>
            </a:r>
          </a:p>
          <a:p>
            <a:pPr marL="342900" marR="0" lvl="0" indent="-342900">
              <a:spcBef>
                <a:spcPts val="0"/>
              </a:spcBef>
              <a:spcAft>
                <a:spcPts val="0"/>
              </a:spcAft>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Infant Baptism: </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Based upon original sin which is refuted at Ezekiel 18:19-20 – son does not bear the iniquity of the father</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Some hold to this doctrine because the household of Lydia was baptized.  </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That example requires us to assume Lydia was married and had babies in her household. </a:t>
            </a:r>
          </a:p>
        </p:txBody>
      </p:sp>
    </p:spTree>
    <p:extLst>
      <p:ext uri="{BB962C8B-B14F-4D97-AF65-F5344CB8AC3E}">
        <p14:creationId xmlns:p14="http://schemas.microsoft.com/office/powerpoint/2010/main" val="228623731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5632311"/>
          </a:xfrm>
          <a:prstGeom prst="rect">
            <a:avLst/>
          </a:prstGeom>
          <a:noFill/>
        </p:spPr>
        <p:txBody>
          <a:bodyPr wrap="square">
            <a:spAutoFit/>
          </a:bodyPr>
          <a:lstStyle/>
          <a:p>
            <a:pPr marL="0" marR="0">
              <a:spcBef>
                <a:spcPts val="0"/>
              </a:spcBef>
              <a:spcAft>
                <a:spcPts val="0"/>
              </a:spcAft>
            </a:pPr>
            <a:r>
              <a:rPr lang="en-US" sz="4000" b="1" dirty="0">
                <a:latin typeface="Times New Roman" panose="02020603050405020304" pitchFamily="18" charset="0"/>
                <a:ea typeface="Times New Roman" panose="02020603050405020304" pitchFamily="18" charset="0"/>
              </a:rPr>
              <a:t>Four Ways to Establish Biblical Authority</a:t>
            </a:r>
          </a:p>
          <a:p>
            <a:pPr marL="0" marR="0">
              <a:spcBef>
                <a:spcPts val="0"/>
              </a:spcBef>
              <a:spcAft>
                <a:spcPts val="0"/>
              </a:spcAft>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Direct Commandment</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Scriptural Example</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Necessary Inference</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Expedience</a:t>
            </a:r>
            <a:endParaRPr lang="en-US" sz="40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05CF86D8-0A67-18D1-5326-32667865CE56}"/>
              </a:ext>
            </a:extLst>
          </p:cNvPr>
          <p:cNvSpPr txBox="1"/>
          <p:nvPr/>
        </p:nvSpPr>
        <p:spPr>
          <a:xfrm rot="10800000" flipH="1" flipV="1">
            <a:off x="6530155" y="2397553"/>
            <a:ext cx="4385495" cy="1938992"/>
          </a:xfrm>
          <a:prstGeom prst="rect">
            <a:avLst/>
          </a:prstGeom>
          <a:noFill/>
          <a:ln w="53975">
            <a:solidFill>
              <a:srgbClr val="FF0000"/>
            </a:solidFill>
          </a:ln>
        </p:spPr>
        <p:txBody>
          <a:bodyPr wrap="square" rtlCol="0">
            <a:spAutoFit/>
          </a:bodyPr>
          <a:lstStyle/>
          <a:p>
            <a:r>
              <a:rPr lang="en-US" sz="4000" b="1" dirty="0">
                <a:latin typeface="Times New Roman" panose="02020603050405020304" pitchFamily="18" charset="0"/>
                <a:cs typeface="Times New Roman" panose="02020603050405020304" pitchFamily="18" charset="0"/>
              </a:rPr>
              <a:t>By what authority</a:t>
            </a:r>
          </a:p>
          <a:p>
            <a:pPr marL="457200" indent="-4572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From Heaven</a:t>
            </a:r>
          </a:p>
          <a:p>
            <a:pPr marL="457200" indent="-4572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From Man</a:t>
            </a:r>
          </a:p>
        </p:txBody>
      </p:sp>
    </p:spTree>
    <p:extLst>
      <p:ext uri="{BB962C8B-B14F-4D97-AF65-F5344CB8AC3E}">
        <p14:creationId xmlns:p14="http://schemas.microsoft.com/office/powerpoint/2010/main" val="266677125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3600986"/>
          </a:xfrm>
          <a:prstGeom prst="rect">
            <a:avLst/>
          </a:prstGeom>
          <a:noFill/>
        </p:spPr>
        <p:txBody>
          <a:bodyPr wrap="square">
            <a:spAutoFit/>
          </a:bodyPr>
          <a:lstStyle/>
          <a:p>
            <a:pPr marL="0" marR="0">
              <a:spcBef>
                <a:spcPts val="0"/>
              </a:spcBef>
              <a:spcAft>
                <a:spcPts val="0"/>
              </a:spcAft>
            </a:pPr>
            <a:r>
              <a:rPr lang="en-US" sz="4800" b="1" dirty="0">
                <a:effectLst/>
                <a:latin typeface="Times New Roman" panose="02020603050405020304" pitchFamily="18" charset="0"/>
                <a:ea typeface="Times New Roman" panose="02020603050405020304" pitchFamily="18" charset="0"/>
              </a:rPr>
              <a:t>Necessary Inference – Expediency – Aids: </a:t>
            </a:r>
          </a:p>
          <a:p>
            <a:pPr marL="457200" marR="0" indent="-457200">
              <a:spcBef>
                <a:spcPts val="0"/>
              </a:spcBef>
              <a:spcAft>
                <a:spcPts val="0"/>
              </a:spcAft>
              <a:buFont typeface="Arial" panose="020B0604020202020204" pitchFamily="34" charset="0"/>
              <a:buChar char="•"/>
            </a:pPr>
            <a:r>
              <a:rPr lang="en-US" sz="4800" b="1" dirty="0">
                <a:effectLst/>
                <a:latin typeface="Times New Roman" panose="02020603050405020304" pitchFamily="18" charset="0"/>
                <a:ea typeface="Times New Roman" panose="02020603050405020304" pitchFamily="18" charset="0"/>
              </a:rPr>
              <a:t>Specific Authority versus </a:t>
            </a:r>
          </a:p>
          <a:p>
            <a:pPr marL="457200" marR="0" indent="-457200">
              <a:spcBef>
                <a:spcPts val="0"/>
              </a:spcBef>
              <a:spcAft>
                <a:spcPts val="0"/>
              </a:spcAft>
              <a:buFont typeface="Arial" panose="020B0604020202020204" pitchFamily="34" charset="0"/>
              <a:buChar char="•"/>
            </a:pPr>
            <a:r>
              <a:rPr lang="en-US" sz="4800" b="1" dirty="0">
                <a:effectLst/>
                <a:latin typeface="Times New Roman" panose="02020603050405020304" pitchFamily="18" charset="0"/>
                <a:ea typeface="Times New Roman" panose="02020603050405020304" pitchFamily="18" charset="0"/>
              </a:rPr>
              <a:t>Generic Authority</a:t>
            </a: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885829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632311"/>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Specific Authority:</a:t>
            </a: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When the means of obeying an expressed command or example </a:t>
            </a:r>
            <a:r>
              <a:rPr lang="en-US" sz="2400" b="1" dirty="0">
                <a:effectLst/>
                <a:highlight>
                  <a:srgbClr val="FFFF00"/>
                </a:highlight>
                <a:latin typeface="Times New Roman" panose="02020603050405020304" pitchFamily="18" charset="0"/>
                <a:ea typeface="Times New Roman" panose="02020603050405020304" pitchFamily="18" charset="0"/>
              </a:rPr>
              <a:t>is specified</a:t>
            </a:r>
            <a:r>
              <a:rPr lang="en-US" sz="2400" dirty="0">
                <a:effectLst/>
                <a:latin typeface="Times New Roman" panose="02020603050405020304" pitchFamily="18" charset="0"/>
                <a:ea typeface="Times New Roman" panose="02020603050405020304" pitchFamily="18" charset="0"/>
              </a:rPr>
              <a:t>, then human choice in carryout the command is prohibited.  </a:t>
            </a: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Anything </a:t>
            </a:r>
            <a:r>
              <a:rPr lang="en-US" sz="2400" b="1" dirty="0">
                <a:effectLst/>
                <a:highlight>
                  <a:srgbClr val="FFFF00"/>
                </a:highlight>
                <a:latin typeface="Times New Roman" panose="02020603050405020304" pitchFamily="18" charset="0"/>
                <a:ea typeface="Times New Roman" panose="02020603050405020304" pitchFamily="18" charset="0"/>
              </a:rPr>
              <a:t>more or less </a:t>
            </a:r>
            <a:r>
              <a:rPr lang="en-US" sz="2400" dirty="0">
                <a:effectLst/>
                <a:latin typeface="Times New Roman" panose="02020603050405020304" pitchFamily="18" charset="0"/>
                <a:ea typeface="Times New Roman" panose="02020603050405020304" pitchFamily="18" charset="0"/>
              </a:rPr>
              <a:t>than what is specified would be an </a:t>
            </a:r>
            <a:r>
              <a:rPr lang="en-US" sz="2400" b="1" dirty="0">
                <a:effectLst/>
                <a:highlight>
                  <a:srgbClr val="FFFF00"/>
                </a:highlight>
                <a:latin typeface="Times New Roman" panose="02020603050405020304" pitchFamily="18" charset="0"/>
                <a:ea typeface="Times New Roman" panose="02020603050405020304" pitchFamily="18" charset="0"/>
              </a:rPr>
              <a:t>addition to or a subtraction </a:t>
            </a:r>
            <a:r>
              <a:rPr lang="en-US" sz="2400" dirty="0">
                <a:effectLst/>
                <a:latin typeface="Times New Roman" panose="02020603050405020304" pitchFamily="18" charset="0"/>
                <a:ea typeface="Times New Roman" panose="02020603050405020304" pitchFamily="18" charset="0"/>
              </a:rPr>
              <a:t>from the word</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Generic Authority: </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When the means of obeying an expressed command or example is </a:t>
            </a:r>
            <a:r>
              <a:rPr lang="en-US" sz="2400" b="1" dirty="0">
                <a:effectLst/>
                <a:highlight>
                  <a:srgbClr val="FFFF00"/>
                </a:highlight>
                <a:latin typeface="Times New Roman" panose="02020603050405020304" pitchFamily="18" charset="0"/>
                <a:ea typeface="Times New Roman" panose="02020603050405020304" pitchFamily="18" charset="0"/>
              </a:rPr>
              <a:t>not specified</a:t>
            </a:r>
            <a:r>
              <a:rPr lang="en-US" sz="2400" dirty="0">
                <a:effectLst/>
                <a:latin typeface="Times New Roman" panose="02020603050405020304" pitchFamily="18" charset="0"/>
                <a:ea typeface="Times New Roman" panose="02020603050405020304" pitchFamily="18" charset="0"/>
              </a:rPr>
              <a:t>, then man is allowed to choose </a:t>
            </a:r>
            <a:r>
              <a:rPr lang="en-US" sz="2400" b="1" dirty="0">
                <a:effectLst/>
                <a:highlight>
                  <a:srgbClr val="FFFF00"/>
                </a:highlight>
                <a:latin typeface="Times New Roman" panose="02020603050405020304" pitchFamily="18" charset="0"/>
                <a:ea typeface="Times New Roman" panose="02020603050405020304" pitchFamily="18" charset="0"/>
              </a:rPr>
              <a:t>the means or aids </a:t>
            </a:r>
            <a:r>
              <a:rPr lang="en-US" sz="2400" dirty="0">
                <a:effectLst/>
                <a:latin typeface="Times New Roman" panose="02020603050405020304" pitchFamily="18" charset="0"/>
                <a:ea typeface="Times New Roman" panose="02020603050405020304" pitchFamily="18" charset="0"/>
              </a:rPr>
              <a:t>in carryout the command. </a:t>
            </a: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However, we must be careful to </a:t>
            </a:r>
            <a:r>
              <a:rPr lang="en-US" sz="2400" b="1" dirty="0">
                <a:effectLst/>
                <a:highlight>
                  <a:srgbClr val="FFFF00"/>
                </a:highlight>
                <a:latin typeface="Times New Roman" panose="02020603050405020304" pitchFamily="18" charset="0"/>
                <a:ea typeface="Times New Roman" panose="02020603050405020304" pitchFamily="18" charset="0"/>
              </a:rPr>
              <a:t>properly discern</a:t>
            </a:r>
            <a:r>
              <a:rPr lang="en-US" sz="2400" dirty="0">
                <a:effectLst/>
                <a:latin typeface="Times New Roman" panose="02020603050405020304" pitchFamily="18" charset="0"/>
                <a:ea typeface="Times New Roman" panose="02020603050405020304" pitchFamily="18" charset="0"/>
              </a:rPr>
              <a:t> between what is an aid and what is an addition or subtraction.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286508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pic>
        <p:nvPicPr>
          <p:cNvPr id="4" name="Picture 3">
            <a:extLst>
              <a:ext uri="{FF2B5EF4-FFF2-40B4-BE49-F238E27FC236}">
                <a16:creationId xmlns:a16="http://schemas.microsoft.com/office/drawing/2014/main" id="{57DF194C-8713-F40C-8A6D-A0EEC36E1EC8}"/>
              </a:ext>
            </a:extLst>
          </p:cNvPr>
          <p:cNvPicPr>
            <a:picLocks noChangeAspect="1"/>
          </p:cNvPicPr>
          <p:nvPr/>
        </p:nvPicPr>
        <p:blipFill>
          <a:blip r:embed="rId2"/>
          <a:stretch>
            <a:fillRect/>
          </a:stretch>
        </p:blipFill>
        <p:spPr>
          <a:xfrm>
            <a:off x="340659" y="1016000"/>
            <a:ext cx="11373224" cy="5683624"/>
          </a:xfrm>
          <a:prstGeom prst="rect">
            <a:avLst/>
          </a:prstGeom>
        </p:spPr>
      </p:pic>
    </p:spTree>
    <p:extLst>
      <p:ext uri="{BB962C8B-B14F-4D97-AF65-F5344CB8AC3E}">
        <p14:creationId xmlns:p14="http://schemas.microsoft.com/office/powerpoint/2010/main" val="3938801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93866"/>
          </a:xfrm>
          <a:prstGeom prst="rect">
            <a:avLst/>
          </a:prstGeom>
          <a:noFill/>
        </p:spPr>
        <p:txBody>
          <a:bodyPr wrap="square" rtlCol="0">
            <a:spAutoFit/>
          </a:bodyPr>
          <a:lstStyle/>
          <a:p>
            <a:pPr marR="0" lvl="0" algn="ctr">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70 A.D. Doctrine</a:t>
            </a:r>
          </a:p>
          <a:p>
            <a:pPr marR="0" lvl="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Asserts the 40-year period between the crucifixion of Christ and the destruction of Jerusalem in 70 AD is a transitional period (Eschaton Period)</a:t>
            </a:r>
          </a:p>
          <a:p>
            <a:pPr marL="514350" marR="0" lvl="0" indent="-51435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During the 40-year Eschaton period, the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Mosaic Dispensation or age under the Law of Moses transitioned into the eternal Christian age. </a:t>
            </a:r>
          </a:p>
          <a:p>
            <a:pPr marL="514350" marR="0" lvl="0" indent="-514350">
              <a:spcBef>
                <a:spcPts val="0"/>
              </a:spcBef>
              <a:spcAft>
                <a:spcPts val="0"/>
              </a:spcAft>
              <a:buFont typeface="+mj-lt"/>
              <a:buAutoNum type="arabicPeriod"/>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As such, the coming kingdom was not completely established until the destruction of Jerusalem in 70 AD.</a:t>
            </a:r>
          </a:p>
          <a:p>
            <a:pPr marR="0" lvl="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 (60-62 AD)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(God)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rescued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(saved) us from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us to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537789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Assembly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5078313"/>
          </a:xfrm>
          <a:prstGeom prst="rect">
            <a:avLst/>
          </a:prstGeom>
          <a:noFill/>
        </p:spPr>
        <p:txBody>
          <a:bodyPr wrap="square">
            <a:spAutoFit/>
          </a:bodyPr>
          <a:lstStyle/>
          <a:p>
            <a:pPr marL="0" marR="0" algn="ctr">
              <a:spcBef>
                <a:spcPts val="0"/>
              </a:spcBef>
              <a:spcAft>
                <a:spcPts val="0"/>
              </a:spcAft>
            </a:pPr>
            <a:endParaRPr lang="en-US" sz="48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4800" b="1"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Assemble on the </a:t>
            </a: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First Day of the Week</a:t>
            </a: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414049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98205" y="856357"/>
            <a:ext cx="11722345" cy="5262979"/>
          </a:xfrm>
          <a:prstGeom prst="rect">
            <a:avLst/>
          </a:prstGeom>
          <a:noFill/>
        </p:spPr>
        <p:txBody>
          <a:bodyPr wrap="square">
            <a:spAutoFit/>
          </a:bodyPr>
          <a:lstStyle/>
          <a:p>
            <a:r>
              <a:rPr lang="en-US" sz="2400" b="1" dirty="0">
                <a:latin typeface="Times New Roman" panose="02020603050405020304" pitchFamily="18" charset="0"/>
                <a:ea typeface="Times New Roman" panose="02020603050405020304" pitchFamily="18" charset="0"/>
              </a:rPr>
              <a:t>To put the First Day of the Week into perspective, let’s look at its significance </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Death Burial and Resurrection of Christ</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Beginning with the three days of the prior week </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Leading up to the first day of the following week.</a:t>
            </a:r>
          </a:p>
          <a:p>
            <a:endParaRPr lang="en-US" sz="2400" b="1"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rPr>
              <a:t>Each Jewish Day</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Ends at Twilight or Sunset</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Begins after Sunset – approximately at 6:00 PM</a:t>
            </a:r>
          </a:p>
          <a:p>
            <a:endParaRPr lang="en-US" sz="2400" b="1"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rPr>
              <a:t>Approximate 6 hour time difference between our day and the Jewish Day</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Jewish day ends and begins exactly at sunset or 6:00.00 PM; </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Our day </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Ends at 12:00.00 Midnight</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Begins at 12:00.01 AM</a:t>
            </a:r>
          </a:p>
        </p:txBody>
      </p:sp>
    </p:spTree>
    <p:extLst>
      <p:ext uri="{BB962C8B-B14F-4D97-AF65-F5344CB8AC3E}">
        <p14:creationId xmlns:p14="http://schemas.microsoft.com/office/powerpoint/2010/main" val="287335435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850655" y="2894707"/>
            <a:ext cx="11722345" cy="1384995"/>
          </a:xfrm>
          <a:prstGeom prst="rect">
            <a:avLst/>
          </a:prstGeom>
          <a:noFill/>
        </p:spPr>
        <p:txBody>
          <a:bodyPr wrap="square">
            <a:spAutoFit/>
          </a:bodyPr>
          <a:lstStyle/>
          <a:p>
            <a:r>
              <a:rPr lang="en-US" sz="2800" b="1" dirty="0">
                <a:latin typeface="Times New Roman" panose="02020603050405020304" pitchFamily="18" charset="0"/>
                <a:ea typeface="Times New Roman" panose="02020603050405020304" pitchFamily="18" charset="0"/>
              </a:rPr>
              <a:t>5</a:t>
            </a:r>
            <a:r>
              <a:rPr lang="en-US" sz="2800" b="1" baseline="30000" dirty="0">
                <a:latin typeface="Times New Roman" panose="02020603050405020304" pitchFamily="18" charset="0"/>
                <a:ea typeface="Times New Roman" panose="02020603050405020304" pitchFamily="18" charset="0"/>
              </a:rPr>
              <a:t>th</a:t>
            </a:r>
            <a:r>
              <a:rPr lang="en-US" sz="2800" b="1" dirty="0">
                <a:latin typeface="Times New Roman" panose="02020603050405020304" pitchFamily="18" charset="0"/>
                <a:ea typeface="Times New Roman" panose="02020603050405020304" pitchFamily="18" charset="0"/>
              </a:rPr>
              <a:t> Day (Thursday – 6:00 PM) - 14</a:t>
            </a:r>
            <a:r>
              <a:rPr lang="en-US" sz="2800" b="1" baseline="30000" dirty="0">
                <a:latin typeface="Times New Roman" panose="02020603050405020304" pitchFamily="18" charset="0"/>
                <a:ea typeface="Times New Roman" panose="02020603050405020304" pitchFamily="18" charset="0"/>
              </a:rPr>
              <a:t>th</a:t>
            </a:r>
            <a:r>
              <a:rPr lang="en-US" sz="2800" b="1" dirty="0">
                <a:latin typeface="Times New Roman" panose="02020603050405020304" pitchFamily="18" charset="0"/>
                <a:ea typeface="Times New Roman" panose="02020603050405020304" pitchFamily="18" charset="0"/>
              </a:rPr>
              <a:t> Day of Abib</a:t>
            </a:r>
            <a:endParaRPr lang="en-US" sz="28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rPr>
              <a:t>Sacrifice of the Passover Lamb at Twilight (before sunset)</a:t>
            </a:r>
          </a:p>
          <a:p>
            <a:pPr marL="342900" indent="-342900">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rPr>
              <a:t>Partaking of the Passover Supper at Twilight (before sunset)</a:t>
            </a:r>
          </a:p>
        </p:txBody>
      </p:sp>
    </p:spTree>
    <p:extLst>
      <p:ext uri="{BB962C8B-B14F-4D97-AF65-F5344CB8AC3E}">
        <p14:creationId xmlns:p14="http://schemas.microsoft.com/office/powerpoint/2010/main" val="177415776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98205" y="856357"/>
            <a:ext cx="11722345" cy="4893647"/>
          </a:xfrm>
          <a:prstGeom prst="rect">
            <a:avLst/>
          </a:prstGeom>
          <a:noFill/>
        </p:spPr>
        <p:txBody>
          <a:bodyPr wrap="squar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6</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Day (Thursday – 6:00 PM) – 15</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Day of Abib (after sunset of the 14</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day)</a:t>
            </a:r>
          </a:p>
          <a:p>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Passover Supper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continues to overlap into 15</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Day of Abib after sunset</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Slay, prepare, cook it, and eat at twilight on the 14</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day</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Partaking of the Passover necessarily overlaps into the 15</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day</a:t>
            </a:r>
          </a:p>
          <a:p>
            <a:pPr marL="457200" indent="-4572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Feast of Unleavened Bread</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begins on 15</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day</a:t>
            </a:r>
          </a:p>
          <a:p>
            <a:pPr marL="914400" lvl="1" indent="-4572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Requires all leaven removed from houses and meals</a:t>
            </a:r>
          </a:p>
          <a:p>
            <a:pPr marL="914400" lvl="1" indent="-4572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Symbolizes sanctification and purification from sin</a:t>
            </a:r>
          </a:p>
          <a:p>
            <a:pPr marL="914400" lvl="1" indent="-4572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Lasts for Seven Days</a:t>
            </a:r>
          </a:p>
          <a:p>
            <a:pPr marL="457200" indent="-4572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Passover Supper inaugurates the first meal of the Feast of Unleavened </a:t>
            </a:r>
          </a:p>
          <a:p>
            <a:pPr marL="914400" lvl="1" indent="-4572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Passover and the Feast of Unleavened bread are 2 separate observances</a:t>
            </a:r>
          </a:p>
          <a:p>
            <a:pPr marL="914400" lvl="1" indent="-4572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But the two are joined by the timing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Gospel accounts refer to the two as being the same</a:t>
            </a:r>
          </a:p>
        </p:txBody>
      </p:sp>
    </p:spTree>
    <p:extLst>
      <p:ext uri="{BB962C8B-B14F-4D97-AF65-F5344CB8AC3E}">
        <p14:creationId xmlns:p14="http://schemas.microsoft.com/office/powerpoint/2010/main" val="29879247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98205" y="856357"/>
            <a:ext cx="11722345" cy="5262979"/>
          </a:xfrm>
          <a:prstGeom prst="rect">
            <a:avLst/>
          </a:prstGeom>
          <a:noFill/>
        </p:spPr>
        <p:txBody>
          <a:bodyPr wrap="square">
            <a:spAutoFit/>
          </a:bodyPr>
          <a:lstStyle/>
          <a:p>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26:17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Now on the </a:t>
            </a:r>
            <a:r>
              <a:rPr lang="en-US" sz="2400" b="1" u="sng" dirty="0">
                <a:highlight>
                  <a:srgbClr val="FFFF00"/>
                </a:highlight>
                <a:latin typeface="Times New Roman" panose="02020603050405020304" pitchFamily="18" charset="0"/>
                <a:cs typeface="Times New Roman" panose="02020603050405020304" pitchFamily="18" charset="0"/>
              </a:rPr>
              <a:t>first </a:t>
            </a:r>
            <a:r>
              <a:rPr lang="en-US" sz="2400" b="1" i="1" u="sng" dirty="0">
                <a:highlight>
                  <a:srgbClr val="FFFF00"/>
                </a:highlight>
                <a:latin typeface="Times New Roman" panose="02020603050405020304" pitchFamily="18" charset="0"/>
                <a:cs typeface="Times New Roman" panose="02020603050405020304" pitchFamily="18" charset="0"/>
              </a:rPr>
              <a:t>day</a:t>
            </a:r>
            <a:r>
              <a:rPr lang="en-US" sz="2400" b="1" u="sng" dirty="0">
                <a:highlight>
                  <a:srgbClr val="FFFF00"/>
                </a:highlight>
                <a:latin typeface="Times New Roman" panose="02020603050405020304" pitchFamily="18" charset="0"/>
                <a:cs typeface="Times New Roman" panose="02020603050405020304" pitchFamily="18" charset="0"/>
              </a:rPr>
              <a:t> of Unleavened Bread </a:t>
            </a:r>
            <a:r>
              <a:rPr lang="en-US" sz="2400" dirty="0">
                <a:latin typeface="Times New Roman" panose="02020603050405020304" pitchFamily="18" charset="0"/>
                <a:cs typeface="Times New Roman" panose="02020603050405020304" pitchFamily="18" charset="0"/>
              </a:rPr>
              <a:t>the disciples came to Jesus and asked, "Where do You want us to prepare for You to eat </a:t>
            </a:r>
            <a:r>
              <a:rPr lang="en-US" sz="2400" b="1" u="sng" dirty="0">
                <a:highlight>
                  <a:srgbClr val="FFFF00"/>
                </a:highlight>
                <a:latin typeface="Times New Roman" panose="02020603050405020304" pitchFamily="18" charset="0"/>
                <a:cs typeface="Times New Roman" panose="02020603050405020304" pitchFamily="18" charset="0"/>
              </a:rPr>
              <a:t>the Passover</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Mark 14:12 </a:t>
            </a:r>
            <a:r>
              <a:rPr lang="en-US" sz="2400" dirty="0">
                <a:latin typeface="Times New Roman" panose="02020603050405020304" pitchFamily="18" charset="0"/>
                <a:cs typeface="Times New Roman" panose="02020603050405020304" pitchFamily="18" charset="0"/>
              </a:rPr>
              <a:t>On the </a:t>
            </a:r>
            <a:r>
              <a:rPr lang="en-US" sz="2400" b="1" u="sng" dirty="0">
                <a:highlight>
                  <a:srgbClr val="FFFF00"/>
                </a:highlight>
                <a:latin typeface="Times New Roman" panose="02020603050405020304" pitchFamily="18" charset="0"/>
                <a:cs typeface="Times New Roman" panose="02020603050405020304" pitchFamily="18" charset="0"/>
              </a:rPr>
              <a:t>first day of Unleavened Bread</a:t>
            </a:r>
            <a:r>
              <a:rPr lang="en-US" sz="2400" dirty="0">
                <a:latin typeface="Times New Roman" panose="02020603050405020304" pitchFamily="18" charset="0"/>
                <a:cs typeface="Times New Roman" panose="02020603050405020304" pitchFamily="18" charset="0"/>
              </a:rPr>
              <a:t>, when the </a:t>
            </a:r>
            <a:r>
              <a:rPr lang="en-US" sz="2400" b="1" u="sng" dirty="0">
                <a:highlight>
                  <a:srgbClr val="FFFF00"/>
                </a:highlight>
                <a:latin typeface="Times New Roman" panose="02020603050405020304" pitchFamily="18" charset="0"/>
                <a:cs typeface="Times New Roman" panose="02020603050405020304" pitchFamily="18" charset="0"/>
              </a:rPr>
              <a:t>Passover </a:t>
            </a:r>
            <a:r>
              <a:rPr lang="en-US" sz="2400" b="1" i="1" u="sng" dirty="0">
                <a:highlight>
                  <a:srgbClr val="FFFF00"/>
                </a:highlight>
                <a:latin typeface="Times New Roman" panose="02020603050405020304" pitchFamily="18" charset="0"/>
                <a:cs typeface="Times New Roman" panose="02020603050405020304" pitchFamily="18" charset="0"/>
              </a:rPr>
              <a:t>lamb</a:t>
            </a:r>
            <a:r>
              <a:rPr lang="en-US" sz="2400" b="1" u="sng" dirty="0">
                <a:highlight>
                  <a:srgbClr val="FFFF00"/>
                </a:highlight>
                <a:latin typeface="Times New Roman" panose="02020603050405020304" pitchFamily="18" charset="0"/>
                <a:cs typeface="Times New Roman" panose="02020603050405020304" pitchFamily="18" charset="0"/>
              </a:rPr>
              <a:t> was being sacrificed</a:t>
            </a:r>
            <a:r>
              <a:rPr lang="en-US" sz="2400" dirty="0">
                <a:latin typeface="Times New Roman" panose="02020603050405020304" pitchFamily="18" charset="0"/>
                <a:cs typeface="Times New Roman" panose="02020603050405020304" pitchFamily="18" charset="0"/>
              </a:rPr>
              <a:t>, His disciples *said to Him, "Where do You want us to go and prepare for You to </a:t>
            </a:r>
            <a:r>
              <a:rPr lang="en-US" sz="2400" b="1" u="sng" dirty="0">
                <a:highlight>
                  <a:srgbClr val="FFFF00"/>
                </a:highlight>
                <a:latin typeface="Times New Roman" panose="02020603050405020304" pitchFamily="18" charset="0"/>
                <a:cs typeface="Times New Roman" panose="02020603050405020304" pitchFamily="18" charset="0"/>
              </a:rPr>
              <a:t>eat the Passover</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Luke 22:1</a:t>
            </a:r>
            <a:r>
              <a:rPr lang="en-US" sz="2400" dirty="0">
                <a:latin typeface="Times New Roman" panose="02020603050405020304" pitchFamily="18" charset="0"/>
                <a:cs typeface="Times New Roman" panose="02020603050405020304" pitchFamily="18" charset="0"/>
              </a:rPr>
              <a:t> Now the </a:t>
            </a:r>
            <a:r>
              <a:rPr lang="en-US" sz="2400" b="1" u="sng" dirty="0">
                <a:highlight>
                  <a:srgbClr val="FFFF00"/>
                </a:highlight>
                <a:latin typeface="Times New Roman" panose="02020603050405020304" pitchFamily="18" charset="0"/>
                <a:cs typeface="Times New Roman" panose="02020603050405020304" pitchFamily="18" charset="0"/>
              </a:rPr>
              <a:t>Feast of Unleavened Bread</a:t>
            </a:r>
            <a:r>
              <a:rPr lang="en-US" sz="2400" dirty="0">
                <a:latin typeface="Times New Roman" panose="02020603050405020304" pitchFamily="18" charset="0"/>
                <a:cs typeface="Times New Roman" panose="02020603050405020304" pitchFamily="18" charset="0"/>
              </a:rPr>
              <a:t>, which is called </a:t>
            </a:r>
            <a:r>
              <a:rPr lang="en-US" sz="2400" b="1" u="sng" dirty="0">
                <a:highlight>
                  <a:srgbClr val="FFFF00"/>
                </a:highlight>
                <a:latin typeface="Times New Roman" panose="02020603050405020304" pitchFamily="18" charset="0"/>
                <a:cs typeface="Times New Roman" panose="02020603050405020304" pitchFamily="18" charset="0"/>
              </a:rPr>
              <a:t>the Passover</a:t>
            </a:r>
            <a:r>
              <a:rPr lang="en-US" sz="2400" dirty="0">
                <a:latin typeface="Times New Roman" panose="02020603050405020304" pitchFamily="18" charset="0"/>
                <a:cs typeface="Times New Roman" panose="02020603050405020304" pitchFamily="18" charset="0"/>
              </a:rPr>
              <a:t>, was approaching.</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Luke 22:7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came the </a:t>
            </a:r>
            <a:r>
              <a:rPr lang="en-US" sz="2400" b="1" i="1" u="sng" dirty="0">
                <a:highlight>
                  <a:srgbClr val="FFFF00"/>
                </a:highlight>
                <a:latin typeface="Times New Roman" panose="02020603050405020304" pitchFamily="18" charset="0"/>
                <a:cs typeface="Times New Roman" panose="02020603050405020304" pitchFamily="18" charset="0"/>
              </a:rPr>
              <a:t>first</a:t>
            </a:r>
            <a:r>
              <a:rPr lang="en-US" sz="2400" b="1" u="sng" dirty="0">
                <a:highlight>
                  <a:srgbClr val="FFFF00"/>
                </a:highlight>
                <a:latin typeface="Times New Roman" panose="02020603050405020304" pitchFamily="18" charset="0"/>
                <a:cs typeface="Times New Roman" panose="02020603050405020304" pitchFamily="18" charset="0"/>
              </a:rPr>
              <a:t> day of Unleavened Bread </a:t>
            </a:r>
            <a:r>
              <a:rPr lang="en-US" sz="2400" dirty="0">
                <a:latin typeface="Times New Roman" panose="02020603050405020304" pitchFamily="18" charset="0"/>
                <a:cs typeface="Times New Roman" panose="02020603050405020304" pitchFamily="18" charset="0"/>
              </a:rPr>
              <a:t>on which the </a:t>
            </a:r>
            <a:r>
              <a:rPr lang="en-US" sz="2400" b="1" u="sng" dirty="0">
                <a:highlight>
                  <a:srgbClr val="FFFF00"/>
                </a:highlight>
                <a:latin typeface="Times New Roman" panose="02020603050405020304" pitchFamily="18" charset="0"/>
                <a:cs typeface="Times New Roman" panose="02020603050405020304" pitchFamily="18" charset="0"/>
              </a:rPr>
              <a:t>Passover </a:t>
            </a:r>
            <a:r>
              <a:rPr lang="en-US" sz="2400" b="1" i="1" u="sng" dirty="0">
                <a:highlight>
                  <a:srgbClr val="FFFF00"/>
                </a:highlight>
                <a:latin typeface="Times New Roman" panose="02020603050405020304" pitchFamily="18" charset="0"/>
                <a:cs typeface="Times New Roman" panose="02020603050405020304" pitchFamily="18" charset="0"/>
              </a:rPr>
              <a:t>lamb</a:t>
            </a:r>
            <a:r>
              <a:rPr lang="en-US" sz="2400" b="1" u="sng" dirty="0">
                <a:highlight>
                  <a:srgbClr val="FFFF00"/>
                </a:highlight>
                <a:latin typeface="Times New Roman" panose="02020603050405020304" pitchFamily="18" charset="0"/>
                <a:cs typeface="Times New Roman" panose="02020603050405020304" pitchFamily="18" charset="0"/>
              </a:rPr>
              <a:t> had to be sacrificed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948425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98205" y="856357"/>
            <a:ext cx="11722345" cy="6001643"/>
          </a:xfrm>
          <a:prstGeom prst="rect">
            <a:avLst/>
          </a:prstGeom>
          <a:noFill/>
          <a:ln w="44450">
            <a:noFill/>
          </a:ln>
        </p:spPr>
        <p:txBody>
          <a:bodyPr wrap="square">
            <a:spAutoFit/>
          </a:bodyPr>
          <a:lstStyle/>
          <a:p>
            <a:r>
              <a:rPr lang="en-US" sz="2400" b="1" dirty="0">
                <a:latin typeface="Times New Roman" panose="02020603050405020304" pitchFamily="18" charset="0"/>
                <a:ea typeface="Times New Roman" panose="02020603050405020304" pitchFamily="18" charset="0"/>
              </a:rPr>
              <a:t>6th Day (Friday – 12:00 AM) – 15</a:t>
            </a:r>
            <a:r>
              <a:rPr lang="en-US" sz="2400" b="1" baseline="30000" dirty="0">
                <a:latin typeface="Times New Roman" panose="02020603050405020304" pitchFamily="18" charset="0"/>
                <a:ea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rPr>
              <a:t> Day of Abib</a:t>
            </a:r>
            <a:endParaRPr lang="en-US" sz="24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Passover Supper continuation – Deliverance from Bondage</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Feast of Unleavened Bread - Sanctification from sin</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Day that God first created man – Adam, the son of God</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Day that God completed His </a:t>
            </a:r>
            <a:r>
              <a:rPr lang="en-US" sz="2400" dirty="0" err="1">
                <a:latin typeface="Times New Roman" panose="02020603050405020304" pitchFamily="18" charset="0"/>
                <a:ea typeface="Times New Roman" panose="02020603050405020304" pitchFamily="18" charset="0"/>
              </a:rPr>
              <a:t>His</a:t>
            </a:r>
            <a:r>
              <a:rPr lang="en-US" sz="2400" dirty="0">
                <a:latin typeface="Times New Roman" panose="02020603050405020304" pitchFamily="18" charset="0"/>
                <a:ea typeface="Times New Roman" panose="02020603050405020304" pitchFamily="18" charset="0"/>
              </a:rPr>
              <a:t> physical kingdom</a:t>
            </a:r>
          </a:p>
          <a:p>
            <a:pPr marL="342900" indent="-3429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rPr>
              <a:t>Day that Christ the Passover Lamb was sacrificed</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Crucified at 9:00 AM </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Died at 3:00 PM</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Buried before 6:00 PM</a:t>
            </a:r>
          </a:p>
          <a:p>
            <a:pPr marL="342900" indent="-342900">
              <a:buFont typeface="Arial" panose="020B0604020202020204" pitchFamily="34" charset="0"/>
              <a:buChar char="•"/>
            </a:pPr>
            <a:endParaRPr lang="en-US" sz="2400"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rPr>
              <a:t>7th Day (Saturday) – 16</a:t>
            </a:r>
            <a:r>
              <a:rPr lang="en-US" sz="2400" b="1" baseline="30000" dirty="0">
                <a:latin typeface="Times New Roman" panose="02020603050405020304" pitchFamily="18" charset="0"/>
                <a:ea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rPr>
              <a:t> Day of Abib</a:t>
            </a:r>
            <a:endParaRPr lang="en-US" sz="24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The full day that Christ’s body rested in the grave</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The day that God rested after creating His physical kingdom</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The Sabbath Day of Rest</a:t>
            </a:r>
          </a:p>
          <a:p>
            <a:pPr marL="342900" indent="-342900">
              <a:buFont typeface="Arial" panose="020B0604020202020204" pitchFamily="34" charset="0"/>
              <a:buChar char="•"/>
            </a:pPr>
            <a:endParaRPr lang="en-US" sz="2400"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(Sunday – 6:00 AM) </a:t>
            </a: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17</a:t>
            </a:r>
            <a:r>
              <a:rPr lang="en-US" sz="2400" b="1" baseline="30000" dirty="0">
                <a:latin typeface="Times New Roman" panose="02020603050405020304" pitchFamily="18" charset="0"/>
                <a:ea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rPr>
              <a:t> Day of Abib </a:t>
            </a:r>
            <a:r>
              <a:rPr lang="en-US" sz="2400" dirty="0">
                <a:latin typeface="Times New Roman" panose="02020603050405020304" pitchFamily="18" charset="0"/>
                <a:ea typeface="Times New Roman" panose="02020603050405020304" pitchFamily="18" charset="0"/>
              </a:rPr>
              <a:t>- The Resurrection of Christ</a:t>
            </a:r>
            <a:endParaRPr lang="en-US" sz="2400" b="1" dirty="0">
              <a:latin typeface="Times New Roman" panose="02020603050405020304" pitchFamily="18" charset="0"/>
              <a:ea typeface="Times New Roman" panose="02020603050405020304" pitchFamily="18" charset="0"/>
            </a:endParaRPr>
          </a:p>
        </p:txBody>
      </p:sp>
      <p:sp>
        <p:nvSpPr>
          <p:cNvPr id="3" name="Right Brace 2">
            <a:extLst>
              <a:ext uri="{FF2B5EF4-FFF2-40B4-BE49-F238E27FC236}">
                <a16:creationId xmlns:a16="http://schemas.microsoft.com/office/drawing/2014/main" id="{0E8C6048-489E-0965-020E-FDA758DF9634}"/>
              </a:ext>
            </a:extLst>
          </p:cNvPr>
          <p:cNvSpPr/>
          <p:nvPr/>
        </p:nvSpPr>
        <p:spPr>
          <a:xfrm>
            <a:off x="9899650" y="1173270"/>
            <a:ext cx="476250" cy="5543419"/>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48166BD2-2DC8-3B47-3531-F205CE30442C}"/>
              </a:ext>
            </a:extLst>
          </p:cNvPr>
          <p:cNvSpPr txBox="1"/>
          <p:nvPr/>
        </p:nvSpPr>
        <p:spPr>
          <a:xfrm>
            <a:off x="10375900" y="3530801"/>
            <a:ext cx="151789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Days in</a:t>
            </a:r>
          </a:p>
          <a:p>
            <a:r>
              <a:rPr lang="en-US" sz="2400" dirty="0">
                <a:latin typeface="Times New Roman" panose="02020603050405020304" pitchFamily="18" charset="0"/>
                <a:cs typeface="Times New Roman" panose="02020603050405020304" pitchFamily="18" charset="0"/>
              </a:rPr>
              <a:t> the Grave</a:t>
            </a:r>
          </a:p>
        </p:txBody>
      </p:sp>
    </p:spTree>
    <p:extLst>
      <p:ext uri="{BB962C8B-B14F-4D97-AF65-F5344CB8AC3E}">
        <p14:creationId xmlns:p14="http://schemas.microsoft.com/office/powerpoint/2010/main" val="260802226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98205" y="856357"/>
            <a:ext cx="11722345" cy="5262979"/>
          </a:xfrm>
          <a:prstGeom prst="rect">
            <a:avLst/>
          </a:prstGeom>
          <a:noFill/>
          <a:ln w="44450">
            <a:noFill/>
          </a:ln>
        </p:spPr>
        <p:txBody>
          <a:bodyPr wrap="squar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Day (Sunday – 6:00 AM)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17</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Day of Abib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The Resurrection of Christ</a:t>
            </a:r>
          </a:p>
          <a:p>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28:1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Now </a:t>
            </a:r>
            <a:r>
              <a:rPr lang="en-US" sz="2400" b="1" u="sng" dirty="0">
                <a:highlight>
                  <a:srgbClr val="FFFF00"/>
                </a:highlight>
                <a:latin typeface="Times New Roman" panose="02020603050405020304" pitchFamily="18" charset="0"/>
                <a:cs typeface="Times New Roman" panose="02020603050405020304" pitchFamily="18" charset="0"/>
              </a:rPr>
              <a:t>after the Sabbath</a:t>
            </a:r>
            <a:r>
              <a:rPr lang="en-US" sz="2400" dirty="0">
                <a:latin typeface="Times New Roman" panose="02020603050405020304" pitchFamily="18" charset="0"/>
                <a:cs typeface="Times New Roman" panose="02020603050405020304" pitchFamily="18" charset="0"/>
              </a:rPr>
              <a:t>, as it </a:t>
            </a:r>
            <a:r>
              <a:rPr lang="en-US" sz="2400" b="1" u="sng" dirty="0">
                <a:highlight>
                  <a:srgbClr val="FFFF00"/>
                </a:highlight>
                <a:latin typeface="Times New Roman" panose="02020603050405020304" pitchFamily="18" charset="0"/>
                <a:cs typeface="Times New Roman" panose="02020603050405020304" pitchFamily="18" charset="0"/>
              </a:rPr>
              <a:t>began to </a:t>
            </a:r>
            <a:r>
              <a:rPr lang="en-US" sz="2400" b="1" u="sng" dirty="0">
                <a:highlight>
                  <a:srgbClr val="00FF00"/>
                </a:highlight>
                <a:latin typeface="Times New Roman" panose="02020603050405020304" pitchFamily="18" charset="0"/>
                <a:cs typeface="Times New Roman" panose="02020603050405020304" pitchFamily="18" charset="0"/>
              </a:rPr>
              <a:t>dawn </a:t>
            </a:r>
            <a:r>
              <a:rPr lang="en-US" sz="2400" dirty="0">
                <a:latin typeface="Times New Roman" panose="02020603050405020304" pitchFamily="18" charset="0"/>
                <a:cs typeface="Times New Roman" panose="02020603050405020304" pitchFamily="18" charset="0"/>
              </a:rPr>
              <a:t>toward the </a:t>
            </a:r>
            <a:r>
              <a:rPr lang="en-US" sz="2400" b="1" u="sng" dirty="0">
                <a:highlight>
                  <a:srgbClr val="FFFF00"/>
                </a:highlight>
                <a:latin typeface="Times New Roman" panose="02020603050405020304" pitchFamily="18" charset="0"/>
                <a:cs typeface="Times New Roman" panose="02020603050405020304" pitchFamily="18" charset="0"/>
              </a:rPr>
              <a:t>first </a:t>
            </a:r>
            <a:r>
              <a:rPr lang="en-US" sz="2400" b="1" i="1" u="sng" dirty="0">
                <a:highlight>
                  <a:srgbClr val="FFFF00"/>
                </a:highlight>
                <a:latin typeface="Times New Roman" panose="02020603050405020304" pitchFamily="18" charset="0"/>
                <a:cs typeface="Times New Roman" panose="02020603050405020304" pitchFamily="18" charset="0"/>
              </a:rPr>
              <a:t>day</a:t>
            </a:r>
            <a:r>
              <a:rPr lang="en-US" sz="2400" b="1" u="sng" dirty="0">
                <a:highlight>
                  <a:srgbClr val="FFFF00"/>
                </a:highlight>
                <a:latin typeface="Times New Roman" panose="02020603050405020304" pitchFamily="18" charset="0"/>
                <a:cs typeface="Times New Roman" panose="02020603050405020304" pitchFamily="18" charset="0"/>
              </a:rPr>
              <a:t> of the week</a:t>
            </a:r>
            <a:r>
              <a:rPr lang="en-US" sz="2400" dirty="0">
                <a:latin typeface="Times New Roman" panose="02020603050405020304" pitchFamily="18" charset="0"/>
                <a:cs typeface="Times New Roman" panose="02020603050405020304" pitchFamily="18" charset="0"/>
              </a:rPr>
              <a:t>, Mary Magdalene and the other Mary came to look at the grave.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Mark 16:2 </a:t>
            </a:r>
            <a:r>
              <a:rPr lang="en-US" sz="2400" dirty="0">
                <a:latin typeface="Times New Roman" panose="02020603050405020304" pitchFamily="18" charset="0"/>
                <a:cs typeface="Times New Roman" panose="02020603050405020304" pitchFamily="18" charset="0"/>
              </a:rPr>
              <a:t> Very early on the </a:t>
            </a:r>
            <a:r>
              <a:rPr lang="en-US" sz="2400" b="1" u="sng" dirty="0">
                <a:highlight>
                  <a:srgbClr val="FFFF00"/>
                </a:highlight>
                <a:latin typeface="Times New Roman" panose="02020603050405020304" pitchFamily="18" charset="0"/>
                <a:cs typeface="Times New Roman" panose="02020603050405020304" pitchFamily="18" charset="0"/>
              </a:rPr>
              <a:t>first day of the week</a:t>
            </a:r>
            <a:r>
              <a:rPr lang="en-US" sz="2400" dirty="0">
                <a:latin typeface="Times New Roman" panose="02020603050405020304" pitchFamily="18" charset="0"/>
                <a:cs typeface="Times New Roman" panose="02020603050405020304" pitchFamily="18" charset="0"/>
              </a:rPr>
              <a:t>, they *came to the tomb </a:t>
            </a:r>
            <a:r>
              <a:rPr lang="en-US" sz="2400" b="1" u="sng" dirty="0">
                <a:highlight>
                  <a:srgbClr val="FFFF00"/>
                </a:highlight>
                <a:latin typeface="Times New Roman" panose="02020603050405020304" pitchFamily="18" charset="0"/>
                <a:cs typeface="Times New Roman" panose="02020603050405020304" pitchFamily="18" charset="0"/>
              </a:rPr>
              <a:t>when the </a:t>
            </a:r>
            <a:r>
              <a:rPr lang="en-US" sz="2400" b="1" u="sng" dirty="0">
                <a:highlight>
                  <a:srgbClr val="00FF00"/>
                </a:highlight>
                <a:latin typeface="Times New Roman" panose="02020603050405020304" pitchFamily="18" charset="0"/>
                <a:cs typeface="Times New Roman" panose="02020603050405020304" pitchFamily="18" charset="0"/>
              </a:rPr>
              <a:t>sun had risen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Mark 16:9 </a:t>
            </a:r>
            <a:r>
              <a:rPr lang="en-US" sz="2400" dirty="0">
                <a:latin typeface="Times New Roman" panose="02020603050405020304" pitchFamily="18" charset="0"/>
                <a:cs typeface="Times New Roman" panose="02020603050405020304" pitchFamily="18" charset="0"/>
              </a:rPr>
              <a:t>Now after </a:t>
            </a:r>
            <a:r>
              <a:rPr lang="en-US" sz="2400" b="1" u="sng" dirty="0">
                <a:highlight>
                  <a:srgbClr val="FFFF00"/>
                </a:highlight>
                <a:latin typeface="Times New Roman" panose="02020603050405020304" pitchFamily="18" charset="0"/>
                <a:cs typeface="Times New Roman" panose="02020603050405020304" pitchFamily="18" charset="0"/>
              </a:rPr>
              <a:t>He had </a:t>
            </a:r>
            <a:r>
              <a:rPr lang="en-US" sz="2400" b="1" u="sng" dirty="0">
                <a:highlight>
                  <a:srgbClr val="00FF00"/>
                </a:highlight>
                <a:latin typeface="Times New Roman" panose="02020603050405020304" pitchFamily="18" charset="0"/>
                <a:cs typeface="Times New Roman" panose="02020603050405020304" pitchFamily="18" charset="0"/>
              </a:rPr>
              <a:t>risen early </a:t>
            </a:r>
            <a:r>
              <a:rPr lang="en-US" sz="2400" b="1" u="sng" dirty="0">
                <a:highlight>
                  <a:srgbClr val="FFFF00"/>
                </a:highlight>
                <a:latin typeface="Times New Roman" panose="02020603050405020304" pitchFamily="18" charset="0"/>
                <a:cs typeface="Times New Roman" panose="02020603050405020304" pitchFamily="18" charset="0"/>
              </a:rPr>
              <a:t>on the first day of the week</a:t>
            </a:r>
            <a:r>
              <a:rPr lang="en-US" sz="2400" dirty="0">
                <a:latin typeface="Times New Roman" panose="02020603050405020304" pitchFamily="18" charset="0"/>
                <a:cs typeface="Times New Roman" panose="02020603050405020304" pitchFamily="18" charset="0"/>
              </a:rPr>
              <a:t>, He first appeared to Mary Magdalene, from whom He had cast out seven demons.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20:1 </a:t>
            </a:r>
            <a:r>
              <a:rPr lang="en-US" sz="2400" dirty="0">
                <a:latin typeface="Times New Roman" panose="02020603050405020304" pitchFamily="18" charset="0"/>
                <a:cs typeface="Times New Roman" panose="02020603050405020304" pitchFamily="18" charset="0"/>
              </a:rPr>
              <a:t>Now on the </a:t>
            </a:r>
            <a:r>
              <a:rPr lang="en-US" sz="2400" b="1" u="sng" dirty="0">
                <a:highlight>
                  <a:srgbClr val="FFFF00"/>
                </a:highlight>
                <a:latin typeface="Times New Roman" panose="02020603050405020304" pitchFamily="18" charset="0"/>
                <a:cs typeface="Times New Roman" panose="02020603050405020304" pitchFamily="18" charset="0"/>
              </a:rPr>
              <a:t>first </a:t>
            </a:r>
            <a:r>
              <a:rPr lang="en-US" sz="2400" b="1" i="1" u="sng" dirty="0">
                <a:highlight>
                  <a:srgbClr val="FFFF00"/>
                </a:highlight>
                <a:latin typeface="Times New Roman" panose="02020603050405020304" pitchFamily="18" charset="0"/>
                <a:cs typeface="Times New Roman" panose="02020603050405020304" pitchFamily="18" charset="0"/>
              </a:rPr>
              <a:t>day</a:t>
            </a:r>
            <a:r>
              <a:rPr lang="en-US" sz="2400" b="1" u="sng" dirty="0">
                <a:highlight>
                  <a:srgbClr val="FFFF00"/>
                </a:highlight>
                <a:latin typeface="Times New Roman" panose="02020603050405020304" pitchFamily="18" charset="0"/>
                <a:cs typeface="Times New Roman" panose="02020603050405020304" pitchFamily="18" charset="0"/>
              </a:rPr>
              <a:t> of the week </a:t>
            </a:r>
            <a:r>
              <a:rPr lang="en-US" sz="2400" dirty="0">
                <a:latin typeface="Times New Roman" panose="02020603050405020304" pitchFamily="18" charset="0"/>
                <a:cs typeface="Times New Roman" panose="02020603050405020304" pitchFamily="18" charset="0"/>
              </a:rPr>
              <a:t>Mary Magdalene *came early to the tomb, </a:t>
            </a:r>
            <a:r>
              <a:rPr lang="en-US" sz="2400" b="1" u="sng" dirty="0">
                <a:highlight>
                  <a:srgbClr val="FFFF00"/>
                </a:highlight>
                <a:latin typeface="Times New Roman" panose="02020603050405020304" pitchFamily="18" charset="0"/>
                <a:cs typeface="Times New Roman" panose="02020603050405020304" pitchFamily="18" charset="0"/>
              </a:rPr>
              <a:t>while it *was </a:t>
            </a:r>
            <a:r>
              <a:rPr lang="en-US" sz="2400" b="1" u="sng" dirty="0">
                <a:highlight>
                  <a:srgbClr val="00FF00"/>
                </a:highlight>
                <a:latin typeface="Times New Roman" panose="02020603050405020304" pitchFamily="18" charset="0"/>
                <a:cs typeface="Times New Roman" panose="02020603050405020304" pitchFamily="18" charset="0"/>
              </a:rPr>
              <a:t>still dark</a:t>
            </a:r>
            <a:r>
              <a:rPr lang="en-US" sz="2400" dirty="0">
                <a:latin typeface="Times New Roman" panose="02020603050405020304" pitchFamily="18" charset="0"/>
                <a:cs typeface="Times New Roman" panose="02020603050405020304" pitchFamily="18" charset="0"/>
              </a:rPr>
              <a:t>, and *saw the stone </a:t>
            </a:r>
            <a:r>
              <a:rPr lang="en-US" sz="2400" i="1" dirty="0">
                <a:latin typeface="Times New Roman" panose="02020603050405020304" pitchFamily="18" charset="0"/>
                <a:cs typeface="Times New Roman" panose="02020603050405020304" pitchFamily="18" charset="0"/>
              </a:rPr>
              <a:t>already</a:t>
            </a:r>
            <a:r>
              <a:rPr lang="en-US" sz="2400" dirty="0">
                <a:latin typeface="Times New Roman" panose="02020603050405020304" pitchFamily="18" charset="0"/>
                <a:cs typeface="Times New Roman" panose="02020603050405020304" pitchFamily="18" charset="0"/>
              </a:rPr>
              <a:t> taken away from the tomb. </a:t>
            </a:r>
            <a:br>
              <a:rPr lang="en-US" sz="2400" dirty="0"/>
            </a:br>
            <a:endParaRPr lang="en-US" sz="24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269489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02225" y="1779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10905" y="856357"/>
            <a:ext cx="11690595" cy="6001643"/>
          </a:xfrm>
          <a:prstGeom prst="rect">
            <a:avLst/>
          </a:prstGeom>
          <a:noFill/>
        </p:spPr>
        <p:txBody>
          <a:bodyPr wrap="square">
            <a:spAutoFit/>
          </a:bodyPr>
          <a:lstStyle/>
          <a:p>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a:t>
            </a:r>
            <a:r>
              <a:rPr lang="en-US" sz="2400" dirty="0">
                <a:latin typeface="Times New Roman" panose="02020603050405020304" pitchFamily="18" charset="0"/>
                <a:ea typeface="Times New Roman" panose="02020603050405020304" pitchFamily="18" charset="0"/>
              </a:rPr>
              <a:t>- at sunrise about 6:00 AM – </a:t>
            </a:r>
            <a:r>
              <a:rPr lang="en-US" sz="2400" b="1" dirty="0">
                <a:highlight>
                  <a:srgbClr val="FFFF00"/>
                </a:highlight>
                <a:latin typeface="Times New Roman" panose="02020603050405020304" pitchFamily="18" charset="0"/>
                <a:ea typeface="Times New Roman" panose="02020603050405020304" pitchFamily="18" charset="0"/>
              </a:rPr>
              <a:t>Resurrection Day</a:t>
            </a:r>
            <a:r>
              <a:rPr lang="en-US" sz="2400" dirty="0">
                <a:latin typeface="Times New Roman" panose="02020603050405020304" pitchFamily="18" charset="0"/>
                <a:ea typeface="Times New Roman" panose="02020603050405020304" pitchFamily="18" charset="0"/>
              </a:rPr>
              <a:t>– Mark 16:9; Luke 24:1; 13, 20-21</a:t>
            </a:r>
          </a:p>
          <a:p>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a:t>
            </a:r>
            <a:r>
              <a:rPr lang="en-US" sz="2400" dirty="0">
                <a:latin typeface="Times New Roman" panose="02020603050405020304" pitchFamily="18" charset="0"/>
                <a:ea typeface="Times New Roman" panose="02020603050405020304" pitchFamily="18" charset="0"/>
              </a:rPr>
              <a:t>- following 1</a:t>
            </a:r>
            <a:r>
              <a:rPr lang="en-US" sz="2400" baseline="30000" dirty="0">
                <a:latin typeface="Times New Roman" panose="02020603050405020304" pitchFamily="18" charset="0"/>
                <a:ea typeface="Times New Roman" panose="02020603050405020304" pitchFamily="18" charset="0"/>
              </a:rPr>
              <a:t>st</a:t>
            </a:r>
            <a:r>
              <a:rPr lang="en-US" sz="2400" dirty="0">
                <a:latin typeface="Times New Roman" panose="02020603050405020304" pitchFamily="18" charset="0"/>
                <a:ea typeface="Times New Roman" panose="02020603050405020304" pitchFamily="18" charset="0"/>
              </a:rPr>
              <a:t> Sabbath after Passover - </a:t>
            </a:r>
            <a:r>
              <a:rPr lang="en-US" sz="2400" b="1" dirty="0">
                <a:highlight>
                  <a:srgbClr val="FFFF00"/>
                </a:highlight>
                <a:latin typeface="Times New Roman" panose="02020603050405020304" pitchFamily="18" charset="0"/>
                <a:ea typeface="Times New Roman" panose="02020603050405020304" pitchFamily="18" charset="0"/>
              </a:rPr>
              <a:t>Feast of First Fruits</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Offering for the start of the first harvest - </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Both Jesus and the saints are called First Fruits – 1 Corinthians 15:20; James 1:18</a:t>
            </a:r>
          </a:p>
          <a:p>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a:t>
            </a:r>
            <a:r>
              <a:rPr lang="en-US" sz="2400" dirty="0">
                <a:latin typeface="Times New Roman" panose="02020603050405020304" pitchFamily="18" charset="0"/>
                <a:ea typeface="Times New Roman" panose="02020603050405020304" pitchFamily="18" charset="0"/>
              </a:rPr>
              <a:t>- Began 7 weeks to </a:t>
            </a:r>
            <a:r>
              <a:rPr lang="en-US" sz="2400" b="1" dirty="0">
                <a:highlight>
                  <a:srgbClr val="FFFF00"/>
                </a:highlight>
                <a:latin typeface="Times New Roman" panose="02020603050405020304" pitchFamily="18" charset="0"/>
                <a:ea typeface="Times New Roman" panose="02020603050405020304" pitchFamily="18" charset="0"/>
              </a:rPr>
              <a:t>Feast of Weeks </a:t>
            </a:r>
            <a:r>
              <a:rPr lang="en-US" sz="2400" b="1" i="1" dirty="0">
                <a:highlight>
                  <a:srgbClr val="FFFF00"/>
                </a:highlight>
                <a:latin typeface="Times New Roman" panose="02020603050405020304" pitchFamily="18" charset="0"/>
                <a:ea typeface="Times New Roman" panose="02020603050405020304" pitchFamily="18" charset="0"/>
              </a:rPr>
              <a:t>(Shavuot</a:t>
            </a:r>
            <a:r>
              <a:rPr lang="en-US" sz="2400" b="1" dirty="0">
                <a:highlight>
                  <a:srgbClr val="FFFF00"/>
                </a:highlight>
                <a:latin typeface="Times New Roman" panose="02020603050405020304" pitchFamily="18" charset="0"/>
                <a:ea typeface="Times New Roman" panose="02020603050405020304" pitchFamily="18" charset="0"/>
              </a:rPr>
              <a:t>)</a:t>
            </a:r>
            <a:r>
              <a:rPr lang="en-US" sz="2400" b="1" dirty="0">
                <a:latin typeface="Times New Roman" panose="02020603050405020304" pitchFamily="18" charset="0"/>
                <a:ea typeface="Times New Roman" panose="02020603050405020304" pitchFamily="18" charset="0"/>
              </a:rPr>
              <a:t> or </a:t>
            </a:r>
            <a:r>
              <a:rPr lang="en-US" sz="2400" b="1" dirty="0">
                <a:highlight>
                  <a:srgbClr val="FFFF00"/>
                </a:highlight>
                <a:latin typeface="Times New Roman" panose="02020603050405020304" pitchFamily="18" charset="0"/>
                <a:ea typeface="Times New Roman" panose="02020603050405020304" pitchFamily="18" charset="0"/>
              </a:rPr>
              <a:t>First Fruits</a:t>
            </a:r>
            <a:r>
              <a:rPr lang="en-US" sz="2400" b="1" dirty="0">
                <a:latin typeface="Times New Roman" panose="02020603050405020304" pitchFamily="18" charset="0"/>
                <a:ea typeface="Times New Roman" panose="02020603050405020304" pitchFamily="18" charset="0"/>
              </a:rPr>
              <a:t> or </a:t>
            </a:r>
            <a:r>
              <a:rPr lang="en-US" sz="2400" b="1" dirty="0">
                <a:highlight>
                  <a:srgbClr val="FFFF00"/>
                </a:highlight>
                <a:latin typeface="Times New Roman" panose="02020603050405020304" pitchFamily="18" charset="0"/>
                <a:ea typeface="Times New Roman" panose="02020603050405020304" pitchFamily="18" charset="0"/>
              </a:rPr>
              <a:t>the Harvest</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Leviticus 23:15-23 – </a:t>
            </a:r>
            <a:r>
              <a:rPr lang="en-US" sz="2400" b="1" dirty="0">
                <a:latin typeface="Times New Roman" panose="02020603050405020304" pitchFamily="18" charset="0"/>
                <a:ea typeface="Times New Roman" panose="02020603050405020304" pitchFamily="18" charset="0"/>
              </a:rPr>
              <a:t>50 days </a:t>
            </a:r>
            <a:r>
              <a:rPr lang="en-US" sz="2400" dirty="0">
                <a:latin typeface="Times New Roman" panose="02020603050405020304" pitchFamily="18" charset="0"/>
                <a:ea typeface="Times New Roman" panose="02020603050405020304" pitchFamily="18" charset="0"/>
              </a:rPr>
              <a:t>after the 7</a:t>
            </a:r>
            <a:r>
              <a:rPr lang="en-US" sz="2400" baseline="30000" dirty="0">
                <a:latin typeface="Times New Roman" panose="02020603050405020304" pitchFamily="18" charset="0"/>
                <a:ea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rPr>
              <a:t> Sabbath (1</a:t>
            </a:r>
            <a:r>
              <a:rPr lang="en-US" sz="2400" baseline="30000" dirty="0">
                <a:latin typeface="Times New Roman" panose="02020603050405020304" pitchFamily="18" charset="0"/>
                <a:ea typeface="Times New Roman" panose="02020603050405020304" pitchFamily="18" charset="0"/>
              </a:rPr>
              <a:t>st</a:t>
            </a:r>
            <a:r>
              <a:rPr lang="en-US" sz="2400" dirty="0">
                <a:latin typeface="Times New Roman" panose="02020603050405020304" pitchFamily="18" charset="0"/>
                <a:ea typeface="Times New Roman" panose="02020603050405020304" pitchFamily="18" charset="0"/>
              </a:rPr>
              <a:t> Sabbath after Passover)</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In New Covenant its called </a:t>
            </a:r>
            <a:r>
              <a:rPr lang="en-US" sz="2400" b="0" dirty="0">
                <a:solidFill>
                  <a:srgbClr val="081C2A"/>
                </a:solidFill>
                <a:effectLst/>
                <a:latin typeface="Times New Roman" panose="02020603050405020304" pitchFamily="18" charset="0"/>
                <a:cs typeface="Times New Roman" panose="02020603050405020304" pitchFamily="18" charset="0"/>
              </a:rPr>
              <a:t>- </a:t>
            </a:r>
            <a:r>
              <a:rPr lang="en-US" sz="2400" b="1" dirty="0">
                <a:highlight>
                  <a:srgbClr val="FFFF00"/>
                </a:highlight>
                <a:latin typeface="Times New Roman" panose="02020603050405020304" pitchFamily="18" charset="0"/>
                <a:ea typeface="Times New Roman" panose="02020603050405020304" pitchFamily="18" charset="0"/>
              </a:rPr>
              <a:t>Day of Pentecost</a:t>
            </a:r>
            <a:r>
              <a:rPr lang="en-US" sz="2400" b="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dirty="0" err="1">
                <a:effectLst/>
                <a:latin typeface="Times New Roman" panose="02020603050405020304" pitchFamily="18" charset="0"/>
                <a:cs typeface="Times New Roman" panose="02020603050405020304" pitchFamily="18" charset="0"/>
              </a:rPr>
              <a:t>pentêkostê</a:t>
            </a:r>
            <a:r>
              <a:rPr lang="en-US" sz="2400" dirty="0">
                <a:latin typeface="Times New Roman" panose="02020603050405020304" pitchFamily="18" charset="0"/>
                <a:cs typeface="Times New Roman" panose="02020603050405020304" pitchFamily="18" charset="0"/>
              </a:rPr>
              <a:t> meaning 50</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50-days = 7 weeks (49 days counting Resurrection Day) + following First Day </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50-days from release from Egypt to </a:t>
            </a:r>
            <a:r>
              <a:rPr lang="en-US" sz="2400" b="1"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giving of Old Law on Mt Sinai</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50-days from Christ’s resurrection (first fruits) to </a:t>
            </a:r>
            <a:r>
              <a:rPr lang="en-US" sz="2400" b="1"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giving of New Law on Mt Zion</a:t>
            </a:r>
            <a:endParaRPr lang="en-US" sz="2400" b="1" dirty="0">
              <a:highlight>
                <a:srgbClr val="FFFF00"/>
              </a:highlight>
              <a:latin typeface="Times New Roman" panose="02020603050405020304" pitchFamily="18" charset="0"/>
              <a:ea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rPr>
              <a:t>Day </a:t>
            </a:r>
            <a:r>
              <a:rPr lang="en-US" sz="2400" dirty="0">
                <a:latin typeface="Times New Roman" panose="02020603050405020304" pitchFamily="18" charset="0"/>
                <a:ea typeface="Times New Roman" panose="02020603050405020304" pitchFamily="18" charset="0"/>
              </a:rPr>
              <a:t>– Day </a:t>
            </a:r>
            <a:r>
              <a:rPr lang="en-US" sz="2400" dirty="0">
                <a:effectLst/>
                <a:latin typeface="Times New Roman" panose="02020603050405020304" pitchFamily="18" charset="0"/>
                <a:ea typeface="Times New Roman" panose="02020603050405020304" pitchFamily="18" charset="0"/>
              </a:rPr>
              <a:t>God began creating His </a:t>
            </a:r>
            <a:r>
              <a:rPr lang="en-US" sz="2400" b="1" dirty="0">
                <a:effectLst/>
                <a:latin typeface="Times New Roman" panose="02020603050405020304" pitchFamily="18" charset="0"/>
                <a:ea typeface="Times New Roman" panose="02020603050405020304" pitchFamily="18" charset="0"/>
              </a:rPr>
              <a:t>Physical Kingdom </a:t>
            </a:r>
            <a:r>
              <a:rPr lang="en-US" sz="2400" dirty="0">
                <a:effectLst/>
                <a:latin typeface="Times New Roman" panose="02020603050405020304" pitchFamily="18" charset="0"/>
                <a:ea typeface="Times New Roman" panose="02020603050405020304" pitchFamily="18" charset="0"/>
              </a:rPr>
              <a:t>– Genesis 1:1-2</a:t>
            </a:r>
          </a:p>
          <a:p>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a:t>
            </a:r>
            <a:r>
              <a:rPr lang="en-US" sz="2400" dirty="0">
                <a:latin typeface="Times New Roman" panose="02020603050405020304" pitchFamily="18" charset="0"/>
                <a:ea typeface="Times New Roman" panose="02020603050405020304" pitchFamily="18" charset="0"/>
              </a:rPr>
              <a:t> – Day God began creating His </a:t>
            </a:r>
            <a:r>
              <a:rPr lang="en-US" sz="2400" b="1" dirty="0">
                <a:latin typeface="Times New Roman" panose="02020603050405020304" pitchFamily="18" charset="0"/>
                <a:ea typeface="Times New Roman" panose="02020603050405020304" pitchFamily="18" charset="0"/>
              </a:rPr>
              <a:t>Heavenly Kingdom </a:t>
            </a:r>
            <a:r>
              <a:rPr lang="en-US" sz="2400" dirty="0">
                <a:latin typeface="Times New Roman" panose="02020603050405020304" pitchFamily="18" charset="0"/>
                <a:ea typeface="Times New Roman" panose="02020603050405020304" pitchFamily="18" charset="0"/>
              </a:rPr>
              <a:t>– Acts 2:41; 47</a:t>
            </a:r>
            <a:endParaRPr lang="en-US" sz="2400" b="1" dirty="0">
              <a:latin typeface="Times New Roman" panose="02020603050405020304" pitchFamily="18" charset="0"/>
              <a:ea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a:t>
            </a:r>
            <a:r>
              <a:rPr lang="en-US" sz="2400" dirty="0">
                <a:latin typeface="Times New Roman" panose="02020603050405020304" pitchFamily="18" charset="0"/>
                <a:ea typeface="Times New Roman" panose="02020603050405020304" pitchFamily="18" charset="0"/>
              </a:rPr>
              <a:t>– Day that </a:t>
            </a:r>
            <a:r>
              <a:rPr lang="en-US" sz="2400" b="1" dirty="0">
                <a:latin typeface="Times New Roman" panose="02020603050405020304" pitchFamily="18" charset="0"/>
                <a:ea typeface="Times New Roman" panose="02020603050405020304" pitchFamily="18" charset="0"/>
              </a:rPr>
              <a:t>Holy Spirit</a:t>
            </a:r>
            <a:r>
              <a:rPr lang="en-US" sz="2400" dirty="0">
                <a:latin typeface="Times New Roman" panose="02020603050405020304" pitchFamily="18" charset="0"/>
                <a:ea typeface="Times New Roman" panose="02020603050405020304" pitchFamily="18" charset="0"/>
              </a:rPr>
              <a:t> moved over the face of the waters – Genesis 1:1-2</a:t>
            </a:r>
            <a:endParaRPr lang="en-US" sz="2400"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a:t>
            </a:r>
            <a:r>
              <a:rPr lang="en-US" sz="2400" dirty="0">
                <a:latin typeface="Times New Roman" panose="02020603050405020304" pitchFamily="18" charset="0"/>
                <a:ea typeface="Times New Roman" panose="02020603050405020304" pitchFamily="18" charset="0"/>
              </a:rPr>
              <a:t>– Day the </a:t>
            </a:r>
            <a:r>
              <a:rPr lang="en-US" sz="2400" b="1" dirty="0">
                <a:latin typeface="Times New Roman" panose="02020603050405020304" pitchFamily="18" charset="0"/>
                <a:ea typeface="Times New Roman" panose="02020603050405020304" pitchFamily="18" charset="0"/>
              </a:rPr>
              <a:t>Holy Spirit </a:t>
            </a:r>
            <a:r>
              <a:rPr lang="en-US" sz="2400" dirty="0">
                <a:latin typeface="Times New Roman" panose="02020603050405020304" pitchFamily="18" charset="0"/>
                <a:ea typeface="Times New Roman" panose="02020603050405020304" pitchFamily="18" charset="0"/>
              </a:rPr>
              <a:t>came upon the Apostles (Pentecost) – Acts 2:1-6</a:t>
            </a:r>
            <a:endParaRPr lang="en-US" sz="2400"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1</a:t>
            </a:r>
            <a:r>
              <a:rPr lang="en-US" sz="2400" b="1" baseline="30000" dirty="0">
                <a:effectLst/>
                <a:latin typeface="Times New Roman" panose="02020603050405020304" pitchFamily="18" charset="0"/>
                <a:ea typeface="Times New Roman" panose="02020603050405020304" pitchFamily="18" charset="0"/>
              </a:rPr>
              <a:t>st</a:t>
            </a:r>
            <a:r>
              <a:rPr lang="en-US" sz="2400" b="1" dirty="0">
                <a:effectLst/>
                <a:latin typeface="Times New Roman" panose="02020603050405020304" pitchFamily="18" charset="0"/>
                <a:ea typeface="Times New Roman" panose="02020603050405020304" pitchFamily="18" charset="0"/>
              </a:rPr>
              <a:t> Day </a:t>
            </a:r>
            <a:r>
              <a:rPr lang="en-US" sz="2400" dirty="0">
                <a:effectLst/>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Day </a:t>
            </a:r>
            <a:r>
              <a:rPr lang="en-US" sz="2400" b="1" dirty="0">
                <a:latin typeface="Times New Roman" panose="02020603050405020304" pitchFamily="18" charset="0"/>
                <a:ea typeface="Times New Roman" panose="02020603050405020304" pitchFamily="18" charset="0"/>
              </a:rPr>
              <a:t>Gospel</a:t>
            </a:r>
            <a:r>
              <a:rPr lang="en-US" sz="2400" dirty="0">
                <a:latin typeface="Times New Roman" panose="02020603050405020304" pitchFamily="18" charset="0"/>
                <a:ea typeface="Times New Roman" panose="02020603050405020304" pitchFamily="18" charset="0"/>
              </a:rPr>
              <a:t> was first preached (Pentecost) -  Acts 2:6-38</a:t>
            </a:r>
          </a:p>
          <a:p>
            <a:pPr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1</a:t>
            </a:r>
            <a:r>
              <a:rPr lang="en-US" sz="2400" b="1" baseline="30000" dirty="0">
                <a:effectLst/>
                <a:latin typeface="Times New Roman" panose="02020603050405020304" pitchFamily="18" charset="0"/>
                <a:ea typeface="Times New Roman" panose="02020603050405020304" pitchFamily="18" charset="0"/>
              </a:rPr>
              <a:t>st</a:t>
            </a:r>
            <a:r>
              <a:rPr lang="en-US" sz="2400" b="1" dirty="0">
                <a:effectLst/>
                <a:latin typeface="Times New Roman" panose="02020603050405020304" pitchFamily="18" charset="0"/>
                <a:ea typeface="Times New Roman" panose="02020603050405020304" pitchFamily="18" charset="0"/>
              </a:rPr>
              <a:t> Day</a:t>
            </a:r>
            <a:r>
              <a:rPr lang="en-US" sz="2400" dirty="0">
                <a:latin typeface="Times New Roman" panose="02020603050405020304" pitchFamily="18" charset="0"/>
                <a:ea typeface="Times New Roman" panose="02020603050405020304" pitchFamily="18" charset="0"/>
              </a:rPr>
              <a:t> – Day men first believed and were </a:t>
            </a:r>
            <a:r>
              <a:rPr lang="en-US" sz="2400" b="1" dirty="0">
                <a:latin typeface="Times New Roman" panose="02020603050405020304" pitchFamily="18" charset="0"/>
                <a:ea typeface="Times New Roman" panose="02020603050405020304" pitchFamily="18" charset="0"/>
              </a:rPr>
              <a:t>baptized for salvation </a:t>
            </a:r>
            <a:r>
              <a:rPr lang="en-US" sz="2400" dirty="0">
                <a:latin typeface="Times New Roman" panose="02020603050405020304" pitchFamily="18" charset="0"/>
                <a:ea typeface="Times New Roman" panose="02020603050405020304" pitchFamily="18" charset="0"/>
              </a:rPr>
              <a:t>(Pentecost) – Acts 2:38-47</a:t>
            </a:r>
            <a:endParaRPr lang="en-US" sz="2400" b="1" dirty="0">
              <a:effectLst/>
              <a:latin typeface="Times New Roman" panose="02020603050405020304" pitchFamily="18" charset="0"/>
              <a:ea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6D3A4D89-FCAB-A157-5345-A5D623780647}"/>
              </a:ext>
            </a:extLst>
          </p:cNvPr>
          <p:cNvCxnSpPr>
            <a:cxnSpLocks/>
          </p:cNvCxnSpPr>
          <p:nvPr/>
        </p:nvCxnSpPr>
        <p:spPr>
          <a:xfrm flipV="1">
            <a:off x="10490200" y="4711700"/>
            <a:ext cx="0" cy="15303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7A1773-BC38-308D-6003-66372D6DDB2E}"/>
              </a:ext>
            </a:extLst>
          </p:cNvPr>
          <p:cNvCxnSpPr>
            <a:cxnSpLocks/>
          </p:cNvCxnSpPr>
          <p:nvPr/>
        </p:nvCxnSpPr>
        <p:spPr>
          <a:xfrm flipH="1">
            <a:off x="8610600" y="6242050"/>
            <a:ext cx="187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BA24FA2-2A26-9299-0865-3FB612A5F071}"/>
              </a:ext>
            </a:extLst>
          </p:cNvPr>
          <p:cNvCxnSpPr>
            <a:cxnSpLocks/>
          </p:cNvCxnSpPr>
          <p:nvPr/>
        </p:nvCxnSpPr>
        <p:spPr>
          <a:xfrm flipV="1">
            <a:off x="11277600" y="5099050"/>
            <a:ext cx="25400" cy="12255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DBF7CDF-28A7-8DF5-70C5-2976281BCC5F}"/>
              </a:ext>
            </a:extLst>
          </p:cNvPr>
          <p:cNvCxnSpPr>
            <a:cxnSpLocks/>
          </p:cNvCxnSpPr>
          <p:nvPr/>
        </p:nvCxnSpPr>
        <p:spPr>
          <a:xfrm flipH="1">
            <a:off x="9601200" y="5099050"/>
            <a:ext cx="17208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747D919-6219-899C-EFD2-3630136B6098}"/>
              </a:ext>
            </a:extLst>
          </p:cNvPr>
          <p:cNvCxnSpPr>
            <a:cxnSpLocks/>
          </p:cNvCxnSpPr>
          <p:nvPr/>
        </p:nvCxnSpPr>
        <p:spPr>
          <a:xfrm flipH="1">
            <a:off x="9014850" y="1504950"/>
            <a:ext cx="28787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8F90DAE-766B-CDE0-FCD4-F304BDB93BE0}"/>
              </a:ext>
            </a:extLst>
          </p:cNvPr>
          <p:cNvCxnSpPr>
            <a:cxnSpLocks/>
          </p:cNvCxnSpPr>
          <p:nvPr/>
        </p:nvCxnSpPr>
        <p:spPr>
          <a:xfrm flipH="1">
            <a:off x="11252200" y="2952750"/>
            <a:ext cx="6413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41CDEFC-BC70-1E13-5799-9258EC002476}"/>
              </a:ext>
            </a:extLst>
          </p:cNvPr>
          <p:cNvCxnSpPr>
            <a:cxnSpLocks/>
          </p:cNvCxnSpPr>
          <p:nvPr/>
        </p:nvCxnSpPr>
        <p:spPr>
          <a:xfrm flipH="1" flipV="1">
            <a:off x="11881095" y="1504950"/>
            <a:ext cx="12455" cy="1447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52766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4524315"/>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First Day of the Week is also the Day when the church assembles to worship God</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20:7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On the </a:t>
            </a:r>
            <a:r>
              <a:rPr lang="en-US" sz="2400" b="1" u="sng" dirty="0">
                <a:highlight>
                  <a:srgbClr val="00FF00"/>
                </a:highlight>
                <a:latin typeface="Times New Roman" panose="02020603050405020304" pitchFamily="18" charset="0"/>
                <a:cs typeface="Times New Roman" panose="02020603050405020304" pitchFamily="18" charset="0"/>
              </a:rPr>
              <a:t>first day of the week</a:t>
            </a:r>
            <a:r>
              <a:rPr lang="en-US" sz="2400" dirty="0">
                <a:latin typeface="Times New Roman" panose="02020603050405020304" pitchFamily="18" charset="0"/>
                <a:cs typeface="Times New Roman" panose="02020603050405020304" pitchFamily="18" charset="0"/>
              </a:rPr>
              <a:t>, when we were </a:t>
            </a:r>
            <a:r>
              <a:rPr lang="en-US" sz="2400" b="1" u="sng" dirty="0">
                <a:highlight>
                  <a:srgbClr val="00FFFF"/>
                </a:highlight>
                <a:latin typeface="Times New Roman" panose="02020603050405020304" pitchFamily="18" charset="0"/>
                <a:cs typeface="Times New Roman" panose="02020603050405020304" pitchFamily="18" charset="0"/>
              </a:rPr>
              <a:t>gathered together </a:t>
            </a:r>
            <a:r>
              <a:rPr lang="en-US" sz="2400" b="1" u="sng" dirty="0">
                <a:highlight>
                  <a:srgbClr val="FFFF00"/>
                </a:highlight>
                <a:latin typeface="Times New Roman" panose="02020603050405020304" pitchFamily="18" charset="0"/>
                <a:cs typeface="Times New Roman" panose="02020603050405020304" pitchFamily="18" charset="0"/>
              </a:rPr>
              <a:t>to break bread</a:t>
            </a:r>
            <a:r>
              <a:rPr lang="en-US" sz="2400" dirty="0">
                <a:latin typeface="Times New Roman" panose="02020603050405020304" pitchFamily="18" charset="0"/>
                <a:cs typeface="Times New Roman" panose="02020603050405020304" pitchFamily="18" charset="0"/>
              </a:rPr>
              <a:t>, (Lord’s Supper) Paul </a:t>
            </a:r>
            <a:r>
              <a:rPr lang="en-US" sz="2400" i="1" dirty="0">
                <a:latin typeface="Times New Roman" panose="02020603050405020304" pitchFamily="18" charset="0"/>
                <a:cs typeface="Times New Roman" panose="02020603050405020304" pitchFamily="18" charset="0"/>
              </a:rPr>
              <a:t>began</a:t>
            </a:r>
            <a:r>
              <a:rPr lang="en-US" sz="2400" dirty="0">
                <a:latin typeface="Times New Roman" panose="02020603050405020304" pitchFamily="18" charset="0"/>
                <a:cs typeface="Times New Roman" panose="02020603050405020304" pitchFamily="18" charset="0"/>
              </a:rPr>
              <a:t> talking to them,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cs typeface="Times New Roman" panose="02020603050405020304" pitchFamily="18" charset="0"/>
              </a:rPr>
              <a:t>Authority:</a:t>
            </a:r>
            <a:r>
              <a:rPr lang="en-US" sz="2400" dirty="0">
                <a:latin typeface="Times New Roman" panose="02020603050405020304" pitchFamily="18" charset="0"/>
                <a:cs typeface="Times New Roman" panose="02020603050405020304" pitchFamily="18" charset="0"/>
              </a:rPr>
              <a:t>  One scriptural example </a:t>
            </a:r>
          </a:p>
          <a:p>
            <a:pPr marR="0">
              <a:spcBef>
                <a:spcPts val="0"/>
              </a:spcBef>
              <a:spcAft>
                <a:spcPts val="0"/>
              </a:spcAf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r>
              <a:rPr lang="en-US" sz="2400" dirty="0">
                <a:latin typeface="Times New Roman" panose="02020603050405020304" pitchFamily="18" charset="0"/>
                <a:ea typeface="Times New Roman" panose="02020603050405020304" pitchFamily="18" charset="0"/>
              </a:rPr>
              <a:t>Before we get to the first day of the week, let’s establish what it means to be</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 “gathered together” </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 “break bread”</a:t>
            </a:r>
          </a:p>
          <a:p>
            <a:pPr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R="0">
              <a:spcBef>
                <a:spcPts val="0"/>
              </a:spcBef>
              <a:spcAft>
                <a:spcPts val="0"/>
              </a:spcAft>
            </a:pPr>
            <a:r>
              <a:rPr lang="en-US" sz="2400" dirty="0">
                <a:latin typeface="Times New Roman" panose="02020603050405020304" pitchFamily="18" charset="0"/>
                <a:ea typeface="Times New Roman" panose="02020603050405020304" pitchFamily="18" charset="0"/>
              </a:rPr>
              <a:t>Let’s start with the term “gathered together.”</a:t>
            </a:r>
          </a:p>
        </p:txBody>
      </p:sp>
    </p:spTree>
    <p:extLst>
      <p:ext uri="{BB962C8B-B14F-4D97-AF65-F5344CB8AC3E}">
        <p14:creationId xmlns:p14="http://schemas.microsoft.com/office/powerpoint/2010/main" val="179315150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4154984"/>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First Day of the Week is also the Day when the church assembles to worship God</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highlight>
                  <a:srgbClr val="FFFF00"/>
                </a:highlight>
                <a:latin typeface="Times New Roman" panose="02020603050405020304" pitchFamily="18" charset="0"/>
                <a:cs typeface="Times New Roman" panose="02020603050405020304" pitchFamily="18" charset="0"/>
              </a:rPr>
              <a:t>Assembly</a:t>
            </a:r>
            <a:r>
              <a:rPr lang="en-US" sz="2400" b="1" dirty="0">
                <a:effectLst/>
                <a:latin typeface="Times New Roman" panose="02020603050405020304" pitchFamily="18" charset="0"/>
                <a:cs typeface="Times New Roman" panose="02020603050405020304" pitchFamily="18" charset="0"/>
              </a:rPr>
              <a:t> in Scripture means a </a:t>
            </a:r>
            <a:r>
              <a:rPr lang="en-US" sz="2400" b="1" dirty="0">
                <a:latin typeface="Times New Roman" panose="02020603050405020304" pitchFamily="18" charset="0"/>
                <a:cs typeface="Times New Roman" panose="02020603050405020304" pitchFamily="18" charset="0"/>
              </a:rPr>
              <a:t>“</a:t>
            </a:r>
            <a:r>
              <a:rPr lang="en-US" sz="2400" b="1" dirty="0">
                <a:highlight>
                  <a:srgbClr val="FFFF00"/>
                </a:highlight>
                <a:latin typeface="Times New Roman" panose="02020603050405020304" pitchFamily="18" charset="0"/>
                <a:cs typeface="Times New Roman" panose="02020603050405020304" pitchFamily="18" charset="0"/>
              </a:rPr>
              <a:t>C</a:t>
            </a:r>
            <a:r>
              <a:rPr lang="en-US" sz="2400" b="1" dirty="0">
                <a:effectLst/>
                <a:highlight>
                  <a:srgbClr val="FFFF00"/>
                </a:highlight>
                <a:latin typeface="Times New Roman" panose="02020603050405020304" pitchFamily="18" charset="0"/>
                <a:cs typeface="Times New Roman" panose="02020603050405020304" pitchFamily="18" charset="0"/>
              </a:rPr>
              <a:t>oming </a:t>
            </a:r>
            <a:r>
              <a:rPr lang="en-US" sz="2400" b="1" dirty="0">
                <a:highlight>
                  <a:srgbClr val="FFFF00"/>
                </a:highlight>
                <a:latin typeface="Times New Roman" panose="02020603050405020304" pitchFamily="18" charset="0"/>
                <a:cs typeface="Times New Roman" panose="02020603050405020304" pitchFamily="18" charset="0"/>
              </a:rPr>
              <a:t>T</a:t>
            </a:r>
            <a:r>
              <a:rPr lang="en-US" sz="2400" b="1" dirty="0">
                <a:effectLst/>
                <a:highlight>
                  <a:srgbClr val="FFFF00"/>
                </a:highlight>
                <a:latin typeface="Times New Roman" panose="02020603050405020304" pitchFamily="18" charset="0"/>
                <a:cs typeface="Times New Roman" panose="02020603050405020304" pitchFamily="18" charset="0"/>
              </a:rPr>
              <a:t>ogether</a:t>
            </a:r>
            <a:r>
              <a:rPr lang="en-US" sz="2400" b="1" dirty="0">
                <a:effectLst/>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Greek Word: </a:t>
            </a:r>
            <a:r>
              <a:rPr lang="en-US" sz="2400" b="1" i="1" dirty="0" err="1">
                <a:effectLst/>
                <a:latin typeface="Times New Roman" panose="02020603050405020304" pitchFamily="18" charset="0"/>
                <a:cs typeface="Times New Roman" panose="02020603050405020304" pitchFamily="18" charset="0"/>
              </a:rPr>
              <a:t>episunagôgê</a:t>
            </a:r>
            <a:r>
              <a:rPr lang="en-US" sz="2400" dirty="0">
                <a:effectLst/>
                <a:latin typeface="Times New Roman" panose="02020603050405020304" pitchFamily="18" charset="0"/>
                <a:cs typeface="Times New Roman" panose="02020603050405020304" pitchFamily="18" charset="0"/>
              </a:rPr>
              <a:t> </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Definition: </a:t>
            </a:r>
            <a:r>
              <a:rPr lang="en-US" sz="2400" dirty="0">
                <a:effectLst/>
                <a:latin typeface="Times New Roman" panose="02020603050405020304" pitchFamily="18" charset="0"/>
                <a:cs typeface="Times New Roman" panose="02020603050405020304" pitchFamily="18" charset="0"/>
              </a:rPr>
              <a:t>Noun</a:t>
            </a:r>
            <a:r>
              <a:rPr lang="en-US" sz="2400" b="1" dirty="0">
                <a:effectLst/>
                <a:latin typeface="Times New Roman" panose="02020603050405020304" pitchFamily="18" charset="0"/>
                <a:cs typeface="Times New Roman" panose="02020603050405020304" pitchFamily="18" charset="0"/>
              </a:rPr>
              <a:t> - </a:t>
            </a:r>
            <a:r>
              <a:rPr lang="en-US" sz="2400" dirty="0">
                <a:effectLst/>
                <a:latin typeface="Times New Roman" panose="02020603050405020304" pitchFamily="18" charset="0"/>
                <a:cs typeface="Times New Roman" panose="02020603050405020304" pitchFamily="18" charset="0"/>
              </a:rPr>
              <a:t>a </a:t>
            </a:r>
            <a:r>
              <a:rPr lang="en-US" sz="2400" b="1" u="sng" dirty="0">
                <a:effectLst/>
                <a:highlight>
                  <a:srgbClr val="FFFF00"/>
                </a:highlight>
                <a:latin typeface="Times New Roman" panose="02020603050405020304" pitchFamily="18" charset="0"/>
                <a:cs typeface="Times New Roman" panose="02020603050405020304" pitchFamily="18" charset="0"/>
              </a:rPr>
              <a:t>gathering together</a:t>
            </a:r>
            <a:r>
              <a:rPr lang="en-US" sz="2400" dirty="0">
                <a:effectLst/>
                <a:latin typeface="Times New Roman" panose="02020603050405020304" pitchFamily="18" charset="0"/>
                <a:cs typeface="Times New Roman" panose="02020603050405020304" pitchFamily="18" charset="0"/>
              </a:rPr>
              <a:t>, an assembly</a:t>
            </a: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Root Greek Word</a:t>
            </a:r>
            <a:r>
              <a:rPr lang="en-US" sz="2400" dirty="0">
                <a:latin typeface="Times New Roman" panose="02020603050405020304" pitchFamily="18" charset="0"/>
                <a:cs typeface="Times New Roman" panose="02020603050405020304" pitchFamily="18" charset="0"/>
              </a:rPr>
              <a:t>:  Verb - </a:t>
            </a:r>
            <a:r>
              <a:rPr lang="en-US" sz="2400" b="1" i="1" dirty="0" err="1">
                <a:effectLst/>
                <a:latin typeface="Times New Roman" panose="02020603050405020304" pitchFamily="18" charset="0"/>
                <a:cs typeface="Times New Roman" panose="02020603050405020304" pitchFamily="18" charset="0"/>
              </a:rPr>
              <a:t>episunagô</a:t>
            </a:r>
            <a:r>
              <a:rPr lang="en-US" sz="2400" dirty="0">
                <a:latin typeface="Times New Roman" panose="02020603050405020304" pitchFamily="18" charset="0"/>
                <a:cs typeface="Times New Roman" panose="02020603050405020304" pitchFamily="18" charset="0"/>
              </a:rPr>
              <a:t> to gather together</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Root Greek Word</a:t>
            </a:r>
            <a:r>
              <a:rPr lang="en-US" sz="2400" dirty="0">
                <a:latin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cs typeface="Times New Roman" panose="02020603050405020304" pitchFamily="18" charset="0"/>
              </a:rPr>
              <a:t>sunagô</a:t>
            </a:r>
            <a:r>
              <a:rPr lang="en-US" sz="2400" dirty="0">
                <a:latin typeface="Times New Roman" panose="02020603050405020304" pitchFamily="18" charset="0"/>
                <a:cs typeface="Times New Roman" panose="02020603050405020304" pitchFamily="18" charset="0"/>
              </a:rPr>
              <a:t> - to lead together, i.e. </a:t>
            </a:r>
            <a:r>
              <a:rPr lang="en-US" sz="2400" i="1" dirty="0">
                <a:latin typeface="Times New Roman" panose="02020603050405020304" pitchFamily="18" charset="0"/>
                <a:cs typeface="Times New Roman" panose="02020603050405020304" pitchFamily="18" charset="0"/>
              </a:rPr>
              <a:t>bring together, </a:t>
            </a:r>
            <a:r>
              <a:rPr lang="en-US" sz="2400" dirty="0">
                <a:latin typeface="Times New Roman" panose="02020603050405020304" pitchFamily="18" charset="0"/>
                <a:cs typeface="Times New Roman" panose="02020603050405020304" pitchFamily="18" charset="0"/>
              </a:rPr>
              <a:t>hence </a:t>
            </a:r>
            <a:r>
              <a:rPr lang="en-US" sz="2400" b="1" dirty="0">
                <a:highlight>
                  <a:srgbClr val="FFFF00"/>
                </a:highlight>
                <a:latin typeface="Times New Roman" panose="02020603050405020304" pitchFamily="18" charset="0"/>
                <a:cs typeface="Times New Roman" panose="02020603050405020304" pitchFamily="18" charset="0"/>
              </a:rPr>
              <a:t>come together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Greek Word: </a:t>
            </a:r>
            <a:r>
              <a:rPr lang="en-US" sz="2400" b="1" i="1" dirty="0" err="1">
                <a:effectLst/>
                <a:latin typeface="Times New Roman" panose="02020603050405020304" pitchFamily="18" charset="0"/>
                <a:cs typeface="Times New Roman" panose="02020603050405020304" pitchFamily="18" charset="0"/>
              </a:rPr>
              <a:t>sunerchomai</a:t>
            </a:r>
            <a:r>
              <a:rPr lang="en-US" sz="2400" dirty="0">
                <a:effectLst/>
                <a:latin typeface="Times New Roman" panose="02020603050405020304" pitchFamily="18" charset="0"/>
                <a:cs typeface="Times New Roman" panose="02020603050405020304" pitchFamily="18" charset="0"/>
              </a:rPr>
              <a:t> </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Definition: </a:t>
            </a:r>
            <a:r>
              <a:rPr lang="en-US" sz="2400" b="1" dirty="0">
                <a:effectLst/>
                <a:highlight>
                  <a:srgbClr val="FFFF00"/>
                </a:highlight>
                <a:latin typeface="Times New Roman" panose="02020603050405020304" pitchFamily="18" charset="0"/>
                <a:cs typeface="Times New Roman" panose="02020603050405020304" pitchFamily="18" charset="0"/>
              </a:rPr>
              <a:t>to come together</a:t>
            </a:r>
            <a:endParaRPr lang="en-US" sz="2400" b="1"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569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62979"/>
          </a:xfrm>
          <a:prstGeom prst="rect">
            <a:avLst/>
          </a:prstGeom>
          <a:noFill/>
        </p:spPr>
        <p:txBody>
          <a:bodyPr wrap="square" rtlCol="0">
            <a:spAutoFit/>
          </a:bodyPr>
          <a:lstStyle/>
          <a:p>
            <a:pPr marL="0" marR="0" algn="ctr">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hird School of Thought</a:t>
            </a:r>
          </a:p>
          <a:p>
            <a:pPr marL="0" marR="0" algn="ctr">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Jesus established His church during his earthly ministry</a:t>
            </a:r>
          </a:p>
          <a:p>
            <a:pPr marL="342900" marR="0" indent="-34290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However,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kingdom of Christ is something different and something greater than the church</a:t>
            </a:r>
          </a:p>
          <a:p>
            <a:pPr marL="342900" marR="0" indent="-34290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 the effect that the church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is in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kingdom, but the kingdom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is not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church.</a:t>
            </a:r>
          </a:p>
          <a:p>
            <a:pPr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By accepting this doctrine, it is easier to defeat the scriptural truth that we </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entered the kingdom when baptized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into Christ’s body which is the church</a:t>
            </a: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6008626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41055" y="874383"/>
            <a:ext cx="11378193" cy="7109639"/>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First Day of the Week is also the Day when the church assembles to worship God</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20:7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On the </a:t>
            </a:r>
            <a:r>
              <a:rPr lang="en-US" sz="2400" b="1" u="sng" dirty="0">
                <a:highlight>
                  <a:srgbClr val="00FF00"/>
                </a:highlight>
                <a:latin typeface="Times New Roman" panose="02020603050405020304" pitchFamily="18" charset="0"/>
                <a:cs typeface="Times New Roman" panose="02020603050405020304" pitchFamily="18" charset="0"/>
              </a:rPr>
              <a:t>first day of the week</a:t>
            </a:r>
            <a:r>
              <a:rPr lang="en-US" sz="2400" dirty="0">
                <a:latin typeface="Times New Roman" panose="02020603050405020304" pitchFamily="18" charset="0"/>
                <a:cs typeface="Times New Roman" panose="02020603050405020304" pitchFamily="18" charset="0"/>
              </a:rPr>
              <a:t>, when we were </a:t>
            </a:r>
            <a:r>
              <a:rPr lang="en-US" sz="2400" b="1" u="sng" dirty="0">
                <a:highlight>
                  <a:srgbClr val="00FFFF"/>
                </a:highlight>
                <a:latin typeface="Times New Roman" panose="02020603050405020304" pitchFamily="18" charset="0"/>
                <a:cs typeface="Times New Roman" panose="02020603050405020304" pitchFamily="18" charset="0"/>
              </a:rPr>
              <a:t>gathered together (</a:t>
            </a:r>
            <a:r>
              <a:rPr lang="en-US" sz="2400" b="1" i="1" dirty="0" err="1">
                <a:effectLst/>
                <a:latin typeface="Times New Roman" panose="02020603050405020304" pitchFamily="18" charset="0"/>
                <a:cs typeface="Times New Roman" panose="02020603050405020304" pitchFamily="18" charset="0"/>
              </a:rPr>
              <a:t>sunagô</a:t>
            </a:r>
            <a:r>
              <a:rPr lang="en-US" sz="2400" b="1" i="1" dirty="0">
                <a:effectLst/>
                <a:latin typeface="Times New Roman" panose="02020603050405020304" pitchFamily="18" charset="0"/>
                <a:cs typeface="Times New Roman" panose="02020603050405020304" pitchFamily="18" charset="0"/>
              </a:rPr>
              <a:t> – come together; to assemble) </a:t>
            </a:r>
            <a:r>
              <a:rPr lang="en-US" sz="2400" b="1" u="sng" dirty="0">
                <a:highlight>
                  <a:srgbClr val="FFFF00"/>
                </a:highlight>
                <a:latin typeface="Times New Roman" panose="02020603050405020304" pitchFamily="18" charset="0"/>
                <a:cs typeface="Times New Roman" panose="02020603050405020304" pitchFamily="18" charset="0"/>
              </a:rPr>
              <a:t>to break bread</a:t>
            </a:r>
            <a:r>
              <a:rPr lang="en-US" sz="2400" dirty="0">
                <a:latin typeface="Times New Roman" panose="02020603050405020304" pitchFamily="18" charset="0"/>
                <a:cs typeface="Times New Roman" panose="02020603050405020304" pitchFamily="18" charset="0"/>
              </a:rPr>
              <a:t>, (Lord’s Supper) Paul </a:t>
            </a:r>
            <a:r>
              <a:rPr lang="en-US" sz="2400" i="1" dirty="0">
                <a:latin typeface="Times New Roman" panose="02020603050405020304" pitchFamily="18" charset="0"/>
                <a:cs typeface="Times New Roman" panose="02020603050405020304" pitchFamily="18" charset="0"/>
              </a:rPr>
              <a:t>began</a:t>
            </a:r>
            <a:r>
              <a:rPr lang="en-US" sz="2400" dirty="0">
                <a:latin typeface="Times New Roman" panose="02020603050405020304" pitchFamily="18" charset="0"/>
                <a:cs typeface="Times New Roman" panose="02020603050405020304" pitchFamily="18" charset="0"/>
              </a:rPr>
              <a:t> talking to them</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Gathered together means to Assemble</a:t>
            </a:r>
          </a:p>
          <a:p>
            <a:pPr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18:20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where two or three have </a:t>
            </a:r>
            <a:r>
              <a:rPr lang="en-US" sz="2400" b="1" u="sng" dirty="0">
                <a:highlight>
                  <a:srgbClr val="00FFFF"/>
                </a:highlight>
                <a:latin typeface="Times New Roman" panose="02020603050405020304" pitchFamily="18" charset="0"/>
                <a:cs typeface="Times New Roman" panose="02020603050405020304" pitchFamily="18" charset="0"/>
              </a:rPr>
              <a:t>gathered together (</a:t>
            </a:r>
            <a:r>
              <a:rPr lang="en-US" sz="2400" b="1" i="1" dirty="0" err="1">
                <a:effectLst/>
                <a:latin typeface="Times New Roman" panose="02020603050405020304" pitchFamily="18" charset="0"/>
                <a:cs typeface="Times New Roman" panose="02020603050405020304" pitchFamily="18" charset="0"/>
              </a:rPr>
              <a:t>sunagô</a:t>
            </a:r>
            <a:r>
              <a:rPr lang="en-US" sz="2400" b="1" i="1" dirty="0">
                <a:effectLst/>
                <a:latin typeface="Times New Roman" panose="02020603050405020304" pitchFamily="18" charset="0"/>
                <a:cs typeface="Times New Roman" panose="02020603050405020304" pitchFamily="18" charset="0"/>
              </a:rPr>
              <a:t> – come together; to assemble) </a:t>
            </a:r>
            <a:r>
              <a:rPr lang="en-US" sz="2400" b="1" u="sng" dirty="0">
                <a:highlight>
                  <a:srgbClr val="00FFFF"/>
                </a:highlight>
                <a:latin typeface="Times New Roman" panose="02020603050405020304" pitchFamily="18" charset="0"/>
                <a:cs typeface="Times New Roman" panose="02020603050405020304" pitchFamily="18" charset="0"/>
              </a:rPr>
              <a:t>in My name</a:t>
            </a:r>
            <a:r>
              <a:rPr lang="en-US" sz="2400" dirty="0">
                <a:latin typeface="Times New Roman" panose="02020603050405020304" pitchFamily="18" charset="0"/>
                <a:cs typeface="Times New Roman" panose="02020603050405020304" pitchFamily="18" charset="0"/>
              </a:rPr>
              <a:t>, I am there in their midst."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11:18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…when you </a:t>
            </a:r>
            <a:r>
              <a:rPr lang="en-US" sz="2400" b="1" u="sng" dirty="0">
                <a:highlight>
                  <a:srgbClr val="00FFFF"/>
                </a:highlight>
                <a:latin typeface="Times New Roman" panose="02020603050405020304" pitchFamily="18" charset="0"/>
                <a:cs typeface="Times New Roman" panose="02020603050405020304" pitchFamily="18" charset="0"/>
              </a:rPr>
              <a:t>come together (</a:t>
            </a:r>
            <a:r>
              <a:rPr lang="en-US" sz="2400" b="1" i="1" dirty="0" err="1">
                <a:effectLst/>
                <a:latin typeface="Times New Roman" panose="02020603050405020304" pitchFamily="18" charset="0"/>
                <a:cs typeface="Times New Roman" panose="02020603050405020304" pitchFamily="18" charset="0"/>
              </a:rPr>
              <a:t>sunerchomai</a:t>
            </a:r>
            <a:r>
              <a:rPr lang="en-US" sz="2400" b="1" i="1" dirty="0">
                <a:effectLst/>
                <a:latin typeface="Times New Roman" panose="02020603050405020304" pitchFamily="18" charset="0"/>
                <a:cs typeface="Times New Roman" panose="02020603050405020304" pitchFamily="18" charset="0"/>
              </a:rPr>
              <a:t> – come together) </a:t>
            </a:r>
            <a:r>
              <a:rPr lang="en-US" sz="2400" b="1" u="sng" dirty="0">
                <a:highlight>
                  <a:srgbClr val="00FFFF"/>
                </a:highlight>
                <a:latin typeface="Times New Roman" panose="02020603050405020304" pitchFamily="18" charset="0"/>
                <a:cs typeface="Times New Roman" panose="02020603050405020304" pitchFamily="18" charset="0"/>
              </a:rPr>
              <a:t> as a church</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10:24-25 </a:t>
            </a:r>
            <a:r>
              <a:rPr lang="en-US" sz="2400" dirty="0">
                <a:latin typeface="Times New Roman" panose="02020603050405020304" pitchFamily="18" charset="0"/>
                <a:cs typeface="Times New Roman" panose="02020603050405020304" pitchFamily="18" charset="0"/>
              </a:rPr>
              <a:t>and let us consider how to stimulate one another to love and good deeds, </a:t>
            </a:r>
            <a:r>
              <a:rPr lang="en-US" sz="2400" baseline="30000" dirty="0">
                <a:latin typeface="Times New Roman" panose="02020603050405020304" pitchFamily="18" charset="0"/>
                <a:cs typeface="Times New Roman" panose="02020603050405020304" pitchFamily="18" charset="0"/>
              </a:rPr>
              <a:t>25 </a:t>
            </a:r>
            <a:r>
              <a:rPr lang="en-US" sz="2400" dirty="0">
                <a:latin typeface="Times New Roman" panose="02020603050405020304" pitchFamily="18" charset="0"/>
                <a:cs typeface="Times New Roman" panose="02020603050405020304" pitchFamily="18" charset="0"/>
              </a:rPr>
              <a:t> not forsaking our own </a:t>
            </a:r>
            <a:r>
              <a:rPr lang="en-US" sz="2400" b="1" u="sng" dirty="0">
                <a:highlight>
                  <a:srgbClr val="00FFFF"/>
                </a:highlight>
                <a:latin typeface="Times New Roman" panose="02020603050405020304" pitchFamily="18" charset="0"/>
                <a:cs typeface="Times New Roman" panose="02020603050405020304" pitchFamily="18" charset="0"/>
              </a:rPr>
              <a:t>assembling together</a:t>
            </a:r>
            <a:r>
              <a:rPr lang="en-US" sz="2400" b="1" dirty="0">
                <a:effectLst/>
                <a:latin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cs typeface="Times New Roman" panose="02020603050405020304" pitchFamily="18" charset="0"/>
              </a:rPr>
              <a:t>episunagôgê</a:t>
            </a:r>
            <a:r>
              <a:rPr lang="en-US" sz="2400" b="1" i="1" dirty="0">
                <a:effectLst/>
                <a:latin typeface="Times New Roman" panose="02020603050405020304" pitchFamily="18" charset="0"/>
                <a:cs typeface="Times New Roman" panose="02020603050405020304" pitchFamily="18" charset="0"/>
              </a:rPr>
              <a:t> – gathering together)</a:t>
            </a:r>
            <a:r>
              <a:rPr lang="en-US" sz="2400" dirty="0">
                <a:latin typeface="Times New Roman" panose="02020603050405020304" pitchFamily="18" charset="0"/>
                <a:cs typeface="Times New Roman" panose="02020603050405020304" pitchFamily="18" charset="0"/>
              </a:rPr>
              <a:t>, as is the habit of some, ….</a:t>
            </a:r>
            <a:endParaRPr lang="en-US" sz="2400" b="1" dirty="0">
              <a:latin typeface="Times New Roman" panose="02020603050405020304" pitchFamily="18" charset="0"/>
              <a:cs typeface="Times New Roman" panose="02020603050405020304" pitchFamily="18" charset="0"/>
            </a:endParaRPr>
          </a:p>
          <a:p>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endParaRPr lang="en-US" sz="24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521262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89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09427" y="673797"/>
            <a:ext cx="11773145" cy="452431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Does “to break bread” mean:</a:t>
            </a:r>
          </a:p>
          <a:p>
            <a:pPr marL="342900" indent="-3429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The Lord’s Supper, or</a:t>
            </a:r>
          </a:p>
          <a:p>
            <a:pPr marL="342900" indent="-3429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 Common Meal</a:t>
            </a:r>
            <a:endParaRPr lang="en-US" sz="2400" dirty="0">
              <a:latin typeface="Times New Roman" panose="02020603050405020304" pitchFamily="18" charset="0"/>
              <a:ea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have established that the term </a:t>
            </a:r>
            <a:r>
              <a:rPr lang="en-US" sz="2400" b="1" dirty="0">
                <a:latin typeface="Times New Roman" panose="02020603050405020304" pitchFamily="18" charset="0"/>
                <a:cs typeface="Times New Roman" panose="02020603050405020304" pitchFamily="18" charset="0"/>
              </a:rPr>
              <a:t>gathered together </a:t>
            </a:r>
            <a:r>
              <a:rPr lang="en-US" sz="2400" dirty="0">
                <a:latin typeface="Times New Roman" panose="02020603050405020304" pitchFamily="18" charset="0"/>
                <a:cs typeface="Times New Roman" panose="02020603050405020304" pitchFamily="18" charset="0"/>
              </a:rPr>
              <a:t>means to </a:t>
            </a:r>
            <a:r>
              <a:rPr lang="en-US" sz="2400" b="1" dirty="0">
                <a:latin typeface="Times New Roman" panose="02020603050405020304" pitchFamily="18" charset="0"/>
                <a:cs typeface="Times New Roman" panose="02020603050405020304" pitchFamily="18" charset="0"/>
              </a:rPr>
              <a:t>assemble as a church</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place in scripture gives a command, example, inference, or an expediency to ever partake of a common meal when the church  is “gathered together” or assembled.</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fact, the Apostle Paul strongly condemns such a practice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11266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4154984"/>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Condemnation of Lord’s Supper Taken as a Common Meal</a:t>
            </a:r>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11:20-22 </a:t>
            </a:r>
            <a:r>
              <a:rPr lang="en-US" sz="2400" dirty="0">
                <a:latin typeface="Times New Roman" panose="02020603050405020304" pitchFamily="18" charset="0"/>
                <a:cs typeface="Times New Roman" panose="02020603050405020304" pitchFamily="18" charset="0"/>
              </a:rPr>
              <a:t>Therefore when you </a:t>
            </a:r>
            <a:r>
              <a:rPr lang="en-US" sz="2400" b="1" u="sng" dirty="0">
                <a:highlight>
                  <a:srgbClr val="FFFF00"/>
                </a:highlight>
                <a:latin typeface="Times New Roman" panose="02020603050405020304" pitchFamily="18" charset="0"/>
                <a:cs typeface="Times New Roman" panose="02020603050405020304" pitchFamily="18" charset="0"/>
              </a:rPr>
              <a:t>meet together</a:t>
            </a:r>
            <a:r>
              <a:rPr lang="en-US" sz="2400" dirty="0">
                <a:latin typeface="Times New Roman" panose="02020603050405020304" pitchFamily="18" charset="0"/>
                <a:cs typeface="Times New Roman" panose="02020603050405020304" pitchFamily="18" charset="0"/>
              </a:rPr>
              <a:t>, it is not to eat the </a:t>
            </a:r>
            <a:r>
              <a:rPr lang="en-US" sz="2400" b="1" u="sng" dirty="0">
                <a:highlight>
                  <a:srgbClr val="FFFF00"/>
                </a:highlight>
                <a:latin typeface="Times New Roman" panose="02020603050405020304" pitchFamily="18" charset="0"/>
                <a:cs typeface="Times New Roman" panose="02020603050405020304" pitchFamily="18" charset="0"/>
              </a:rPr>
              <a:t>Lord's Supper</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for in your eating each one takes </a:t>
            </a:r>
            <a:r>
              <a:rPr lang="en-US" sz="2400" b="1" u="sng" dirty="0">
                <a:highlight>
                  <a:srgbClr val="FFFF00"/>
                </a:highlight>
                <a:latin typeface="Times New Roman" panose="02020603050405020304" pitchFamily="18" charset="0"/>
                <a:cs typeface="Times New Roman" panose="02020603050405020304" pitchFamily="18" charset="0"/>
              </a:rPr>
              <a:t>his own supper </a:t>
            </a:r>
            <a:r>
              <a:rPr lang="en-US" sz="2400" dirty="0">
                <a:latin typeface="Times New Roman" panose="02020603050405020304" pitchFamily="18" charset="0"/>
                <a:cs typeface="Times New Roman" panose="02020603050405020304" pitchFamily="18" charset="0"/>
              </a:rPr>
              <a:t>first; and one is hungry and another is drunk. </a:t>
            </a:r>
            <a:r>
              <a:rPr lang="en-US" sz="2400" baseline="30000" dirty="0">
                <a:latin typeface="Times New Roman" panose="02020603050405020304" pitchFamily="18" charset="0"/>
                <a:cs typeface="Times New Roman" panose="02020603050405020304" pitchFamily="18" charset="0"/>
              </a:rPr>
              <a:t>22 </a:t>
            </a:r>
            <a:r>
              <a:rPr lang="en-US" sz="2400" dirty="0">
                <a:latin typeface="Times New Roman" panose="02020603050405020304" pitchFamily="18" charset="0"/>
                <a:cs typeface="Times New Roman" panose="02020603050405020304" pitchFamily="18" charset="0"/>
              </a:rPr>
              <a:t> What! </a:t>
            </a:r>
            <a:r>
              <a:rPr lang="en-US" sz="2400" b="1" u="sng" dirty="0">
                <a:highlight>
                  <a:srgbClr val="FFFF00"/>
                </a:highlight>
                <a:latin typeface="Times New Roman" panose="02020603050405020304" pitchFamily="18" charset="0"/>
                <a:cs typeface="Times New Roman" panose="02020603050405020304" pitchFamily="18" charset="0"/>
              </a:rPr>
              <a:t>Do you not have houses in which to eat and drink</a:t>
            </a:r>
            <a:r>
              <a:rPr lang="en-US" sz="2400" dirty="0">
                <a:latin typeface="Times New Roman" panose="02020603050405020304" pitchFamily="18" charset="0"/>
                <a:cs typeface="Times New Roman" panose="02020603050405020304" pitchFamily="18" charset="0"/>
              </a:rPr>
              <a:t>? Or do you despise the church of God and shame those who have nothing? What shall I say to you? Shall I praise you? In this I will not praise you.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Note:  The meeting together (also gathering together) is a direct reference to the worship assembly in which the Lord’s Supper is partaken.</a:t>
            </a:r>
            <a:br>
              <a:rPr lang="en-US" sz="2400" dirty="0"/>
            </a:b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559097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5632311"/>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Scriptures use the term “broke bread” almost </a:t>
            </a:r>
            <a:r>
              <a:rPr lang="en-US" sz="24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exclusively in reference to the Lord’s Supper</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Only three exceptions</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mj-lt"/>
              <a:buAutoNum type="arabicPeriod"/>
            </a:pP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Feeding of the 4,000 – a distribution</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Matthew 15:36 </a:t>
            </a:r>
            <a:r>
              <a:rPr lang="en-US" sz="2400" dirty="0">
                <a:latin typeface="Times New Roman" panose="02020603050405020304" pitchFamily="18" charset="0"/>
                <a:cs typeface="Times New Roman" panose="02020603050405020304" pitchFamily="18" charset="0"/>
              </a:rPr>
              <a:t> and He took the </a:t>
            </a:r>
            <a:r>
              <a:rPr lang="en-US" sz="2400" b="1" u="sng" dirty="0">
                <a:highlight>
                  <a:srgbClr val="FFFF00"/>
                </a:highlight>
                <a:latin typeface="Times New Roman" panose="02020603050405020304" pitchFamily="18" charset="0"/>
                <a:cs typeface="Times New Roman" panose="02020603050405020304" pitchFamily="18" charset="0"/>
              </a:rPr>
              <a:t>seven loaves and the fish</a:t>
            </a:r>
            <a:r>
              <a:rPr lang="en-US" sz="2400" dirty="0">
                <a:latin typeface="Times New Roman" panose="02020603050405020304" pitchFamily="18" charset="0"/>
                <a:cs typeface="Times New Roman" panose="02020603050405020304" pitchFamily="18" charset="0"/>
              </a:rPr>
              <a:t>; and giving thanks, He broke them and started giving them to the disciples, and the disciples </a:t>
            </a:r>
            <a:r>
              <a:rPr lang="en-US" sz="2400" b="1" i="1" u="sng" dirty="0">
                <a:highlight>
                  <a:srgbClr val="FFFF00"/>
                </a:highlight>
                <a:latin typeface="Times New Roman" panose="02020603050405020304" pitchFamily="18" charset="0"/>
                <a:cs typeface="Times New Roman" panose="02020603050405020304" pitchFamily="18" charset="0"/>
              </a:rPr>
              <a:t>gave them</a:t>
            </a:r>
            <a:r>
              <a:rPr lang="en-US" sz="2400" b="1" u="sng" dirty="0">
                <a:highlight>
                  <a:srgbClr val="FFFF00"/>
                </a:highlight>
                <a:latin typeface="Times New Roman" panose="02020603050405020304" pitchFamily="18" charset="0"/>
                <a:cs typeface="Times New Roman" panose="02020603050405020304" pitchFamily="18" charset="0"/>
              </a:rPr>
              <a:t> to the people</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mj-lt"/>
              <a:buAutoNum type="arabicPeriod" startAt="2"/>
            </a:pPr>
            <a:r>
              <a:rPr lang="en-US" sz="2400" b="1" u="sng" dirty="0">
                <a:latin typeface="Times New Roman" panose="02020603050405020304" pitchFamily="18" charset="0"/>
                <a:cs typeface="Times New Roman" panose="02020603050405020304" pitchFamily="18" charset="0"/>
              </a:rPr>
              <a:t>Feeding of the 5,000 – a </a:t>
            </a:r>
            <a:r>
              <a:rPr lang="en-US" sz="2400" b="1" u="sng" dirty="0" err="1">
                <a:latin typeface="Times New Roman" panose="02020603050405020304" pitchFamily="18" charset="0"/>
                <a:cs typeface="Times New Roman" panose="02020603050405020304" pitchFamily="18" charset="0"/>
              </a:rPr>
              <a:t>distribtion</a:t>
            </a:r>
            <a:endParaRPr lang="en-US" sz="2400" b="1" u="sng"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Matthew 14:19 </a:t>
            </a:r>
            <a:r>
              <a:rPr lang="en-US" sz="2400" dirty="0">
                <a:latin typeface="Times New Roman" panose="02020603050405020304" pitchFamily="18" charset="0"/>
                <a:cs typeface="Times New Roman" panose="02020603050405020304" pitchFamily="18" charset="0"/>
              </a:rPr>
              <a:t> Ordering the people to sit down on the grass, He took the </a:t>
            </a:r>
            <a:r>
              <a:rPr lang="en-US" sz="2400" b="1" u="sng" dirty="0">
                <a:highlight>
                  <a:srgbClr val="FFFF00"/>
                </a:highlight>
                <a:latin typeface="Times New Roman" panose="02020603050405020304" pitchFamily="18" charset="0"/>
                <a:cs typeface="Times New Roman" panose="02020603050405020304" pitchFamily="18" charset="0"/>
              </a:rPr>
              <a:t>five loaves and the two fish</a:t>
            </a:r>
            <a:r>
              <a:rPr lang="en-US" sz="2400" dirty="0">
                <a:latin typeface="Times New Roman" panose="02020603050405020304" pitchFamily="18" charset="0"/>
                <a:cs typeface="Times New Roman" panose="02020603050405020304" pitchFamily="18" charset="0"/>
              </a:rPr>
              <a:t>, and looking up toward heaven, He blessed </a:t>
            </a:r>
            <a:r>
              <a:rPr lang="en-US" sz="2400" i="1" dirty="0">
                <a:latin typeface="Times New Roman" panose="02020603050405020304" pitchFamily="18" charset="0"/>
                <a:cs typeface="Times New Roman" panose="02020603050405020304" pitchFamily="18" charset="0"/>
              </a:rPr>
              <a:t>the food,</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breaking the loaves</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He gave them to the disciples, and the disciples </a:t>
            </a:r>
            <a:r>
              <a:rPr lang="en-US" sz="2400" b="1" i="1" u="sng" dirty="0">
                <a:highlight>
                  <a:srgbClr val="FFFF00"/>
                </a:highlight>
                <a:latin typeface="Times New Roman" panose="02020603050405020304" pitchFamily="18" charset="0"/>
                <a:cs typeface="Times New Roman" panose="02020603050405020304" pitchFamily="18" charset="0"/>
              </a:rPr>
              <a:t>gave them</a:t>
            </a:r>
            <a:r>
              <a:rPr lang="en-US" sz="2400" b="1" u="sng" dirty="0">
                <a:highlight>
                  <a:srgbClr val="FFFF00"/>
                </a:highlight>
                <a:latin typeface="Times New Roman" panose="02020603050405020304" pitchFamily="18" charset="0"/>
                <a:cs typeface="Times New Roman" panose="02020603050405020304" pitchFamily="18" charset="0"/>
              </a:rPr>
              <a:t> to the crowds</a:t>
            </a:r>
            <a:r>
              <a:rPr lang="en-US" sz="2400" dirty="0">
                <a:latin typeface="Times New Roman" panose="02020603050405020304" pitchFamily="18" charset="0"/>
                <a:cs typeface="Times New Roman" panose="02020603050405020304" pitchFamily="18" charset="0"/>
              </a:rPr>
              <a:t>, </a:t>
            </a:r>
            <a:br>
              <a:rPr lang="en-US" sz="2400" dirty="0"/>
            </a:br>
            <a:br>
              <a:rPr lang="en-US" sz="2400" dirty="0"/>
            </a:b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973580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3785652"/>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Scriptures use the term “broke bread” almost exclusively in reference to the Lord’s Supper.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Third Exception</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mj-lt"/>
              <a:buAutoNum type="arabicPeriod" startAt="3"/>
            </a:pPr>
            <a:r>
              <a:rPr lang="en-US" sz="2400" b="1" u="sng" dirty="0">
                <a:latin typeface="Times New Roman" panose="02020603050405020304" pitchFamily="18" charset="0"/>
                <a:ea typeface="Times New Roman" panose="02020603050405020304" pitchFamily="18" charset="0"/>
                <a:cs typeface="Times New Roman" panose="02020603050405020304" pitchFamily="18" charset="0"/>
              </a:rPr>
              <a:t>The Storm which Shipped Wreck Paul’s Ship at Malta</a:t>
            </a:r>
            <a:endPar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27:34-35</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"Therefore I encourage you to take some food, for this is for your preservation, for not a hair from the head of any of you will perish." </a:t>
            </a:r>
            <a:r>
              <a:rPr lang="en-US" sz="2400" baseline="30000" dirty="0">
                <a:latin typeface="Times New Roman" panose="02020603050405020304" pitchFamily="18" charset="0"/>
                <a:cs typeface="Times New Roman" panose="02020603050405020304" pitchFamily="18" charset="0"/>
              </a:rPr>
              <a:t>35 </a:t>
            </a:r>
            <a:r>
              <a:rPr lang="en-US" sz="2400" dirty="0">
                <a:latin typeface="Times New Roman" panose="02020603050405020304" pitchFamily="18" charset="0"/>
                <a:cs typeface="Times New Roman" panose="02020603050405020304" pitchFamily="18" charset="0"/>
              </a:rPr>
              <a:t> Having said this, he </a:t>
            </a:r>
            <a:r>
              <a:rPr lang="en-US" sz="2400" b="1" u="sng" dirty="0">
                <a:highlight>
                  <a:srgbClr val="FFFF00"/>
                </a:highlight>
                <a:latin typeface="Times New Roman" panose="02020603050405020304" pitchFamily="18" charset="0"/>
                <a:cs typeface="Times New Roman" panose="02020603050405020304" pitchFamily="18" charset="0"/>
              </a:rPr>
              <a:t>took bread </a:t>
            </a:r>
            <a:r>
              <a:rPr lang="en-US" sz="2400" dirty="0">
                <a:latin typeface="Times New Roman" panose="02020603050405020304" pitchFamily="18" charset="0"/>
                <a:cs typeface="Times New Roman" panose="02020603050405020304" pitchFamily="18" charset="0"/>
              </a:rPr>
              <a:t>and gave thanks to God in the presence of all, and </a:t>
            </a:r>
            <a:r>
              <a:rPr lang="en-US" sz="2400" b="1" u="sng" dirty="0">
                <a:highlight>
                  <a:srgbClr val="FFFF00"/>
                </a:highlight>
                <a:latin typeface="Times New Roman" panose="02020603050405020304" pitchFamily="18" charset="0"/>
                <a:cs typeface="Times New Roman" panose="02020603050405020304" pitchFamily="18" charset="0"/>
              </a:rPr>
              <a:t>he broke it and began to eat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72972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6186309"/>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Lord’s Supper – a Joint Partaking with the Lord</a:t>
            </a:r>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Matthew 26:26 </a:t>
            </a:r>
            <a:r>
              <a:rPr lang="en-US" sz="2000" dirty="0">
                <a:latin typeface="Times New Roman" panose="02020603050405020304" pitchFamily="18" charset="0"/>
                <a:cs typeface="Times New Roman" panose="02020603050405020304" pitchFamily="18" charset="0"/>
              </a:rPr>
              <a:t> While they were eating, Jesus </a:t>
            </a:r>
            <a:r>
              <a:rPr lang="en-US" sz="2000" b="1" u="sng" dirty="0">
                <a:highlight>
                  <a:srgbClr val="FFFF00"/>
                </a:highlight>
                <a:latin typeface="Times New Roman" panose="02020603050405020304" pitchFamily="18" charset="0"/>
                <a:cs typeface="Times New Roman" panose="02020603050405020304" pitchFamily="18" charset="0"/>
              </a:rPr>
              <a:t>took </a:t>
            </a:r>
            <a:r>
              <a:rPr lang="en-US" sz="2000" b="1" i="1" u="sng" dirty="0">
                <a:highlight>
                  <a:srgbClr val="FFFF00"/>
                </a:highlight>
                <a:latin typeface="Times New Roman" panose="02020603050405020304" pitchFamily="18" charset="0"/>
                <a:cs typeface="Times New Roman" panose="02020603050405020304" pitchFamily="18" charset="0"/>
              </a:rPr>
              <a:t>some</a:t>
            </a:r>
            <a:r>
              <a:rPr lang="en-US" sz="2000" b="1" u="sng" dirty="0">
                <a:highlight>
                  <a:srgbClr val="FFFF00"/>
                </a:highlight>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bread</a:t>
            </a:r>
            <a:r>
              <a:rPr lang="en-US" sz="2000" dirty="0">
                <a:latin typeface="Times New Roman" panose="02020603050405020304" pitchFamily="18" charset="0"/>
                <a:cs typeface="Times New Roman" panose="02020603050405020304" pitchFamily="18" charset="0"/>
              </a:rPr>
              <a:t>, and after a blessing, </a:t>
            </a:r>
            <a:r>
              <a:rPr lang="en-US" sz="2000" b="1" u="sng" dirty="0">
                <a:highlight>
                  <a:srgbClr val="FFFF00"/>
                </a:highlight>
                <a:latin typeface="Times New Roman" panose="02020603050405020304" pitchFamily="18" charset="0"/>
                <a:cs typeface="Times New Roman" panose="02020603050405020304" pitchFamily="18" charset="0"/>
              </a:rPr>
              <a:t>He </a:t>
            </a:r>
            <a:r>
              <a:rPr lang="en-US" sz="2000" b="1" u="sng" dirty="0">
                <a:highlight>
                  <a:srgbClr val="00FF00"/>
                </a:highlight>
                <a:latin typeface="Times New Roman" panose="02020603050405020304" pitchFamily="18" charset="0"/>
                <a:cs typeface="Times New Roman" panose="02020603050405020304" pitchFamily="18" charset="0"/>
              </a:rPr>
              <a:t>broke </a:t>
            </a:r>
            <a:r>
              <a:rPr lang="en-US" sz="2000" b="1" i="1" u="sng" dirty="0">
                <a:highlight>
                  <a:srgbClr val="00FF00"/>
                </a:highlight>
                <a:latin typeface="Times New Roman" panose="02020603050405020304" pitchFamily="18" charset="0"/>
                <a:cs typeface="Times New Roman" panose="02020603050405020304" pitchFamily="18" charset="0"/>
              </a:rPr>
              <a:t>it</a:t>
            </a:r>
            <a:r>
              <a:rPr lang="en-US" sz="2000" b="1" u="sng" dirty="0">
                <a:highlight>
                  <a:srgbClr val="00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gave </a:t>
            </a:r>
            <a:r>
              <a:rPr lang="en-US" sz="2000" i="1" dirty="0">
                <a:latin typeface="Times New Roman" panose="02020603050405020304" pitchFamily="18" charset="0"/>
                <a:cs typeface="Times New Roman" panose="02020603050405020304" pitchFamily="18" charset="0"/>
              </a:rPr>
              <a:t>it</a:t>
            </a:r>
            <a:r>
              <a:rPr lang="en-US" sz="2000" dirty="0">
                <a:latin typeface="Times New Roman" panose="02020603050405020304" pitchFamily="18" charset="0"/>
                <a:cs typeface="Times New Roman" panose="02020603050405020304" pitchFamily="18" charset="0"/>
              </a:rPr>
              <a:t> to the disciples, and said, "</a:t>
            </a:r>
            <a:r>
              <a:rPr lang="en-US" sz="2000" b="1" u="sng" dirty="0">
                <a:highlight>
                  <a:srgbClr val="FFFF00"/>
                </a:highlight>
                <a:latin typeface="Times New Roman" panose="02020603050405020304" pitchFamily="18" charset="0"/>
                <a:cs typeface="Times New Roman" panose="02020603050405020304" pitchFamily="18" charset="0"/>
              </a:rPr>
              <a:t>Take, eat; this is My body</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Mark 14:22</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While they were eating, He </a:t>
            </a:r>
            <a:r>
              <a:rPr lang="en-US" sz="2000" b="1" u="sng" dirty="0">
                <a:highlight>
                  <a:srgbClr val="FFFF00"/>
                </a:highlight>
                <a:latin typeface="Times New Roman" panose="02020603050405020304" pitchFamily="18" charset="0"/>
                <a:cs typeface="Times New Roman" panose="02020603050405020304" pitchFamily="18" charset="0"/>
              </a:rPr>
              <a:t>took </a:t>
            </a:r>
            <a:r>
              <a:rPr lang="en-US" sz="2000" b="1" i="1" u="sng" dirty="0">
                <a:highlight>
                  <a:srgbClr val="FFFF00"/>
                </a:highlight>
                <a:latin typeface="Times New Roman" panose="02020603050405020304" pitchFamily="18" charset="0"/>
                <a:cs typeface="Times New Roman" panose="02020603050405020304" pitchFamily="18" charset="0"/>
              </a:rPr>
              <a:t>some</a:t>
            </a:r>
            <a:r>
              <a:rPr lang="en-US" sz="2000" b="1" u="sng" dirty="0">
                <a:highlight>
                  <a:srgbClr val="FFFF00"/>
                </a:highlight>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bread</a:t>
            </a:r>
            <a:r>
              <a:rPr lang="en-US" sz="2000" dirty="0">
                <a:latin typeface="Times New Roman" panose="02020603050405020304" pitchFamily="18" charset="0"/>
                <a:cs typeface="Times New Roman" panose="02020603050405020304" pitchFamily="18" charset="0"/>
              </a:rPr>
              <a:t>, and after a blessing </a:t>
            </a:r>
            <a:r>
              <a:rPr lang="en-US" sz="2000" b="1" u="sng" dirty="0">
                <a:highlight>
                  <a:srgbClr val="FFFF00"/>
                </a:highlight>
                <a:latin typeface="Times New Roman" panose="02020603050405020304" pitchFamily="18" charset="0"/>
                <a:cs typeface="Times New Roman" panose="02020603050405020304" pitchFamily="18" charset="0"/>
              </a:rPr>
              <a:t>He </a:t>
            </a:r>
            <a:r>
              <a:rPr lang="en-US" sz="2000" b="1" u="sng" dirty="0">
                <a:highlight>
                  <a:srgbClr val="00FF00"/>
                </a:highlight>
                <a:latin typeface="Times New Roman" panose="02020603050405020304" pitchFamily="18" charset="0"/>
                <a:cs typeface="Times New Roman" panose="02020603050405020304" pitchFamily="18" charset="0"/>
              </a:rPr>
              <a:t>broke </a:t>
            </a:r>
            <a:r>
              <a:rPr lang="en-US" sz="2000" b="1" i="1" u="sng" dirty="0">
                <a:highlight>
                  <a:srgbClr val="00FF00"/>
                </a:highlight>
                <a:latin typeface="Times New Roman" panose="02020603050405020304" pitchFamily="18" charset="0"/>
                <a:cs typeface="Times New Roman" panose="02020603050405020304" pitchFamily="18" charset="0"/>
              </a:rPr>
              <a:t>it</a:t>
            </a:r>
            <a:r>
              <a:rPr lang="en-US" sz="2000" i="1" dirty="0">
                <a:highlight>
                  <a:srgbClr val="00FF00"/>
                </a:highlight>
                <a:latin typeface="Times New Roman" panose="02020603050405020304" pitchFamily="18" charset="0"/>
                <a:cs typeface="Times New Roman" panose="02020603050405020304" pitchFamily="18" charset="0"/>
              </a:rPr>
              <a:t>,</a:t>
            </a:r>
            <a:r>
              <a:rPr lang="en-US" sz="2000" dirty="0">
                <a:highlight>
                  <a:srgbClr val="00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gave </a:t>
            </a:r>
            <a:r>
              <a:rPr lang="en-US" sz="2000" i="1" dirty="0">
                <a:latin typeface="Times New Roman" panose="02020603050405020304" pitchFamily="18" charset="0"/>
                <a:cs typeface="Times New Roman" panose="02020603050405020304" pitchFamily="18" charset="0"/>
              </a:rPr>
              <a:t>it</a:t>
            </a:r>
            <a:r>
              <a:rPr lang="en-US" sz="2000" dirty="0">
                <a:latin typeface="Times New Roman" panose="02020603050405020304" pitchFamily="18" charset="0"/>
                <a:cs typeface="Times New Roman" panose="02020603050405020304" pitchFamily="18" charset="0"/>
              </a:rPr>
              <a:t> to them, and said, "</a:t>
            </a:r>
            <a:r>
              <a:rPr lang="en-US" sz="2000" b="1" u="sng" dirty="0">
                <a:highlight>
                  <a:srgbClr val="FFFF00"/>
                </a:highlight>
                <a:latin typeface="Times New Roman" panose="02020603050405020304" pitchFamily="18" charset="0"/>
                <a:cs typeface="Times New Roman" panose="02020603050405020304" pitchFamily="18" charset="0"/>
              </a:rPr>
              <a:t>Take </a:t>
            </a:r>
            <a:r>
              <a:rPr lang="en-US" sz="2000" b="1" i="1" u="sng" dirty="0">
                <a:highlight>
                  <a:srgbClr val="FFFF00"/>
                </a:highlight>
                <a:latin typeface="Times New Roman" panose="02020603050405020304" pitchFamily="18" charset="0"/>
                <a:cs typeface="Times New Roman" panose="02020603050405020304" pitchFamily="18" charset="0"/>
              </a:rPr>
              <a:t>it;</a:t>
            </a:r>
            <a:r>
              <a:rPr lang="en-US" sz="2000" b="1" u="sng" dirty="0">
                <a:highlight>
                  <a:srgbClr val="FFFF00"/>
                </a:highlight>
                <a:latin typeface="Times New Roman" panose="02020603050405020304" pitchFamily="18" charset="0"/>
                <a:cs typeface="Times New Roman" panose="02020603050405020304" pitchFamily="18" charset="0"/>
              </a:rPr>
              <a:t> this is My body</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Luke 22:19</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And when He had </a:t>
            </a:r>
            <a:r>
              <a:rPr lang="en-US" sz="2000" b="1" u="sng" dirty="0">
                <a:highlight>
                  <a:srgbClr val="FFFF00"/>
                </a:highlight>
                <a:latin typeface="Times New Roman" panose="02020603050405020304" pitchFamily="18" charset="0"/>
                <a:cs typeface="Times New Roman" panose="02020603050405020304" pitchFamily="18" charset="0"/>
              </a:rPr>
              <a:t>taken </a:t>
            </a:r>
            <a:r>
              <a:rPr lang="en-US" sz="2000" b="1" i="1" u="sng" dirty="0">
                <a:highlight>
                  <a:srgbClr val="FFFF00"/>
                </a:highlight>
                <a:latin typeface="Times New Roman" panose="02020603050405020304" pitchFamily="18" charset="0"/>
                <a:cs typeface="Times New Roman" panose="02020603050405020304" pitchFamily="18" charset="0"/>
              </a:rPr>
              <a:t>some</a:t>
            </a:r>
            <a:r>
              <a:rPr lang="en-US" sz="2000" b="1" u="sng" dirty="0">
                <a:highlight>
                  <a:srgbClr val="FFFF00"/>
                </a:highlight>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bread </a:t>
            </a:r>
            <a:r>
              <a:rPr lang="en-US" sz="2000" i="1" dirty="0">
                <a:latin typeface="Times New Roman" panose="02020603050405020304" pitchFamily="18" charset="0"/>
                <a:cs typeface="Times New Roman" panose="02020603050405020304" pitchFamily="18" charset="0"/>
              </a:rPr>
              <a:t>and</a:t>
            </a:r>
            <a:r>
              <a:rPr lang="en-US" sz="2000" dirty="0">
                <a:latin typeface="Times New Roman" panose="02020603050405020304" pitchFamily="18" charset="0"/>
                <a:cs typeface="Times New Roman" panose="02020603050405020304" pitchFamily="18" charset="0"/>
              </a:rPr>
              <a:t> given thanks, </a:t>
            </a:r>
            <a:r>
              <a:rPr lang="en-US" sz="2000" b="1" u="sng" dirty="0">
                <a:highlight>
                  <a:srgbClr val="FFFF00"/>
                </a:highlight>
                <a:latin typeface="Times New Roman" panose="02020603050405020304" pitchFamily="18" charset="0"/>
                <a:cs typeface="Times New Roman" panose="02020603050405020304" pitchFamily="18" charset="0"/>
              </a:rPr>
              <a:t>He </a:t>
            </a:r>
            <a:r>
              <a:rPr lang="en-US" sz="2000" b="1" u="sng" dirty="0">
                <a:highlight>
                  <a:srgbClr val="00FF00"/>
                </a:highlight>
                <a:latin typeface="Times New Roman" panose="02020603050405020304" pitchFamily="18" charset="0"/>
                <a:cs typeface="Times New Roman" panose="02020603050405020304" pitchFamily="18" charset="0"/>
              </a:rPr>
              <a:t>broke it </a:t>
            </a:r>
            <a:r>
              <a:rPr lang="en-US" sz="2000" dirty="0">
                <a:latin typeface="Times New Roman" panose="02020603050405020304" pitchFamily="18" charset="0"/>
                <a:cs typeface="Times New Roman" panose="02020603050405020304" pitchFamily="18" charset="0"/>
              </a:rPr>
              <a:t>and gave it to them, saying, "</a:t>
            </a:r>
            <a:r>
              <a:rPr lang="en-US" sz="2000" b="1" u="sng" dirty="0">
                <a:highlight>
                  <a:srgbClr val="FFFF00"/>
                </a:highlight>
                <a:latin typeface="Times New Roman" panose="02020603050405020304" pitchFamily="18" charset="0"/>
                <a:cs typeface="Times New Roman" panose="02020603050405020304" pitchFamily="18" charset="0"/>
              </a:rPr>
              <a:t>This is My body which is given for you</a:t>
            </a:r>
            <a:r>
              <a:rPr lang="en-US" sz="2000" dirty="0">
                <a:latin typeface="Times New Roman" panose="02020603050405020304" pitchFamily="18" charset="0"/>
                <a:cs typeface="Times New Roman" panose="02020603050405020304" pitchFamily="18" charset="0"/>
              </a:rPr>
              <a:t>; do this in remembrance of Me." </a:t>
            </a:r>
          </a:p>
          <a:p>
            <a:pPr marL="0" marR="0">
              <a:spcBef>
                <a:spcPts val="0"/>
              </a:spcBef>
              <a:spcAft>
                <a:spcPts val="0"/>
              </a:spcAft>
            </a:pP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2:42</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They were continually devoting themselves to the </a:t>
            </a:r>
            <a:r>
              <a:rPr lang="en-US" sz="2000" b="1" dirty="0">
                <a:latin typeface="Times New Roman" panose="02020603050405020304" pitchFamily="18" charset="0"/>
                <a:cs typeface="Times New Roman" panose="02020603050405020304" pitchFamily="18" charset="0"/>
              </a:rPr>
              <a:t>apostles' teaching </a:t>
            </a:r>
            <a:r>
              <a:rPr lang="en-US" sz="2000" dirty="0">
                <a:latin typeface="Times New Roman" panose="02020603050405020304" pitchFamily="18" charset="0"/>
                <a:cs typeface="Times New Roman" panose="02020603050405020304" pitchFamily="18" charset="0"/>
              </a:rPr>
              <a:t>and to </a:t>
            </a:r>
            <a:r>
              <a:rPr lang="en-US" sz="2000" b="1" dirty="0">
                <a:latin typeface="Times New Roman" panose="02020603050405020304" pitchFamily="18" charset="0"/>
                <a:cs typeface="Times New Roman" panose="02020603050405020304" pitchFamily="18" charset="0"/>
              </a:rPr>
              <a:t>fellowship</a:t>
            </a:r>
            <a:r>
              <a:rPr lang="en-US" sz="2000" dirty="0">
                <a:latin typeface="Times New Roman" panose="02020603050405020304" pitchFamily="18" charset="0"/>
                <a:cs typeface="Times New Roman" panose="02020603050405020304" pitchFamily="18" charset="0"/>
              </a:rPr>
              <a:t>, to the </a:t>
            </a:r>
            <a:r>
              <a:rPr lang="en-US" sz="2000" b="1" u="sng" dirty="0">
                <a:highlight>
                  <a:srgbClr val="00FF00"/>
                </a:highlight>
                <a:latin typeface="Times New Roman" panose="02020603050405020304" pitchFamily="18" charset="0"/>
                <a:cs typeface="Times New Roman" panose="02020603050405020304" pitchFamily="18" charset="0"/>
              </a:rPr>
              <a:t>breaking of bread </a:t>
            </a:r>
            <a:r>
              <a:rPr lang="en-US" sz="2000" dirty="0">
                <a:latin typeface="Times New Roman" panose="02020603050405020304" pitchFamily="18" charset="0"/>
                <a:cs typeface="Times New Roman" panose="02020603050405020304" pitchFamily="18" charset="0"/>
              </a:rPr>
              <a:t>(Lord’s Supper) and to </a:t>
            </a:r>
            <a:r>
              <a:rPr lang="en-US" sz="2000" b="1" dirty="0">
                <a:latin typeface="Times New Roman" panose="02020603050405020304" pitchFamily="18" charset="0"/>
                <a:cs typeface="Times New Roman" panose="02020603050405020304" pitchFamily="18" charset="0"/>
              </a:rPr>
              <a:t>prayer</a:t>
            </a:r>
            <a:r>
              <a:rPr lang="en-US" sz="2000" dirty="0">
                <a:latin typeface="Times New Roman" panose="02020603050405020304" pitchFamily="18" charset="0"/>
                <a:cs typeface="Times New Roman" panose="02020603050405020304" pitchFamily="18" charset="0"/>
              </a:rPr>
              <a:t>. (All Elements of the Worship Assembly)</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Corinthians 11:23-24</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For I received from the Lord that which I also delivered to you, that the Lord Jesus in the night in which He was betrayed </a:t>
            </a:r>
            <a:r>
              <a:rPr lang="en-US" sz="2000" b="1" u="sng" dirty="0">
                <a:highlight>
                  <a:srgbClr val="FFFF00"/>
                </a:highlight>
                <a:latin typeface="Times New Roman" panose="02020603050405020304" pitchFamily="18" charset="0"/>
                <a:cs typeface="Times New Roman" panose="02020603050405020304" pitchFamily="18" charset="0"/>
              </a:rPr>
              <a:t>took </a:t>
            </a:r>
            <a:r>
              <a:rPr lang="en-US" sz="2000" b="1" u="sng" dirty="0">
                <a:highlight>
                  <a:srgbClr val="00FF00"/>
                </a:highlight>
                <a:latin typeface="Times New Roman" panose="02020603050405020304" pitchFamily="18" charset="0"/>
                <a:cs typeface="Times New Roman" panose="02020603050405020304" pitchFamily="18" charset="0"/>
              </a:rPr>
              <a:t>bread</a:t>
            </a:r>
            <a:r>
              <a:rPr lang="en-US" sz="2000" dirty="0">
                <a:latin typeface="Times New Roman" panose="02020603050405020304" pitchFamily="18" charset="0"/>
                <a:cs typeface="Times New Roman" panose="02020603050405020304" pitchFamily="18" charset="0"/>
              </a:rPr>
              <a:t>; </a:t>
            </a:r>
            <a:r>
              <a:rPr lang="en-US" sz="2000" baseline="30000" dirty="0">
                <a:latin typeface="Times New Roman" panose="02020603050405020304" pitchFamily="18" charset="0"/>
                <a:cs typeface="Times New Roman" panose="02020603050405020304" pitchFamily="18" charset="0"/>
              </a:rPr>
              <a:t>24 </a:t>
            </a:r>
            <a:r>
              <a:rPr lang="en-US" sz="2000" dirty="0">
                <a:latin typeface="Times New Roman" panose="02020603050405020304" pitchFamily="18" charset="0"/>
                <a:cs typeface="Times New Roman" panose="02020603050405020304" pitchFamily="18" charset="0"/>
              </a:rPr>
              <a:t> and when He had given thanks, </a:t>
            </a:r>
            <a:r>
              <a:rPr lang="en-US" sz="2000" b="1" u="sng" dirty="0">
                <a:highlight>
                  <a:srgbClr val="FFFF00"/>
                </a:highlight>
                <a:latin typeface="Times New Roman" panose="02020603050405020304" pitchFamily="18" charset="0"/>
                <a:cs typeface="Times New Roman" panose="02020603050405020304" pitchFamily="18" charset="0"/>
              </a:rPr>
              <a:t>He </a:t>
            </a:r>
            <a:r>
              <a:rPr lang="en-US" sz="2000" b="1" u="sng" dirty="0">
                <a:highlight>
                  <a:srgbClr val="00FF00"/>
                </a:highlight>
                <a:latin typeface="Times New Roman" panose="02020603050405020304" pitchFamily="18" charset="0"/>
                <a:cs typeface="Times New Roman" panose="02020603050405020304" pitchFamily="18" charset="0"/>
              </a:rPr>
              <a:t>brok</a:t>
            </a:r>
            <a:r>
              <a:rPr lang="en-US" sz="2000" b="1" u="sng" dirty="0">
                <a:highlight>
                  <a:srgbClr val="FFFF00"/>
                </a:highlight>
                <a:latin typeface="Times New Roman" panose="02020603050405020304" pitchFamily="18" charset="0"/>
                <a:cs typeface="Times New Roman" panose="02020603050405020304" pitchFamily="18" charset="0"/>
              </a:rPr>
              <a:t>e it</a:t>
            </a:r>
            <a:r>
              <a:rPr lang="en-US" sz="2000" b="1" u="sng"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said, "</a:t>
            </a:r>
            <a:r>
              <a:rPr lang="en-US" sz="2000" b="1" u="sng" dirty="0">
                <a:highlight>
                  <a:srgbClr val="FFFF00"/>
                </a:highlight>
                <a:latin typeface="Times New Roman" panose="02020603050405020304" pitchFamily="18" charset="0"/>
                <a:cs typeface="Times New Roman" panose="02020603050405020304" pitchFamily="18" charset="0"/>
              </a:rPr>
              <a:t>This is My body, which is for yo</a:t>
            </a:r>
            <a:r>
              <a:rPr lang="en-US" sz="2000" dirty="0">
                <a:latin typeface="Times New Roman" panose="02020603050405020304" pitchFamily="18" charset="0"/>
                <a:cs typeface="Times New Roman" panose="02020603050405020304" pitchFamily="18" charset="0"/>
              </a:rPr>
              <a:t>u; do this in remembrance of Me." </a:t>
            </a:r>
          </a:p>
          <a:p>
            <a:pPr marL="0" marR="0">
              <a:spcBef>
                <a:spcPts val="0"/>
              </a:spcBef>
              <a:spcAft>
                <a:spcPts val="0"/>
              </a:spcAft>
            </a:pPr>
            <a:br>
              <a:rPr lang="en-US" sz="2400" dirty="0"/>
            </a:b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818499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5632311"/>
          </a:xfrm>
          <a:prstGeom prst="rect">
            <a:avLst/>
          </a:prstGeom>
          <a:noFill/>
        </p:spPr>
        <p:txBody>
          <a:bodyPr wrap="square">
            <a:spAutoFit/>
          </a:bodyPr>
          <a:lstStyle/>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Thus we read at Acts 2:42 that in addition to other acts of worship, the disciples devoted themselves to the breaking of bread</a:t>
            </a:r>
          </a:p>
          <a:p>
            <a:pPr marL="0" marR="0">
              <a:spcBef>
                <a:spcPts val="0"/>
              </a:spcBef>
              <a:spcAft>
                <a:spcPts val="0"/>
              </a:spcAft>
            </a:pP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20:7</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On the </a:t>
            </a:r>
            <a:r>
              <a:rPr lang="en-US" sz="2000" b="1" u="sng" dirty="0">
                <a:highlight>
                  <a:srgbClr val="00FF00"/>
                </a:highlight>
                <a:latin typeface="Times New Roman" panose="02020603050405020304" pitchFamily="18" charset="0"/>
                <a:cs typeface="Times New Roman" panose="02020603050405020304" pitchFamily="18" charset="0"/>
              </a:rPr>
              <a:t>first day of the week</a:t>
            </a:r>
            <a:r>
              <a:rPr lang="en-US" sz="2000" dirty="0">
                <a:latin typeface="Times New Roman" panose="02020603050405020304" pitchFamily="18" charset="0"/>
                <a:cs typeface="Times New Roman" panose="02020603050405020304" pitchFamily="18" charset="0"/>
              </a:rPr>
              <a:t>, when we were </a:t>
            </a:r>
            <a:r>
              <a:rPr lang="en-US" sz="2000" b="1" u="sng" dirty="0">
                <a:highlight>
                  <a:srgbClr val="00FFFF"/>
                </a:highlight>
                <a:latin typeface="Times New Roman" panose="02020603050405020304" pitchFamily="18" charset="0"/>
                <a:cs typeface="Times New Roman" panose="02020603050405020304" pitchFamily="18" charset="0"/>
              </a:rPr>
              <a:t>gathered together (</a:t>
            </a:r>
            <a:r>
              <a:rPr lang="en-US" sz="2000" b="1" i="1" dirty="0" err="1">
                <a:effectLst/>
                <a:latin typeface="Times New Roman" panose="02020603050405020304" pitchFamily="18" charset="0"/>
                <a:cs typeface="Times New Roman" panose="02020603050405020304" pitchFamily="18" charset="0"/>
              </a:rPr>
              <a:t>sunagô</a:t>
            </a:r>
            <a:r>
              <a:rPr lang="en-US" sz="2000" b="1" i="1" dirty="0">
                <a:effectLst/>
                <a:latin typeface="Times New Roman" panose="02020603050405020304" pitchFamily="18" charset="0"/>
                <a:cs typeface="Times New Roman" panose="02020603050405020304" pitchFamily="18" charset="0"/>
              </a:rPr>
              <a:t> – come together; to assemble) </a:t>
            </a:r>
            <a:r>
              <a:rPr lang="en-US" sz="2000" b="1" u="sng" dirty="0">
                <a:highlight>
                  <a:srgbClr val="FFFF00"/>
                </a:highlight>
                <a:latin typeface="Times New Roman" panose="02020603050405020304" pitchFamily="18" charset="0"/>
                <a:cs typeface="Times New Roman" panose="02020603050405020304" pitchFamily="18" charset="0"/>
              </a:rPr>
              <a:t>to break bread</a:t>
            </a:r>
            <a:r>
              <a:rPr lang="en-US" sz="2000" dirty="0">
                <a:latin typeface="Times New Roman" panose="02020603050405020304" pitchFamily="18" charset="0"/>
                <a:cs typeface="Times New Roman" panose="02020603050405020304" pitchFamily="18" charset="0"/>
              </a:rPr>
              <a:t>, (Lord’s Supper) Paul </a:t>
            </a:r>
            <a:r>
              <a:rPr lang="en-US" sz="2000" i="1" dirty="0">
                <a:latin typeface="Times New Roman" panose="02020603050405020304" pitchFamily="18" charset="0"/>
                <a:cs typeface="Times New Roman" panose="02020603050405020304" pitchFamily="18" charset="0"/>
              </a:rPr>
              <a:t>began</a:t>
            </a:r>
            <a:r>
              <a:rPr lang="en-US" sz="2000" dirty="0">
                <a:latin typeface="Times New Roman" panose="02020603050405020304" pitchFamily="18" charset="0"/>
                <a:cs typeface="Times New Roman" panose="02020603050405020304" pitchFamily="18" charset="0"/>
              </a:rPr>
              <a:t> talking to them</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2:41 </a:t>
            </a:r>
            <a:r>
              <a:rPr lang="en-US" sz="2000" dirty="0">
                <a:latin typeface="Times New Roman" panose="02020603050405020304" pitchFamily="18" charset="0"/>
                <a:cs typeface="Times New Roman" panose="02020603050405020304" pitchFamily="18" charset="0"/>
              </a:rPr>
              <a:t>So then, those who had received his word were </a:t>
            </a:r>
            <a:r>
              <a:rPr lang="en-US" sz="2000" b="1" u="sng" dirty="0">
                <a:highlight>
                  <a:srgbClr val="FFFF00"/>
                </a:highlight>
                <a:latin typeface="Times New Roman" panose="02020603050405020304" pitchFamily="18" charset="0"/>
                <a:cs typeface="Times New Roman" panose="02020603050405020304" pitchFamily="18" charset="0"/>
              </a:rPr>
              <a:t>baptized</a:t>
            </a:r>
            <a:r>
              <a:rPr lang="en-US" sz="2000" dirty="0">
                <a:latin typeface="Times New Roman" panose="02020603050405020304" pitchFamily="18" charset="0"/>
                <a:cs typeface="Times New Roman" panose="02020603050405020304" pitchFamily="18" charset="0"/>
              </a:rPr>
              <a:t>; and that day there were </a:t>
            </a:r>
            <a:r>
              <a:rPr lang="en-US" sz="2000" b="1" u="sng" dirty="0">
                <a:latin typeface="Times New Roman" panose="02020603050405020304" pitchFamily="18" charset="0"/>
                <a:cs typeface="Times New Roman" panose="02020603050405020304" pitchFamily="18" charset="0"/>
              </a:rPr>
              <a:t>added</a:t>
            </a:r>
            <a:r>
              <a:rPr lang="en-US" sz="2000" dirty="0">
                <a:latin typeface="Times New Roman" panose="02020603050405020304" pitchFamily="18" charset="0"/>
                <a:cs typeface="Times New Roman" panose="02020603050405020304" pitchFamily="18" charset="0"/>
              </a:rPr>
              <a:t> (to the church) about </a:t>
            </a:r>
            <a:r>
              <a:rPr lang="en-US" sz="2000" b="1" u="sng" dirty="0">
                <a:highlight>
                  <a:srgbClr val="FFFF00"/>
                </a:highlight>
                <a:latin typeface="Times New Roman" panose="02020603050405020304" pitchFamily="18" charset="0"/>
                <a:cs typeface="Times New Roman" panose="02020603050405020304" pitchFamily="18" charset="0"/>
              </a:rPr>
              <a:t>three thousand souls</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2:42</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b="1" u="sng" dirty="0">
                <a:highlight>
                  <a:srgbClr val="FFFF00"/>
                </a:highlight>
                <a:latin typeface="Times New Roman" panose="02020603050405020304" pitchFamily="18" charset="0"/>
                <a:cs typeface="Times New Roman" panose="02020603050405020304" pitchFamily="18" charset="0"/>
              </a:rPr>
              <a:t>They</a:t>
            </a:r>
            <a:r>
              <a:rPr lang="en-US" sz="2000" dirty="0">
                <a:latin typeface="Times New Roman" panose="02020603050405020304" pitchFamily="18" charset="0"/>
                <a:cs typeface="Times New Roman" panose="02020603050405020304" pitchFamily="18" charset="0"/>
              </a:rPr>
              <a:t> (the church) were continually </a:t>
            </a:r>
            <a:r>
              <a:rPr lang="en-US" sz="2000" b="1" u="sng" dirty="0">
                <a:latin typeface="Times New Roman" panose="02020603050405020304" pitchFamily="18" charset="0"/>
                <a:cs typeface="Times New Roman" panose="02020603050405020304" pitchFamily="18" charset="0"/>
              </a:rPr>
              <a:t>devoting themselves </a:t>
            </a:r>
            <a:r>
              <a:rPr lang="en-US" sz="2000" dirty="0">
                <a:latin typeface="Times New Roman" panose="02020603050405020304" pitchFamily="18" charset="0"/>
                <a:cs typeface="Times New Roman" panose="02020603050405020304" pitchFamily="18" charset="0"/>
              </a:rPr>
              <a:t>to the apostles' teaching and to fellowship, to the </a:t>
            </a:r>
            <a:r>
              <a:rPr lang="en-US" sz="2000" b="1" u="sng" dirty="0">
                <a:highlight>
                  <a:srgbClr val="00FF00"/>
                </a:highlight>
                <a:latin typeface="Times New Roman" panose="02020603050405020304" pitchFamily="18" charset="0"/>
                <a:cs typeface="Times New Roman" panose="02020603050405020304" pitchFamily="18" charset="0"/>
              </a:rPr>
              <a:t>breaking of bread </a:t>
            </a:r>
            <a:r>
              <a:rPr lang="en-US" sz="2000" dirty="0">
                <a:latin typeface="Times New Roman" panose="02020603050405020304" pitchFamily="18" charset="0"/>
                <a:cs typeface="Times New Roman" panose="02020603050405020304" pitchFamily="18" charset="0"/>
              </a:rPr>
              <a:t>and to prayer.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scriptures never laud someone for devoting themselves to eating a meal.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Devotion to </a:t>
            </a:r>
            <a:r>
              <a:rPr lang="en-US" sz="2000" b="1" dirty="0">
                <a:highlight>
                  <a:srgbClr val="FFFF00"/>
                </a:highlight>
                <a:latin typeface="Times New Roman" panose="02020603050405020304" pitchFamily="18" charset="0"/>
                <a:cs typeface="Times New Roman" panose="02020603050405020304" pitchFamily="18" charset="0"/>
              </a:rPr>
              <a:t>breaking bread </a:t>
            </a:r>
            <a:r>
              <a:rPr lang="en-US" sz="2000" dirty="0">
                <a:latin typeface="Times New Roman" panose="02020603050405020304" pitchFamily="18" charset="0"/>
                <a:cs typeface="Times New Roman" panose="02020603050405020304" pitchFamily="18" charset="0"/>
              </a:rPr>
              <a:t>is, in concert with the other cited scriptures, confirms “to break bread”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refers to the </a:t>
            </a:r>
            <a:r>
              <a:rPr lang="en-US" sz="2000" b="1" dirty="0">
                <a:highlight>
                  <a:srgbClr val="FFFF00"/>
                </a:highlight>
                <a:latin typeface="Times New Roman" panose="02020603050405020304" pitchFamily="18" charset="0"/>
                <a:cs typeface="Times New Roman" panose="02020603050405020304" pitchFamily="18" charset="0"/>
              </a:rPr>
              <a:t>partaking of the Lord’s Supper </a:t>
            </a:r>
            <a:r>
              <a:rPr lang="en-US" sz="2000" dirty="0">
                <a:latin typeface="Times New Roman" panose="02020603050405020304" pitchFamily="18" charset="0"/>
                <a:cs typeface="Times New Roman" panose="02020603050405020304" pitchFamily="18" charset="0"/>
              </a:rPr>
              <a:t>in the church assembly on the first day of the week.</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Acts 2;42 refers also to </a:t>
            </a:r>
            <a:r>
              <a:rPr lang="en-US" sz="2000" b="1" dirty="0">
                <a:highlight>
                  <a:srgbClr val="FFFF00"/>
                </a:highlight>
                <a:latin typeface="Times New Roman" panose="02020603050405020304" pitchFamily="18" charset="0"/>
                <a:cs typeface="Times New Roman" panose="02020603050405020304" pitchFamily="18" charset="0"/>
              </a:rPr>
              <a:t>teaching, fellowship, and prayer </a:t>
            </a:r>
            <a:r>
              <a:rPr lang="en-US" sz="2000" dirty="0">
                <a:latin typeface="Times New Roman" panose="02020603050405020304" pitchFamily="18" charset="0"/>
                <a:cs typeface="Times New Roman" panose="02020603050405020304" pitchFamily="18" charset="0"/>
              </a:rPr>
              <a:t>are not exclusively assembly worship activities. But other verses confirm they are included in church assembly activities</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871533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2474583"/>
            <a:ext cx="11378193" cy="1569660"/>
          </a:xfrm>
          <a:prstGeom prst="rect">
            <a:avLst/>
          </a:prstGeom>
          <a:noFill/>
        </p:spPr>
        <p:txBody>
          <a:bodyPr wrap="square">
            <a:spAutoFit/>
          </a:bodyPr>
          <a:lstStyle/>
          <a:p>
            <a:pPr marL="0" marR="0" algn="ctr">
              <a:spcBef>
                <a:spcPts val="0"/>
              </a:spcBef>
              <a:spcAft>
                <a:spcPts val="0"/>
              </a:spcAft>
            </a:pPr>
            <a:r>
              <a:rPr lang="en-US" sz="9600" b="1" dirty="0">
                <a:effectLst/>
                <a:latin typeface="Times New Roman" panose="02020603050405020304" pitchFamily="18" charset="0"/>
                <a:ea typeface="Times New Roman" panose="02020603050405020304" pitchFamily="18" charset="0"/>
                <a:cs typeface="Times New Roman" panose="02020603050405020304" pitchFamily="18" charset="0"/>
              </a:rPr>
              <a:t>What is Worship?</a:t>
            </a:r>
            <a:endParaRPr lang="en-US" sz="9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671591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2474583"/>
            <a:ext cx="11378193" cy="1569660"/>
          </a:xfrm>
          <a:prstGeom prst="rect">
            <a:avLst/>
          </a:prstGeom>
          <a:noFill/>
        </p:spPr>
        <p:txBody>
          <a:bodyPr wrap="square">
            <a:spAutoFit/>
          </a:bodyPr>
          <a:lstStyle/>
          <a:p>
            <a:pPr marL="0" marR="0" algn="ctr">
              <a:spcBef>
                <a:spcPts val="0"/>
              </a:spcBef>
              <a:spcAft>
                <a:spcPts val="0"/>
              </a:spcAft>
            </a:pPr>
            <a:r>
              <a:rPr lang="en-US" sz="9600" b="1" dirty="0">
                <a:effectLst/>
                <a:latin typeface="Times New Roman" panose="02020603050405020304" pitchFamily="18" charset="0"/>
                <a:ea typeface="Times New Roman" panose="02020603050405020304" pitchFamily="18" charset="0"/>
                <a:cs typeface="Times New Roman" panose="02020603050405020304" pitchFamily="18" charset="0"/>
              </a:rPr>
              <a:t>Love</a:t>
            </a:r>
            <a:endParaRPr lang="en-US" sz="9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626832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268083"/>
            <a:ext cx="11378193" cy="5202963"/>
          </a:xfrm>
          <a:prstGeom prst="rect">
            <a:avLst/>
          </a:prstGeom>
          <a:noFill/>
        </p:spPr>
        <p:txBody>
          <a:bodyPr wrap="square">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Worship </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Express Love and Adoration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Word: </a:t>
            </a:r>
            <a:r>
              <a:rPr lang="en-US" sz="24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proskuneô</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give reverence, deep respect, adoration and love.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Root Greek Words: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b="1" i="1" kern="0" dirty="0">
                <a:effectLst/>
                <a:latin typeface="Times New Roman" panose="02020603050405020304" pitchFamily="18" charset="0"/>
                <a:ea typeface="Times New Roman" panose="02020603050405020304" pitchFamily="18" charset="0"/>
                <a:cs typeface="Times New Roman" panose="02020603050405020304" pitchFamily="18" charset="0"/>
              </a:rPr>
              <a:t>pros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before</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b="1" i="1" kern="0" dirty="0" err="1">
                <a:effectLst/>
                <a:latin typeface="Times New Roman" panose="02020603050405020304" pitchFamily="18" charset="0"/>
                <a:ea typeface="Times New Roman" panose="02020603050405020304" pitchFamily="18" charset="0"/>
              </a:rPr>
              <a:t>kuneô</a:t>
            </a:r>
            <a:r>
              <a:rPr lang="en-US" sz="2400" kern="0" dirty="0">
                <a:effectLst/>
                <a:latin typeface="Times New Roman" panose="02020603050405020304" pitchFamily="18" charset="0"/>
                <a:ea typeface="Times New Roman" panose="02020603050405020304" pitchFamily="18" charset="0"/>
              </a:rPr>
              <a:t> – to kiss or adore</a:t>
            </a:r>
          </a:p>
          <a:p>
            <a:pPr marL="0" marR="0">
              <a:lnSpc>
                <a:spcPct val="107000"/>
              </a:lnSpc>
              <a:spcBef>
                <a:spcPts val="0"/>
              </a:spcBef>
              <a:spcAft>
                <a:spcPts val="0"/>
              </a:spcAft>
            </a:pPr>
            <a:endPar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Literally, </a:t>
            </a:r>
            <a:r>
              <a:rPr lang="en-US" sz="2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proskuneo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means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To go before or fall down before to kiss and adore.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prostrate oneself in homage before another in the full sense of worship</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Not a mere act of respect or courtesy.</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Often translated to bow down, bow down before, prostrate before.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Dictionary definition</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Reverence (deep respect) and Adoration displaying a deep Love</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3499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01424"/>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When sin and death entered into the world, God immediately rolled out His plan of salvation as stated in Gen 3:15.  </a:t>
            </a: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stated there would be enmity between the seed or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descendant of  the woman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the seed of the serpent</a:t>
            </a:r>
          </a:p>
          <a:p>
            <a:pPr marL="285750" marR="0" indent="-285750">
              <a:spcBef>
                <a:spcPts val="0"/>
              </a:spcBef>
              <a:spcAft>
                <a:spcPts val="0"/>
              </a:spcAft>
              <a:buFont typeface="Arial" panose="020B0604020202020204" pitchFamily="34" charset="0"/>
              <a:buChar char="•"/>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descendant of the woman (the Christ child who had no physical father) would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defeat the seed of Satan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From that point forward, scriptures describe the world in starkly different terms.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Satan wages war with the Saints of God</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6485428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598136"/>
          </a:xfrm>
          <a:prstGeom prst="rect">
            <a:avLst/>
          </a:prstGeom>
          <a:noFill/>
        </p:spPr>
        <p:txBody>
          <a:bodyPr wrap="square">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How Intensely are </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We to </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Love the Lord?</a:t>
            </a:r>
          </a:p>
          <a:p>
            <a:pPr marL="0" marR="0">
              <a:lnSpc>
                <a:spcPct val="107000"/>
              </a:lnSpc>
              <a:spcBef>
                <a:spcPts val="0"/>
              </a:spcBef>
              <a:spcAft>
                <a:spcPts val="0"/>
              </a:spcAft>
            </a:pPr>
            <a:endParaRPr lang="en-US" sz="2400" b="1" kern="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Matthew 22:37-38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He said to him, "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 SHALL </a:t>
            </a:r>
            <a:r>
              <a:rPr lang="en-US" sz="2400" b="1" u="sng" kern="100" cap="small"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LOVE</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LORD YOUR</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400" kern="100" cap="small" dirty="0">
                <a:effectLst/>
                <a:latin typeface="Times New Roman" panose="02020603050405020304" pitchFamily="18" charset="0"/>
                <a:ea typeface="Calibri" panose="020F0502020204030204" pitchFamily="34" charset="0"/>
                <a:cs typeface="Times New Roman" panose="02020603050405020304" pitchFamily="18" charset="0"/>
              </a:rPr>
              <a:t> WITH ALL YOUR </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HEART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cap="small" dirty="0">
                <a:effectLst/>
                <a:latin typeface="Times New Roman" panose="02020603050405020304" pitchFamily="18" charset="0"/>
                <a:ea typeface="Calibri" panose="020F0502020204030204" pitchFamily="34" charset="0"/>
                <a:cs typeface="Times New Roman" panose="02020603050405020304" pitchFamily="18" charset="0"/>
              </a:rPr>
              <a:t>AND WITH ALL YOUR </a:t>
            </a:r>
            <a:r>
              <a:rPr lang="en-US" sz="2400" b="1" u="sng" kern="100" cap="small"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SOUL</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cap="small" dirty="0">
                <a:effectLst/>
                <a:latin typeface="Times New Roman" panose="02020603050405020304" pitchFamily="18" charset="0"/>
                <a:ea typeface="Calibri" panose="020F0502020204030204" pitchFamily="34" charset="0"/>
                <a:cs typeface="Times New Roman" panose="02020603050405020304" pitchFamily="18" charset="0"/>
              </a:rPr>
              <a:t>AND WITH ALL YOUR </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MIND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baseline="30000" dirty="0">
                <a:effectLst/>
                <a:latin typeface="Times New Roman" panose="02020603050405020304" pitchFamily="18" charset="0"/>
                <a:ea typeface="Calibri" panose="020F0502020204030204" pitchFamily="34" charset="0"/>
                <a:cs typeface="Times New Roman" panose="02020603050405020304" pitchFamily="18" charset="0"/>
              </a:rPr>
              <a:t>38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"This is the great and foremost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commandment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Mark 12:30 and Luke 10:27 add “with all your strength”</a:t>
            </a:r>
          </a:p>
          <a:p>
            <a:pPr marL="0" marR="0">
              <a:lnSpc>
                <a:spcPct val="107000"/>
              </a:lnSpc>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Deuteronomy 6:5-7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You shall </a:t>
            </a:r>
            <a:r>
              <a:rPr lang="en-US" sz="2400" b="1" u="sng" dirty="0">
                <a:highlight>
                  <a:srgbClr val="00FF00"/>
                </a:highlight>
                <a:latin typeface="Times New Roman" panose="02020603050405020304" pitchFamily="18" charset="0"/>
                <a:cs typeface="Times New Roman" panose="02020603050405020304" pitchFamily="18" charset="0"/>
              </a:rPr>
              <a:t>love</a:t>
            </a:r>
            <a:r>
              <a:rPr lang="en-US" sz="2400" b="1" u="sng" dirty="0">
                <a:highlight>
                  <a:srgbClr val="FFFF00"/>
                </a:highlight>
                <a:latin typeface="Times New Roman" panose="02020603050405020304" pitchFamily="18" charset="0"/>
                <a:cs typeface="Times New Roman" panose="02020603050405020304" pitchFamily="18" charset="0"/>
              </a:rPr>
              <a:t>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b="1" u="sng" dirty="0">
                <a:highlight>
                  <a:srgbClr val="FFFF00"/>
                </a:highlight>
                <a:latin typeface="Times New Roman" panose="02020603050405020304" pitchFamily="18" charset="0"/>
                <a:cs typeface="Times New Roman" panose="02020603050405020304" pitchFamily="18" charset="0"/>
              </a:rPr>
              <a:t> your God </a:t>
            </a:r>
            <a:r>
              <a:rPr lang="en-US" sz="2400" dirty="0">
                <a:latin typeface="Times New Roman" panose="02020603050405020304" pitchFamily="18" charset="0"/>
                <a:cs typeface="Times New Roman" panose="02020603050405020304" pitchFamily="18" charset="0"/>
              </a:rPr>
              <a:t>with all your </a:t>
            </a:r>
            <a:r>
              <a:rPr lang="en-US" sz="2400" b="1" u="sng" dirty="0">
                <a:highlight>
                  <a:srgbClr val="FFFF00"/>
                </a:highlight>
                <a:latin typeface="Times New Roman" panose="02020603050405020304" pitchFamily="18" charset="0"/>
                <a:cs typeface="Times New Roman" panose="02020603050405020304" pitchFamily="18" charset="0"/>
              </a:rPr>
              <a:t>heart</a:t>
            </a:r>
            <a:r>
              <a:rPr lang="en-US" sz="2400" dirty="0">
                <a:latin typeface="Times New Roman" panose="02020603050405020304" pitchFamily="18" charset="0"/>
                <a:cs typeface="Times New Roman" panose="02020603050405020304" pitchFamily="18" charset="0"/>
              </a:rPr>
              <a:t> and with all your </a:t>
            </a:r>
            <a:r>
              <a:rPr lang="en-US" sz="2400" b="1" u="sng" dirty="0">
                <a:highlight>
                  <a:srgbClr val="FFFF00"/>
                </a:highlight>
                <a:latin typeface="Times New Roman" panose="02020603050405020304" pitchFamily="18" charset="0"/>
                <a:cs typeface="Times New Roman" panose="02020603050405020304" pitchFamily="18" charset="0"/>
              </a:rPr>
              <a:t>soul </a:t>
            </a:r>
            <a:r>
              <a:rPr lang="en-US" sz="2400" dirty="0">
                <a:latin typeface="Times New Roman" panose="02020603050405020304" pitchFamily="18" charset="0"/>
                <a:cs typeface="Times New Roman" panose="02020603050405020304" pitchFamily="18" charset="0"/>
              </a:rPr>
              <a:t>and with all your </a:t>
            </a:r>
            <a:r>
              <a:rPr lang="en-US" sz="2400" b="1" u="sng" dirty="0">
                <a:highlight>
                  <a:srgbClr val="FFFF00"/>
                </a:highlight>
                <a:latin typeface="Times New Roman" panose="02020603050405020304" pitchFamily="18" charset="0"/>
                <a:cs typeface="Times New Roman" panose="02020603050405020304" pitchFamily="18" charset="0"/>
              </a:rPr>
              <a:t>might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"These words, which I am </a:t>
            </a:r>
            <a:r>
              <a:rPr lang="en-US" sz="2400" b="1" u="sng" dirty="0">
                <a:highlight>
                  <a:srgbClr val="00FF00"/>
                </a:highlight>
                <a:latin typeface="Times New Roman" panose="02020603050405020304" pitchFamily="18" charset="0"/>
                <a:cs typeface="Times New Roman" panose="02020603050405020304" pitchFamily="18" charset="0"/>
              </a:rPr>
              <a:t>commanding</a:t>
            </a:r>
            <a:r>
              <a:rPr lang="en-US" sz="2400" dirty="0">
                <a:latin typeface="Times New Roman" panose="02020603050405020304" pitchFamily="18" charset="0"/>
                <a:cs typeface="Times New Roman" panose="02020603050405020304" pitchFamily="18" charset="0"/>
              </a:rPr>
              <a:t> you today, shall be on your </a:t>
            </a:r>
            <a:r>
              <a:rPr lang="en-US" sz="2400" b="1" u="sng" dirty="0">
                <a:highlight>
                  <a:srgbClr val="FFFF00"/>
                </a:highlight>
                <a:latin typeface="Times New Roman" panose="02020603050405020304" pitchFamily="18" charset="0"/>
                <a:cs typeface="Times New Roman" panose="02020603050405020304" pitchFamily="18" charset="0"/>
              </a:rPr>
              <a:t>heart</a:t>
            </a:r>
            <a:r>
              <a:rPr lang="en-US" sz="2400" dirty="0">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We are commanded to intensely love God. Worship is expression of love.</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Then we must worship God as intensely as He commands us to Love to Him.</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898948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845446"/>
          </a:xfrm>
          <a:prstGeom prst="rect">
            <a:avLst/>
          </a:prstGeom>
          <a:noFill/>
        </p:spPr>
        <p:txBody>
          <a:bodyPr wrap="square">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Reverence is Fear – Awe – Deep Respect</a:t>
            </a:r>
          </a:p>
          <a:p>
            <a:pPr marL="0" marR="0">
              <a:lnSpc>
                <a:spcPct val="107000"/>
              </a:lnSpc>
              <a:spcBef>
                <a:spcPts val="0"/>
              </a:spcBef>
              <a:spcAft>
                <a:spcPts val="0"/>
              </a:spcAft>
            </a:pPr>
            <a:endParaRPr lang="en-US" sz="2400" b="1" kern="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Hebrew Word: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kern="0" dirty="0">
                <a:effectLst/>
                <a:latin typeface="Times New Roman" panose="02020603050405020304" pitchFamily="18" charset="0"/>
                <a:ea typeface="Times New Roman" panose="02020603050405020304" pitchFamily="18" charset="0"/>
                <a:cs typeface="Times New Roman" panose="02020603050405020304" pitchFamily="18" charset="0"/>
              </a:rPr>
              <a:t>yare</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Definition: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to fear</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be afraid, to be in awe</a:t>
            </a:r>
          </a:p>
          <a:p>
            <a:pPr marL="0" marR="0">
              <a:lnSpc>
                <a:spcPct val="107000"/>
              </a:lnSpc>
              <a:spcBef>
                <a:spcPts val="0"/>
              </a:spcBef>
              <a:spcAft>
                <a:spcPts val="0"/>
              </a:spcAft>
            </a:pPr>
            <a:endParaRPr lang="en-US" sz="2400" kern="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Greek Word: </a:t>
            </a:r>
            <a:r>
              <a:rPr lang="en-US" sz="2400" b="1" i="1" dirty="0" err="1">
                <a:effectLst/>
                <a:latin typeface="Times New Roman" panose="02020603050405020304" pitchFamily="18" charset="0"/>
                <a:ea typeface="Times New Roman" panose="02020603050405020304" pitchFamily="18" charset="0"/>
              </a:rPr>
              <a:t>eulabeia</a:t>
            </a:r>
            <a:r>
              <a:rPr lang="en-US" sz="2400" dirty="0">
                <a:effectLst/>
                <a:latin typeface="Times New Roman" panose="02020603050405020304" pitchFamily="18" charset="0"/>
                <a:ea typeface="Times New Roman" panose="02020603050405020304" pitchFamily="18" charset="0"/>
              </a:rPr>
              <a:t> meaning in the proper sense fear and caution. In the religious sense godly fear, piety and reverence</a:t>
            </a:r>
            <a:br>
              <a:rPr lang="en-US" sz="2400" dirty="0">
                <a:effectLst/>
                <a:latin typeface="Times New Roman" panose="02020603050405020304" pitchFamily="18" charset="0"/>
                <a:ea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rPr>
              <a:t>Root Greek Word: </a:t>
            </a:r>
            <a:r>
              <a:rPr lang="en-US" sz="2400" b="1" i="1" dirty="0" err="1">
                <a:effectLst/>
                <a:latin typeface="Times New Roman" panose="02020603050405020304" pitchFamily="18" charset="0"/>
                <a:ea typeface="Times New Roman" panose="02020603050405020304" pitchFamily="18" charset="0"/>
              </a:rPr>
              <a:t>eulabês</a:t>
            </a:r>
            <a:r>
              <a:rPr lang="en-US" sz="2400" dirty="0">
                <a:effectLst/>
                <a:latin typeface="Times New Roman" panose="02020603050405020304" pitchFamily="18" charset="0"/>
                <a:ea typeface="Times New Roman" panose="02020603050405020304" pitchFamily="18" charset="0"/>
              </a:rPr>
              <a:t> meaning cautious and devout</a:t>
            </a:r>
            <a:br>
              <a:rPr lang="en-US" sz="2400" dirty="0">
                <a:effectLst/>
                <a:latin typeface="Times New Roman" panose="02020603050405020304" pitchFamily="18" charset="0"/>
                <a:ea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rPr>
              <a:t>Root Greek Word: </a:t>
            </a:r>
            <a:r>
              <a:rPr lang="en-US" sz="2400" b="1" i="1" dirty="0" err="1">
                <a:effectLst/>
                <a:latin typeface="Times New Roman" panose="02020603050405020304" pitchFamily="18" charset="0"/>
                <a:ea typeface="Times New Roman" panose="02020603050405020304" pitchFamily="18" charset="0"/>
              </a:rPr>
              <a:t>eus</a:t>
            </a:r>
            <a:r>
              <a:rPr lang="en-US" sz="2400" b="1" i="1"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meaning good or well </a:t>
            </a:r>
          </a:p>
          <a:p>
            <a:r>
              <a:rPr lang="en-US" sz="2400" b="1" dirty="0">
                <a:effectLst/>
                <a:latin typeface="Times New Roman" panose="02020603050405020304" pitchFamily="18" charset="0"/>
                <a:ea typeface="Calibri" panose="020F0502020204030204" pitchFamily="34" charset="0"/>
              </a:rPr>
              <a:t>Root Greek Word: </a:t>
            </a:r>
            <a:r>
              <a:rPr lang="en-US" sz="2400" b="1" i="1" dirty="0" err="1">
                <a:effectLst/>
                <a:latin typeface="Times New Roman" panose="02020603050405020304" pitchFamily="18" charset="0"/>
                <a:ea typeface="Calibri" panose="020F0502020204030204" pitchFamily="34" charset="0"/>
              </a:rPr>
              <a:t>lambanô</a:t>
            </a:r>
            <a:r>
              <a:rPr lang="en-US" sz="2400" dirty="0">
                <a:effectLst/>
                <a:latin typeface="Times New Roman" panose="02020603050405020304" pitchFamily="18" charset="0"/>
                <a:ea typeface="Calibri" panose="020F0502020204030204" pitchFamily="34" charset="0"/>
              </a:rPr>
              <a:t> meaning to take or receive</a:t>
            </a:r>
          </a:p>
          <a:p>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Awe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Word: </a:t>
            </a:r>
            <a:r>
              <a:rPr lang="en-US" sz="24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deos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Definition: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fear, reverence, awe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Root Greek Word: </a:t>
            </a:r>
            <a:r>
              <a:rPr lang="en-US" sz="24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deidô</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meaning to fear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13113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3317575"/>
          </a:xfrm>
          <a:prstGeom prst="rect">
            <a:avLst/>
          </a:prstGeom>
          <a:noFill/>
        </p:spPr>
        <p:txBody>
          <a:bodyPr wrap="square">
            <a:spAutoFit/>
          </a:bodyPr>
          <a:lstStyle/>
          <a:p>
            <a:pPr marL="0" marR="0">
              <a:lnSpc>
                <a:spcPct val="107000"/>
              </a:lnSpc>
              <a:spcBef>
                <a:spcPts val="0"/>
              </a:spcBef>
              <a:spcAft>
                <a:spcPts val="0"/>
              </a:spcAft>
            </a:pPr>
            <a:r>
              <a:rPr lang="en-US" sz="3600" b="1" kern="0" dirty="0">
                <a:effectLst/>
                <a:latin typeface="Times New Roman" panose="02020603050405020304" pitchFamily="18" charset="0"/>
                <a:ea typeface="Times New Roman" panose="02020603050405020304" pitchFamily="18" charset="0"/>
                <a:cs typeface="Times New Roman" panose="02020603050405020304" pitchFamily="18" charset="0"/>
              </a:rPr>
              <a:t>Reverence is Fear – Awe – Deep Respect</a:t>
            </a:r>
          </a:p>
          <a:p>
            <a:pPr marL="0" marR="0">
              <a:lnSpc>
                <a:spcPct val="107000"/>
              </a:lnSpc>
              <a:spcBef>
                <a:spcPts val="0"/>
              </a:spcBef>
              <a:spcAft>
                <a:spcPts val="0"/>
              </a:spcAft>
            </a:pPr>
            <a:endParaRPr lang="en-US" sz="3600" b="1" kern="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Word: </a:t>
            </a:r>
            <a:r>
              <a:rPr lang="en-US" sz="3600" b="1" i="1" dirty="0" err="1">
                <a:effectLst/>
                <a:latin typeface="Times New Roman" panose="02020603050405020304" pitchFamily="18" charset="0"/>
                <a:ea typeface="Times New Roman" panose="02020603050405020304" pitchFamily="18" charset="0"/>
              </a:rPr>
              <a:t>phobeô</a:t>
            </a:r>
            <a:r>
              <a:rPr lang="en-US" sz="3600" dirty="0">
                <a:effectLst/>
                <a:latin typeface="Times New Roman" panose="02020603050405020304" pitchFamily="18" charset="0"/>
                <a:ea typeface="Times New Roman" panose="02020603050405020304" pitchFamily="18" charset="0"/>
              </a:rPr>
              <a:t> meaning terrify or frighten and awestruck; </a:t>
            </a:r>
            <a:br>
              <a:rPr lang="en-US" sz="3600" dirty="0">
                <a:effectLst/>
                <a:latin typeface="Times New Roman" panose="02020603050405020304" pitchFamily="18" charset="0"/>
                <a:ea typeface="Times New Roman" panose="02020603050405020304" pitchFamily="18" charset="0"/>
              </a:rPr>
            </a:br>
            <a:r>
              <a:rPr lang="en-US" sz="3600" b="1" dirty="0">
                <a:effectLst/>
                <a:latin typeface="Times New Roman" panose="02020603050405020304" pitchFamily="18" charset="0"/>
                <a:ea typeface="Times New Roman" panose="02020603050405020304" pitchFamily="18" charset="0"/>
              </a:rPr>
              <a:t>Root Greek Word: </a:t>
            </a:r>
            <a:r>
              <a:rPr lang="en-US" sz="3600" b="1" i="1" dirty="0" err="1">
                <a:effectLst/>
                <a:latin typeface="Times New Roman" panose="02020603050405020304" pitchFamily="18" charset="0"/>
                <a:ea typeface="Times New Roman" panose="02020603050405020304" pitchFamily="18" charset="0"/>
              </a:rPr>
              <a:t>phebomai</a:t>
            </a:r>
            <a:r>
              <a:rPr lang="en-US" sz="3600" dirty="0">
                <a:effectLst/>
                <a:latin typeface="Times New Roman" panose="02020603050405020304" pitchFamily="18" charset="0"/>
                <a:ea typeface="Times New Roman" panose="02020603050405020304" pitchFamily="18" charset="0"/>
              </a:rPr>
              <a:t> meaning fear, terror; respect, reverence, and awe</a:t>
            </a: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365112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607241"/>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Ecclesiastes 12:13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conclusion, when all has been heard,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is: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fear</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(yare – to fear with awe)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keep His commandments, because this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applies to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every person.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Leviticus 19:32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you shall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revere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(yare – to fear with awe)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your God</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I am the </a:t>
            </a:r>
            <a:r>
              <a:rPr lang="en-US" sz="2400" kern="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endParaRPr lang="en-US" sz="2400" kern="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Hebrews 12:28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Therefore, since we receive a kingdom which cannot be shaken, let us show gratitude, by which we may offer to God an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acceptable service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reverence</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eulabeia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fear-piety-reverence) and</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awe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deos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fear reverence awe);</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Revelation 14:7 …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Fear God</a:t>
            </a:r>
            <a:r>
              <a:rPr lang="en-US" sz="2400" b="1" u="sng"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phobeo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afraid and awestruck), and give Him glory, …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worship Him</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proskuneô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reverence, adoration and love)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who made the heaven and the earth and sea and springs of waters."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247685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6397585"/>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Why Should We Fear God?</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rPr>
              <a:t>God has the power to destroy both body and soul – Matthew 10:28</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rPr>
              <a:t>All will appear before the judgment seat and recompensed for good and bad – 2 Corinthians 5:10-11</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rPr>
              <a:t>God’s wrath is terrifying – Hebrews 10:31</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rPr>
              <a:t>Beginning of knowledge – Proverbs 1:7</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040C28"/>
                </a:solidFill>
                <a:effectLst/>
                <a:latin typeface="Times New Roman" panose="02020603050405020304" pitchFamily="18" charset="0"/>
                <a:ea typeface="Calibri" panose="020F0502020204030204" pitchFamily="34" charset="0"/>
                <a:cs typeface="Times New Roman" panose="02020603050405020304" pitchFamily="18" charset="0"/>
              </a:rPr>
              <a:t>Gives wisdom</a:t>
            </a:r>
            <a:r>
              <a:rPr lang="en-US" sz="2400" kern="1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rPr>
              <a:t> - Psalm 111:10 Keeps us from sin - Exodus 20:20</a:t>
            </a:r>
            <a:endParaRPr lang="en-US" sz="2400" kern="100" dirty="0">
              <a:solidFill>
                <a:srgbClr val="4D5156"/>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4D5156"/>
                </a:solidFill>
                <a:effectLst/>
                <a:latin typeface="Times New Roman" panose="02020603050405020304" pitchFamily="18" charset="0"/>
                <a:ea typeface="Calibri" panose="020F0502020204030204" pitchFamily="34" charset="0"/>
                <a:cs typeface="Times New Roman" panose="02020603050405020304" pitchFamily="18" charset="0"/>
              </a:rPr>
              <a:t>Motivates us to evangelize - 2 Corinthians 5:11; Jude 1:23</a:t>
            </a:r>
            <a:endParaRPr lang="en-US" sz="2400" kern="100" dirty="0">
              <a:solidFill>
                <a:srgbClr val="4D515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Luke 12:5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(Jesus speaking) will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warn you whom to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fear</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phobeo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awe, fear, reverence)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fear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phobeo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awe, fear, reverence)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One who, after He has killed,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has authority to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cast into hell</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yes, I tell you,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fear Him</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phobeo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awe, fear, reverence)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295344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1905506"/>
            <a:ext cx="11378193" cy="3046988"/>
          </a:xfrm>
          <a:prstGeom prst="rect">
            <a:avLst/>
          </a:prstGeom>
          <a:noFill/>
        </p:spPr>
        <p:txBody>
          <a:bodyPr wrap="square">
            <a:spAutoFit/>
          </a:bodyPr>
          <a:lstStyle/>
          <a:p>
            <a:pPr marL="0" marR="0" algn="ctr">
              <a:spcBef>
                <a:spcPts val="0"/>
              </a:spcBef>
              <a:spcAft>
                <a:spcPts val="0"/>
              </a:spcAft>
            </a:pPr>
            <a:r>
              <a:rPr lang="en-US" sz="9600" b="1" dirty="0">
                <a:effectLst/>
                <a:latin typeface="Times New Roman" panose="02020603050405020304" pitchFamily="18" charset="0"/>
                <a:ea typeface="Times New Roman" panose="02020603050405020304" pitchFamily="18" charset="0"/>
                <a:cs typeface="Times New Roman" panose="02020603050405020304" pitchFamily="18" charset="0"/>
              </a:rPr>
              <a:t>Are We Commanded to Worship God?</a:t>
            </a:r>
            <a:endParaRPr lang="en-US" sz="9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435091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475410"/>
          </a:xfrm>
          <a:prstGeom prst="rect">
            <a:avLst/>
          </a:prstGeom>
          <a:noFill/>
        </p:spPr>
        <p:txBody>
          <a:bodyPr wrap="square">
            <a:spAutoFit/>
          </a:bodyPr>
          <a:lstStyle/>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Luke 4:8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Jesus answered him, "It is written, '</a:t>
            </a:r>
            <a:r>
              <a:rPr lang="en-US" sz="2800" kern="0" cap="small" dirty="0">
                <a:effectLst/>
                <a:latin typeface="Times New Roman" panose="02020603050405020304" pitchFamily="18" charset="0"/>
                <a:ea typeface="Times New Roman" panose="02020603050405020304" pitchFamily="18" charset="0"/>
                <a:cs typeface="Times New Roman" panose="02020603050405020304" pitchFamily="18" charset="0"/>
              </a:rPr>
              <a:t>YOU SHALL </a:t>
            </a:r>
            <a:r>
              <a:rPr lang="en-US" sz="2800" b="1" u="sng" kern="0" cap="small"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WORSHIP</a:t>
            </a:r>
            <a:r>
              <a:rPr lang="en-US" sz="2800" b="1" u="sng" kern="0" cap="small"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proskuneo</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 reverence, adoration, love) </a:t>
            </a:r>
            <a:r>
              <a:rPr lang="en-US" sz="28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a:t>
            </a:r>
            <a:r>
              <a:rPr lang="en-US" sz="28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LORD YOUR</a:t>
            </a:r>
            <a:r>
              <a:rPr lang="en-US" sz="28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GOD</a:t>
            </a:r>
            <a:r>
              <a:rPr lang="en-US" sz="2800" kern="0" cap="small"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SERVE</a:t>
            </a:r>
            <a:r>
              <a:rPr lang="en-US" sz="28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HIM ONLY</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Revelation 14:6-7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And I saw another angel flying in midheaven, having an eternal gospel </a:t>
            </a:r>
            <a:r>
              <a:rPr lang="en-US" sz="28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preach to those who live on the earth</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and to every nation and tribe and tongue and people; </a:t>
            </a:r>
            <a:r>
              <a:rPr lang="en-US" sz="2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and he said with a loud voice, "</a:t>
            </a:r>
            <a:r>
              <a:rPr lang="en-US" sz="2800" b="1" u="sng"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Fear God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phobeo</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 awe, fear, reverence),</a:t>
            </a:r>
            <a:r>
              <a:rPr lang="en-US" sz="2800" b="1" u="sng"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and give Him glory</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because the hour of His judgment has come; </a:t>
            </a:r>
            <a:r>
              <a:rPr lang="en-US" sz="2800" b="1" u="sng"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worship Him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proskuneo</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 reverence, adoration, love) </a:t>
            </a:r>
            <a:r>
              <a:rPr lang="en-US" sz="28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who made the heaven and the earth</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 and sea and springs of waters."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658445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1905506"/>
            <a:ext cx="11378193" cy="3046988"/>
          </a:xfrm>
          <a:prstGeom prst="rect">
            <a:avLst/>
          </a:prstGeom>
          <a:noFill/>
        </p:spPr>
        <p:txBody>
          <a:bodyPr wrap="square">
            <a:spAutoFit/>
          </a:bodyPr>
          <a:lstStyle/>
          <a:p>
            <a:pPr marL="0" marR="0" algn="ctr">
              <a:spcBef>
                <a:spcPts val="0"/>
              </a:spcBef>
              <a:spcAft>
                <a:spcPts val="0"/>
              </a:spcAft>
            </a:pPr>
            <a:r>
              <a:rPr lang="en-US" sz="9600" b="1" dirty="0">
                <a:effectLst/>
                <a:latin typeface="Times New Roman" panose="02020603050405020304" pitchFamily="18" charset="0"/>
                <a:ea typeface="Times New Roman" panose="02020603050405020304" pitchFamily="18" charset="0"/>
                <a:cs typeface="Times New Roman" panose="02020603050405020304" pitchFamily="18" charset="0"/>
              </a:rPr>
              <a:t>Does it Matter how We Worship God?</a:t>
            </a:r>
            <a:endParaRPr lang="en-US" sz="9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797125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4026680"/>
          </a:xfrm>
          <a:prstGeom prst="rect">
            <a:avLst/>
          </a:prstGeom>
          <a:noFill/>
        </p:spPr>
        <p:txBody>
          <a:bodyPr wrap="square">
            <a:spAutoFit/>
          </a:bodyPr>
          <a:lstStyle/>
          <a:p>
            <a:pPr marL="0" marR="0">
              <a:lnSpc>
                <a:spcPct val="107000"/>
              </a:lnSpc>
              <a:spcBef>
                <a:spcPts val="0"/>
              </a:spcBef>
              <a:spcAft>
                <a:spcPts val="0"/>
              </a:spcAft>
            </a:pP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John 4:24 </a:t>
            </a:r>
            <a:r>
              <a:rPr lang="en-US" sz="3600" kern="1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"God is spirit, and </a:t>
            </a:r>
            <a:r>
              <a:rPr lang="en-US" sz="36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those who </a:t>
            </a:r>
            <a:r>
              <a:rPr lang="en-US" sz="36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worship</a:t>
            </a:r>
            <a:r>
              <a:rPr lang="en-US" sz="36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Him</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proskuneo</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 reverence, adoration, love) </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must worship </a:t>
            </a:r>
            <a:r>
              <a:rPr lang="en-US" sz="36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spirit and truth</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51170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16403" y="1014083"/>
            <a:ext cx="11975597" cy="3236335"/>
          </a:xfrm>
          <a:prstGeom prst="rect">
            <a:avLst/>
          </a:prstGeom>
          <a:noFill/>
        </p:spPr>
        <p:txBody>
          <a:bodyPr wrap="square">
            <a:spAutoFit/>
          </a:bodyPr>
          <a:lstStyle/>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In Truth</a:t>
            </a:r>
            <a:endParaRPr lang="en-US" sz="3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SzPct val="100000"/>
              <a:buFont typeface="Arial" panose="020B0604020202020204" pitchFamily="34" charset="0"/>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Truth is God’s word – John 17:17 (from heaven or from men). </a:t>
            </a:r>
            <a:endParaRPr lang="en-US" sz="36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SzPct val="100000"/>
              <a:buFont typeface="Arial" panose="020B0604020202020204" pitchFamily="34" charset="0"/>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Therefore, we worship God according to God’s word.</a:t>
            </a:r>
            <a:endParaRPr lang="en-US" sz="36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SzPct val="100000"/>
              <a:buFont typeface="Arial" panose="020B0604020202020204" pitchFamily="34" charset="0"/>
              <a:buChar char="•"/>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Authority:  Is it from Heaven or is it from men?</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6913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585871"/>
          </a:xfrm>
          <a:prstGeom prst="rect">
            <a:avLst/>
          </a:prstGeom>
          <a:noFill/>
        </p:spPr>
        <p:txBody>
          <a:bodyPr wrap="square" rtlCol="0">
            <a:spAutoFit/>
          </a:bodyPr>
          <a:lstStyle/>
          <a:p>
            <a:pPr marL="0" marR="0" algn="ctr">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Satan’s War with God’s Saints</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Ephesians 6:12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our struggle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is not against flesh and blood, but against the rulers, against the powers, against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world forces of this darkness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against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spiritual </a:t>
            </a:r>
            <a:r>
              <a:rPr lang="en-US" sz="2400" b="1" i="1" u="sng" dirty="0">
                <a:effectLst/>
                <a:latin typeface="Times New Roman" panose="02020603050405020304" pitchFamily="18" charset="0"/>
                <a:ea typeface="Times New Roman" panose="02020603050405020304" pitchFamily="18" charset="0"/>
                <a:cs typeface="Times New Roman" panose="02020603050405020304" pitchFamily="18" charset="0"/>
              </a:rPr>
              <a:t>forces</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 of wickedness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12:13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when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dragon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(Satan) saw that he was thrown down to the earth, he persecuted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the 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who gave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birth to the male </a:t>
            </a:r>
            <a:r>
              <a:rPr lang="en-US" sz="2400" b="1" i="1" u="sng" dirty="0">
                <a:effectLst/>
                <a:latin typeface="Times New Roman" panose="02020603050405020304" pitchFamily="18" charset="0"/>
                <a:ea typeface="Times New Roman" panose="02020603050405020304" pitchFamily="18" charset="0"/>
                <a:cs typeface="Times New Roman" panose="02020603050405020304" pitchFamily="18" charset="0"/>
              </a:rPr>
              <a:t>child</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12:17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So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dragon was enraged with the 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went off to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make war with the rest of her children,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who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keep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commandments of God and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hold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to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testimony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of Jesus (word of God).</a:t>
            </a: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7417361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607241"/>
          </a:xfrm>
          <a:prstGeom prst="rect">
            <a:avLst/>
          </a:prstGeom>
          <a:noFill/>
        </p:spPr>
        <p:txBody>
          <a:bodyPr wrap="square">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Spirit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God is spirit – John 4:24</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We are spirit – 2 Timothy 1:7</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We are one spirit with God’s Spirit – 1 Corinthians 6:17</a:t>
            </a:r>
          </a:p>
          <a:p>
            <a:pPr marR="0" lvl="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W</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 do not worship God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SzPct val="100000"/>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 outward physical rituals and liturgies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SzPct val="100000"/>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 a mind set upon worldly things (distractions, worries, cares, pursuits)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We worship God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 the mind of our spirit (Romans 8:27; 1 Corinthians 2:11; Ephesians 4:23)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Set solely on the spirit of God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Expressing our reverence, adoration, and love from our spirit to God’s Spirit. </a:t>
            </a:r>
          </a:p>
          <a:p>
            <a:pPr marL="342900" marR="0" lvl="0" indent="-342900">
              <a:lnSpc>
                <a:spcPct val="107000"/>
              </a:lnSpc>
              <a:spcBef>
                <a:spcPts val="0"/>
              </a:spcBef>
              <a:spcAft>
                <a:spcPts val="0"/>
              </a:spcAft>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Obey the Foremost Commandment: Love God: Heart, Soul, Mind, and Strength</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696335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080237"/>
          </a:xfrm>
          <a:prstGeom prst="rect">
            <a:avLst/>
          </a:prstGeom>
          <a:noFill/>
        </p:spPr>
        <p:txBody>
          <a:bodyPr wrap="square">
            <a:spAutoFit/>
          </a:bodyPr>
          <a:lstStyle/>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Thus, we do likewise when we pray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Ephesians 6:18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With all prayer and petition </a:t>
            </a:r>
            <a:r>
              <a:rPr lang="en-US" sz="28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pray at all times </a:t>
            </a:r>
            <a:r>
              <a:rPr lang="en-US" sz="28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in the Spirit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and with this in view, be on the alert with all perseverance and petition for all the saints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In 1 Corinthians chapter 14, the Apostle Paul addresses the exercise of worship in the assembly of the church</a:t>
            </a:r>
          </a:p>
          <a:p>
            <a:pPr marL="457200" marR="0" indent="-457200">
              <a:lnSpc>
                <a:spcPct val="107000"/>
              </a:lnSpc>
              <a:spcBef>
                <a:spcPts val="0"/>
              </a:spcBef>
              <a:spcAft>
                <a:spcPts val="0"/>
              </a:spcAft>
              <a:buFont typeface="Arial" panose="020B0604020202020204" pitchFamily="34" charset="0"/>
              <a:buChar char="•"/>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It’s in the context of exercising Spiritual Gifts</a:t>
            </a:r>
          </a:p>
          <a:p>
            <a:pPr marL="457200" marR="0" indent="-457200">
              <a:lnSpc>
                <a:spcPct val="107000"/>
              </a:lnSpc>
              <a:spcBef>
                <a:spcPts val="0"/>
              </a:spcBef>
              <a:spcAft>
                <a:spcPts val="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But its application is </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to how we Worship God in the assembly today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921753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212453"/>
          </a:xfrm>
          <a:prstGeom prst="rect">
            <a:avLst/>
          </a:prstGeom>
          <a:noFill/>
        </p:spPr>
        <p:txBody>
          <a:bodyPr wrap="square">
            <a:spAutoFit/>
          </a:bodyPr>
          <a:lstStyle/>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1 Corinthians 14:15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What is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the outcome</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then? I will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pray</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with the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spirit</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will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pray</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with the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mind</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also;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will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sing</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with the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spirit</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will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sing</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with the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mind</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also.</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1 Corinthians 14:26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What is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the outcome</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then, brethren?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When you assemble</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each one has a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psalm</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(singing)</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has a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teaching </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(instruction)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has a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revelation</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(instruction or prophecy)</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has a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tongue</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(instruction or prophecy)</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has an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interpretation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Let all things be done for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edification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oikodomê</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 edification</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02492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262979"/>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Edification</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Greek Word: </a:t>
            </a:r>
            <a:r>
              <a:rPr lang="en-US" sz="2400" b="1" i="1" dirty="0" err="1">
                <a:effectLst/>
                <a:latin typeface="Times New Roman" panose="02020603050405020304" pitchFamily="18" charset="0"/>
                <a:cs typeface="Times New Roman" panose="02020603050405020304" pitchFamily="18" charset="0"/>
              </a:rPr>
              <a:t>oikodomê</a:t>
            </a:r>
            <a:r>
              <a:rPr lang="en-US" sz="2400" dirty="0">
                <a:effectLst/>
                <a:latin typeface="Times New Roman" panose="02020603050405020304" pitchFamily="18" charset="0"/>
                <a:cs typeface="Times New Roman" panose="02020603050405020304" pitchFamily="18" charset="0"/>
              </a:rPr>
              <a:t> </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Definition: </a:t>
            </a:r>
            <a:r>
              <a:rPr lang="en-US" sz="2400" dirty="0">
                <a:effectLst/>
                <a:latin typeface="Times New Roman" panose="02020603050405020304" pitchFamily="18" charset="0"/>
                <a:cs typeface="Times New Roman" panose="02020603050405020304" pitchFamily="18" charset="0"/>
              </a:rPr>
              <a:t>(the act of) </a:t>
            </a:r>
            <a:r>
              <a:rPr lang="en-US" sz="2400" i="1" dirty="0">
                <a:effectLst/>
                <a:latin typeface="Times New Roman" panose="02020603050405020304" pitchFamily="18" charset="0"/>
                <a:cs typeface="Times New Roman" panose="02020603050405020304" pitchFamily="18" charset="0"/>
              </a:rPr>
              <a:t>building, a building</a:t>
            </a:r>
          </a:p>
          <a:p>
            <a:pPr marL="342900" marR="0" indent="-342900">
              <a:spcBef>
                <a:spcPts val="0"/>
              </a:spcBef>
              <a:spcAft>
                <a:spcPts val="0"/>
              </a:spcAft>
              <a:buFont typeface="Arial" panose="020B0604020202020204" pitchFamily="34" charset="0"/>
              <a:buChar char="•"/>
            </a:pPr>
            <a:r>
              <a:rPr lang="en-US" sz="2400" b="1" dirty="0">
                <a:effectLst/>
                <a:latin typeface="Times New Roman" panose="02020603050405020304" pitchFamily="18" charset="0"/>
                <a:cs typeface="Times New Roman" panose="02020603050405020304" pitchFamily="18" charset="0"/>
              </a:rPr>
              <a:t>Root Greek Word: </a:t>
            </a:r>
            <a:r>
              <a:rPr lang="en-US" sz="2400" b="1" i="1" dirty="0">
                <a:effectLst/>
                <a:latin typeface="Times New Roman" panose="02020603050405020304" pitchFamily="18" charset="0"/>
                <a:cs typeface="Times New Roman" panose="02020603050405020304" pitchFamily="18" charset="0"/>
              </a:rPr>
              <a:t>oikos</a:t>
            </a:r>
            <a:r>
              <a:rPr lang="en-US" sz="2400" dirty="0">
                <a:effectLst/>
                <a:latin typeface="Times New Roman" panose="02020603050405020304" pitchFamily="18" charset="0"/>
                <a:cs typeface="Times New Roman" panose="02020603050405020304" pitchFamily="18" charset="0"/>
              </a:rPr>
              <a:t> meaning house, dwelling, family</a:t>
            </a:r>
          </a:p>
          <a:p>
            <a:pPr marL="342900" marR="0" indent="-342900">
              <a:spcBef>
                <a:spcPts val="0"/>
              </a:spcBef>
              <a:spcAft>
                <a:spcPts val="0"/>
              </a:spcAft>
              <a:buFont typeface="Arial" panose="020B0604020202020204" pitchFamily="34" charset="0"/>
              <a:buChar char="•"/>
            </a:pPr>
            <a:r>
              <a:rPr lang="en-US" sz="2400" b="1" dirty="0">
                <a:effectLst/>
                <a:latin typeface="Times New Roman" panose="02020603050405020304" pitchFamily="18" charset="0"/>
                <a:cs typeface="Times New Roman" panose="02020603050405020304" pitchFamily="18" charset="0"/>
              </a:rPr>
              <a:t>Root Greek Word: </a:t>
            </a:r>
            <a:r>
              <a:rPr lang="en-US" sz="2400" b="1" i="1" dirty="0" err="1">
                <a:effectLst/>
                <a:latin typeface="Times New Roman" panose="02020603050405020304" pitchFamily="18" charset="0"/>
                <a:cs typeface="Times New Roman" panose="02020603050405020304" pitchFamily="18" charset="0"/>
              </a:rPr>
              <a:t>demô</a:t>
            </a:r>
            <a:r>
              <a:rPr lang="en-US" sz="2400" dirty="0">
                <a:effectLst/>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meaning </a:t>
            </a:r>
            <a:r>
              <a:rPr lang="en-US" sz="2400" i="1" dirty="0">
                <a:effectLst/>
                <a:latin typeface="Times New Roman" panose="02020603050405020304" pitchFamily="18" charset="0"/>
                <a:cs typeface="Times New Roman" panose="02020603050405020304" pitchFamily="18" charset="0"/>
              </a:rPr>
              <a:t>to build</a:t>
            </a:r>
          </a:p>
          <a:p>
            <a:pPr marR="0">
              <a:spcBef>
                <a:spcPts val="0"/>
              </a:spcBef>
              <a:spcAft>
                <a:spcPts val="0"/>
              </a:spcAft>
            </a:pPr>
            <a:endParaRPr lang="en-US" sz="2400" i="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dirty="0">
                <a:effectLst/>
                <a:latin typeface="Times New Roman" panose="02020603050405020304" pitchFamily="18" charset="0"/>
                <a:cs typeface="Times New Roman" panose="02020603050405020304" pitchFamily="18" charset="0"/>
              </a:rPr>
              <a:t>Pretty Literal – Christ is building His church – Matthew 16:18</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building up (edifying) each saint in the church - Ephesians 4:12; 1 Peter 2:5</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Teaching – 1 Corinthians 14:26</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Singing – 1 Corinthians 14:15, 26</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Praying – 1 Corinthians 14:15</a:t>
            </a: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Adding to the church disciples – additional living stones – Ephesians 2:21; 4:16</a:t>
            </a:r>
            <a:br>
              <a:rPr lang="en-US" sz="2400" dirty="0">
                <a:effectLst/>
              </a:rPr>
            </a:b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989438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6266331"/>
          </a:xfrm>
          <a:prstGeom prst="rect">
            <a:avLst/>
          </a:prstGeom>
          <a:noFill/>
        </p:spPr>
        <p:txBody>
          <a:bodyPr wrap="square">
            <a:spAutoFit/>
          </a:bodyPr>
          <a:lstStyle/>
          <a:p>
            <a:pPr marL="0" marR="0">
              <a:lnSpc>
                <a:spcPct val="107000"/>
              </a:lnSpc>
              <a:spcBef>
                <a:spcPts val="0"/>
              </a:spcBef>
              <a:spcAft>
                <a:spcPts val="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Edification means building up of the body of the church which the church is specifically commanded to do</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Ephesians 4:11-13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(In reference to the church) And He gave some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as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apostles, and some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as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prophets, and some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as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evangelists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and some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as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pastors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teachers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for the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equipping of the saints</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for the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work of service</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(2 Timothy 3:16), to the</a:t>
            </a:r>
            <a:r>
              <a:rPr lang="en-US" sz="32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building up</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oikodomê</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 edification</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of the body of Christ</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until we all attain to the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unity of the faith</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and of the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knowledge of the Son of God</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mature man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to the measure of the stature which belongs to the fullness of Christ</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358972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4158574"/>
          </a:xfrm>
          <a:prstGeom prst="rect">
            <a:avLst/>
          </a:prstGeom>
          <a:noFill/>
        </p:spPr>
        <p:txBody>
          <a:bodyPr wrap="square">
            <a:spAutoFit/>
          </a:bodyPr>
          <a:lstStyle/>
          <a:p>
            <a:pPr marL="0" marR="0">
              <a:lnSpc>
                <a:spcPct val="107000"/>
              </a:lnSpc>
              <a:spcBef>
                <a:spcPts val="0"/>
              </a:spcBef>
              <a:spcAft>
                <a:spcPts val="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Edification means building up of the body of the church which the church is specifically commanded to do</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b="1" dirty="0">
                <a:latin typeface="Times New Roman" panose="02020603050405020304" pitchFamily="18" charset="0"/>
                <a:cs typeface="Times New Roman" panose="02020603050405020304" pitchFamily="18" charset="0"/>
              </a:rPr>
              <a:t>Ephesians 4:16 </a:t>
            </a:r>
            <a:r>
              <a:rPr lang="en-US" sz="3200" dirty="0">
                <a:latin typeface="Times New Roman" panose="02020603050405020304" pitchFamily="18" charset="0"/>
                <a:cs typeface="Times New Roman" panose="02020603050405020304" pitchFamily="18" charset="0"/>
              </a:rPr>
              <a:t>from whom the </a:t>
            </a:r>
            <a:r>
              <a:rPr lang="en-US" sz="3200" b="1" u="sng" dirty="0">
                <a:highlight>
                  <a:srgbClr val="FFFF00"/>
                </a:highlight>
                <a:latin typeface="Times New Roman" panose="02020603050405020304" pitchFamily="18" charset="0"/>
                <a:cs typeface="Times New Roman" panose="02020603050405020304" pitchFamily="18" charset="0"/>
              </a:rPr>
              <a:t>whole body</a:t>
            </a:r>
            <a:r>
              <a:rPr lang="en-US" sz="3200" dirty="0">
                <a:latin typeface="Times New Roman" panose="02020603050405020304" pitchFamily="18" charset="0"/>
                <a:cs typeface="Times New Roman" panose="02020603050405020304" pitchFamily="18" charset="0"/>
              </a:rPr>
              <a:t>, being fitted and held together by what every joint supplies, according to the </a:t>
            </a:r>
            <a:r>
              <a:rPr lang="en-US" sz="3200" b="1" u="sng" dirty="0">
                <a:highlight>
                  <a:srgbClr val="FFFF00"/>
                </a:highlight>
                <a:latin typeface="Times New Roman" panose="02020603050405020304" pitchFamily="18" charset="0"/>
                <a:cs typeface="Times New Roman" panose="02020603050405020304" pitchFamily="18" charset="0"/>
              </a:rPr>
              <a:t>proper working of each individual part</a:t>
            </a:r>
            <a:r>
              <a:rPr lang="en-US" sz="3200" dirty="0">
                <a:latin typeface="Times New Roman" panose="02020603050405020304" pitchFamily="18" charset="0"/>
                <a:cs typeface="Times New Roman" panose="02020603050405020304" pitchFamily="18" charset="0"/>
              </a:rPr>
              <a:t>, causes the </a:t>
            </a:r>
            <a:r>
              <a:rPr lang="en-US" sz="3200" b="1" u="sng" dirty="0">
                <a:highlight>
                  <a:srgbClr val="FFFF00"/>
                </a:highlight>
                <a:latin typeface="Times New Roman" panose="02020603050405020304" pitchFamily="18" charset="0"/>
                <a:cs typeface="Times New Roman" panose="02020603050405020304" pitchFamily="18" charset="0"/>
              </a:rPr>
              <a:t>growth of the body </a:t>
            </a:r>
            <a:r>
              <a:rPr lang="en-US" sz="3200" dirty="0">
                <a:latin typeface="Times New Roman" panose="02020603050405020304" pitchFamily="18" charset="0"/>
                <a:cs typeface="Times New Roman" panose="02020603050405020304" pitchFamily="18" charset="0"/>
              </a:rPr>
              <a:t>for the </a:t>
            </a:r>
            <a:r>
              <a:rPr lang="en-US" sz="3200" b="1" u="sng" dirty="0">
                <a:highlight>
                  <a:srgbClr val="00FF00"/>
                </a:highlight>
                <a:latin typeface="Times New Roman" panose="02020603050405020304" pitchFamily="18" charset="0"/>
                <a:cs typeface="Times New Roman" panose="02020603050405020304" pitchFamily="18" charset="0"/>
              </a:rPr>
              <a:t>building up</a:t>
            </a:r>
            <a:r>
              <a:rPr lang="en-US" sz="3200" b="1" dirty="0">
                <a:latin typeface="Times New Roman" panose="02020603050405020304" pitchFamily="18" charset="0"/>
                <a:cs typeface="Times New Roman" panose="02020603050405020304" pitchFamily="18" charset="0"/>
              </a:rPr>
              <a:t>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kern="100" dirty="0" err="1">
                <a:effectLst/>
                <a:latin typeface="Times New Roman" panose="02020603050405020304" pitchFamily="18" charset="0"/>
                <a:ea typeface="Calibri" panose="020F0502020204030204" pitchFamily="34" charset="0"/>
                <a:cs typeface="Times New Roman" panose="02020603050405020304" pitchFamily="18" charset="0"/>
              </a:rPr>
              <a:t>oikodomê</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 edification)</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of itself </a:t>
            </a:r>
            <a:r>
              <a:rPr lang="en-US" sz="3200" b="1" u="sng" dirty="0">
                <a:highlight>
                  <a:srgbClr val="FFFF00"/>
                </a:highlight>
                <a:latin typeface="Times New Roman" panose="02020603050405020304" pitchFamily="18" charset="0"/>
                <a:cs typeface="Times New Roman" panose="02020603050405020304" pitchFamily="18" charset="0"/>
              </a:rPr>
              <a:t>in </a:t>
            </a:r>
            <a:r>
              <a:rPr lang="en-US" sz="3200" b="1" u="sng" dirty="0">
                <a:highlight>
                  <a:srgbClr val="00FF00"/>
                </a:highlight>
                <a:latin typeface="Times New Roman" panose="02020603050405020304" pitchFamily="18" charset="0"/>
                <a:cs typeface="Times New Roman" panose="02020603050405020304" pitchFamily="18" charset="0"/>
              </a:rPr>
              <a:t>love</a:t>
            </a:r>
            <a:r>
              <a:rPr lang="en-US" sz="3200" dirty="0"/>
              <a:t>. </a:t>
            </a:r>
            <a:br>
              <a:rPr lang="en-US" sz="3200" dirty="0"/>
            </a:b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856511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4799327"/>
          </a:xfrm>
          <a:prstGeom prst="rect">
            <a:avLst/>
          </a:prstGeom>
          <a:noFill/>
        </p:spPr>
        <p:txBody>
          <a:bodyPr wrap="square">
            <a:spAutoFit/>
          </a:bodyPr>
          <a:lstStyle/>
          <a:p>
            <a:pPr marL="0" marR="0">
              <a:lnSpc>
                <a:spcPct val="107000"/>
              </a:lnSpc>
              <a:spcBef>
                <a:spcPts val="0"/>
              </a:spcBef>
              <a:spcAft>
                <a:spcPts val="0"/>
              </a:spcAft>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W</a:t>
            </a: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orship is the expression of our adoration and love:</a:t>
            </a:r>
          </a:p>
          <a:p>
            <a:pPr marL="685800" marR="0" indent="-685800">
              <a:lnSpc>
                <a:spcPct val="107000"/>
              </a:lnSpc>
              <a:spcBef>
                <a:spcPts val="0"/>
              </a:spcBef>
              <a:spcAft>
                <a:spcPts val="0"/>
              </a:spcAft>
              <a:buFont typeface="Arial" panose="020B0604020202020204" pitchFamily="34" charset="0"/>
              <a:buChar char="•"/>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C</a:t>
            </a: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an we worship God by word only?</a:t>
            </a:r>
          </a:p>
          <a:p>
            <a:pPr marL="685800" marR="0" indent="-685800">
              <a:lnSpc>
                <a:spcPct val="107000"/>
              </a:lnSpc>
              <a:spcBef>
                <a:spcPts val="0"/>
              </a:spcBef>
              <a:spcAft>
                <a:spcPts val="0"/>
              </a:spcAft>
              <a:buFont typeface="Arial" panose="020B0604020202020204" pitchFamily="34" charset="0"/>
              <a:buChar char="•"/>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Must we worship by our Actions?</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n-US" sz="4800" dirty="0"/>
            </a:b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17654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6924653"/>
          </a:xfrm>
          <a:prstGeom prst="rect">
            <a:avLst/>
          </a:prstGeom>
          <a:noFill/>
        </p:spPr>
        <p:txBody>
          <a:bodyPr wrap="square">
            <a:spAutoFit/>
          </a:bodyPr>
          <a:lstStyle/>
          <a:p>
            <a:pPr>
              <a:lnSpc>
                <a:spcPct val="107000"/>
              </a:lnSpc>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Galatians 5:6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For in Christ Jesus neither circumcision nor uncircumcision means anything, but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faith working through love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(1 Corinthians 13:2-3)</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1 John 3:18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Little children, let us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not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love</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with word</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or with tongue, but in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deed and truth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We will know by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this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we are of the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truth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(obedient - faithful), and will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assure our heart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(have confidence) before Him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Galatians 5:13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through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love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serve</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douleuô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to be a slave; to serve)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one another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ct val="71000"/>
              <a:buFont typeface="Symbol" panose="05050102010706020507" pitchFamily="18" charset="2"/>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Note the word </a:t>
            </a:r>
            <a:r>
              <a:rPr lang="en-US" sz="28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serve</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here.  As it pertains to serving one another, the scriptures use </a:t>
            </a:r>
            <a:r>
              <a:rPr lang="en-US" sz="2800" i="1" kern="100" dirty="0" err="1">
                <a:effectLst/>
                <a:latin typeface="Times New Roman" panose="02020603050405020304" pitchFamily="18" charset="0"/>
                <a:ea typeface="Calibri" panose="020F0502020204030204" pitchFamily="34" charset="0"/>
                <a:cs typeface="Times New Roman" panose="02020603050405020304" pitchFamily="18" charset="0"/>
              </a:rPr>
              <a:t>douleuo</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 serving as a slave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ct val="71000"/>
              <a:buFont typeface="Symbol" panose="05050102010706020507" pitchFamily="18" charset="2"/>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When serving God, scripture uses a different term which is used in reference to </a:t>
            </a:r>
            <a:r>
              <a:rPr lang="en-US" sz="28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priestly service</a:t>
            </a:r>
            <a:endParaRPr lang="en-US" sz="2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n-US" sz="2400" dirty="0"/>
            </a:b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135769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014083"/>
            <a:ext cx="11378193" cy="5343835"/>
          </a:xfrm>
          <a:prstGeom prst="rect">
            <a:avLst/>
          </a:prstGeom>
          <a:noFill/>
        </p:spPr>
        <p:txBody>
          <a:bodyPr wrap="square">
            <a:spAutoFit/>
          </a:bodyPr>
          <a:lstStyle/>
          <a:p>
            <a:pPr algn="ctr">
              <a:lnSpc>
                <a:spcPct val="107000"/>
              </a:lnSpc>
            </a:pPr>
            <a:r>
              <a:rPr lang="en-US" sz="3200" b="1" dirty="0">
                <a:latin typeface="Times New Roman" panose="02020603050405020304" pitchFamily="18" charset="0"/>
                <a:cs typeface="Times New Roman" panose="02020603050405020304" pitchFamily="18" charset="0"/>
              </a:rPr>
              <a:t>Love = Worship = Service </a:t>
            </a:r>
          </a:p>
          <a:p>
            <a:pPr>
              <a:lnSpc>
                <a:spcPct val="107000"/>
              </a:lnSpc>
            </a:pPr>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When Sons of Zebedee’s mother sought for her sons to sit on Christ’s Throne</a:t>
            </a:r>
          </a:p>
          <a:p>
            <a:pPr>
              <a:lnSpc>
                <a:spcPct val="107000"/>
              </a:lnSpc>
            </a:pPr>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Matthew 20:26-28 </a:t>
            </a:r>
            <a:r>
              <a:rPr lang="en-US" sz="2400" dirty="0">
                <a:latin typeface="Times New Roman" panose="02020603050405020304" pitchFamily="18" charset="0"/>
                <a:cs typeface="Times New Roman" panose="02020603050405020304" pitchFamily="18" charset="0"/>
              </a:rPr>
              <a:t>“… whoever wishes to </a:t>
            </a:r>
            <a:r>
              <a:rPr lang="en-US" sz="2400" b="1" u="sng" dirty="0">
                <a:highlight>
                  <a:srgbClr val="FFFF00"/>
                </a:highlight>
                <a:latin typeface="Times New Roman" panose="02020603050405020304" pitchFamily="18" charset="0"/>
                <a:cs typeface="Times New Roman" panose="02020603050405020304" pitchFamily="18" charset="0"/>
              </a:rPr>
              <a:t>become great </a:t>
            </a:r>
            <a:r>
              <a:rPr lang="en-US" sz="2400" dirty="0">
                <a:latin typeface="Times New Roman" panose="02020603050405020304" pitchFamily="18" charset="0"/>
                <a:cs typeface="Times New Roman" panose="02020603050405020304" pitchFamily="18" charset="0"/>
              </a:rPr>
              <a:t>among you </a:t>
            </a:r>
            <a:r>
              <a:rPr lang="en-US" sz="2400" b="1" dirty="0">
                <a:highlight>
                  <a:srgbClr val="FFFF00"/>
                </a:highlight>
                <a:latin typeface="Times New Roman" panose="02020603050405020304" pitchFamily="18" charset="0"/>
                <a:cs typeface="Times New Roman" panose="02020603050405020304" pitchFamily="18" charset="0"/>
              </a:rPr>
              <a:t>shall be your </a:t>
            </a:r>
            <a:r>
              <a:rPr lang="en-US" sz="2400" b="1" u="sng" dirty="0">
                <a:highlight>
                  <a:srgbClr val="00FF00"/>
                </a:highlight>
                <a:latin typeface="Times New Roman" panose="02020603050405020304" pitchFamily="18" charset="0"/>
                <a:cs typeface="Times New Roman" panose="02020603050405020304" pitchFamily="18" charset="0"/>
              </a:rPr>
              <a:t>servant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and whoever wishes </a:t>
            </a:r>
            <a:r>
              <a:rPr lang="en-US" sz="2400" b="1" u="sng" dirty="0">
                <a:highlight>
                  <a:srgbClr val="FFFF00"/>
                </a:highlight>
                <a:latin typeface="Times New Roman" panose="02020603050405020304" pitchFamily="18" charset="0"/>
                <a:cs typeface="Times New Roman" panose="02020603050405020304" pitchFamily="18" charset="0"/>
              </a:rPr>
              <a:t>to be first </a:t>
            </a:r>
            <a:r>
              <a:rPr lang="en-US" sz="2400" dirty="0">
                <a:latin typeface="Times New Roman" panose="02020603050405020304" pitchFamily="18" charset="0"/>
                <a:cs typeface="Times New Roman" panose="02020603050405020304" pitchFamily="18" charset="0"/>
              </a:rPr>
              <a:t>among you </a:t>
            </a:r>
            <a:r>
              <a:rPr lang="en-US" sz="2400" b="1" u="sng" dirty="0">
                <a:highlight>
                  <a:srgbClr val="FFFF00"/>
                </a:highlight>
                <a:latin typeface="Times New Roman" panose="02020603050405020304" pitchFamily="18" charset="0"/>
                <a:cs typeface="Times New Roman" panose="02020603050405020304" pitchFamily="18" charset="0"/>
              </a:rPr>
              <a:t>shall be your </a:t>
            </a:r>
            <a:r>
              <a:rPr lang="en-US" sz="2400" b="1" u="sng" dirty="0">
                <a:highlight>
                  <a:srgbClr val="00FF00"/>
                </a:highlight>
                <a:latin typeface="Times New Roman" panose="02020603050405020304" pitchFamily="18" charset="0"/>
                <a:cs typeface="Times New Roman" panose="02020603050405020304" pitchFamily="18" charset="0"/>
              </a:rPr>
              <a:t>slave</a:t>
            </a:r>
            <a:r>
              <a:rPr lang="en-US" sz="2400" dirty="0">
                <a:highlight>
                  <a:srgbClr val="00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just as the </a:t>
            </a:r>
            <a:r>
              <a:rPr lang="en-US" sz="2400" b="1" u="sng" dirty="0">
                <a:highlight>
                  <a:srgbClr val="FFFF00"/>
                </a:highlight>
                <a:latin typeface="Times New Roman" panose="02020603050405020304" pitchFamily="18" charset="0"/>
                <a:cs typeface="Times New Roman" panose="02020603050405020304" pitchFamily="18" charset="0"/>
              </a:rPr>
              <a:t>Son of Man did not come to be served, but </a:t>
            </a:r>
            <a:r>
              <a:rPr lang="en-US" sz="2400" b="1" u="sng" dirty="0">
                <a:highlight>
                  <a:srgbClr val="00FF00"/>
                </a:highlight>
                <a:latin typeface="Times New Roman" panose="02020603050405020304" pitchFamily="18" charset="0"/>
                <a:cs typeface="Times New Roman" panose="02020603050405020304" pitchFamily="18" charset="0"/>
              </a:rPr>
              <a:t>to serve</a:t>
            </a:r>
            <a:r>
              <a:rPr lang="en-US" sz="2400" dirty="0">
                <a:latin typeface="Times New Roman" panose="02020603050405020304" pitchFamily="18" charset="0"/>
                <a:cs typeface="Times New Roman" panose="02020603050405020304" pitchFamily="18" charset="0"/>
              </a:rPr>
              <a:t>, and to give His life a ransom for many." </a:t>
            </a:r>
            <a:endParaRPr lang="en-US" sz="2400" b="1" dirty="0">
              <a:latin typeface="Times New Roman" panose="02020603050405020304" pitchFamily="18" charset="0"/>
              <a:cs typeface="Times New Roman" panose="02020603050405020304" pitchFamily="18" charset="0"/>
            </a:endParaRPr>
          </a:p>
          <a:p>
            <a:pPr>
              <a:lnSpc>
                <a:spcPct val="107000"/>
              </a:lnSpc>
            </a:pPr>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Mark 9:35</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Sitting down, He called the twelve and *said to them, "If anyone wants to be </a:t>
            </a:r>
            <a:r>
              <a:rPr lang="en-US" sz="2400" b="1" u="sng" dirty="0">
                <a:highlight>
                  <a:srgbClr val="FFFF00"/>
                </a:highlight>
                <a:latin typeface="Times New Roman" panose="02020603050405020304" pitchFamily="18" charset="0"/>
                <a:cs typeface="Times New Roman" panose="02020603050405020304" pitchFamily="18" charset="0"/>
              </a:rPr>
              <a:t>first</a:t>
            </a:r>
            <a:r>
              <a:rPr lang="en-US" sz="2400" dirty="0">
                <a:latin typeface="Times New Roman" panose="02020603050405020304" pitchFamily="18" charset="0"/>
                <a:cs typeface="Times New Roman" panose="02020603050405020304" pitchFamily="18" charset="0"/>
              </a:rPr>
              <a:t>, he shall </a:t>
            </a:r>
            <a:r>
              <a:rPr lang="en-US" sz="2400" b="1" u="sng" dirty="0">
                <a:highlight>
                  <a:srgbClr val="FFFF00"/>
                </a:highlight>
                <a:latin typeface="Times New Roman" panose="02020603050405020304" pitchFamily="18" charset="0"/>
                <a:cs typeface="Times New Roman" panose="02020603050405020304" pitchFamily="18" charset="0"/>
              </a:rPr>
              <a:t>be last of all and </a:t>
            </a:r>
            <a:r>
              <a:rPr lang="en-US" sz="2400" b="1" u="sng" dirty="0">
                <a:highlight>
                  <a:srgbClr val="00FF00"/>
                </a:highlight>
                <a:latin typeface="Times New Roman" panose="02020603050405020304" pitchFamily="18" charset="0"/>
                <a:cs typeface="Times New Roman" panose="02020603050405020304" pitchFamily="18" charset="0"/>
              </a:rPr>
              <a:t>servant of all</a:t>
            </a:r>
            <a:r>
              <a:rPr lang="en-US" sz="2400" dirty="0">
                <a:latin typeface="Times New Roman" panose="02020603050405020304" pitchFamily="18" charset="0"/>
                <a:cs typeface="Times New Roman" panose="02020603050405020304" pitchFamily="18" charset="0"/>
              </a:rPr>
              <a:t>." </a:t>
            </a:r>
          </a:p>
          <a:p>
            <a:pPr>
              <a:lnSpc>
                <a:spcPct val="107000"/>
              </a:lnSpc>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The better question is not who we will reign over but who we will serve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2157219"/>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464053" y="1668133"/>
            <a:ext cx="11378193" cy="3979166"/>
          </a:xfrm>
          <a:prstGeom prst="rect">
            <a:avLst/>
          </a:prstGeom>
          <a:noFill/>
        </p:spPr>
        <p:txBody>
          <a:bodyPr wrap="square">
            <a:spAutoFit/>
          </a:bodyPr>
          <a:lstStyle/>
          <a:p>
            <a:pPr algn="ctr">
              <a:lnSpc>
                <a:spcPct val="107000"/>
              </a:lnSpc>
            </a:pPr>
            <a:r>
              <a:rPr lang="en-US" sz="8000" b="1" dirty="0">
                <a:latin typeface="Times New Roman" panose="02020603050405020304" pitchFamily="18" charset="0"/>
                <a:cs typeface="Times New Roman" panose="02020603050405020304" pitchFamily="18" charset="0"/>
              </a:rPr>
              <a:t>Worship of God:</a:t>
            </a:r>
          </a:p>
          <a:p>
            <a:pPr algn="ctr">
              <a:lnSpc>
                <a:spcPct val="107000"/>
              </a:lnSpc>
            </a:pPr>
            <a:r>
              <a:rPr lang="en-US" sz="8000" b="1" kern="100" dirty="0">
                <a:latin typeface="Times New Roman" panose="02020603050405020304" pitchFamily="18" charset="0"/>
                <a:ea typeface="Calibri" panose="020F0502020204030204" pitchFamily="34" charset="0"/>
                <a:cs typeface="Times New Roman" panose="02020603050405020304" pitchFamily="18" charset="0"/>
              </a:rPr>
              <a:t>Saints Serving God as Priests</a:t>
            </a:r>
            <a:endParaRPr lang="en-US" sz="8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0857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219202"/>
            <a:ext cx="12031798" cy="4524315"/>
          </a:xfrm>
          <a:prstGeom prst="rect">
            <a:avLst/>
          </a:prstGeom>
          <a:noFill/>
        </p:spPr>
        <p:txBody>
          <a:bodyPr wrap="square" rtlCol="0">
            <a:spAutoFit/>
          </a:bodyPr>
          <a:lstStyle/>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The Fallen World</a:t>
            </a:r>
          </a:p>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Domain of Darkness</a:t>
            </a:r>
          </a:p>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Satan’s Dominion</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69234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6000489"/>
          </a:xfrm>
          <a:prstGeom prst="rect">
            <a:avLst/>
          </a:prstGeom>
          <a:noFill/>
        </p:spPr>
        <p:txBody>
          <a:bodyPr wrap="square">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Serving God as Priests: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term </a:t>
            </a:r>
            <a:r>
              <a:rPr lang="en-US" sz="2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latreuia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and its variations describe our service to God </a:t>
            </a:r>
          </a:p>
          <a:p>
            <a:pPr marL="342900" marR="0" indent="-342900">
              <a:lnSpc>
                <a:spcPct val="107000"/>
              </a:lnSpc>
              <a:spcBef>
                <a:spcPts val="0"/>
              </a:spcBef>
              <a:spcAft>
                <a:spcPts val="0"/>
              </a:spcAft>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Word: </a:t>
            </a:r>
            <a:r>
              <a:rPr lang="en-US" sz="24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latris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a hired servant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Word:</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effectLst/>
                <a:latin typeface="Times New Roman" panose="02020603050405020304" pitchFamily="18" charset="0"/>
                <a:ea typeface="Calibri" panose="020F0502020204030204" pitchFamily="34" charset="0"/>
                <a:cs typeface="Times New Roman" panose="02020603050405020304" pitchFamily="18" charset="0"/>
              </a:rPr>
              <a:t>latreuia</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service as a priest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Word: </a:t>
            </a:r>
            <a:r>
              <a:rPr lang="en-US" sz="24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latreuô</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to serve, offer, worship as a priest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Greek Word: </a:t>
            </a:r>
            <a:r>
              <a:rPr lang="en-US" sz="2400" b="1" i="1" kern="100" dirty="0" err="1">
                <a:effectLst/>
                <a:latin typeface="Times New Roman" panose="02020603050405020304" pitchFamily="18" charset="0"/>
                <a:ea typeface="Calibri" panose="020F0502020204030204" pitchFamily="34" charset="0"/>
                <a:cs typeface="Times New Roman" panose="02020603050405020304" pitchFamily="18" charset="0"/>
              </a:rPr>
              <a:t>leitourgeô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priestly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performance of a religious service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Word: </a:t>
            </a:r>
            <a:r>
              <a:rPr lang="en-US" sz="2400" b="1" i="1" kern="0" dirty="0">
                <a:effectLst/>
                <a:latin typeface="Times New Roman" panose="02020603050405020304" pitchFamily="18" charset="0"/>
                <a:ea typeface="Times New Roman" panose="02020603050405020304" pitchFamily="18" charset="0"/>
                <a:cs typeface="Times New Roman" panose="02020603050405020304" pitchFamily="18" charset="0"/>
              </a:rPr>
              <a:t>leitourgia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a priestly service or ministry, e.g., Luke 1:23; Heb 8:6; 9:21</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Usage– </a:t>
            </a: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classical Greek</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word </a:t>
            </a:r>
            <a:r>
              <a:rPr lang="en-US" sz="24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latreuia</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its various derivations stands </a:t>
            </a: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any public service </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rendered to the Grecian state. </a:t>
            </a:r>
          </a:p>
          <a:p>
            <a:pPr marL="0" marR="0">
              <a:lnSpc>
                <a:spcPct val="107000"/>
              </a:lnSpc>
              <a:spcBef>
                <a:spcPts val="0"/>
              </a:spcBef>
              <a:spcAft>
                <a:spcPts val="0"/>
              </a:spcAft>
            </a:pPr>
            <a:endPar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Scripturally</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In the Old Law (in the Greek Septuagint), the term </a:t>
            </a:r>
            <a:r>
              <a:rPr lang="en-US" sz="24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latreuia</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used almost exclusively for the </a:t>
            </a: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ritual and sacrificial services of the Tabernacle and the Temple</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That </a:t>
            </a:r>
            <a:r>
              <a:rPr lang="en-US"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priestly service </a:t>
            </a:r>
            <a:r>
              <a:rPr lang="en-US"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carries over into the New Covenant when describing both Jesus’ High Priest service and the Royal Priest service of the saints to God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2749478"/>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4024628"/>
          </a:xfrm>
          <a:prstGeom prst="rect">
            <a:avLst/>
          </a:prstGeom>
          <a:noFill/>
        </p:spPr>
        <p:txBody>
          <a:bodyPr wrap="square">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Law of Moses – Priestly Service in the Temple (Old Law verses)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Numbers 4:24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"This is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service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abodah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 to minister or to serve)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of the families of the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Gershonites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 non-priest Tribe of Levi), in serving and in carrying:</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baseline="30000" dirty="0">
                <a:effectLst/>
                <a:latin typeface="Times New Roman" panose="02020603050405020304" pitchFamily="18" charset="0"/>
                <a:ea typeface="Calibri" panose="020F0502020204030204" pitchFamily="34" charset="0"/>
                <a:cs typeface="Times New Roman" panose="02020603050405020304" pitchFamily="18" charset="0"/>
              </a:rPr>
              <a:t>25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the curtains of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tabernacle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1 Chronicles 26:12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To these divisions of the gatekeepers, the chief men,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were given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duties like their relatives to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minister</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sharath</a:t>
            </a: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 to minister or to serve )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the house of the </a:t>
            </a:r>
            <a:r>
              <a:rPr lang="en-US" sz="2400" b="1" u="sng" kern="1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LORD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201659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3629455"/>
          </a:xfrm>
          <a:prstGeom prst="rect">
            <a:avLst/>
          </a:prstGeom>
          <a:noFill/>
        </p:spPr>
        <p:txBody>
          <a:bodyPr wrap="square">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Law of Moses – Priestly Service in the Temple (New Covenant verses)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Luke 1:23 (Priest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Zecharias</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 Father of John the Baptist after he received vision from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Gabriael</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23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When the days of his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priestly service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 to minister or to serve)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were ended, he went back home.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Hebrews 9:21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in the same way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(High Priest under the Old Law) sprinkled both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tabernacle and all the vessels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of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ministry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to minister or to serve),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blood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90322038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4814972"/>
          </a:xfrm>
          <a:prstGeom prst="rect">
            <a:avLst/>
          </a:prstGeom>
          <a:noFill/>
        </p:spPr>
        <p:txBody>
          <a:bodyPr wrap="square">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Jesus’ Priestly Service</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Hebrews 8:6 (In reference to Jesus serving as High Priest in contrast to the High Priest under the Law)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But now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(Jesus) has obtained a more excellent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ministry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 to minister or to serve as priest),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by as much as He is also the mediator of a better covenant, which has been enacted on better promises.</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Saints Priestly Service to God</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Luke 4:8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Jesus answered him, "It is written, '</a:t>
            </a:r>
            <a:r>
              <a:rPr lang="en-US" sz="2400" kern="0" cap="small" dirty="0">
                <a:effectLst/>
                <a:latin typeface="Times New Roman" panose="02020603050405020304" pitchFamily="18" charset="0"/>
                <a:ea typeface="Times New Roman" panose="02020603050405020304" pitchFamily="18" charset="0"/>
                <a:cs typeface="Times New Roman" panose="02020603050405020304" pitchFamily="18" charset="0"/>
              </a:rPr>
              <a:t>YOU SHALL </a:t>
            </a:r>
            <a:r>
              <a:rPr lang="en-US" sz="24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WORSHIP</a:t>
            </a:r>
            <a:r>
              <a:rPr lang="en-US" sz="2400" b="1" u="sng" kern="0" cap="small"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proskuneo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reverence, adoration, love) </a:t>
            </a:r>
            <a:r>
              <a:rPr lang="en-US" sz="2400" b="1" u="sng" kern="0" cap="small" dirty="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400" b="1" u="sng"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kern="0" cap="small" dirty="0">
                <a:effectLst/>
                <a:latin typeface="Times New Roman" panose="02020603050405020304" pitchFamily="18" charset="0"/>
                <a:ea typeface="Times New Roman" panose="02020603050405020304" pitchFamily="18" charset="0"/>
                <a:cs typeface="Times New Roman" panose="02020603050405020304" pitchFamily="18" charset="0"/>
              </a:rPr>
              <a:t>LORD YOUR</a:t>
            </a:r>
            <a:r>
              <a:rPr lang="en-US" sz="2400" b="1" u="sng"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kern="0" cap="small" dirty="0">
                <a:effectLst/>
                <a:latin typeface="Times New Roman" panose="02020603050405020304" pitchFamily="18" charset="0"/>
                <a:ea typeface="Times New Roman" panose="02020603050405020304" pitchFamily="18" charset="0"/>
                <a:cs typeface="Times New Roman" panose="02020603050405020304" pitchFamily="18" charset="0"/>
              </a:rPr>
              <a:t>GOD </a:t>
            </a:r>
            <a:r>
              <a:rPr lang="en-US" sz="2400" kern="0" cap="small" dirty="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24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SERVE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latreuô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serve as priests) </a:t>
            </a:r>
            <a:r>
              <a:rPr lang="en-US" sz="2400" b="1" u="sng" kern="0" cap="small"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HIM ONLY</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0425846"/>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4807791"/>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Saints Priestly Service to God</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Revelation 11:18 …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time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came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for the dead to be judged, and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the time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to reward Your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bond-servants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the prophets and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saints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and those who fear Your name, the small and the great, ….."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Revelation 22:3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 throne of God and of the Lamb will be in it (the heavenly city of the New Jerusalem), and His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bond-servants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will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serve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latreuo</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serve as priests)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Him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Hebrews 12:28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Therefore, since we receive a kingdom which cannot be shaken, let us show gratitude, by which we may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offer</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latreuô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serve as priests)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God an acceptable</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service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latreuô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serve as priests) with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reverence</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awe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862392939"/>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5605317"/>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Saints Priestly Service to God</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2 Corinthians 9:12</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(1 Corinthians 16:1-2 In reference to the collection for the Jerusalem saints) For the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ministry of this </a:t>
            </a:r>
            <a:r>
              <a:rPr lang="en-US" sz="2400" b="1" u="sng"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service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leitourgia – priestly service)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is not only fully supplying the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needs of the saints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but is also overflowing through many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thanksgivings to God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Romans 12:1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Therefore I urge you, brethren, by the mercies of God, to present your bodies a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living and holy sacrifice</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thusia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sacrifice), acceptable to God,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which is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your </a:t>
            </a:r>
            <a:r>
              <a:rPr lang="en-US" sz="2400" b="1" u="sng"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spiritual service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latreuia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to serve as priests)</a:t>
            </a: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of worship</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latreuia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to serve as priests)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1 Peter 2:5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you also, as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living stones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are being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built up</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oikodomeô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edified), as a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spiritual house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for a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holy priesthood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offer up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spiritual sacrifices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acceptable to God through Jesus Christ.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924469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4201856"/>
          </a:xfrm>
          <a:prstGeom prst="rect">
            <a:avLst/>
          </a:prstGeom>
          <a:noFill/>
        </p:spPr>
        <p:txBody>
          <a:bodyPr wrap="square">
            <a:spAutoFit/>
          </a:bodyPr>
          <a:lstStyle/>
          <a:p>
            <a:pPr marL="0" marR="0">
              <a:lnSpc>
                <a:spcPct val="107000"/>
              </a:lnSpc>
              <a:spcBef>
                <a:spcPts val="0"/>
              </a:spcBef>
              <a:spcAft>
                <a:spcPts val="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Saints Priestly Service to God</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dirty="0">
                <a:latin typeface="Times New Roman" panose="02020603050405020304" pitchFamily="18" charset="0"/>
                <a:cs typeface="Times New Roman" panose="02020603050405020304" pitchFamily="18" charset="0"/>
              </a:rPr>
              <a:t>Philippians 2:17</a:t>
            </a:r>
            <a:r>
              <a:rPr lang="en-US" sz="3600" baseline="300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But even if I am being poured out like a drink offering on the </a:t>
            </a:r>
            <a:r>
              <a:rPr lang="en-US" sz="3600" b="1" u="sng" dirty="0">
                <a:highlight>
                  <a:srgbClr val="FFFF00"/>
                </a:highlight>
                <a:latin typeface="Times New Roman" panose="02020603050405020304" pitchFamily="18" charset="0"/>
                <a:cs typeface="Times New Roman" panose="02020603050405020304" pitchFamily="18" charset="0"/>
              </a:rPr>
              <a:t>sacrifice</a:t>
            </a:r>
            <a:r>
              <a:rPr lang="en-US" sz="3600" dirty="0">
                <a:latin typeface="Times New Roman" panose="02020603050405020304" pitchFamily="18" charset="0"/>
                <a:cs typeface="Times New Roman" panose="02020603050405020304" pitchFamily="18" charset="0"/>
              </a:rPr>
              <a:t> </a:t>
            </a:r>
            <a:r>
              <a:rPr lang="en-US" sz="3600" kern="0" dirty="0">
                <a:effectLst/>
                <a:latin typeface="Times New Roman" panose="02020603050405020304" pitchFamily="18" charset="0"/>
                <a:ea typeface="Times New Roman" panose="02020603050405020304" pitchFamily="18" charset="0"/>
              </a:rPr>
              <a:t>(</a:t>
            </a:r>
            <a:r>
              <a:rPr lang="en-US" sz="3600" i="1" kern="0" dirty="0" err="1">
                <a:effectLst/>
                <a:latin typeface="Times New Roman" panose="02020603050405020304" pitchFamily="18" charset="0"/>
                <a:ea typeface="Times New Roman" panose="02020603050405020304" pitchFamily="18" charset="0"/>
              </a:rPr>
              <a:t>thusia</a:t>
            </a:r>
            <a:r>
              <a:rPr lang="en-US" sz="3600" kern="0" dirty="0">
                <a:effectLst/>
                <a:latin typeface="Times New Roman" panose="02020603050405020304" pitchFamily="18" charset="0"/>
                <a:ea typeface="Times New Roman" panose="02020603050405020304" pitchFamily="18" charset="0"/>
              </a:rPr>
              <a:t> – sacrifice) </a:t>
            </a:r>
            <a:r>
              <a:rPr lang="en-US" sz="3600" dirty="0">
                <a:latin typeface="Times New Roman" panose="02020603050405020304" pitchFamily="18" charset="0"/>
                <a:cs typeface="Times New Roman" panose="02020603050405020304" pitchFamily="18" charset="0"/>
              </a:rPr>
              <a:t>and </a:t>
            </a:r>
            <a:r>
              <a:rPr lang="en-US" sz="3600" b="1" u="sng" dirty="0">
                <a:highlight>
                  <a:srgbClr val="FFFF00"/>
                </a:highlight>
                <a:latin typeface="Times New Roman" panose="02020603050405020304" pitchFamily="18" charset="0"/>
                <a:cs typeface="Times New Roman" panose="02020603050405020304" pitchFamily="18" charset="0"/>
              </a:rPr>
              <a:t>service</a:t>
            </a:r>
            <a:r>
              <a:rPr lang="en-US" sz="3600" dirty="0">
                <a:latin typeface="Times New Roman" panose="02020603050405020304" pitchFamily="18" charset="0"/>
                <a:cs typeface="Times New Roman" panose="02020603050405020304" pitchFamily="18" charset="0"/>
              </a:rPr>
              <a:t> </a:t>
            </a:r>
            <a:r>
              <a:rPr lang="en-US" sz="3600" kern="0" dirty="0">
                <a:effectLst/>
                <a:latin typeface="Times New Roman" panose="02020603050405020304" pitchFamily="18" charset="0"/>
                <a:ea typeface="Times New Roman" panose="02020603050405020304" pitchFamily="18" charset="0"/>
              </a:rPr>
              <a:t>(</a:t>
            </a:r>
            <a:r>
              <a:rPr lang="en-US" sz="3600" i="1" dirty="0">
                <a:solidFill>
                  <a:srgbClr val="000000"/>
                </a:solidFill>
                <a:effectLst/>
                <a:latin typeface="Times New Roman" panose="02020603050405020304" pitchFamily="18" charset="0"/>
                <a:ea typeface="Calibri" panose="020F0502020204030204" pitchFamily="34" charset="0"/>
              </a:rPr>
              <a:t>leitourgia</a:t>
            </a:r>
            <a:r>
              <a:rPr lang="en-US" sz="3600" i="1" dirty="0">
                <a:effectLst/>
              </a:rPr>
              <a:t>: </a:t>
            </a:r>
            <a:r>
              <a:rPr lang="en-US" sz="3600" dirty="0">
                <a:solidFill>
                  <a:srgbClr val="000000"/>
                </a:solidFill>
                <a:effectLst/>
                <a:latin typeface="Times New Roman" panose="02020603050405020304" pitchFamily="18" charset="0"/>
                <a:ea typeface="Calibri" panose="020F0502020204030204" pitchFamily="34" charset="0"/>
              </a:rPr>
              <a:t>to minister or to serve as priests</a:t>
            </a:r>
            <a:r>
              <a:rPr lang="en-US" sz="3600" i="1" dirty="0">
                <a:solidFill>
                  <a:srgbClr val="000000"/>
                </a:solidFill>
                <a:effectLst/>
                <a:latin typeface="Times New Roman" panose="02020603050405020304" pitchFamily="18" charset="0"/>
                <a:ea typeface="Calibri" panose="020F0502020204030204" pitchFamily="34" charset="0"/>
              </a:rPr>
              <a:t>) </a:t>
            </a:r>
            <a:r>
              <a:rPr lang="en-US" sz="3600" dirty="0">
                <a:latin typeface="Times New Roman" panose="02020603050405020304" pitchFamily="18" charset="0"/>
                <a:cs typeface="Times New Roman" panose="02020603050405020304" pitchFamily="18" charset="0"/>
              </a:rPr>
              <a:t>coming from your faith, I am glad and rejoice with all of you. </a:t>
            </a:r>
            <a:br>
              <a:rPr lang="en-US" sz="3600" dirty="0">
                <a:latin typeface="Times New Roman" panose="02020603050405020304" pitchFamily="18" charset="0"/>
                <a:cs typeface="Times New Roman" panose="02020603050405020304" pitchFamily="18" charset="0"/>
              </a:rPr>
            </a:b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21286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4727961"/>
          </a:xfrm>
          <a:prstGeom prst="rect">
            <a:avLst/>
          </a:prstGeom>
          <a:noFill/>
        </p:spPr>
        <p:txBody>
          <a:bodyPr wrap="square">
            <a:spAutoFit/>
          </a:bodyPr>
          <a:lstStyle/>
          <a:p>
            <a:pPr marL="0" marR="0" algn="ctr">
              <a:lnSpc>
                <a:spcPct val="107000"/>
              </a:lnSpc>
              <a:spcBef>
                <a:spcPts val="0"/>
              </a:spcBef>
              <a:spcAft>
                <a:spcPts val="0"/>
              </a:spcAft>
            </a:pPr>
            <a:r>
              <a:rPr lang="en-US" sz="9600" b="1" kern="100" dirty="0">
                <a:effectLst/>
                <a:latin typeface="Times New Roman" panose="02020603050405020304" pitchFamily="18" charset="0"/>
                <a:ea typeface="Calibri" panose="020F0502020204030204" pitchFamily="34" charset="0"/>
                <a:cs typeface="Times New Roman" panose="02020603050405020304" pitchFamily="18" charset="0"/>
              </a:rPr>
              <a:t>When is the Church Required to Assemble?</a:t>
            </a:r>
            <a:endParaRPr lang="en-US" sz="9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485776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778747" cy="4832092"/>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Acts 20:7</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On the </a:t>
            </a:r>
            <a:r>
              <a:rPr lang="en-US" sz="2800" b="1" u="sng" dirty="0">
                <a:highlight>
                  <a:srgbClr val="00FF00"/>
                </a:highlight>
                <a:latin typeface="Times New Roman" panose="02020603050405020304" pitchFamily="18" charset="0"/>
                <a:cs typeface="Times New Roman" panose="02020603050405020304" pitchFamily="18" charset="0"/>
              </a:rPr>
              <a:t>first day of the week</a:t>
            </a:r>
            <a:r>
              <a:rPr lang="en-US" sz="2800" dirty="0">
                <a:latin typeface="Times New Roman" panose="02020603050405020304" pitchFamily="18" charset="0"/>
                <a:cs typeface="Times New Roman" panose="02020603050405020304" pitchFamily="18" charset="0"/>
              </a:rPr>
              <a:t>, when we were </a:t>
            </a:r>
            <a:r>
              <a:rPr lang="en-US" sz="2800" b="1" u="sng" dirty="0">
                <a:highlight>
                  <a:srgbClr val="00FFFF"/>
                </a:highlight>
                <a:latin typeface="Times New Roman" panose="02020603050405020304" pitchFamily="18" charset="0"/>
                <a:cs typeface="Times New Roman" panose="02020603050405020304" pitchFamily="18" charset="0"/>
              </a:rPr>
              <a:t>gathered together (</a:t>
            </a:r>
            <a:r>
              <a:rPr lang="en-US" sz="2800" b="1" i="1" dirty="0" err="1">
                <a:effectLst/>
                <a:latin typeface="Times New Roman" panose="02020603050405020304" pitchFamily="18" charset="0"/>
                <a:cs typeface="Times New Roman" panose="02020603050405020304" pitchFamily="18" charset="0"/>
              </a:rPr>
              <a:t>sunagô</a:t>
            </a:r>
            <a:r>
              <a:rPr lang="en-US" sz="2800" b="1" i="1" dirty="0">
                <a:effectLst/>
                <a:latin typeface="Times New Roman" panose="02020603050405020304" pitchFamily="18" charset="0"/>
                <a:cs typeface="Times New Roman" panose="02020603050405020304" pitchFamily="18" charset="0"/>
              </a:rPr>
              <a:t> – come together; to assemble) </a:t>
            </a:r>
            <a:r>
              <a:rPr lang="en-US" sz="2800" b="1" u="sng" dirty="0">
                <a:highlight>
                  <a:srgbClr val="FFFF00"/>
                </a:highlight>
                <a:latin typeface="Times New Roman" panose="02020603050405020304" pitchFamily="18" charset="0"/>
                <a:cs typeface="Times New Roman" panose="02020603050405020304" pitchFamily="18" charset="0"/>
              </a:rPr>
              <a:t>to break bread</a:t>
            </a:r>
            <a:r>
              <a:rPr lang="en-US" sz="2800" dirty="0">
                <a:latin typeface="Times New Roman" panose="02020603050405020304" pitchFamily="18" charset="0"/>
                <a:cs typeface="Times New Roman" panose="02020603050405020304" pitchFamily="18" charset="0"/>
              </a:rPr>
              <a:t>, (Lord’s Supper) Paul </a:t>
            </a:r>
            <a:r>
              <a:rPr lang="en-US" sz="2800" i="1" dirty="0">
                <a:latin typeface="Times New Roman" panose="02020603050405020304" pitchFamily="18" charset="0"/>
                <a:cs typeface="Times New Roman" panose="02020603050405020304" pitchFamily="18" charset="0"/>
              </a:rPr>
              <a:t>began</a:t>
            </a:r>
            <a:r>
              <a:rPr lang="en-US" sz="2800" dirty="0">
                <a:latin typeface="Times New Roman" panose="02020603050405020304" pitchFamily="18" charset="0"/>
                <a:cs typeface="Times New Roman" panose="02020603050405020304" pitchFamily="18" charset="0"/>
              </a:rPr>
              <a:t> talking to them</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Note:  This is the only assembly God commands. Acts 20:7 is a binding example. Hebrews 10:24-25 makes it a commandment</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Hebrews 10:24-25 </a:t>
            </a:r>
            <a:r>
              <a:rPr lang="en-US" sz="2800" dirty="0">
                <a:latin typeface="Times New Roman" panose="02020603050405020304" pitchFamily="18" charset="0"/>
                <a:cs typeface="Times New Roman" panose="02020603050405020304" pitchFamily="18" charset="0"/>
              </a:rPr>
              <a:t> and let us consider how to stimulate one another to </a:t>
            </a:r>
            <a:r>
              <a:rPr lang="en-US" sz="2800" b="1" u="sng" dirty="0">
                <a:highlight>
                  <a:srgbClr val="FFFF00"/>
                </a:highlight>
                <a:latin typeface="Times New Roman" panose="02020603050405020304" pitchFamily="18" charset="0"/>
                <a:cs typeface="Times New Roman" panose="02020603050405020304" pitchFamily="18" charset="0"/>
              </a:rPr>
              <a:t>love and good deeds</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25 </a:t>
            </a:r>
            <a:r>
              <a:rPr lang="en-US" sz="2800" dirty="0">
                <a:latin typeface="Times New Roman" panose="02020603050405020304" pitchFamily="18" charset="0"/>
                <a:cs typeface="Times New Roman" panose="02020603050405020304" pitchFamily="18" charset="0"/>
              </a:rPr>
              <a:t> not </a:t>
            </a:r>
            <a:r>
              <a:rPr lang="en-US" sz="2800" b="1" u="sng" dirty="0">
                <a:highlight>
                  <a:srgbClr val="FFFF00"/>
                </a:highlight>
                <a:latin typeface="Times New Roman" panose="02020603050405020304" pitchFamily="18" charset="0"/>
                <a:cs typeface="Times New Roman" panose="02020603050405020304" pitchFamily="18" charset="0"/>
              </a:rPr>
              <a:t>forsaking our own assembling together,</a:t>
            </a:r>
            <a:r>
              <a:rPr lang="en-US" sz="2800" dirty="0">
                <a:latin typeface="Times New Roman" panose="02020603050405020304" pitchFamily="18" charset="0"/>
                <a:cs typeface="Times New Roman" panose="02020603050405020304" pitchFamily="18" charset="0"/>
              </a:rPr>
              <a:t> as is the habit of some, but encouraging </a:t>
            </a:r>
            <a:r>
              <a:rPr lang="en-US" sz="2800" i="1" dirty="0">
                <a:latin typeface="Times New Roman" panose="02020603050405020304" pitchFamily="18" charset="0"/>
                <a:cs typeface="Times New Roman" panose="02020603050405020304" pitchFamily="18" charset="0"/>
              </a:rPr>
              <a:t>one another;</a:t>
            </a:r>
            <a:r>
              <a:rPr lang="en-US" sz="2800" dirty="0">
                <a:latin typeface="Times New Roman" panose="02020603050405020304" pitchFamily="18" charset="0"/>
                <a:cs typeface="Times New Roman" panose="02020603050405020304" pitchFamily="18" charset="0"/>
              </a:rPr>
              <a:t> and all the more as you see the day drawing near. </a:t>
            </a:r>
          </a:p>
        </p:txBody>
      </p:sp>
    </p:spTree>
    <p:extLst>
      <p:ext uri="{BB962C8B-B14F-4D97-AF65-F5344CB8AC3E}">
        <p14:creationId xmlns:p14="http://schemas.microsoft.com/office/powerpoint/2010/main" val="274002079"/>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3990772"/>
          </a:xfrm>
          <a:prstGeom prst="rect">
            <a:avLst/>
          </a:prstGeom>
          <a:noFill/>
        </p:spPr>
        <p:txBody>
          <a:bodyPr wrap="square">
            <a:spAutoFit/>
          </a:bodyPr>
          <a:lstStyle/>
          <a:p>
            <a:pPr marL="0" marR="0">
              <a:lnSpc>
                <a:spcPct val="107000"/>
              </a:lnSpc>
              <a:spcBef>
                <a:spcPts val="0"/>
              </a:spcBef>
              <a:spcAft>
                <a:spcPts val="0"/>
              </a:spcAft>
            </a:pP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What are the New Covenant’s Other Specified Worship Services?</a:t>
            </a:r>
          </a:p>
          <a:p>
            <a:pPr marL="0" marR="0">
              <a:lnSpc>
                <a:spcPct val="107000"/>
              </a:lnSpc>
              <a:spcBef>
                <a:spcPts val="0"/>
              </a:spcBef>
              <a:spcAft>
                <a:spcPts val="0"/>
              </a:spcAft>
            </a:pPr>
            <a:endParaRPr lang="en-US" sz="48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800" b="1" kern="100" dirty="0">
                <a:effectLst/>
                <a:latin typeface="Times New Roman" panose="02020603050405020304" pitchFamily="18" charset="0"/>
                <a:ea typeface="Calibri" panose="020F0502020204030204" pitchFamily="34" charset="0"/>
                <a:cs typeface="Times New Roman" panose="02020603050405020304" pitchFamily="18" charset="0"/>
              </a:rPr>
              <a:t>When are they required to be rendered?</a:t>
            </a:r>
          </a:p>
          <a:p>
            <a:pPr marL="0" marR="0">
              <a:lnSpc>
                <a:spcPct val="107000"/>
              </a:lnSpc>
              <a:spcBef>
                <a:spcPts val="0"/>
              </a:spcBef>
              <a:spcAft>
                <a:spcPts val="0"/>
              </a:spcAft>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Where are they required to be rendered?</a:t>
            </a:r>
            <a:endParaRPr lang="en-US" sz="4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0509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world is referred to as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dominion of Satan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a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place of darkness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26:16-18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(Jesus purpose for Paul)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get up and </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stand on your feet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this purpose I have appeared to you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to appoint you a minister and a witness (to Jews and Gentiles)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to open their eyes so that they may turn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from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from</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dominion of Satan</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that they may receive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forgiveness of sins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an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inheritance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(eternal life – kingdom) among those who have been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sanctified by faith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in 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Peter 2:9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you are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 CHOSEN RACE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royal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PRIESTHOOD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HOLY NATION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 PEOPLE FOR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God's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OWN POSSESSION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 that you may proclaim the excellencies of Him (God) who has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called you out of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into His marvelous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Colossians 1:13-14</a:t>
            </a:r>
            <a:r>
              <a:rPr lang="en-US" sz="2400" dirty="0">
                <a:latin typeface="Times New Roman" panose="02020603050405020304" pitchFamily="18" charset="0"/>
                <a:cs typeface="Times New Roman" panose="02020603050405020304" pitchFamily="18" charset="0"/>
              </a:rPr>
              <a:t> For He rescued us from the </a:t>
            </a:r>
            <a:r>
              <a:rPr lang="en-US" sz="2400" b="1" u="sng" dirty="0">
                <a:highlight>
                  <a:srgbClr val="FFFF00"/>
                </a:highlight>
                <a:latin typeface="Times New Roman" panose="02020603050405020304" pitchFamily="18" charset="0"/>
                <a:cs typeface="Times New Roman" panose="02020603050405020304" pitchFamily="18" charset="0"/>
              </a:rPr>
              <a:t>domain of darkness</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transferred us to </a:t>
            </a:r>
            <a:r>
              <a:rPr lang="en-US" sz="2400" b="1" u="sng" dirty="0">
                <a:highlight>
                  <a:srgbClr val="00FF00"/>
                </a:highlight>
                <a:latin typeface="Times New Roman" panose="02020603050405020304" pitchFamily="18" charset="0"/>
                <a:cs typeface="Times New Roman" panose="02020603050405020304" pitchFamily="18" charset="0"/>
              </a:rPr>
              <a:t>the kingdom of His beloved Son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14 </a:t>
            </a:r>
            <a:r>
              <a:rPr lang="en-US" sz="2400" dirty="0">
                <a:latin typeface="Times New Roman" panose="02020603050405020304" pitchFamily="18" charset="0"/>
                <a:cs typeface="Times New Roman" panose="02020603050405020304" pitchFamily="18" charset="0"/>
              </a:rPr>
              <a:t> in whom we have redemption, the forgiveness of sins. </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cxnSp>
        <p:nvCxnSpPr>
          <p:cNvPr id="5" name="Straight Arrow Connector 4">
            <a:extLst>
              <a:ext uri="{FF2B5EF4-FFF2-40B4-BE49-F238E27FC236}">
                <a16:creationId xmlns:a16="http://schemas.microsoft.com/office/drawing/2014/main" id="{46C763C1-0200-0FFF-958C-A24601AF22F6}"/>
              </a:ext>
            </a:extLst>
          </p:cNvPr>
          <p:cNvCxnSpPr/>
          <p:nvPr/>
        </p:nvCxnSpPr>
        <p:spPr>
          <a:xfrm flipH="1">
            <a:off x="5596647" y="2723745"/>
            <a:ext cx="1549940" cy="17898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39D0443-51F8-A7EB-728F-D3EE4BAD9B21}"/>
              </a:ext>
            </a:extLst>
          </p:cNvPr>
          <p:cNvCxnSpPr>
            <a:cxnSpLocks/>
          </p:cNvCxnSpPr>
          <p:nvPr/>
        </p:nvCxnSpPr>
        <p:spPr>
          <a:xfrm>
            <a:off x="5361140" y="4979096"/>
            <a:ext cx="1010477" cy="3455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67B5612-256F-0B96-9711-99A842750010}"/>
              </a:ext>
            </a:extLst>
          </p:cNvPr>
          <p:cNvCxnSpPr>
            <a:cxnSpLocks/>
          </p:cNvCxnSpPr>
          <p:nvPr/>
        </p:nvCxnSpPr>
        <p:spPr>
          <a:xfrm>
            <a:off x="1315233" y="3131507"/>
            <a:ext cx="3275556" cy="14279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46266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6309163"/>
          </a:xfrm>
          <a:prstGeom prst="rect">
            <a:avLst/>
          </a:prstGeom>
          <a:noFill/>
        </p:spPr>
        <p:txBody>
          <a:bodyPr wrap="square">
            <a:spAutoFit/>
          </a:bodyPr>
          <a:lstStyle/>
          <a:p>
            <a:pPr marR="0" lvl="0">
              <a:lnSpc>
                <a:spcPct val="107000"/>
              </a:lnSpc>
              <a:spcBef>
                <a:spcPts val="0"/>
              </a:spcBef>
              <a:spcAft>
                <a:spcPts val="0"/>
              </a:spcAft>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 Six Services (</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 priestl</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y services) of Worship</a:t>
            </a:r>
          </a:p>
          <a:p>
            <a:pPr marR="0" lvl="0">
              <a:lnSpc>
                <a:spcPct val="107000"/>
              </a:lnSpc>
              <a:spcBef>
                <a:spcPts val="0"/>
              </a:spcBef>
              <a:spcAft>
                <a:spcPts val="0"/>
              </a:spcAft>
              <a:tabLst>
                <a:tab pos="228600" algn="l"/>
                <a:tab pos="457200" algn="l"/>
              </a:tabLst>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228600" algn="l"/>
                <a:tab pos="457200" algn="l"/>
              </a:tabLs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Remember:  Only the priests entered into the temple (dwelling place of God) to offer </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 priestl</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y worship services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Partaking of the Lord’s Supper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Teach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Sing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Pray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Contribution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Fellowship</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n-US" sz="3600" dirty="0">
                <a:latin typeface="Times New Roman" panose="02020603050405020304" pitchFamily="18" charset="0"/>
                <a:cs typeface="Times New Roman" panose="02020603050405020304" pitchFamily="18" charset="0"/>
              </a:rPr>
            </a:b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077529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20650" y="857511"/>
            <a:ext cx="12071349" cy="5993307"/>
          </a:xfrm>
          <a:prstGeom prst="rect">
            <a:avLst/>
          </a:prstGeom>
          <a:noFill/>
        </p:spPr>
        <p:txBody>
          <a:bodyPr wrap="square">
            <a:spAutoFit/>
          </a:bodyPr>
          <a:lstStyle/>
          <a:p>
            <a:pPr marL="342900" marR="0" lvl="0" indent="-342900">
              <a:lnSpc>
                <a:spcPct val="107000"/>
              </a:lnSpc>
              <a:spcBef>
                <a:spcPts val="0"/>
              </a:spcBef>
              <a:spcAft>
                <a:spcPts val="0"/>
              </a:spcAft>
              <a:buSzPct val="75000"/>
              <a:buFont typeface="Symbol" panose="05050102010706020507" pitchFamily="18" charset="2"/>
              <a:buChar char=""/>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 partaking of the Lord’s Supper:</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Commandment – 1 Corinthians 11:23-26</a:t>
            </a:r>
          </a:p>
          <a:p>
            <a:pPr marL="800100" lvl="1" indent="-342900">
              <a:lnSpc>
                <a:spcPct val="107000"/>
              </a:lnSpc>
              <a:buSzPct val="75000"/>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Exclusively partaken on the First Day of the week Church assembly – Acts 20:7</a:t>
            </a:r>
          </a:p>
          <a:p>
            <a:pPr marL="342900" marR="0" lvl="0" indent="-342900">
              <a:lnSpc>
                <a:spcPct val="107000"/>
              </a:lnSpc>
              <a:spcBef>
                <a:spcPts val="0"/>
              </a:spcBef>
              <a:spcAft>
                <a:spcPts val="0"/>
              </a:spcAft>
              <a:buSzPct val="75000"/>
              <a:buFont typeface="Symbol" panose="05050102010706020507" pitchFamily="18" charset="2"/>
              <a:buChar char=""/>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Three worship elements of Teaching, Singing, and Praying</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Commandments</a:t>
            </a:r>
          </a:p>
          <a:p>
            <a:pPr marL="1257300" lvl="2" indent="-342900">
              <a:lnSpc>
                <a:spcPct val="107000"/>
              </a:lnSpc>
              <a:buSzPct val="75000"/>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Teaching – Mt 28:19; Col 3:16; 2 Tim 2:2; 4:2</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Singing – Ephesians 4:19; Colossians 3:16</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Prayer – 1 Timothy 2:1-8</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By Scriptural example, they are authorized for worship on the First Day of the Week</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Teaching – 1 Corinthians 14:26</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Singing – 1 Corinthians 14:15; 26</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Prayer – 1 Corinthians 14:15</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However, they can be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additionally</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performed in other assemblies outside of the First Day Asse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mbly</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Wednesday Night and other Venues</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060918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20650" y="857511"/>
            <a:ext cx="12071349" cy="5202963"/>
          </a:xfrm>
          <a:prstGeom prst="rect">
            <a:avLst/>
          </a:prstGeom>
          <a:noFill/>
        </p:spPr>
        <p:txBody>
          <a:bodyPr wrap="square">
            <a:spAutoFit/>
          </a:bodyPr>
          <a:lstStyle/>
          <a:p>
            <a:pPr marR="0" lvl="0">
              <a:lnSpc>
                <a:spcPct val="107000"/>
              </a:lnSpc>
              <a:spcBef>
                <a:spcPts val="0"/>
              </a:spcBef>
              <a:spcAft>
                <a:spcPts val="0"/>
              </a:spcAft>
              <a:buSzPct val="75000"/>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Contribution to the Local Church</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Contributing to the needs of the local church is an act of worship: 2 Corinthians 9:12</a:t>
            </a:r>
          </a:p>
          <a:p>
            <a:pPr marL="342900" indent="-342900">
              <a:lnSpc>
                <a:spcPct val="107000"/>
              </a:lnSpc>
              <a:buSzPct val="75000"/>
              <a:buFont typeface="Symbol" panose="05050102010706020507" pitchFamily="18" charset="2"/>
              <a:buChar char=""/>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No Commandment nor Scriptural Example for support of the local church</a:t>
            </a:r>
          </a:p>
          <a:p>
            <a:pPr marL="342900" indent="-342900">
              <a:lnSpc>
                <a:spcPct val="107000"/>
              </a:lnSpc>
              <a:buSzPct val="75000"/>
              <a:buFont typeface="Symbol" panose="05050102010706020507" pitchFamily="18" charset="2"/>
              <a:buChar char=""/>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SzPct val="75000"/>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Necessary Inference based upon th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e Church’s activities and financial needs</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Preacher &amp; Teacher Compensation – 1 Corinthians 9:7-11, Gal 6:6; 1 Timothy 5:17-18</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Benevolence to needy saints – Acts 6; 1 Timothy 5:3; 2 Corinthians 9:12</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Land and Building (Necessary Reference) Expenses</a:t>
            </a:r>
          </a:p>
          <a:p>
            <a:pPr marL="800100" lvl="1" indent="-342900">
              <a:lnSpc>
                <a:spcPct val="107000"/>
              </a:lnSpc>
              <a:buSzPct val="75000"/>
              <a:buFont typeface="Symbol" panose="05050102010706020507" pitchFamily="18" charset="2"/>
              <a:buChar char=""/>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SzPct val="75000"/>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Contributions are authorized for the first day of the week worship assembly – 1 Cor 16:2</a:t>
            </a:r>
          </a:p>
          <a:p>
            <a:pPr marL="800100" lvl="1" indent="-342900">
              <a:lnSpc>
                <a:spcPct val="107000"/>
              </a:lnSpc>
              <a:buSzPct val="75000"/>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Contributions are not required to be made in a church assembly</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Contributions are not required to be made on the first day of the week</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573574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20650" y="857511"/>
            <a:ext cx="12071349" cy="4754700"/>
          </a:xfrm>
          <a:prstGeom prst="rect">
            <a:avLst/>
          </a:prstGeom>
          <a:noFill/>
        </p:spPr>
        <p:txBody>
          <a:bodyPr wrap="square">
            <a:spAutoFit/>
          </a:bodyPr>
          <a:lstStyle/>
          <a:p>
            <a:pPr marR="0" lvl="0" algn="ctr">
              <a:lnSpc>
                <a:spcPct val="107000"/>
              </a:lnSpc>
              <a:spcBef>
                <a:spcPts val="0"/>
              </a:spcBef>
              <a:spcAft>
                <a:spcPts val="0"/>
              </a:spcAft>
              <a:buSzPct val="75000"/>
            </a:pPr>
            <a:r>
              <a:rPr lang="en-US" sz="7200" b="1" kern="100" dirty="0">
                <a:effectLst/>
                <a:latin typeface="Times New Roman" panose="02020603050405020304" pitchFamily="18" charset="0"/>
                <a:ea typeface="Calibri" panose="020F0502020204030204" pitchFamily="34" charset="0"/>
                <a:cs typeface="Times New Roman" panose="02020603050405020304" pitchFamily="18" charset="0"/>
              </a:rPr>
              <a:t>Review</a:t>
            </a:r>
          </a:p>
          <a:p>
            <a:pPr marR="0" lvl="0" algn="ctr">
              <a:lnSpc>
                <a:spcPct val="107000"/>
              </a:lnSpc>
              <a:spcBef>
                <a:spcPts val="0"/>
              </a:spcBef>
              <a:spcAft>
                <a:spcPts val="0"/>
              </a:spcAft>
              <a:buSzPct val="75000"/>
            </a:pPr>
            <a:r>
              <a:rPr lang="en-US" sz="7200" b="1" kern="100" dirty="0">
                <a:effectLst/>
                <a:latin typeface="Times New Roman" panose="02020603050405020304" pitchFamily="18" charset="0"/>
                <a:ea typeface="Calibri" panose="020F0502020204030204" pitchFamily="34" charset="0"/>
                <a:cs typeface="Times New Roman" panose="02020603050405020304" pitchFamily="18" charset="0"/>
              </a:rPr>
              <a:t>Assembly of the Church</a:t>
            </a:r>
          </a:p>
          <a:p>
            <a:pPr marR="0" lvl="0" algn="ctr">
              <a:lnSpc>
                <a:spcPct val="107000"/>
              </a:lnSpc>
              <a:spcBef>
                <a:spcPts val="0"/>
              </a:spcBef>
              <a:spcAft>
                <a:spcPts val="0"/>
              </a:spcAft>
              <a:buSzPct val="75000"/>
            </a:pPr>
            <a:r>
              <a:rPr lang="en-US" sz="7200" b="1" kern="100" dirty="0">
                <a:latin typeface="Times New Roman" panose="02020603050405020304" pitchFamily="18" charset="0"/>
                <a:ea typeface="Calibri" panose="020F0502020204030204" pitchFamily="34" charset="0"/>
                <a:cs typeface="Times New Roman" panose="02020603050405020304" pitchFamily="18" charset="0"/>
              </a:rPr>
              <a:t>And</a:t>
            </a:r>
          </a:p>
          <a:p>
            <a:pPr marR="0" lvl="0" algn="ctr">
              <a:lnSpc>
                <a:spcPct val="107000"/>
              </a:lnSpc>
              <a:spcBef>
                <a:spcPts val="0"/>
              </a:spcBef>
              <a:spcAft>
                <a:spcPts val="0"/>
              </a:spcAft>
              <a:buSzPct val="75000"/>
            </a:pPr>
            <a:r>
              <a:rPr lang="en-US" sz="7200" b="1" kern="100" dirty="0">
                <a:latin typeface="Times New Roman" panose="02020603050405020304" pitchFamily="18" charset="0"/>
                <a:ea typeface="Calibri" panose="020F0502020204030204" pitchFamily="34" charset="0"/>
                <a:cs typeface="Times New Roman" panose="02020603050405020304" pitchFamily="18" charset="0"/>
              </a:rPr>
              <a:t>Commanded Worship</a:t>
            </a:r>
            <a:endParaRPr lang="en-US" sz="72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358274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20650" y="857511"/>
            <a:ext cx="12071349" cy="6783652"/>
          </a:xfrm>
          <a:prstGeom prst="rect">
            <a:avLst/>
          </a:prstGeom>
          <a:noFill/>
        </p:spPr>
        <p:txBody>
          <a:bodyPr wrap="square">
            <a:spAutoFit/>
          </a:bodyPr>
          <a:lstStyle/>
          <a:p>
            <a:pPr marL="457200" marR="0" lvl="0" indent="-457200">
              <a:lnSpc>
                <a:spcPct val="107000"/>
              </a:lnSpc>
              <a:spcBef>
                <a:spcPts val="0"/>
              </a:spcBef>
              <a:spcAft>
                <a:spcPts val="0"/>
              </a:spcAft>
              <a:buSzPct val="100000"/>
              <a:buFont typeface="+mj-lt"/>
              <a:buAutoNum type="arabicPeriod"/>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God commands His children to Love Him </a:t>
            </a:r>
          </a:p>
          <a:p>
            <a:pPr marL="342900" marR="0" lvl="0" indent="-342900">
              <a:lnSpc>
                <a:spcPct val="107000"/>
              </a:lnSpc>
              <a:spcBef>
                <a:spcPts val="0"/>
              </a:spcBef>
              <a:spcAft>
                <a:spcPts val="0"/>
              </a:spcAft>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Deuteronomy 6:5-7; Matthew 22:37-38; Mark 12:30; Luke 10:27 </a:t>
            </a:r>
          </a:p>
          <a:p>
            <a:pPr marL="342900" marR="0" lvl="0" indent="-342900">
              <a:lnSpc>
                <a:spcPct val="107000"/>
              </a:lnSpc>
              <a:spcBef>
                <a:spcPts val="0"/>
              </a:spcBef>
              <a:spcAft>
                <a:spcPts val="0"/>
              </a:spcAft>
              <a:buSzPct val="75000"/>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First and foremost commandment</a:t>
            </a:r>
          </a:p>
          <a:p>
            <a:pPr marL="342900" marR="0" lvl="0" indent="-342900">
              <a:lnSpc>
                <a:spcPct val="107000"/>
              </a:lnSpc>
              <a:spcBef>
                <a:spcPts val="0"/>
              </a:spcBef>
              <a:spcAft>
                <a:spcPts val="0"/>
              </a:spcAft>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All of our heart, soul, mind, and strength</a:t>
            </a:r>
          </a:p>
          <a:p>
            <a:pPr marL="342900" marR="0" lvl="0" indent="-342900">
              <a:lnSpc>
                <a:spcPct val="107000"/>
              </a:lnSpc>
              <a:spcBef>
                <a:spcPts val="0"/>
              </a:spcBef>
              <a:spcAft>
                <a:spcPts val="0"/>
              </a:spcAft>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The second foremost commandment is to love others – Matthew 22:39</a:t>
            </a:r>
          </a:p>
          <a:p>
            <a:pPr marL="342900" marR="0" lvl="0" indent="-342900">
              <a:lnSpc>
                <a:spcPct val="107000"/>
              </a:lnSpc>
              <a:spcBef>
                <a:spcPts val="0"/>
              </a:spcBef>
              <a:spcAft>
                <a:spcPts val="0"/>
              </a:spcAft>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Serving others through love is loving God – Leviticus 19:18; Matthew 25:31-40; Galatians 5:6</a:t>
            </a:r>
          </a:p>
          <a:p>
            <a:pPr marL="342900" marR="0" lvl="0" indent="-342900">
              <a:lnSpc>
                <a:spcPct val="107000"/>
              </a:lnSpc>
              <a:spcBef>
                <a:spcPts val="0"/>
              </a:spcBef>
              <a:spcAft>
                <a:spcPts val="0"/>
              </a:spcAft>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This is obedience to the foremost command</a:t>
            </a:r>
          </a:p>
          <a:p>
            <a:pPr marR="0" lvl="0">
              <a:lnSpc>
                <a:spcPct val="107000"/>
              </a:lnSpc>
              <a:spcBef>
                <a:spcPts val="0"/>
              </a:spcBef>
              <a:spcAft>
                <a:spcPts val="0"/>
              </a:spcAft>
              <a:buSzPct val="75000"/>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SzPct val="100000"/>
              <a:buFont typeface="+mj-lt"/>
              <a:buAutoNum type="arabicPeriod" startAt="2"/>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God commands His children to Worship Him and </a:t>
            </a: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Him Only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Luke 4:8; Rev 14:6-7</a:t>
            </a:r>
          </a:p>
          <a:p>
            <a:pPr marL="342900" marR="0" lvl="0" indent="-342900">
              <a:lnSpc>
                <a:spcPct val="107000"/>
              </a:lnSpc>
              <a:spcBef>
                <a:spcPts val="0"/>
              </a:spcBef>
              <a:spcAft>
                <a:spcPts val="0"/>
              </a:spcAft>
              <a:buSzPct val="75000"/>
              <a:buFont typeface="Arial" panose="020B0604020202020204" pitchFamily="34" charset="0"/>
              <a:buChar char="•"/>
            </a:pP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Proskuneo</a:t>
            </a:r>
            <a:endPar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buSzPct val="75000"/>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Love and Adoration – Fall down before;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K</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iss</a:t>
            </a:r>
          </a:p>
          <a:p>
            <a:pPr marL="800100" lvl="1" indent="-342900">
              <a:lnSpc>
                <a:spcPct val="107000"/>
              </a:lnSpc>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Reverence – Fear and Awe</a:t>
            </a:r>
          </a:p>
          <a:p>
            <a:pPr marL="342900" marR="0" lvl="0" indent="-342900">
              <a:lnSpc>
                <a:spcPct val="107000"/>
              </a:lnSpc>
              <a:spcBef>
                <a:spcPts val="0"/>
              </a:spcBef>
              <a:spcAft>
                <a:spcPts val="0"/>
              </a:spcAft>
              <a:buSzPct val="75000"/>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Worshipping God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IS NOT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accomplished by worshipping others</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ct val="75000"/>
              <a:buFont typeface="Arial" panose="020B0604020202020204" pitchFamily="34" charset="0"/>
              <a:buChar char="•"/>
            </a:pP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Worship God only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(spirit to Spirit) which is expressing </a:t>
            </a: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love to God directly</a:t>
            </a:r>
            <a:endPar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This is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obedience to the foremost command</a:t>
            </a:r>
          </a:p>
          <a:p>
            <a:pPr marR="0" lvl="0">
              <a:lnSpc>
                <a:spcPct val="107000"/>
              </a:lnSpc>
              <a:spcBef>
                <a:spcPts val="0"/>
              </a:spcBef>
              <a:spcAft>
                <a:spcPts val="0"/>
              </a:spcAft>
              <a:buSzPct val="75000"/>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75000"/>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406579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778747" cy="4524315"/>
          </a:xfrm>
          <a:prstGeom prst="rect">
            <a:avLst/>
          </a:prstGeom>
          <a:noFill/>
        </p:spPr>
        <p:txBody>
          <a:bodyPr wrap="square">
            <a:spAutoFit/>
          </a:bodyPr>
          <a:lstStyle/>
          <a:p>
            <a:pPr marL="457200" indent="-457200">
              <a:buFont typeface="+mj-lt"/>
              <a:buAutoNum type="arabicPeriod" startAt="3"/>
            </a:pPr>
            <a:r>
              <a:rPr lang="en-US" sz="2400" b="1" dirty="0">
                <a:latin typeface="Times New Roman" panose="02020603050405020304" pitchFamily="18" charset="0"/>
                <a:cs typeface="Times New Roman" panose="02020603050405020304" pitchFamily="18" charset="0"/>
              </a:rPr>
              <a:t>God Commands the Church to </a:t>
            </a:r>
            <a:r>
              <a:rPr lang="en-US" sz="2400" b="1" dirty="0">
                <a:highlight>
                  <a:srgbClr val="00FF00"/>
                </a:highlight>
                <a:latin typeface="Times New Roman" panose="02020603050405020304" pitchFamily="18" charset="0"/>
                <a:cs typeface="Times New Roman" panose="02020603050405020304" pitchFamily="18" charset="0"/>
              </a:rPr>
              <a:t>Assemble</a:t>
            </a:r>
            <a:r>
              <a:rPr lang="en-US" sz="2400" b="1" dirty="0">
                <a:latin typeface="Times New Roman" panose="02020603050405020304" pitchFamily="18" charset="0"/>
                <a:cs typeface="Times New Roman" panose="02020603050405020304" pitchFamily="18" charset="0"/>
              </a:rPr>
              <a:t> on the First Day of the Week to Worship Him </a:t>
            </a:r>
          </a:p>
          <a:p>
            <a:endParaRPr lang="en-US" sz="2400" b="1" u="sng"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Scriptural Example</a:t>
            </a:r>
            <a:r>
              <a:rPr lang="en-US" sz="2400" b="1" dirty="0">
                <a:latin typeface="Times New Roman" panose="02020603050405020304" pitchFamily="18" charset="0"/>
                <a:cs typeface="Times New Roman" panose="02020603050405020304" pitchFamily="18" charset="0"/>
              </a:rPr>
              <a:t>:</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20:7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On the </a:t>
            </a:r>
            <a:r>
              <a:rPr lang="en-US" sz="2400" b="1" u="sng" dirty="0">
                <a:highlight>
                  <a:srgbClr val="FFFF00"/>
                </a:highlight>
                <a:latin typeface="Times New Roman" panose="02020603050405020304" pitchFamily="18" charset="0"/>
                <a:cs typeface="Times New Roman" panose="02020603050405020304" pitchFamily="18" charset="0"/>
              </a:rPr>
              <a:t>first day of the week</a:t>
            </a:r>
            <a:r>
              <a:rPr lang="en-US" sz="2400" dirty="0">
                <a:latin typeface="Times New Roman" panose="02020603050405020304" pitchFamily="18" charset="0"/>
                <a:cs typeface="Times New Roman" panose="02020603050405020304" pitchFamily="18" charset="0"/>
              </a:rPr>
              <a:t>, when we were </a:t>
            </a:r>
            <a:r>
              <a:rPr lang="en-US" sz="2400" b="1" u="sng" dirty="0">
                <a:highlight>
                  <a:srgbClr val="00FF00"/>
                </a:highlight>
                <a:latin typeface="Times New Roman" panose="02020603050405020304" pitchFamily="18" charset="0"/>
                <a:cs typeface="Times New Roman" panose="02020603050405020304" pitchFamily="18" charset="0"/>
              </a:rPr>
              <a:t>gathered together </a:t>
            </a:r>
            <a:r>
              <a:rPr lang="en-US" sz="2400" b="1" u="sng" dirty="0">
                <a:latin typeface="Times New Roman" panose="02020603050405020304" pitchFamily="18" charset="0"/>
                <a:cs typeface="Times New Roman" panose="02020603050405020304" pitchFamily="18" charset="0"/>
              </a:rPr>
              <a:t>(</a:t>
            </a:r>
            <a:r>
              <a:rPr lang="en-US" sz="2400" b="1" i="1" dirty="0" err="1">
                <a:effectLst/>
                <a:latin typeface="Times New Roman" panose="02020603050405020304" pitchFamily="18" charset="0"/>
                <a:cs typeface="Times New Roman" panose="02020603050405020304" pitchFamily="18" charset="0"/>
              </a:rPr>
              <a:t>sunagô</a:t>
            </a:r>
            <a:r>
              <a:rPr lang="en-US" sz="2400" b="1" i="1" dirty="0">
                <a:effectLst/>
                <a:latin typeface="Times New Roman" panose="02020603050405020304" pitchFamily="18" charset="0"/>
                <a:cs typeface="Times New Roman" panose="02020603050405020304" pitchFamily="18" charset="0"/>
              </a:rPr>
              <a:t> – come together; to assemble) </a:t>
            </a:r>
            <a:r>
              <a:rPr lang="en-US" sz="2400" b="1" u="sng" dirty="0">
                <a:highlight>
                  <a:srgbClr val="FFFF00"/>
                </a:highlight>
                <a:latin typeface="Times New Roman" panose="02020603050405020304" pitchFamily="18" charset="0"/>
                <a:cs typeface="Times New Roman" panose="02020603050405020304" pitchFamily="18" charset="0"/>
              </a:rPr>
              <a:t>to break bread</a:t>
            </a:r>
            <a:r>
              <a:rPr lang="en-US" sz="2400" dirty="0">
                <a:latin typeface="Times New Roman" panose="02020603050405020304" pitchFamily="18" charset="0"/>
                <a:cs typeface="Times New Roman" panose="02020603050405020304" pitchFamily="18" charset="0"/>
              </a:rPr>
              <a:t>, (Lord’s Supper) Paul </a:t>
            </a:r>
            <a:r>
              <a:rPr lang="en-US" sz="2400" i="1" dirty="0">
                <a:latin typeface="Times New Roman" panose="02020603050405020304" pitchFamily="18" charset="0"/>
                <a:cs typeface="Times New Roman" panose="02020603050405020304" pitchFamily="18" charset="0"/>
              </a:rPr>
              <a:t>began</a:t>
            </a:r>
            <a:r>
              <a:rPr lang="en-US" sz="2400" dirty="0">
                <a:latin typeface="Times New Roman" panose="02020603050405020304" pitchFamily="18" charset="0"/>
                <a:cs typeface="Times New Roman" panose="02020603050405020304" pitchFamily="18" charset="0"/>
              </a:rPr>
              <a:t> talking to them</a:t>
            </a:r>
          </a:p>
          <a:p>
            <a:endParaRPr lang="en-US" sz="2400"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Commandment</a:t>
            </a:r>
            <a:r>
              <a:rPr lang="en-US" sz="2400" b="1"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10:24-25 </a:t>
            </a:r>
            <a:r>
              <a:rPr lang="en-US" sz="2400" dirty="0">
                <a:latin typeface="Times New Roman" panose="02020603050405020304" pitchFamily="18" charset="0"/>
                <a:cs typeface="Times New Roman" panose="02020603050405020304" pitchFamily="18" charset="0"/>
              </a:rPr>
              <a:t> and let us consider how to stimulate one another to </a:t>
            </a:r>
            <a:r>
              <a:rPr lang="en-US" sz="2400" b="1" u="sng" dirty="0">
                <a:highlight>
                  <a:srgbClr val="FFFF00"/>
                </a:highlight>
                <a:latin typeface="Times New Roman" panose="02020603050405020304" pitchFamily="18" charset="0"/>
                <a:cs typeface="Times New Roman" panose="02020603050405020304" pitchFamily="18" charset="0"/>
              </a:rPr>
              <a:t>love and good deeds</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25 </a:t>
            </a:r>
            <a:r>
              <a:rPr lang="en-US" sz="2400" dirty="0">
                <a:latin typeface="Times New Roman" panose="02020603050405020304" pitchFamily="18" charset="0"/>
                <a:cs typeface="Times New Roman" panose="02020603050405020304" pitchFamily="18" charset="0"/>
              </a:rPr>
              <a:t> not </a:t>
            </a:r>
            <a:r>
              <a:rPr lang="en-US" sz="2400" b="1" u="sng" dirty="0">
                <a:highlight>
                  <a:srgbClr val="FFFF00"/>
                </a:highlight>
                <a:latin typeface="Times New Roman" panose="02020603050405020304" pitchFamily="18" charset="0"/>
                <a:cs typeface="Times New Roman" panose="02020603050405020304" pitchFamily="18" charset="0"/>
              </a:rPr>
              <a:t>forsaking our own </a:t>
            </a:r>
            <a:r>
              <a:rPr lang="en-US" sz="2400" b="1" u="sng" dirty="0">
                <a:highlight>
                  <a:srgbClr val="00FF00"/>
                </a:highlight>
                <a:latin typeface="Times New Roman" panose="02020603050405020304" pitchFamily="18" charset="0"/>
                <a:cs typeface="Times New Roman" panose="02020603050405020304" pitchFamily="18" charset="0"/>
              </a:rPr>
              <a:t>assembling together</a:t>
            </a:r>
            <a:r>
              <a:rPr lang="en-US" sz="2400" b="1" u="sng" dirty="0">
                <a:highlight>
                  <a:srgbClr val="FF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06379771"/>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3" name="TextBox 2">
            <a:extLst>
              <a:ext uri="{FF2B5EF4-FFF2-40B4-BE49-F238E27FC236}">
                <a16:creationId xmlns:a16="http://schemas.microsoft.com/office/drawing/2014/main" id="{B6807BBE-B430-E159-7B72-CD38075B8F78}"/>
              </a:ext>
            </a:extLst>
          </p:cNvPr>
          <p:cNvSpPr txBox="1"/>
          <p:nvPr/>
        </p:nvSpPr>
        <p:spPr>
          <a:xfrm>
            <a:off x="120650" y="857511"/>
            <a:ext cx="12071349" cy="5993307"/>
          </a:xfrm>
          <a:prstGeom prst="rect">
            <a:avLst/>
          </a:prstGeom>
          <a:noFill/>
        </p:spPr>
        <p:txBody>
          <a:bodyPr wrap="square">
            <a:spAutoFit/>
          </a:bodyPr>
          <a:lstStyle/>
          <a:p>
            <a:pPr marL="0" marR="0">
              <a:lnSpc>
                <a:spcPct val="107000"/>
              </a:lnSpc>
              <a:spcBef>
                <a:spcPts val="0"/>
              </a:spcBef>
              <a:spcAft>
                <a:spcPts val="0"/>
              </a:spcAft>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When Loving and Worshipping God – We Serve God</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1 John 3:18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Little children, let us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not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love</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with word</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or with tongue, but in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deed and truth</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ct val="71000"/>
              <a:buFont typeface="Symbol" panose="05050102010706020507" pitchFamily="18" charset="2"/>
              <a:buChar char=""/>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Greek Word </a:t>
            </a:r>
            <a:r>
              <a:rPr lang="en-US" sz="2400" b="1" i="1" kern="100" dirty="0" err="1">
                <a:effectLst/>
                <a:latin typeface="Times New Roman" panose="02020603050405020304" pitchFamily="18" charset="0"/>
                <a:ea typeface="Calibri" panose="020F0502020204030204" pitchFamily="34" charset="0"/>
                <a:cs typeface="Times New Roman" panose="02020603050405020304" pitchFamily="18" charset="0"/>
              </a:rPr>
              <a:t>douleuo</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serving as a slave is used to describe service to each other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ct val="71000"/>
              <a:buFont typeface="Symbol" panose="05050102010706020507" pitchFamily="18" charset="2"/>
              <a:buChar char=""/>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Greek Word: </a:t>
            </a:r>
            <a:r>
              <a:rPr lang="en-US" sz="2400" b="1" i="1" kern="0" dirty="0" err="1">
                <a:effectLst/>
                <a:latin typeface="Times New Roman" panose="02020603050405020304" pitchFamily="18" charset="0"/>
                <a:ea typeface="Times New Roman" panose="02020603050405020304" pitchFamily="18" charset="0"/>
                <a:cs typeface="Times New Roman" panose="02020603050405020304" pitchFamily="18" charset="0"/>
              </a:rPr>
              <a:t>latreuia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serving as a priest is used to describe service to God</a:t>
            </a:r>
            <a:endParaRPr lang="en-US" sz="24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u="sng" kern="1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Galatians 5:13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through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love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serve</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douleuô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to be a slave; to serve)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one another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Romans 12:1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Therefore I urge you, brethren, by the mercies of God, to present your bodies a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living and holy sacrifice</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thusia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sacrifice), acceptable to God,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which is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your </a:t>
            </a:r>
            <a:r>
              <a:rPr lang="en-US" sz="2400" b="1" u="sng"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spiritual service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latreuia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to serve as priests)</a:t>
            </a: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of worship</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latreuia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to serve as priests)</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When we ar</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e worshipping God, we are serving Him as priests</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75000"/>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2746605"/>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05303" y="857511"/>
            <a:ext cx="11378193" cy="6111609"/>
          </a:xfrm>
          <a:prstGeom prst="rect">
            <a:avLst/>
          </a:prstGeom>
          <a:noFill/>
        </p:spPr>
        <p:txBody>
          <a:bodyPr wrap="square">
            <a:spAutoFit/>
          </a:bodyPr>
          <a:lstStyle/>
          <a:p>
            <a:pPr marR="0" lvl="0">
              <a:lnSpc>
                <a:spcPct val="107000"/>
              </a:lnSpc>
              <a:spcBef>
                <a:spcPts val="0"/>
              </a:spcBef>
              <a:spcAft>
                <a:spcPts val="0"/>
              </a:spcAft>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 Six Priestl</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y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Services of Worship (</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 priestl</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y services)</a:t>
            </a:r>
          </a:p>
          <a:p>
            <a:pPr marR="0" lvl="0">
              <a:lnSpc>
                <a:spcPct val="107000"/>
              </a:lnSpc>
              <a:spcBef>
                <a:spcPts val="0"/>
              </a:spcBef>
              <a:spcAft>
                <a:spcPts val="0"/>
              </a:spcAft>
              <a:tabLst>
                <a:tab pos="228600" algn="l"/>
                <a:tab pos="457200" algn="l"/>
              </a:tabLst>
            </a:pP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Partaking of the Lord’s Supper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Teach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Sing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Pray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Contribution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28600" algn="l"/>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Fellowship</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Remember:  Only the priests entered into the temple (dwelling place of God) to offer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priestl</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y worship services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n-US" sz="3600" dirty="0">
                <a:latin typeface="Times New Roman" panose="02020603050405020304" pitchFamily="18" charset="0"/>
                <a:cs typeface="Times New Roman" panose="02020603050405020304" pitchFamily="18" charset="0"/>
              </a:rPr>
            </a:b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4684535"/>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20650" y="857511"/>
            <a:ext cx="12071349" cy="5993307"/>
          </a:xfrm>
          <a:prstGeom prst="rect">
            <a:avLst/>
          </a:prstGeom>
          <a:noFill/>
        </p:spPr>
        <p:txBody>
          <a:bodyPr wrap="square">
            <a:spAutoFit/>
          </a:bodyPr>
          <a:lstStyle/>
          <a:p>
            <a:pPr marL="342900" marR="0" lvl="0" indent="-342900">
              <a:lnSpc>
                <a:spcPct val="107000"/>
              </a:lnSpc>
              <a:spcBef>
                <a:spcPts val="0"/>
              </a:spcBef>
              <a:spcAft>
                <a:spcPts val="0"/>
              </a:spcAft>
              <a:buSzPct val="75000"/>
              <a:buFont typeface="Symbol" panose="05050102010706020507" pitchFamily="18" charset="2"/>
              <a:buChar char=""/>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 partaking of the Lord’s Supper:</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Commandment – 1 Corinthians 11:23-26</a:t>
            </a:r>
          </a:p>
          <a:p>
            <a:pPr marL="800100" lvl="1" indent="-342900">
              <a:lnSpc>
                <a:spcPct val="107000"/>
              </a:lnSpc>
              <a:buSzPct val="75000"/>
              <a:buFont typeface="Symbol" panose="05050102010706020507" pitchFamily="18" charset="2"/>
              <a:buChar char=""/>
            </a:pP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Exclusively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partaken on the First Day of the week Church assembly – Acts 20:7</a:t>
            </a:r>
          </a:p>
          <a:p>
            <a:pPr marL="342900" marR="0" lvl="0" indent="-342900">
              <a:lnSpc>
                <a:spcPct val="107000"/>
              </a:lnSpc>
              <a:spcBef>
                <a:spcPts val="0"/>
              </a:spcBef>
              <a:spcAft>
                <a:spcPts val="0"/>
              </a:spcAft>
              <a:buSzPct val="75000"/>
              <a:buFont typeface="Symbol" panose="05050102010706020507" pitchFamily="18" charset="2"/>
              <a:buChar char=""/>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Three worship elements of </a:t>
            </a:r>
            <a:r>
              <a:rPr lang="en-US" sz="2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Teaching, Singing, and Praying</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Each one is commanded</a:t>
            </a:r>
          </a:p>
          <a:p>
            <a:pPr marL="1257300" lvl="2" indent="-342900">
              <a:lnSpc>
                <a:spcPct val="107000"/>
              </a:lnSpc>
              <a:buSzPct val="75000"/>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Teaching – Mt 28:19; Col 3:16; 2 Tim 2:2; 4:2</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Singing – Ephesians 4:19; Colossians 3:16</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Prayer – 1 Timothy 2:1-8</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Each one is authorized for worship on the First Day of the Week by example</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Teaching – 1 Corinthians 14:26</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Singing – 1 Corinthians 14:15; 26</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Prayer – 1 Corinthians 14:15</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However,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teaching, singing, and prayer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can be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additionally</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performed in other assemblies outside of the First Day Asse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mbly</a:t>
            </a:r>
          </a:p>
          <a:p>
            <a:pPr marL="1257300" lvl="2"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Wednesday Night and other Venues</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ight Brace 2">
            <a:extLst>
              <a:ext uri="{FF2B5EF4-FFF2-40B4-BE49-F238E27FC236}">
                <a16:creationId xmlns:a16="http://schemas.microsoft.com/office/drawing/2014/main" id="{5947711A-C269-971C-6D57-82FDA09FF5C2}"/>
              </a:ext>
            </a:extLst>
          </p:cNvPr>
          <p:cNvSpPr/>
          <p:nvPr/>
        </p:nvSpPr>
        <p:spPr>
          <a:xfrm>
            <a:off x="5848350" y="4483100"/>
            <a:ext cx="293369" cy="1098550"/>
          </a:xfrm>
          <a:prstGeom prst="rightBrace">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1B4ED610-72A2-D87A-CD1C-98AB2EB9984A}"/>
              </a:ext>
            </a:extLst>
          </p:cNvPr>
          <p:cNvSpPr txBox="1"/>
          <p:nvPr/>
        </p:nvSpPr>
        <p:spPr>
          <a:xfrm>
            <a:off x="6325869" y="4524543"/>
            <a:ext cx="5543550" cy="1015663"/>
          </a:xfrm>
          <a:prstGeom prst="rect">
            <a:avLst/>
          </a:prstGeom>
          <a:noFill/>
          <a:ln w="34925">
            <a:solidFill>
              <a:schemeClr val="tx1"/>
            </a:solidFill>
          </a:ln>
        </p:spPr>
        <p:txBody>
          <a:bodyPr wrap="square" rtlCol="0">
            <a:spAutoFit/>
          </a:bodyPr>
          <a:lstStyle/>
          <a:p>
            <a:r>
              <a:rPr lang="en-US" sz="2000" b="1" dirty="0">
                <a:latin typeface="Times New Roman" panose="02020603050405020304" pitchFamily="18" charset="0"/>
                <a:cs typeface="Times New Roman" panose="02020603050405020304" pitchFamily="18" charset="0"/>
              </a:rPr>
              <a:t>1 Corinthians 14:26 … </a:t>
            </a:r>
            <a:r>
              <a:rPr lang="en-US" sz="2000" dirty="0">
                <a:latin typeface="Times New Roman" panose="02020603050405020304" pitchFamily="18" charset="0"/>
                <a:cs typeface="Times New Roman" panose="02020603050405020304" pitchFamily="18" charset="0"/>
              </a:rPr>
              <a:t> When you </a:t>
            </a:r>
            <a:r>
              <a:rPr lang="en-US" sz="2000" b="1" dirty="0">
                <a:highlight>
                  <a:srgbClr val="FFFF00"/>
                </a:highlight>
                <a:latin typeface="Times New Roman" panose="02020603050405020304" pitchFamily="18" charset="0"/>
                <a:cs typeface="Times New Roman" panose="02020603050405020304" pitchFamily="18" charset="0"/>
              </a:rPr>
              <a:t>assemble</a:t>
            </a:r>
            <a:r>
              <a:rPr lang="en-US" sz="2000" dirty="0">
                <a:latin typeface="Times New Roman" panose="02020603050405020304" pitchFamily="18" charset="0"/>
                <a:cs typeface="Times New Roman" panose="02020603050405020304" pitchFamily="18" charset="0"/>
              </a:rPr>
              <a:t>, each one has a </a:t>
            </a:r>
            <a:r>
              <a:rPr lang="en-US" sz="2000" b="1" dirty="0">
                <a:highlight>
                  <a:srgbClr val="FFFF00"/>
                </a:highlight>
                <a:latin typeface="Times New Roman" panose="02020603050405020304" pitchFamily="18" charset="0"/>
                <a:cs typeface="Times New Roman" panose="02020603050405020304" pitchFamily="18" charset="0"/>
              </a:rPr>
              <a:t>psalm</a:t>
            </a:r>
            <a:r>
              <a:rPr lang="en-US" sz="2000" dirty="0">
                <a:latin typeface="Times New Roman" panose="02020603050405020304" pitchFamily="18" charset="0"/>
                <a:cs typeface="Times New Roman" panose="02020603050405020304" pitchFamily="18" charset="0"/>
              </a:rPr>
              <a:t> (singing), has a </a:t>
            </a:r>
            <a:r>
              <a:rPr lang="en-US" sz="2000" b="1" dirty="0">
                <a:highlight>
                  <a:srgbClr val="FFFF00"/>
                </a:highlight>
                <a:latin typeface="Times New Roman" panose="02020603050405020304" pitchFamily="18" charset="0"/>
                <a:cs typeface="Times New Roman" panose="02020603050405020304" pitchFamily="18" charset="0"/>
              </a:rPr>
              <a:t>teaching</a:t>
            </a:r>
            <a:r>
              <a:rPr lang="en-US" sz="2000" dirty="0">
                <a:latin typeface="Times New Roman" panose="02020603050405020304" pitchFamily="18" charset="0"/>
                <a:cs typeface="Times New Roman" panose="02020603050405020304" pitchFamily="18" charset="0"/>
              </a:rPr>
              <a:t>, …Let all things be done for </a:t>
            </a:r>
            <a:r>
              <a:rPr lang="en-US" sz="2000" b="1" dirty="0">
                <a:highlight>
                  <a:srgbClr val="FFFF00"/>
                </a:highlight>
                <a:latin typeface="Times New Roman" panose="02020603050405020304" pitchFamily="18" charset="0"/>
                <a:cs typeface="Times New Roman" panose="02020603050405020304" pitchFamily="18" charset="0"/>
              </a:rPr>
              <a:t>edification</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86421371"/>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20650" y="857511"/>
            <a:ext cx="12071349" cy="7573996"/>
          </a:xfrm>
          <a:prstGeom prst="rect">
            <a:avLst/>
          </a:prstGeom>
          <a:noFill/>
        </p:spPr>
        <p:txBody>
          <a:bodyPr wrap="square">
            <a:spAutoFit/>
          </a:bodyPr>
          <a:lstStyle/>
          <a:p>
            <a:pPr>
              <a:lnSpc>
                <a:spcPct val="107000"/>
              </a:lnSpc>
              <a:buSzPct val="75000"/>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To Summarize the First Four Worship Services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leitourgia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priestl</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y services):</a:t>
            </a:r>
          </a:p>
          <a:p>
            <a:pPr>
              <a:lnSpc>
                <a:spcPct val="107000"/>
              </a:lnSpc>
              <a:buSzPct val="75000"/>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buSzPct val="75000"/>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Partaking of the Lords Supper</a:t>
            </a:r>
          </a:p>
          <a:p>
            <a:pPr marL="342900" indent="-342900">
              <a:lnSpc>
                <a:spcPct val="107000"/>
              </a:lnSpc>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Reserved exclusively to the First Day of the Week Church Assembly –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Acts 20:7</a:t>
            </a:r>
          </a:p>
          <a:p>
            <a:pPr marL="342900" indent="-342900">
              <a:lnSpc>
                <a:spcPct val="107000"/>
              </a:lnSpc>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Not authorized on any other day or Church assembly</a:t>
            </a:r>
          </a:p>
          <a:p>
            <a:pPr>
              <a:lnSpc>
                <a:spcPct val="107000"/>
              </a:lnSpc>
              <a:buSzPct val="75000"/>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buSzPct val="75000"/>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Teaching, Praying, and Singing</a:t>
            </a:r>
          </a:p>
          <a:p>
            <a:pPr marL="342900" indent="-342900">
              <a:lnSpc>
                <a:spcPct val="107000"/>
              </a:lnSpc>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Authorized on the First Day of the Week Church Assembly –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1 Corinthians 14:15; 26</a:t>
            </a:r>
          </a:p>
          <a:p>
            <a:pPr marL="342900" indent="-342900">
              <a:lnSpc>
                <a:spcPct val="107000"/>
              </a:lnSpc>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Authorized for any other day of the week</a:t>
            </a:r>
          </a:p>
          <a:p>
            <a:pPr marL="1257300" lvl="2" indent="-342900">
              <a:lnSpc>
                <a:spcPct val="107000"/>
              </a:lnSpc>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Church assembly</a:t>
            </a:r>
          </a:p>
          <a:p>
            <a:pPr marL="1257300" lvl="2" indent="-342900">
              <a:lnSpc>
                <a:spcPct val="107000"/>
              </a:lnSpc>
              <a:buSzPct val="75000"/>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Other assemblies</a:t>
            </a:r>
          </a:p>
          <a:p>
            <a:pPr lvl="2">
              <a:lnSpc>
                <a:spcPct val="107000"/>
              </a:lnSpc>
              <a:buSzPct val="75000"/>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buSzPct val="75000"/>
            </a:pPr>
            <a:r>
              <a:rPr lang="en-US" sz="2400" b="1" dirty="0">
                <a:latin typeface="Times New Roman" panose="02020603050405020304" pitchFamily="18" charset="0"/>
                <a:cs typeface="Times New Roman" panose="02020603050405020304" pitchFamily="18" charset="0"/>
              </a:rPr>
              <a:t>Matthew 18:20 </a:t>
            </a:r>
            <a:r>
              <a:rPr lang="en-US" sz="2400" dirty="0">
                <a:latin typeface="Times New Roman" panose="02020603050405020304" pitchFamily="18" charset="0"/>
                <a:cs typeface="Times New Roman" panose="02020603050405020304" pitchFamily="18" charset="0"/>
              </a:rPr>
              <a:t>"For where two or three have </a:t>
            </a:r>
            <a:r>
              <a:rPr lang="en-US" sz="2400" b="1" u="sng" dirty="0">
                <a:highlight>
                  <a:srgbClr val="FFFF00"/>
                </a:highlight>
                <a:latin typeface="Times New Roman" panose="02020603050405020304" pitchFamily="18" charset="0"/>
                <a:cs typeface="Times New Roman" panose="02020603050405020304" pitchFamily="18" charset="0"/>
              </a:rPr>
              <a:t>gathered together </a:t>
            </a:r>
            <a:r>
              <a:rPr lang="en-US" sz="2400" dirty="0">
                <a:latin typeface="Times New Roman" panose="02020603050405020304" pitchFamily="18" charset="0"/>
                <a:cs typeface="Times New Roman" panose="02020603050405020304" pitchFamily="18" charset="0"/>
              </a:rPr>
              <a:t>in My name, I am there in their midst." </a:t>
            </a:r>
            <a:br>
              <a:rPr lang="en-US" sz="2400" dirty="0"/>
            </a:b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buSzPct val="75000"/>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75000"/>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75000"/>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75000"/>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1319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770537"/>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scriptures description of this fallen physical realm is remarkably similar to the description of hell</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Jude 1:6 And angels who did not keep their own domain, but abandoned their proper abode, He has kept in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eternal bonds under darkness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for the judgment of the great day,</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Matthew 8:12 but the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sons of the kingdom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(Kingdom of Israel) will be cast out into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outer darkness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 that place there will be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weeping and gnashing of teeth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572566720"/>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20650" y="857511"/>
            <a:ext cx="12071349" cy="5334730"/>
          </a:xfrm>
          <a:prstGeom prst="rect">
            <a:avLst/>
          </a:prstGeom>
          <a:noFill/>
        </p:spPr>
        <p:txBody>
          <a:bodyPr wrap="square">
            <a:spAutoFit/>
          </a:bodyPr>
          <a:lstStyle/>
          <a:p>
            <a:pPr>
              <a:lnSpc>
                <a:spcPct val="107000"/>
              </a:lnSpc>
              <a:buSzPct val="75000"/>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This leaves the remaining two:</a:t>
            </a:r>
          </a:p>
          <a:p>
            <a:pPr>
              <a:lnSpc>
                <a:spcPct val="107000"/>
              </a:lnSpc>
              <a:buSzPct val="75000"/>
            </a:pPr>
            <a:endParaRPr lang="en-US" sz="4800" b="1"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buSzPct val="75000"/>
              <a:buFont typeface="Arial" panose="020B0604020202020204" pitchFamily="34" charset="0"/>
              <a:buChar char="•"/>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Contributions</a:t>
            </a:r>
          </a:p>
          <a:p>
            <a:pPr marL="457200" indent="-457200">
              <a:lnSpc>
                <a:spcPct val="107000"/>
              </a:lnSpc>
              <a:buSzPct val="75000"/>
              <a:buFont typeface="Arial" panose="020B0604020202020204" pitchFamily="34" charset="0"/>
              <a:buChar char="•"/>
            </a:pPr>
            <a:r>
              <a:rPr lang="en-US" sz="4800" b="1" kern="100" dirty="0">
                <a:latin typeface="Times New Roman" panose="02020603050405020304" pitchFamily="18" charset="0"/>
                <a:ea typeface="Calibri" panose="020F0502020204030204" pitchFamily="34" charset="0"/>
                <a:cs typeface="Times New Roman" panose="02020603050405020304" pitchFamily="18" charset="0"/>
              </a:rPr>
              <a:t>Fellowship</a:t>
            </a:r>
            <a:br>
              <a:rPr lang="en-US" sz="3200" dirty="0">
                <a:latin typeface="Times New Roman" panose="02020603050405020304" pitchFamily="18" charset="0"/>
                <a:cs typeface="Times New Roman" panose="02020603050405020304" pitchFamily="18" charset="0"/>
              </a:rPr>
            </a:br>
            <a:endParaRPr lang="en-US" sz="32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buSzPct val="75000"/>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75000"/>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75000"/>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ct val="75000"/>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7273253"/>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9537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34705" y="760985"/>
            <a:ext cx="11378193" cy="5570756"/>
          </a:xfrm>
          <a:prstGeom prst="rect">
            <a:avLst/>
          </a:prstGeom>
          <a:noFill/>
        </p:spPr>
        <p:txBody>
          <a:bodyPr wrap="square">
            <a:spAutoFit/>
          </a:bodyPr>
          <a:lstStyle/>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Macedonian Contributions to Needy Saints in </a:t>
            </a:r>
            <a:r>
              <a:rPr lang="en-US" sz="2400" b="1" dirty="0" err="1">
                <a:latin typeface="Times New Roman" panose="02020603050405020304" pitchFamily="18" charset="0"/>
                <a:cs typeface="Times New Roman" panose="02020603050405020304" pitchFamily="18" charset="0"/>
              </a:rPr>
              <a:t>Jersualem</a:t>
            </a: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0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1 Corinthians 16:1-2</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Now concerning the </a:t>
            </a:r>
            <a:r>
              <a:rPr lang="en-US" sz="2800" b="1" u="sng" dirty="0">
                <a:highlight>
                  <a:srgbClr val="FFFF00"/>
                </a:highlight>
                <a:latin typeface="Times New Roman" panose="02020603050405020304" pitchFamily="18" charset="0"/>
                <a:cs typeface="Times New Roman" panose="02020603050405020304" pitchFamily="18" charset="0"/>
              </a:rPr>
              <a:t>collection for the saints</a:t>
            </a:r>
            <a:r>
              <a:rPr lang="en-US" sz="2800" dirty="0">
                <a:latin typeface="Times New Roman" panose="02020603050405020304" pitchFamily="18" charset="0"/>
                <a:cs typeface="Times New Roman" panose="02020603050405020304" pitchFamily="18" charset="0"/>
              </a:rPr>
              <a:t>, as I directed the churches of Galatia, so do you also. </a:t>
            </a:r>
            <a:r>
              <a:rPr lang="en-US" sz="2800" baseline="30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 On the </a:t>
            </a:r>
            <a:r>
              <a:rPr lang="en-US" sz="2800" b="1" u="sng" dirty="0">
                <a:highlight>
                  <a:srgbClr val="00FF00"/>
                </a:highlight>
                <a:latin typeface="Times New Roman" panose="02020603050405020304" pitchFamily="18" charset="0"/>
                <a:cs typeface="Times New Roman" panose="02020603050405020304" pitchFamily="18" charset="0"/>
              </a:rPr>
              <a:t>first day of every week </a:t>
            </a:r>
            <a:r>
              <a:rPr lang="en-US" sz="2800" dirty="0">
                <a:latin typeface="Times New Roman" panose="02020603050405020304" pitchFamily="18" charset="0"/>
                <a:cs typeface="Times New Roman" panose="02020603050405020304" pitchFamily="18" charset="0"/>
              </a:rPr>
              <a:t>each one of you is to put aside and save, as he may prosper, so that no </a:t>
            </a:r>
            <a:r>
              <a:rPr lang="en-US" sz="2800" b="1" u="sng" dirty="0">
                <a:highlight>
                  <a:srgbClr val="FFFF00"/>
                </a:highlight>
                <a:latin typeface="Times New Roman" panose="02020603050405020304" pitchFamily="18" charset="0"/>
                <a:cs typeface="Times New Roman" panose="02020603050405020304" pitchFamily="18" charset="0"/>
              </a:rPr>
              <a:t>collections</a:t>
            </a:r>
            <a:r>
              <a:rPr lang="en-US" sz="2800" b="1" u="sng"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(for saints in Jerusalem) be made when I come. </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 Corinthians 9:12 </a:t>
            </a:r>
            <a:r>
              <a:rPr lang="en-US" sz="2800" dirty="0">
                <a:latin typeface="Times New Roman" panose="02020603050405020304" pitchFamily="18" charset="0"/>
                <a:cs typeface="Times New Roman" panose="02020603050405020304" pitchFamily="18" charset="0"/>
              </a:rPr>
              <a:t> For the </a:t>
            </a:r>
            <a:r>
              <a:rPr lang="en-US" sz="2800" b="1" u="sng" dirty="0">
                <a:highlight>
                  <a:srgbClr val="FFFF00"/>
                </a:highlight>
                <a:latin typeface="Times New Roman" panose="02020603050405020304" pitchFamily="18" charset="0"/>
                <a:cs typeface="Times New Roman" panose="02020603050405020304" pitchFamily="18" charset="0"/>
              </a:rPr>
              <a:t>ministry of this service</a:t>
            </a:r>
            <a:r>
              <a:rPr lang="en-US" sz="2800" dirty="0">
                <a:latin typeface="Times New Roman" panose="02020603050405020304" pitchFamily="18" charset="0"/>
                <a:cs typeface="Times New Roman" panose="02020603050405020304" pitchFamily="18" charset="0"/>
              </a:rPr>
              <a:t> (</a:t>
            </a:r>
            <a:r>
              <a:rPr lang="en-US" sz="2800" i="1" dirty="0">
                <a:effectLst/>
                <a:highlight>
                  <a:srgbClr val="00FF00"/>
                </a:highlight>
                <a:latin typeface="Times New Roman" panose="02020603050405020304" pitchFamily="18" charset="0"/>
                <a:cs typeface="Times New Roman" panose="02020603050405020304" pitchFamily="18" charset="0"/>
              </a:rPr>
              <a:t>l</a:t>
            </a:r>
            <a:r>
              <a:rPr lang="en-US" sz="2800" b="1" i="1" dirty="0">
                <a:effectLst/>
                <a:highlight>
                  <a:srgbClr val="00FF00"/>
                </a:highlight>
                <a:latin typeface="Times New Roman" panose="02020603050405020304" pitchFamily="18" charset="0"/>
                <a:cs typeface="Times New Roman" panose="02020603050405020304" pitchFamily="18" charset="0"/>
              </a:rPr>
              <a:t>eitourgia – priestly service most often used in reference to sacrifices</a:t>
            </a:r>
            <a:r>
              <a:rPr lang="en-US" sz="2800" b="1" i="1" dirty="0">
                <a:effectLs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is not only fully supplying the needs of the saints, but is also overflowing through many </a:t>
            </a:r>
            <a:r>
              <a:rPr lang="en-US" sz="2800" b="1" u="sng" dirty="0">
                <a:highlight>
                  <a:srgbClr val="FFFF00"/>
                </a:highlight>
                <a:latin typeface="Times New Roman" panose="02020603050405020304" pitchFamily="18" charset="0"/>
                <a:cs typeface="Times New Roman" panose="02020603050405020304" pitchFamily="18" charset="0"/>
              </a:rPr>
              <a:t>thanksgivings to God</a:t>
            </a:r>
            <a:r>
              <a:rPr lang="en-US" sz="28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058931"/>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20650" y="857511"/>
            <a:ext cx="12071349" cy="5598136"/>
          </a:xfrm>
          <a:prstGeom prst="rect">
            <a:avLst/>
          </a:prstGeom>
          <a:noFill/>
        </p:spPr>
        <p:txBody>
          <a:bodyPr wrap="square">
            <a:spAutoFit/>
          </a:bodyPr>
          <a:lstStyle/>
          <a:p>
            <a:pPr marR="0" lvl="0">
              <a:lnSpc>
                <a:spcPct val="107000"/>
              </a:lnSpc>
              <a:spcBef>
                <a:spcPts val="0"/>
              </a:spcBef>
              <a:spcAft>
                <a:spcPts val="0"/>
              </a:spcAft>
              <a:buSzPct val="75000"/>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Contribution to the Local Church</a:t>
            </a: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SzPct val="75000"/>
              <a:buFont typeface="Symbol" panose="05050102010706020507" pitchFamily="18" charset="2"/>
              <a:buChar char=""/>
            </a:pP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Financially contributing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to the benevolent needs of another church is a </a:t>
            </a:r>
            <a:r>
              <a:rPr lang="en-US" sz="2400" i="1" dirty="0" err="1">
                <a:effectLst/>
                <a:highlight>
                  <a:srgbClr val="FFFF00"/>
                </a:highlight>
                <a:latin typeface="Times New Roman" panose="02020603050405020304" pitchFamily="18" charset="0"/>
                <a:cs typeface="Times New Roman" panose="02020603050405020304" pitchFamily="18" charset="0"/>
              </a:rPr>
              <a:t>l</a:t>
            </a:r>
            <a:r>
              <a:rPr lang="en-US" sz="2400" b="1" i="1" dirty="0" err="1">
                <a:effectLst/>
                <a:highlight>
                  <a:srgbClr val="FFFF00"/>
                </a:highlight>
                <a:latin typeface="Times New Roman" panose="02020603050405020304" pitchFamily="18" charset="0"/>
                <a:cs typeface="Times New Roman" panose="02020603050405020304" pitchFamily="18" charset="0"/>
              </a:rPr>
              <a:t>eitourgia</a:t>
            </a:r>
            <a:r>
              <a:rPr lang="en-US" sz="2400" b="1" i="1" dirty="0">
                <a:effectLst/>
                <a:highlight>
                  <a:srgbClr val="FFFF00"/>
                </a:highlight>
                <a:latin typeface="Times New Roman" panose="02020603050405020304" pitchFamily="18" charset="0"/>
                <a:cs typeface="Times New Roman" panose="02020603050405020304" pitchFamily="18" charset="0"/>
              </a:rPr>
              <a:t> – priestly service</a:t>
            </a:r>
            <a:r>
              <a:rPr lang="en-US" sz="2400" b="1" i="1" dirty="0">
                <a:effectLst/>
                <a:latin typeface="Times New Roman" panose="02020603050405020304" pitchFamily="18" charset="0"/>
                <a:cs typeface="Times New Roman" panose="02020603050405020304" pitchFamily="18" charset="0"/>
              </a:rPr>
              <a:t>  -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 sacrificial act of worship (Romans 12:1; Hebrews 13:16</a:t>
            </a:r>
          </a:p>
          <a:p>
            <a:pPr marL="342900" indent="-342900">
              <a:lnSpc>
                <a:spcPct val="107000"/>
              </a:lnSpc>
              <a:buSzPct val="75000"/>
              <a:buFont typeface="Symbol" panose="05050102010706020507" pitchFamily="18" charset="2"/>
              <a:buChar char=""/>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Scripture authorizes contributions for needy saints be made on the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First Day of the Week Church Assembly</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1 Corinthians 16:2; 2 Corinthians 9:12</a:t>
            </a:r>
          </a:p>
          <a:p>
            <a:pPr>
              <a:lnSpc>
                <a:spcPct val="107000"/>
              </a:lnSpc>
              <a:buSzPct val="75000"/>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SzPct val="75000"/>
              <a:buFont typeface="Symbol" panose="05050102010706020507" pitchFamily="18" charset="2"/>
              <a:buChar char=""/>
            </a:pP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 Commandment nor Scriptural Example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exists for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support of the local church</a:t>
            </a:r>
          </a:p>
          <a:p>
            <a:pPr marL="342900" indent="-342900">
              <a:lnSpc>
                <a:spcPct val="107000"/>
              </a:lnSpc>
              <a:buSzPct val="75000"/>
              <a:buFont typeface="Symbol" panose="05050102010706020507" pitchFamily="18" charset="2"/>
              <a:buChar char=""/>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SzPct val="75000"/>
              <a:buFont typeface="Symbol" panose="05050102010706020507" pitchFamily="18" charset="2"/>
              <a:buChar char=""/>
            </a:pPr>
            <a:r>
              <a:rPr lang="en-US" sz="2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Necessary Inference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based upon th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e Church’s activities and financial needs</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Preacher &amp; Teacher Compensation – 1 Corinthians 9:7-11, Gal 6:6; 1 Timothy 5:17-18</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Benevolence to needy saints – Acts 6; 1 Timothy 5:3; 2 Corinthians 9:12</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Land and Building (Necessary Reference) Expenses</a:t>
            </a:r>
          </a:p>
          <a:p>
            <a:pPr marL="800100" lvl="1" indent="-342900">
              <a:lnSpc>
                <a:spcPct val="107000"/>
              </a:lnSpc>
              <a:buSzPct val="75000"/>
              <a:buFont typeface="Symbol" panose="05050102010706020507" pitchFamily="18" charset="2"/>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Outside Evangelism – Philippians 4:15-16</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5467102"/>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9537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34705" y="1103885"/>
            <a:ext cx="11849345" cy="5262979"/>
          </a:xfrm>
          <a:prstGeom prst="rect">
            <a:avLst/>
          </a:prstGeom>
          <a:noFill/>
        </p:spPr>
        <p:txBody>
          <a:bodyPr wrap="square">
            <a:spAutoFit/>
          </a:bodyPr>
          <a:lstStyle/>
          <a:p>
            <a:pPr marR="0">
              <a:spcBef>
                <a:spcPts val="0"/>
              </a:spcBef>
              <a:spcAft>
                <a:spcPts val="0"/>
              </a:spcAft>
            </a:pPr>
            <a:r>
              <a:rPr lang="en-US" sz="2400" b="1" dirty="0">
                <a:latin typeface="Times New Roman" panose="02020603050405020304" pitchFamily="18" charset="0"/>
                <a:cs typeface="Times New Roman" panose="02020603050405020304" pitchFamily="18" charset="0"/>
              </a:rPr>
              <a:t>Contributions – 1 Corinthians 16:1-2</a:t>
            </a:r>
          </a:p>
          <a:p>
            <a:pPr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Paul is not commanding contributions be made on the first day of the week</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Indicates the commanded Assembly is a good time to contribute benevolence</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follows this is also a good time to contribute to the needs of the local church</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But we can contribute to the church on other days and not in the assembly</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Traveling and away from the church</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Sick</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Contributions to the church are a “priestly sacrifice” that gives thanksgiving to God</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All giving to others is a sacrificial act– Romans 12:1; Hebrews 13:16</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Romans 12:1 … </a:t>
            </a:r>
            <a:r>
              <a:rPr lang="en-US" sz="2400" dirty="0">
                <a:latin typeface="Times New Roman" panose="02020603050405020304" pitchFamily="18" charset="0"/>
                <a:cs typeface="Times New Roman" panose="02020603050405020304" pitchFamily="18" charset="0"/>
              </a:rPr>
              <a:t>present your bodies a </a:t>
            </a:r>
            <a:r>
              <a:rPr lang="en-US" sz="2400" b="1" u="sng" dirty="0">
                <a:highlight>
                  <a:srgbClr val="FFFF00"/>
                </a:highlight>
                <a:latin typeface="Times New Roman" panose="02020603050405020304" pitchFamily="18" charset="0"/>
                <a:cs typeface="Times New Roman" panose="02020603050405020304" pitchFamily="18" charset="0"/>
              </a:rPr>
              <a:t>living and holy </a:t>
            </a:r>
            <a:r>
              <a:rPr lang="en-US" sz="2400" b="1" u="sng" dirty="0">
                <a:highlight>
                  <a:srgbClr val="00FF00"/>
                </a:highlight>
                <a:latin typeface="Times New Roman" panose="02020603050405020304" pitchFamily="18" charset="0"/>
                <a:cs typeface="Times New Roman" panose="02020603050405020304" pitchFamily="18" charset="0"/>
              </a:rPr>
              <a:t>sacrifice</a:t>
            </a:r>
            <a:r>
              <a:rPr lang="en-US" sz="2400" dirty="0">
                <a:latin typeface="Times New Roman" panose="02020603050405020304" pitchFamily="18" charset="0"/>
                <a:cs typeface="Times New Roman" panose="02020603050405020304" pitchFamily="18" charset="0"/>
              </a:rPr>
              <a:t>….</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13:16 … </a:t>
            </a:r>
            <a:r>
              <a:rPr lang="en-US" sz="2400" dirty="0">
                <a:latin typeface="Times New Roman" panose="02020603050405020304" pitchFamily="18" charset="0"/>
                <a:cs typeface="Times New Roman" panose="02020603050405020304" pitchFamily="18" charset="0"/>
              </a:rPr>
              <a:t>doing </a:t>
            </a:r>
            <a:r>
              <a:rPr lang="en-US" sz="2400" b="1" u="sng" dirty="0">
                <a:highlight>
                  <a:srgbClr val="FFFF00"/>
                </a:highlight>
                <a:latin typeface="Times New Roman" panose="02020603050405020304" pitchFamily="18" charset="0"/>
                <a:cs typeface="Times New Roman" panose="02020603050405020304" pitchFamily="18" charset="0"/>
              </a:rPr>
              <a:t>good and sharing</a:t>
            </a:r>
            <a:r>
              <a:rPr lang="en-US" sz="2400" dirty="0">
                <a:latin typeface="Times New Roman" panose="02020603050405020304" pitchFamily="18" charset="0"/>
                <a:cs typeface="Times New Roman" panose="02020603050405020304" pitchFamily="18" charset="0"/>
              </a:rPr>
              <a:t>, for with </a:t>
            </a:r>
            <a:r>
              <a:rPr lang="en-US" sz="2400" b="1" u="sng" dirty="0">
                <a:highlight>
                  <a:srgbClr val="FFFF00"/>
                </a:highlight>
                <a:latin typeface="Times New Roman" panose="02020603050405020304" pitchFamily="18" charset="0"/>
                <a:cs typeface="Times New Roman" panose="02020603050405020304" pitchFamily="18" charset="0"/>
              </a:rPr>
              <a:t>such </a:t>
            </a:r>
            <a:r>
              <a:rPr lang="en-US" sz="2400" b="1" u="sng" dirty="0">
                <a:highlight>
                  <a:srgbClr val="00FF00"/>
                </a:highlight>
                <a:latin typeface="Times New Roman" panose="02020603050405020304" pitchFamily="18" charset="0"/>
                <a:cs typeface="Times New Roman" panose="02020603050405020304" pitchFamily="18" charset="0"/>
              </a:rPr>
              <a:t>sacrifices</a:t>
            </a:r>
            <a:r>
              <a:rPr lang="en-US" sz="2400" b="1" u="sng" dirty="0">
                <a:highlight>
                  <a:srgbClr val="FFFF00"/>
                </a:highlight>
                <a:latin typeface="Times New Roman" panose="02020603050405020304" pitchFamily="18" charset="0"/>
                <a:cs typeface="Times New Roman" panose="02020603050405020304" pitchFamily="18" charset="0"/>
              </a:rPr>
              <a:t> God is pleased</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17938905"/>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20650" y="857511"/>
            <a:ext cx="12071349" cy="7188186"/>
          </a:xfrm>
          <a:prstGeom prst="rect">
            <a:avLst/>
          </a:prstGeom>
          <a:noFill/>
        </p:spPr>
        <p:txBody>
          <a:bodyPr wrap="square">
            <a:spAutoFit/>
          </a:bodyPr>
          <a:lstStyle/>
          <a:p>
            <a:pPr marL="0" marR="0">
              <a:lnSpc>
                <a:spcPct val="107000"/>
              </a:lnSpc>
              <a:spcBef>
                <a:spcPts val="0"/>
              </a:spcBef>
              <a:spcAft>
                <a:spcPts val="0"/>
              </a:spcAft>
            </a:pPr>
            <a:r>
              <a:rPr lang="en-US" sz="7200" b="1" kern="100" dirty="0">
                <a:latin typeface="Times New Roman" panose="02020603050405020304" pitchFamily="18" charset="0"/>
                <a:ea typeface="Calibri" panose="020F0502020204030204" pitchFamily="34" charset="0"/>
                <a:cs typeface="Times New Roman" panose="02020603050405020304" pitchFamily="18" charset="0"/>
              </a:rPr>
              <a:t>What is Fellowship?</a:t>
            </a:r>
          </a:p>
          <a:p>
            <a:pPr marL="1143000" marR="0" indent="-1143000">
              <a:lnSpc>
                <a:spcPct val="107000"/>
              </a:lnSpc>
              <a:spcBef>
                <a:spcPts val="0"/>
              </a:spcBef>
              <a:spcAft>
                <a:spcPts val="0"/>
              </a:spcAft>
              <a:buFont typeface="Arial" panose="020B0604020202020204" pitchFamily="34" charset="0"/>
              <a:buChar char="•"/>
            </a:pPr>
            <a:r>
              <a:rPr lang="en-US" sz="7200" b="1" kern="100" dirty="0">
                <a:latin typeface="Times New Roman" panose="02020603050405020304" pitchFamily="18" charset="0"/>
                <a:ea typeface="Calibri" panose="020F0502020204030204" pitchFamily="34" charset="0"/>
                <a:cs typeface="Times New Roman" panose="02020603050405020304" pitchFamily="18" charset="0"/>
              </a:rPr>
              <a:t>Is it an Act of Worship?</a:t>
            </a:r>
          </a:p>
          <a:p>
            <a:pPr marL="1143000" marR="0" indent="-1143000">
              <a:lnSpc>
                <a:spcPct val="107000"/>
              </a:lnSpc>
              <a:spcBef>
                <a:spcPts val="0"/>
              </a:spcBef>
              <a:spcAft>
                <a:spcPts val="0"/>
              </a:spcAft>
              <a:buFont typeface="Arial" panose="020B0604020202020204" pitchFamily="34" charset="0"/>
              <a:buChar char="•"/>
            </a:pPr>
            <a:r>
              <a:rPr lang="en-US" sz="7200" b="1" kern="100" dirty="0">
                <a:latin typeface="Times New Roman" panose="02020603050405020304" pitchFamily="18" charset="0"/>
                <a:ea typeface="Calibri" panose="020F0502020204030204" pitchFamily="34" charset="0"/>
                <a:cs typeface="Times New Roman" panose="02020603050405020304" pitchFamily="18" charset="0"/>
              </a:rPr>
              <a:t>Is it a blessing of Worship?</a:t>
            </a:r>
          </a:p>
          <a:p>
            <a:pPr marL="857250" marR="0" indent="-857250">
              <a:lnSpc>
                <a:spcPct val="107000"/>
              </a:lnSpc>
              <a:spcBef>
                <a:spcPts val="0"/>
              </a:spcBef>
              <a:spcAft>
                <a:spcPts val="0"/>
              </a:spcAft>
              <a:buFont typeface="Arial" panose="020B0604020202020204" pitchFamily="34" charset="0"/>
              <a:buChar char="•"/>
            </a:pPr>
            <a:r>
              <a:rPr lang="en-US" sz="7200" b="1" kern="100" dirty="0">
                <a:latin typeface="Times New Roman" panose="02020603050405020304" pitchFamily="18" charset="0"/>
                <a:ea typeface="Calibri" panose="020F0502020204030204" pitchFamily="34" charset="0"/>
                <a:cs typeface="Times New Roman" panose="02020603050405020304" pitchFamily="18" charset="0"/>
              </a:rPr>
              <a:t>Answer:  Yes</a:t>
            </a:r>
          </a:p>
          <a:p>
            <a:pPr marL="0" marR="0" algn="ctr">
              <a:lnSpc>
                <a:spcPct val="107000"/>
              </a:lnSpc>
              <a:spcBef>
                <a:spcPts val="0"/>
              </a:spcBef>
              <a:spcAft>
                <a:spcPts val="0"/>
              </a:spcAft>
            </a:pPr>
            <a:endParaRPr lang="en-US" sz="48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48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4236564"/>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5386090"/>
          </a:xfrm>
          <a:prstGeom prst="rect">
            <a:avLst/>
          </a:prstGeom>
          <a:noFill/>
        </p:spPr>
        <p:txBody>
          <a:bodyPr wrap="square">
            <a:spAutoFit/>
          </a:bodyPr>
          <a:lstStyle/>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Fellowship in the Assembly:  Union</a:t>
            </a:r>
          </a:p>
          <a:p>
            <a:pPr marL="0" marR="0">
              <a:spcBef>
                <a:spcPts val="0"/>
              </a:spcBef>
              <a:spcAft>
                <a:spcPts val="0"/>
              </a:spcAft>
            </a:pPr>
            <a:endParaRPr lang="en-US" sz="36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cs typeface="Times New Roman" panose="02020603050405020304" pitchFamily="18" charset="0"/>
              </a:rPr>
              <a:t>Greek Word: </a:t>
            </a:r>
            <a:r>
              <a:rPr lang="en-US" sz="3600" b="1" i="1" dirty="0" err="1">
                <a:effectLst/>
                <a:latin typeface="Times New Roman" panose="02020603050405020304" pitchFamily="18" charset="0"/>
                <a:cs typeface="Times New Roman" panose="02020603050405020304" pitchFamily="18" charset="0"/>
              </a:rPr>
              <a:t>koinônia</a:t>
            </a:r>
            <a:r>
              <a:rPr lang="en-US" sz="3600" dirty="0">
                <a:effectLst/>
                <a:latin typeface="Times New Roman" panose="02020603050405020304" pitchFamily="18" charset="0"/>
                <a:cs typeface="Times New Roman" panose="02020603050405020304" pitchFamily="18" charset="0"/>
              </a:rPr>
              <a:t> – participation, sharing, fellowship</a:t>
            </a:r>
            <a:br>
              <a:rPr lang="en-US" sz="3600" dirty="0">
                <a:effectLst/>
                <a:latin typeface="Times New Roman" panose="02020603050405020304" pitchFamily="18" charset="0"/>
                <a:cs typeface="Times New Roman" panose="02020603050405020304" pitchFamily="18" charset="0"/>
              </a:rPr>
            </a:br>
            <a:r>
              <a:rPr lang="en-US" sz="3600" b="1" dirty="0">
                <a:effectLst/>
                <a:latin typeface="Times New Roman" panose="02020603050405020304" pitchFamily="18" charset="0"/>
                <a:cs typeface="Times New Roman" panose="02020603050405020304" pitchFamily="18" charset="0"/>
              </a:rPr>
              <a:t>Root Greek Word: </a:t>
            </a:r>
            <a:r>
              <a:rPr lang="en-US" sz="3600" b="1" i="1" dirty="0" err="1">
                <a:effectLst/>
                <a:latin typeface="Times New Roman" panose="02020603050405020304" pitchFamily="18" charset="0"/>
                <a:cs typeface="Times New Roman" panose="02020603050405020304" pitchFamily="18" charset="0"/>
              </a:rPr>
              <a:t>koinônos</a:t>
            </a:r>
            <a:r>
              <a:rPr lang="en-US" sz="3600" dirty="0">
                <a:effectLst/>
                <a:latin typeface="Times New Roman" panose="02020603050405020304" pitchFamily="18" charset="0"/>
                <a:cs typeface="Times New Roman" panose="02020603050405020304" pitchFamily="18" charset="0"/>
              </a:rPr>
              <a:t> – partaker, sharer, partner</a:t>
            </a:r>
            <a:br>
              <a:rPr lang="en-US" sz="3600" dirty="0">
                <a:effectLst/>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1:9 </a:t>
            </a:r>
            <a:r>
              <a:rPr lang="en-US" sz="2400" dirty="0">
                <a:latin typeface="Times New Roman" panose="02020603050405020304" pitchFamily="18" charset="0"/>
                <a:cs typeface="Times New Roman" panose="02020603050405020304" pitchFamily="18" charset="0"/>
              </a:rPr>
              <a:t> God is faithful, through whom </a:t>
            </a:r>
            <a:r>
              <a:rPr lang="en-US" sz="2400" b="1" u="sng" dirty="0">
                <a:highlight>
                  <a:srgbClr val="FFFF00"/>
                </a:highlight>
                <a:latin typeface="Times New Roman" panose="02020603050405020304" pitchFamily="18" charset="0"/>
                <a:cs typeface="Times New Roman" panose="02020603050405020304" pitchFamily="18" charset="0"/>
              </a:rPr>
              <a:t>you were called into </a:t>
            </a:r>
            <a:r>
              <a:rPr lang="en-US" sz="2400" b="1" u="sng" dirty="0">
                <a:highlight>
                  <a:srgbClr val="00FF00"/>
                </a:highlight>
                <a:latin typeface="Times New Roman" panose="02020603050405020304" pitchFamily="18" charset="0"/>
                <a:cs typeface="Times New Roman" panose="02020603050405020304" pitchFamily="18" charset="0"/>
              </a:rPr>
              <a:t>fellowship</a:t>
            </a:r>
            <a:r>
              <a:rPr lang="en-US" sz="2400" b="1" u="sng"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with </a:t>
            </a:r>
            <a:r>
              <a:rPr lang="en-US" sz="2400" b="1" u="sng" dirty="0">
                <a:highlight>
                  <a:srgbClr val="FFFF00"/>
                </a:highlight>
                <a:latin typeface="Times New Roman" panose="02020603050405020304" pitchFamily="18" charset="0"/>
                <a:cs typeface="Times New Roman" panose="02020603050405020304" pitchFamily="18" charset="0"/>
              </a:rPr>
              <a:t>His Son, Jesus Christ </a:t>
            </a:r>
            <a:r>
              <a:rPr lang="en-US" sz="2400" dirty="0">
                <a:latin typeface="Times New Roman" panose="02020603050405020304" pitchFamily="18" charset="0"/>
                <a:cs typeface="Times New Roman" panose="02020603050405020304" pitchFamily="18" charset="0"/>
              </a:rPr>
              <a:t>our Lord. (united to Christ therefore partakers of Christ)</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6:17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the one who </a:t>
            </a:r>
            <a:r>
              <a:rPr lang="en-US" sz="2400" b="1" u="sng" dirty="0">
                <a:highlight>
                  <a:srgbClr val="FFFF00"/>
                </a:highlight>
                <a:latin typeface="Times New Roman" panose="02020603050405020304" pitchFamily="18" charset="0"/>
                <a:cs typeface="Times New Roman" panose="02020603050405020304" pitchFamily="18" charset="0"/>
              </a:rPr>
              <a:t>joins himself to the Lord </a:t>
            </a:r>
            <a:r>
              <a:rPr lang="en-US" sz="2400" dirty="0">
                <a:latin typeface="Times New Roman" panose="02020603050405020304" pitchFamily="18" charset="0"/>
                <a:cs typeface="Times New Roman" panose="02020603050405020304" pitchFamily="18" charset="0"/>
              </a:rPr>
              <a:t>is </a:t>
            </a:r>
            <a:r>
              <a:rPr lang="en-US" sz="2400" b="1" u="sng" dirty="0">
                <a:highlight>
                  <a:srgbClr val="FFFF00"/>
                </a:highlight>
                <a:latin typeface="Times New Roman" panose="02020603050405020304" pitchFamily="18" charset="0"/>
                <a:cs typeface="Times New Roman" panose="02020603050405020304" pitchFamily="18" charset="0"/>
              </a:rPr>
              <a:t>one spirit </a:t>
            </a:r>
            <a:r>
              <a:rPr lang="en-US" sz="2400" b="1" i="1" u="sng" dirty="0">
                <a:highlight>
                  <a:srgbClr val="FFFF00"/>
                </a:highlight>
                <a:latin typeface="Times New Roman" panose="02020603050405020304" pitchFamily="18" charset="0"/>
                <a:cs typeface="Times New Roman" panose="02020603050405020304" pitchFamily="18" charset="0"/>
              </a:rPr>
              <a:t>with Him</a:t>
            </a:r>
            <a:r>
              <a:rPr lang="en-US" sz="2400" i="1" dirty="0">
                <a:latin typeface="Times New Roman" panose="02020603050405020304" pitchFamily="18" charset="0"/>
                <a:cs typeface="Times New Roman" panose="02020603050405020304" pitchFamily="18" charset="0"/>
              </a:rPr>
              <a:t>.</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2283873"/>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433965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Fellowship with each other is something we affirmatively </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Pursue</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Devote ourselves to</a:t>
            </a: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Acts 2:42</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They</a:t>
            </a:r>
            <a:r>
              <a:rPr lang="en-US" sz="2800" dirty="0">
                <a:latin typeface="Times New Roman" panose="02020603050405020304" pitchFamily="18" charset="0"/>
                <a:cs typeface="Times New Roman" panose="02020603050405020304" pitchFamily="18" charset="0"/>
              </a:rPr>
              <a:t> (the church) were continually </a:t>
            </a:r>
            <a:r>
              <a:rPr lang="en-US" sz="2800" b="1" u="sng" dirty="0">
                <a:highlight>
                  <a:srgbClr val="FFFF00"/>
                </a:highlight>
                <a:latin typeface="Times New Roman" panose="02020603050405020304" pitchFamily="18" charset="0"/>
                <a:cs typeface="Times New Roman" panose="02020603050405020304" pitchFamily="18" charset="0"/>
              </a:rPr>
              <a:t>devoting</a:t>
            </a:r>
            <a:r>
              <a:rPr lang="en-US" sz="2800" dirty="0">
                <a:latin typeface="Times New Roman" panose="02020603050405020304" pitchFamily="18" charset="0"/>
                <a:cs typeface="Times New Roman" panose="02020603050405020304" pitchFamily="18" charset="0"/>
              </a:rPr>
              <a:t> themselves to the </a:t>
            </a:r>
            <a:r>
              <a:rPr lang="en-US" sz="2800" b="1" u="sng" dirty="0">
                <a:latin typeface="Times New Roman" panose="02020603050405020304" pitchFamily="18" charset="0"/>
                <a:cs typeface="Times New Roman" panose="02020603050405020304" pitchFamily="18" charset="0"/>
              </a:rPr>
              <a:t>apostles' teaching </a:t>
            </a:r>
            <a:r>
              <a:rPr lang="en-US" sz="2800" dirty="0">
                <a:latin typeface="Times New Roman" panose="02020603050405020304" pitchFamily="18" charset="0"/>
                <a:cs typeface="Times New Roman" panose="02020603050405020304" pitchFamily="18" charset="0"/>
              </a:rPr>
              <a:t>and to </a:t>
            </a:r>
            <a:r>
              <a:rPr lang="en-US" sz="2800" b="1" u="sng" dirty="0">
                <a:highlight>
                  <a:srgbClr val="FFFF00"/>
                </a:highlight>
                <a:latin typeface="Times New Roman" panose="02020603050405020304" pitchFamily="18" charset="0"/>
                <a:cs typeface="Times New Roman" panose="02020603050405020304" pitchFamily="18" charset="0"/>
              </a:rPr>
              <a:t>fellowship</a:t>
            </a:r>
            <a:r>
              <a:rPr lang="en-US" sz="2800" dirty="0">
                <a:latin typeface="Times New Roman" panose="02020603050405020304" pitchFamily="18" charset="0"/>
                <a:cs typeface="Times New Roman" panose="02020603050405020304" pitchFamily="18" charset="0"/>
              </a:rPr>
              <a:t>, to the </a:t>
            </a:r>
            <a:r>
              <a:rPr lang="en-US" sz="2800" b="1" u="sng" dirty="0">
                <a:latin typeface="Times New Roman" panose="02020603050405020304" pitchFamily="18" charset="0"/>
                <a:cs typeface="Times New Roman" panose="02020603050405020304" pitchFamily="18" charset="0"/>
              </a:rPr>
              <a:t>breaking of bread </a:t>
            </a:r>
            <a:r>
              <a:rPr lang="en-US" sz="2800" dirty="0">
                <a:latin typeface="Times New Roman" panose="02020603050405020304" pitchFamily="18" charset="0"/>
                <a:cs typeface="Times New Roman" panose="02020603050405020304" pitchFamily="18" charset="0"/>
              </a:rPr>
              <a:t>and </a:t>
            </a:r>
            <a:r>
              <a:rPr lang="en-US" sz="2800" b="1" u="sng" dirty="0">
                <a:latin typeface="Times New Roman" panose="02020603050405020304" pitchFamily="18" charset="0"/>
                <a:cs typeface="Times New Roman" panose="02020603050405020304" pitchFamily="18" charset="0"/>
              </a:rPr>
              <a:t>to prayer</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How do we pursue or devote ourselves o fellowship?</a:t>
            </a: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737346"/>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624786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Fellowship is also a derived blessing – something that happens when the saints are bonded together by some </a:t>
            </a:r>
            <a:r>
              <a:rPr lang="en-US" sz="2400" b="1" dirty="0">
                <a:highlight>
                  <a:srgbClr val="FFFF00"/>
                </a:highlight>
                <a:latin typeface="Times New Roman" panose="02020603050405020304" pitchFamily="18" charset="0"/>
                <a:cs typeface="Times New Roman" panose="02020603050405020304" pitchFamily="18" charset="0"/>
              </a:rPr>
              <a:t>common activity </a:t>
            </a:r>
            <a:r>
              <a:rPr lang="en-US" sz="2400" b="1" dirty="0">
                <a:latin typeface="Times New Roman" panose="02020603050405020304" pitchFamily="18" charset="0"/>
                <a:cs typeface="Times New Roman" panose="02020603050405020304" pitchFamily="18" charset="0"/>
              </a:rPr>
              <a:t>or </a:t>
            </a:r>
            <a:r>
              <a:rPr lang="en-US" sz="2400" b="1" dirty="0">
                <a:highlight>
                  <a:srgbClr val="FFFF00"/>
                </a:highlight>
                <a:latin typeface="Times New Roman" panose="02020603050405020304" pitchFamily="18" charset="0"/>
                <a:cs typeface="Times New Roman" panose="02020603050405020304" pitchFamily="18" charset="0"/>
              </a:rPr>
              <a:t>common circumstance</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John 1:3 </a:t>
            </a:r>
            <a:r>
              <a:rPr lang="en-US" sz="2400" dirty="0">
                <a:latin typeface="Times New Roman" panose="02020603050405020304" pitchFamily="18" charset="0"/>
                <a:cs typeface="Times New Roman" panose="02020603050405020304" pitchFamily="18" charset="0"/>
              </a:rPr>
              <a:t>what we have </a:t>
            </a:r>
            <a:r>
              <a:rPr lang="en-US" sz="2400" b="1" u="sng" dirty="0">
                <a:highlight>
                  <a:srgbClr val="FFFF00"/>
                </a:highlight>
                <a:latin typeface="Times New Roman" panose="02020603050405020304" pitchFamily="18" charset="0"/>
                <a:cs typeface="Times New Roman" panose="02020603050405020304" pitchFamily="18" charset="0"/>
              </a:rPr>
              <a:t>seen and heard we proclaim</a:t>
            </a:r>
            <a:r>
              <a:rPr lang="en-US" sz="2400" dirty="0">
                <a:latin typeface="Times New Roman" panose="02020603050405020304" pitchFamily="18" charset="0"/>
                <a:cs typeface="Times New Roman" panose="02020603050405020304" pitchFamily="18" charset="0"/>
              </a:rPr>
              <a:t> to you also, so that </a:t>
            </a:r>
            <a:r>
              <a:rPr lang="en-US" sz="2400" b="1" u="sng" dirty="0">
                <a:highlight>
                  <a:srgbClr val="FFFF00"/>
                </a:highlight>
                <a:latin typeface="Times New Roman" panose="02020603050405020304" pitchFamily="18" charset="0"/>
                <a:cs typeface="Times New Roman" panose="02020603050405020304" pitchFamily="18" charset="0"/>
              </a:rPr>
              <a:t>you too may have </a:t>
            </a:r>
            <a:r>
              <a:rPr lang="en-US" sz="2400" b="1" u="sng" dirty="0">
                <a:highlight>
                  <a:srgbClr val="00FF00"/>
                </a:highlight>
                <a:latin typeface="Times New Roman" panose="02020603050405020304" pitchFamily="18" charset="0"/>
                <a:cs typeface="Times New Roman" panose="02020603050405020304" pitchFamily="18" charset="0"/>
              </a:rPr>
              <a:t>fellowship</a:t>
            </a:r>
            <a:r>
              <a:rPr lang="en-US" sz="2400" b="1" u="sng" dirty="0">
                <a:highlight>
                  <a:srgbClr val="FFFF00"/>
                </a:highlight>
                <a:latin typeface="Times New Roman" panose="02020603050405020304" pitchFamily="18" charset="0"/>
                <a:cs typeface="Times New Roman" panose="02020603050405020304" pitchFamily="18" charset="0"/>
              </a:rPr>
              <a:t> with us</a:t>
            </a:r>
            <a:r>
              <a:rPr lang="en-US" sz="2400" dirty="0">
                <a:latin typeface="Times New Roman" panose="02020603050405020304" pitchFamily="18" charset="0"/>
                <a:cs typeface="Times New Roman" panose="02020603050405020304" pitchFamily="18" charset="0"/>
              </a:rPr>
              <a:t>; and indeed </a:t>
            </a:r>
            <a:r>
              <a:rPr lang="en-US" sz="2400" b="1" u="sng" dirty="0">
                <a:highlight>
                  <a:srgbClr val="FFFF00"/>
                </a:highlight>
                <a:latin typeface="Times New Roman" panose="02020603050405020304" pitchFamily="18" charset="0"/>
                <a:cs typeface="Times New Roman" panose="02020603050405020304" pitchFamily="18" charset="0"/>
              </a:rPr>
              <a:t>our </a:t>
            </a:r>
            <a:r>
              <a:rPr lang="en-US" sz="2400" b="1" u="sng" dirty="0">
                <a:highlight>
                  <a:srgbClr val="00FF00"/>
                </a:highlight>
                <a:latin typeface="Times New Roman" panose="02020603050405020304" pitchFamily="18" charset="0"/>
                <a:cs typeface="Times New Roman" panose="02020603050405020304" pitchFamily="18" charset="0"/>
              </a:rPr>
              <a:t>fellowship</a:t>
            </a:r>
            <a:r>
              <a:rPr lang="en-US" sz="2400" b="1" u="sng" dirty="0">
                <a:highlight>
                  <a:srgbClr val="FFFF00"/>
                </a:highlight>
                <a:latin typeface="Times New Roman" panose="02020603050405020304" pitchFamily="18" charset="0"/>
                <a:cs typeface="Times New Roman" panose="02020603050405020304" pitchFamily="18" charset="0"/>
              </a:rPr>
              <a:t> is with the Father, and with His Son Jesus Christ</a:t>
            </a:r>
            <a:r>
              <a:rPr lang="en-US" sz="2400" dirty="0">
                <a:latin typeface="Times New Roman" panose="02020603050405020304" pitchFamily="18" charset="0"/>
                <a:cs typeface="Times New Roman" panose="02020603050405020304" pitchFamily="18" charset="0"/>
              </a:rPr>
              <a:t>. (participation in a common faith)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John 1:6 </a:t>
            </a:r>
            <a:r>
              <a:rPr lang="en-US" sz="2400" dirty="0">
                <a:latin typeface="Times New Roman" panose="02020603050405020304" pitchFamily="18" charset="0"/>
                <a:cs typeface="Times New Roman" panose="02020603050405020304" pitchFamily="18" charset="0"/>
              </a:rPr>
              <a:t>If we say that we have </a:t>
            </a:r>
            <a:r>
              <a:rPr lang="en-US" sz="2400" b="1" u="sng" dirty="0">
                <a:highlight>
                  <a:srgbClr val="00FF00"/>
                </a:highlight>
                <a:latin typeface="Times New Roman" panose="02020603050405020304" pitchFamily="18" charset="0"/>
                <a:cs typeface="Times New Roman" panose="02020603050405020304" pitchFamily="18" charset="0"/>
              </a:rPr>
              <a:t>fellowship</a:t>
            </a:r>
            <a:r>
              <a:rPr lang="en-US" sz="2400" b="1" u="sng" dirty="0">
                <a:highlight>
                  <a:srgbClr val="FFFF00"/>
                </a:highlight>
                <a:latin typeface="Times New Roman" panose="02020603050405020304" pitchFamily="18" charset="0"/>
                <a:cs typeface="Times New Roman" panose="02020603050405020304" pitchFamily="18" charset="0"/>
              </a:rPr>
              <a:t> with Him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yet</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walk</a:t>
            </a:r>
            <a:r>
              <a:rPr lang="en-US" sz="2400" b="1" u="sng" dirty="0">
                <a:highlight>
                  <a:srgbClr val="FFFF00"/>
                </a:highlight>
                <a:latin typeface="Times New Roman" panose="02020603050405020304" pitchFamily="18" charset="0"/>
                <a:cs typeface="Times New Roman" panose="02020603050405020304" pitchFamily="18" charset="0"/>
              </a:rPr>
              <a:t> in the darkness </a:t>
            </a:r>
            <a:r>
              <a:rPr lang="en-US" sz="2400" dirty="0">
                <a:latin typeface="Times New Roman" panose="02020603050405020304" pitchFamily="18" charset="0"/>
                <a:cs typeface="Times New Roman" panose="02020603050405020304" pitchFamily="18" charset="0"/>
              </a:rPr>
              <a:t>(common activity with those in darkness), we lie and do not practice the truth;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u="sng" dirty="0">
                <a:latin typeface="Times New Roman" panose="02020603050405020304" pitchFamily="18" charset="0"/>
                <a:cs typeface="Times New Roman" panose="02020603050405020304" pitchFamily="18" charset="0"/>
              </a:rPr>
              <a:t>If we walk in the darkness</a:t>
            </a:r>
            <a:r>
              <a:rPr lang="en-US" sz="2000" dirty="0">
                <a:latin typeface="Times New Roman" panose="02020603050405020304" pitchFamily="18" charset="0"/>
                <a:cs typeface="Times New Roman" panose="02020603050405020304" pitchFamily="18" charset="0"/>
              </a:rPr>
              <a:t>, we have </a:t>
            </a:r>
            <a:r>
              <a:rPr lang="en-US" sz="2000" b="1" u="sng" dirty="0">
                <a:highlight>
                  <a:srgbClr val="FFFF00"/>
                </a:highlight>
                <a:latin typeface="Times New Roman" panose="02020603050405020304" pitchFamily="18" charset="0"/>
                <a:cs typeface="Times New Roman" panose="02020603050405020304" pitchFamily="18" charset="0"/>
              </a:rPr>
              <a:t>fellowship with those who walk in the darkness</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not God</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John 1:7 </a:t>
            </a:r>
            <a:r>
              <a:rPr lang="en-US" sz="2400" dirty="0">
                <a:latin typeface="Times New Roman" panose="02020603050405020304" pitchFamily="18" charset="0"/>
                <a:cs typeface="Times New Roman" panose="02020603050405020304" pitchFamily="18" charset="0"/>
              </a:rPr>
              <a:t> but if </a:t>
            </a:r>
            <a:r>
              <a:rPr lang="en-US" sz="2400" b="1" u="sng" dirty="0">
                <a:highlight>
                  <a:srgbClr val="FFFF00"/>
                </a:highlight>
                <a:latin typeface="Times New Roman" panose="02020603050405020304" pitchFamily="18" charset="0"/>
                <a:cs typeface="Times New Roman" panose="02020603050405020304" pitchFamily="18" charset="0"/>
              </a:rPr>
              <a:t>we </a:t>
            </a:r>
            <a:r>
              <a:rPr lang="en-US" sz="2400" b="1" u="sng" dirty="0">
                <a:highlight>
                  <a:srgbClr val="00FF00"/>
                </a:highlight>
                <a:latin typeface="Times New Roman" panose="02020603050405020304" pitchFamily="18" charset="0"/>
                <a:cs typeface="Times New Roman" panose="02020603050405020304" pitchFamily="18" charset="0"/>
              </a:rPr>
              <a:t>walk</a:t>
            </a:r>
            <a:r>
              <a:rPr lang="en-US" sz="2400" b="1" u="sng" dirty="0">
                <a:highlight>
                  <a:srgbClr val="FFFF00"/>
                </a:highlight>
                <a:latin typeface="Times New Roman" panose="02020603050405020304" pitchFamily="18" charset="0"/>
                <a:cs typeface="Times New Roman" panose="02020603050405020304" pitchFamily="18" charset="0"/>
              </a:rPr>
              <a:t> in the Light</a:t>
            </a:r>
            <a:r>
              <a:rPr lang="en-US" sz="2400" dirty="0">
                <a:latin typeface="Times New Roman" panose="02020603050405020304" pitchFamily="18" charset="0"/>
                <a:cs typeface="Times New Roman" panose="02020603050405020304" pitchFamily="18" charset="0"/>
              </a:rPr>
              <a:t> (common activity with those that walk in light) as He Himself is in the Light</a:t>
            </a:r>
            <a:r>
              <a:rPr lang="en-US" sz="2400"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we have </a:t>
            </a:r>
            <a:r>
              <a:rPr lang="en-US" sz="2400" b="1" u="sng" dirty="0">
                <a:highlight>
                  <a:srgbClr val="00FF00"/>
                </a:highlight>
                <a:latin typeface="Times New Roman" panose="02020603050405020304" pitchFamily="18" charset="0"/>
                <a:cs typeface="Times New Roman" panose="02020603050405020304" pitchFamily="18" charset="0"/>
              </a:rPr>
              <a:t>fellowship</a:t>
            </a:r>
            <a:r>
              <a:rPr lang="en-US" sz="2400" b="1" u="sng" dirty="0">
                <a:highlight>
                  <a:srgbClr val="FFFF00"/>
                </a:highlight>
                <a:latin typeface="Times New Roman" panose="02020603050405020304" pitchFamily="18" charset="0"/>
                <a:cs typeface="Times New Roman" panose="02020603050405020304" pitchFamily="18" charset="0"/>
              </a:rPr>
              <a:t> with one another</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u="sng" dirty="0">
                <a:latin typeface="Times New Roman" panose="02020603050405020304" pitchFamily="18" charset="0"/>
                <a:cs typeface="Times New Roman" panose="02020603050405020304" pitchFamily="18" charset="0"/>
              </a:rPr>
              <a:t>If we walk in the light</a:t>
            </a:r>
            <a:r>
              <a:rPr lang="en-US" sz="2000" dirty="0">
                <a:latin typeface="Times New Roman" panose="02020603050405020304" pitchFamily="18" charset="0"/>
                <a:cs typeface="Times New Roman" panose="02020603050405020304" pitchFamily="18" charset="0"/>
              </a:rPr>
              <a:t>, we have </a:t>
            </a:r>
            <a:r>
              <a:rPr lang="en-US" sz="2000" b="1" u="sng" dirty="0">
                <a:highlight>
                  <a:srgbClr val="FFFF00"/>
                </a:highlight>
                <a:latin typeface="Times New Roman" panose="02020603050405020304" pitchFamily="18" charset="0"/>
                <a:cs typeface="Times New Roman" panose="02020603050405020304" pitchFamily="18" charset="0"/>
              </a:rPr>
              <a:t>fellowship with those  who walk in the light</a:t>
            </a:r>
            <a:r>
              <a:rPr lang="en-US" sz="2000" b="1" dirty="0">
                <a:highlight>
                  <a:srgbClr val="FF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and God</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04679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93433"/>
            <a:ext cx="11378193" cy="6001643"/>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Fellowship - by common activity or common circumstance</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Love and Faith:</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Philemon 1:5-6</a:t>
            </a:r>
            <a:r>
              <a:rPr lang="en-US" sz="2400" dirty="0">
                <a:latin typeface="Times New Roman" panose="02020603050405020304" pitchFamily="18" charset="0"/>
                <a:cs typeface="Times New Roman" panose="02020603050405020304" pitchFamily="18" charset="0"/>
              </a:rPr>
              <a:t> because I hear of </a:t>
            </a:r>
            <a:r>
              <a:rPr lang="en-US" sz="2400" b="1" u="sng" dirty="0">
                <a:highlight>
                  <a:srgbClr val="FFFF00"/>
                </a:highlight>
                <a:latin typeface="Times New Roman" panose="02020603050405020304" pitchFamily="18" charset="0"/>
                <a:cs typeface="Times New Roman" panose="02020603050405020304" pitchFamily="18" charset="0"/>
              </a:rPr>
              <a:t>your </a:t>
            </a:r>
            <a:r>
              <a:rPr lang="en-US" sz="2400" b="1" u="sng" dirty="0">
                <a:highlight>
                  <a:srgbClr val="00FF00"/>
                </a:highlight>
                <a:latin typeface="Times New Roman" panose="02020603050405020304" pitchFamily="18" charset="0"/>
                <a:cs typeface="Times New Roman" panose="02020603050405020304" pitchFamily="18" charset="0"/>
              </a:rPr>
              <a:t>love</a:t>
            </a:r>
            <a:r>
              <a:rPr lang="en-US" sz="2400" b="1" u="sng" dirty="0">
                <a:highlight>
                  <a:srgbClr val="FFFF00"/>
                </a:highlight>
                <a:latin typeface="Times New Roman" panose="02020603050405020304" pitchFamily="18" charset="0"/>
                <a:cs typeface="Times New Roman" panose="02020603050405020304" pitchFamily="18" charset="0"/>
              </a:rPr>
              <a:t> and of the </a:t>
            </a:r>
            <a:r>
              <a:rPr lang="en-US" sz="2400" b="1" u="sng" dirty="0">
                <a:highlight>
                  <a:srgbClr val="00FF00"/>
                </a:highlight>
                <a:latin typeface="Times New Roman" panose="02020603050405020304" pitchFamily="18" charset="0"/>
                <a:cs typeface="Times New Roman" panose="02020603050405020304" pitchFamily="18" charset="0"/>
              </a:rPr>
              <a:t>faith </a:t>
            </a:r>
            <a:r>
              <a:rPr lang="en-US" sz="2400" dirty="0">
                <a:latin typeface="Times New Roman" panose="02020603050405020304" pitchFamily="18" charset="0"/>
                <a:cs typeface="Times New Roman" panose="02020603050405020304" pitchFamily="18" charset="0"/>
              </a:rPr>
              <a:t>which you have toward the Lord Jesus and toward all the saints; </a:t>
            </a: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and I pray</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 </a:t>
            </a:r>
            <a:r>
              <a:rPr lang="en-US" sz="2400" b="1" u="sng" dirty="0">
                <a:highlight>
                  <a:srgbClr val="00FF00"/>
                </a:highlight>
                <a:latin typeface="Times New Roman" panose="02020603050405020304" pitchFamily="18" charset="0"/>
                <a:cs typeface="Times New Roman" panose="02020603050405020304" pitchFamily="18" charset="0"/>
              </a:rPr>
              <a:t>fellowship</a:t>
            </a:r>
            <a:r>
              <a:rPr lang="en-US" sz="2400" b="1" u="sng" dirty="0">
                <a:highlight>
                  <a:srgbClr val="FFFF00"/>
                </a:highlight>
                <a:latin typeface="Times New Roman" panose="02020603050405020304" pitchFamily="18" charset="0"/>
                <a:cs typeface="Times New Roman" panose="02020603050405020304" pitchFamily="18" charset="0"/>
              </a:rPr>
              <a:t> of your faith </a:t>
            </a:r>
            <a:r>
              <a:rPr lang="en-US" sz="2400" dirty="0">
                <a:latin typeface="Times New Roman" panose="02020603050405020304" pitchFamily="18" charset="0"/>
                <a:cs typeface="Times New Roman" panose="02020603050405020304" pitchFamily="18" charset="0"/>
              </a:rPr>
              <a:t>may </a:t>
            </a:r>
            <a:r>
              <a:rPr lang="en-US" sz="2400" b="1" u="sng" dirty="0">
                <a:highlight>
                  <a:srgbClr val="FFFF00"/>
                </a:highlight>
                <a:latin typeface="Times New Roman" panose="02020603050405020304" pitchFamily="18" charset="0"/>
                <a:cs typeface="Times New Roman" panose="02020603050405020304" pitchFamily="18" charset="0"/>
              </a:rPr>
              <a:t>become effective </a:t>
            </a:r>
            <a:r>
              <a:rPr lang="en-US" sz="2400" dirty="0">
                <a:latin typeface="Times New Roman" panose="02020603050405020304" pitchFamily="18" charset="0"/>
                <a:cs typeface="Times New Roman" panose="02020603050405020304" pitchFamily="18" charset="0"/>
              </a:rPr>
              <a:t>through the knowledge of every good thing which is in you for Christ's sake.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Sufferings:</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Philippians 3:10</a:t>
            </a:r>
            <a:r>
              <a:rPr lang="en-US" sz="2400" dirty="0">
                <a:latin typeface="Times New Roman" panose="02020603050405020304" pitchFamily="18" charset="0"/>
                <a:cs typeface="Times New Roman" panose="02020603050405020304" pitchFamily="18" charset="0"/>
              </a:rPr>
              <a:t> that I may know Him and the power of His resurrection and the </a:t>
            </a:r>
            <a:r>
              <a:rPr lang="en-US" sz="2400" b="1" u="sng" dirty="0">
                <a:highlight>
                  <a:srgbClr val="00FF00"/>
                </a:highlight>
                <a:latin typeface="Times New Roman" panose="02020603050405020304" pitchFamily="18" charset="0"/>
                <a:cs typeface="Times New Roman" panose="02020603050405020304" pitchFamily="18" charset="0"/>
              </a:rPr>
              <a:t>fellowship</a:t>
            </a:r>
            <a:r>
              <a:rPr lang="en-US" sz="2400" b="1" u="sng" dirty="0">
                <a:highlight>
                  <a:srgbClr val="FFFF00"/>
                </a:highlight>
                <a:latin typeface="Times New Roman" panose="02020603050405020304" pitchFamily="18" charset="0"/>
                <a:cs typeface="Times New Roman" panose="02020603050405020304" pitchFamily="18" charset="0"/>
              </a:rPr>
              <a:t> of His sufferings</a:t>
            </a:r>
            <a:r>
              <a:rPr lang="en-US" sz="2400" dirty="0">
                <a:latin typeface="Times New Roman" panose="02020603050405020304" pitchFamily="18" charset="0"/>
                <a:cs typeface="Times New Roman" panose="02020603050405020304" pitchFamily="18" charset="0"/>
              </a:rPr>
              <a:t>, being conformed to His death;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Romans 8:17 </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if children, heirs also, heirs of God and fellow heirs with Christ, if indeed we </a:t>
            </a:r>
            <a:r>
              <a:rPr lang="en-US" sz="2400" b="1" u="sng" dirty="0">
                <a:highlight>
                  <a:srgbClr val="00FF00"/>
                </a:highlight>
                <a:latin typeface="Times New Roman" panose="02020603050405020304" pitchFamily="18" charset="0"/>
                <a:cs typeface="Times New Roman" panose="02020603050405020304" pitchFamily="18" charset="0"/>
              </a:rPr>
              <a:t>suffer with </a:t>
            </a:r>
            <a:r>
              <a:rPr lang="en-US" sz="2400" b="1" i="1" u="sng" dirty="0">
                <a:highlight>
                  <a:srgbClr val="00FF00"/>
                </a:highlight>
                <a:latin typeface="Times New Roman" panose="02020603050405020304" pitchFamily="18" charset="0"/>
                <a:cs typeface="Times New Roman" panose="02020603050405020304" pitchFamily="18" charset="0"/>
              </a:rPr>
              <a:t>Him</a:t>
            </a:r>
            <a:r>
              <a:rPr lang="en-US" sz="2400" b="1" u="sng"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so that we may also be glorified with </a:t>
            </a:r>
            <a:r>
              <a:rPr lang="en-US" sz="2400" i="1" dirty="0">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184296"/>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4832092"/>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Fellowship - by common activity or common circumstance</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Corinthians 6:14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Do not be </a:t>
            </a:r>
            <a:r>
              <a:rPr lang="en-US" sz="2400" b="1" u="sng" dirty="0">
                <a:highlight>
                  <a:srgbClr val="00FF00"/>
                </a:highlight>
                <a:latin typeface="Times New Roman" panose="02020603050405020304" pitchFamily="18" charset="0"/>
                <a:cs typeface="Times New Roman" panose="02020603050405020304" pitchFamily="18" charset="0"/>
              </a:rPr>
              <a:t>bound together </a:t>
            </a:r>
            <a:r>
              <a:rPr lang="en-US" sz="2400" b="1" u="sng" dirty="0">
                <a:highlight>
                  <a:srgbClr val="FFFF00"/>
                </a:highlight>
                <a:latin typeface="Times New Roman" panose="02020603050405020304" pitchFamily="18" charset="0"/>
                <a:cs typeface="Times New Roman" panose="02020603050405020304" pitchFamily="18" charset="0"/>
              </a:rPr>
              <a:t>with unbelievers</a:t>
            </a:r>
            <a:r>
              <a:rPr lang="en-US" sz="2400" dirty="0">
                <a:latin typeface="Times New Roman" panose="02020603050405020304" pitchFamily="18" charset="0"/>
                <a:cs typeface="Times New Roman" panose="02020603050405020304" pitchFamily="18" charset="0"/>
              </a:rPr>
              <a:t>; for what partnership have </a:t>
            </a:r>
            <a:r>
              <a:rPr lang="en-US" sz="2400" b="1" u="sng" dirty="0">
                <a:highlight>
                  <a:srgbClr val="FFFF00"/>
                </a:highlight>
                <a:latin typeface="Times New Roman" panose="02020603050405020304" pitchFamily="18" charset="0"/>
                <a:cs typeface="Times New Roman" panose="02020603050405020304" pitchFamily="18" charset="0"/>
              </a:rPr>
              <a:t>righteousness and lawlessness</a:t>
            </a:r>
            <a:r>
              <a:rPr lang="en-US" sz="2400" dirty="0">
                <a:latin typeface="Times New Roman" panose="02020603050405020304" pitchFamily="18" charset="0"/>
                <a:cs typeface="Times New Roman" panose="02020603050405020304" pitchFamily="18" charset="0"/>
              </a:rPr>
              <a:t>, or what </a:t>
            </a:r>
            <a:r>
              <a:rPr lang="en-US" sz="2400" b="1" u="sng" dirty="0">
                <a:highlight>
                  <a:srgbClr val="00FF00"/>
                </a:highlight>
                <a:latin typeface="Times New Roman" panose="02020603050405020304" pitchFamily="18" charset="0"/>
                <a:cs typeface="Times New Roman" panose="02020603050405020304" pitchFamily="18" charset="0"/>
              </a:rPr>
              <a:t>fellowship </a:t>
            </a:r>
            <a:r>
              <a:rPr lang="en-US" sz="2400" b="1" u="sng" dirty="0">
                <a:highlight>
                  <a:srgbClr val="FFFF00"/>
                </a:highlight>
                <a:latin typeface="Times New Roman" panose="02020603050405020304" pitchFamily="18" charset="0"/>
                <a:cs typeface="Times New Roman" panose="02020603050405020304" pitchFamily="18" charset="0"/>
              </a:rPr>
              <a:t>has light with darkness</a:t>
            </a:r>
            <a:r>
              <a:rPr lang="en-US" sz="2400" dirty="0">
                <a:latin typeface="Times New Roman" panose="02020603050405020304" pitchFamily="18" charset="0"/>
                <a:cs typeface="Times New Roman" panose="02020603050405020304" pitchFamily="18" charset="0"/>
              </a:rPr>
              <a:t>? (Gathered together in the Church)</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When we engage in activities with others, we have fellowship with them, we are sharers and partakers of them through our joint activities</a:t>
            </a: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If bound to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unbelievers, we have </a:t>
            </a:r>
            <a:r>
              <a:rPr lang="en-US" sz="2400" b="1" u="sng"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fellowship with them in lawlessness and darkness</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If bound to believers, we have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fellowship with each other in righteousness and light</a:t>
            </a:r>
          </a:p>
          <a:p>
            <a:pPr marL="0" marR="0">
              <a:spcBef>
                <a:spcPts val="0"/>
              </a:spcBef>
              <a:spcAft>
                <a:spcPts val="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Times New Roman" panose="02020603050405020304" pitchFamily="18" charset="0"/>
              </a:rPr>
              <a:t>Are we getting a sense of what it means to pursue Christian fellowship?</a:t>
            </a:r>
          </a:p>
        </p:txBody>
      </p:sp>
    </p:spTree>
    <p:extLst>
      <p:ext uri="{BB962C8B-B14F-4D97-AF65-F5344CB8AC3E}">
        <p14:creationId xmlns:p14="http://schemas.microsoft.com/office/powerpoint/2010/main" val="1126543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D0EF1-C93B-DC48-9663-F6F58A593021}"/>
              </a:ext>
            </a:extLst>
          </p:cNvPr>
          <p:cNvSpPr txBox="1"/>
          <p:nvPr/>
        </p:nvSpPr>
        <p:spPr>
          <a:xfrm>
            <a:off x="1359074" y="14376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 Kingdom of Christ</a:t>
            </a:r>
          </a:p>
        </p:txBody>
      </p:sp>
      <p:pic>
        <p:nvPicPr>
          <p:cNvPr id="7" name="Picture 6">
            <a:extLst>
              <a:ext uri="{FF2B5EF4-FFF2-40B4-BE49-F238E27FC236}">
                <a16:creationId xmlns:a16="http://schemas.microsoft.com/office/drawing/2014/main" id="{2C358E3F-975D-B991-3C91-231E1C3495DB}"/>
              </a:ext>
            </a:extLst>
          </p:cNvPr>
          <p:cNvPicPr>
            <a:picLocks noChangeAspect="1"/>
          </p:cNvPicPr>
          <p:nvPr/>
        </p:nvPicPr>
        <p:blipFill>
          <a:blip r:embed="rId3"/>
          <a:stretch>
            <a:fillRect/>
          </a:stretch>
        </p:blipFill>
        <p:spPr>
          <a:xfrm>
            <a:off x="425885" y="1826565"/>
            <a:ext cx="11467578" cy="3204870"/>
          </a:xfrm>
          <a:prstGeom prst="rect">
            <a:avLst/>
          </a:prstGeom>
        </p:spPr>
      </p:pic>
      <p:sp>
        <p:nvSpPr>
          <p:cNvPr id="8" name="TextBox 7">
            <a:extLst>
              <a:ext uri="{FF2B5EF4-FFF2-40B4-BE49-F238E27FC236}">
                <a16:creationId xmlns:a16="http://schemas.microsoft.com/office/drawing/2014/main" id="{A98BE6B0-1098-5621-29DF-BFE7E0B75C04}"/>
              </a:ext>
            </a:extLst>
          </p:cNvPr>
          <p:cNvSpPr txBox="1"/>
          <p:nvPr/>
        </p:nvSpPr>
        <p:spPr>
          <a:xfrm>
            <a:off x="622570" y="1076528"/>
            <a:ext cx="1073933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Summary of the Major Kingdoms identified in Scripture</a:t>
            </a:r>
          </a:p>
        </p:txBody>
      </p:sp>
    </p:spTree>
    <p:extLst>
      <p:ext uri="{BB962C8B-B14F-4D97-AF65-F5344CB8AC3E}">
        <p14:creationId xmlns:p14="http://schemas.microsoft.com/office/powerpoint/2010/main" val="4169114279"/>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637097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How do we devote ourselves to fellowship with each other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Joined together in one Body through</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Spirit</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Lord</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Faith</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Baptism</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Word</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Same Love for God and Each Other</a:t>
            </a:r>
          </a:p>
          <a:p>
            <a:pPr lvl="1"/>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Participation in one worship service (</a:t>
            </a:r>
            <a:r>
              <a:rPr lang="en-US" sz="2400" i="1" dirty="0" err="1">
                <a:latin typeface="Times New Roman" panose="02020603050405020304" pitchFamily="18" charset="0"/>
                <a:cs typeface="Times New Roman" panose="02020603050405020304" pitchFamily="18" charset="0"/>
              </a:rPr>
              <a:t>leitourgia</a:t>
            </a:r>
            <a:r>
              <a:rPr lang="en-US" sz="2400" dirty="0">
                <a:latin typeface="Times New Roman" panose="02020603050405020304" pitchFamily="18" charset="0"/>
                <a:cs typeface="Times New Roman" panose="02020603050405020304" pitchFamily="18" charset="0"/>
              </a:rPr>
              <a:t>) to God</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Expressing the same love for God</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Teaching and learning the same word of God</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Singing the same songs to God and each other</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Praying the same prayers to God with each other</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Partaking of the Lord’s Supper with the same bread and cup</a:t>
            </a:r>
          </a:p>
          <a:p>
            <a:pPr lvl="1"/>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9059038"/>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747897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Through our worship assemblies, we become of one mind and one spirit in Christ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6:17 </a:t>
            </a:r>
            <a:r>
              <a:rPr lang="en-US" sz="2400" dirty="0">
                <a:latin typeface="Times New Roman" panose="02020603050405020304" pitchFamily="18" charset="0"/>
                <a:cs typeface="Times New Roman" panose="02020603050405020304" pitchFamily="18" charset="0"/>
              </a:rPr>
              <a:t>But the one who </a:t>
            </a:r>
            <a:r>
              <a:rPr lang="en-US" sz="2400" b="1" u="sng" dirty="0">
                <a:highlight>
                  <a:srgbClr val="FFFF00"/>
                </a:highlight>
                <a:latin typeface="Times New Roman" panose="02020603050405020304" pitchFamily="18" charset="0"/>
                <a:cs typeface="Times New Roman" panose="02020603050405020304" pitchFamily="18" charset="0"/>
              </a:rPr>
              <a:t>joins himself to the Lord </a:t>
            </a:r>
            <a:r>
              <a:rPr lang="en-US" sz="2400" dirty="0">
                <a:latin typeface="Times New Roman" panose="02020603050405020304" pitchFamily="18" charset="0"/>
                <a:cs typeface="Times New Roman" panose="02020603050405020304" pitchFamily="18" charset="0"/>
              </a:rPr>
              <a:t>is </a:t>
            </a:r>
            <a:r>
              <a:rPr lang="en-US" sz="2400" b="1" u="sng" dirty="0">
                <a:highlight>
                  <a:srgbClr val="FFFF00"/>
                </a:highlight>
                <a:latin typeface="Times New Roman" panose="02020603050405020304" pitchFamily="18" charset="0"/>
                <a:cs typeface="Times New Roman" panose="02020603050405020304" pitchFamily="18" charset="0"/>
              </a:rPr>
              <a:t>one spirit </a:t>
            </a:r>
            <a:r>
              <a:rPr lang="en-US" sz="2400" b="1" i="1" u="sng" dirty="0">
                <a:highlight>
                  <a:srgbClr val="FFFF00"/>
                </a:highlight>
                <a:latin typeface="Times New Roman" panose="02020603050405020304" pitchFamily="18" charset="0"/>
                <a:cs typeface="Times New Roman" panose="02020603050405020304" pitchFamily="18" charset="0"/>
              </a:rPr>
              <a:t>with Him</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1:14 </a:t>
            </a:r>
            <a:r>
              <a:rPr lang="en-US" sz="2400" dirty="0">
                <a:latin typeface="Times New Roman" panose="02020603050405020304" pitchFamily="18" charset="0"/>
                <a:cs typeface="Times New Roman" panose="02020603050405020304" pitchFamily="18" charset="0"/>
              </a:rPr>
              <a:t>These all with </a:t>
            </a:r>
            <a:r>
              <a:rPr lang="en-US" sz="2400" b="1" u="sng" dirty="0">
                <a:highlight>
                  <a:srgbClr val="FFFF00"/>
                </a:highlight>
                <a:latin typeface="Times New Roman" panose="02020603050405020304" pitchFamily="18" charset="0"/>
                <a:cs typeface="Times New Roman" panose="02020603050405020304" pitchFamily="18" charset="0"/>
              </a:rPr>
              <a:t>one mind </a:t>
            </a:r>
            <a:r>
              <a:rPr lang="en-US" sz="2400" dirty="0">
                <a:latin typeface="Times New Roman" panose="02020603050405020304" pitchFamily="18" charset="0"/>
                <a:cs typeface="Times New Roman" panose="02020603050405020304" pitchFamily="18" charset="0"/>
              </a:rPr>
              <a:t>were continually devoting themselves </a:t>
            </a:r>
            <a:r>
              <a:rPr lang="en-US" sz="2400" b="1" u="sng" dirty="0">
                <a:highlight>
                  <a:srgbClr val="FFFF00"/>
                </a:highlight>
                <a:latin typeface="Times New Roman" panose="02020603050405020304" pitchFamily="18" charset="0"/>
                <a:cs typeface="Times New Roman" panose="02020603050405020304" pitchFamily="18" charset="0"/>
              </a:rPr>
              <a:t>to prayer</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2:42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They were continually </a:t>
            </a:r>
            <a:r>
              <a:rPr lang="en-US" sz="2400" b="1" u="sng" dirty="0">
                <a:highlight>
                  <a:srgbClr val="FFFF00"/>
                </a:highlight>
                <a:latin typeface="Times New Roman" panose="02020603050405020304" pitchFamily="18" charset="0"/>
                <a:cs typeface="Times New Roman" panose="02020603050405020304" pitchFamily="18" charset="0"/>
              </a:rPr>
              <a:t>devoting themselves </a:t>
            </a:r>
            <a:r>
              <a:rPr lang="en-US" sz="2400" dirty="0">
                <a:latin typeface="Times New Roman" panose="02020603050405020304" pitchFamily="18" charset="0"/>
                <a:cs typeface="Times New Roman" panose="02020603050405020304" pitchFamily="18" charset="0"/>
              </a:rPr>
              <a:t>to the apostles' </a:t>
            </a:r>
            <a:r>
              <a:rPr lang="en-US" sz="2400" b="1" u="sng" dirty="0">
                <a:highlight>
                  <a:srgbClr val="FFFF00"/>
                </a:highlight>
                <a:latin typeface="Times New Roman" panose="02020603050405020304" pitchFamily="18" charset="0"/>
                <a:cs typeface="Times New Roman" panose="02020603050405020304" pitchFamily="18" charset="0"/>
              </a:rPr>
              <a:t>teaching</a:t>
            </a:r>
            <a:r>
              <a:rPr lang="en-US" sz="2400" dirty="0">
                <a:latin typeface="Times New Roman" panose="02020603050405020304" pitchFamily="18" charset="0"/>
                <a:cs typeface="Times New Roman" panose="02020603050405020304" pitchFamily="18" charset="0"/>
              </a:rPr>
              <a:t> and to </a:t>
            </a:r>
            <a:r>
              <a:rPr lang="en-US" sz="2400" b="1" u="sng" dirty="0">
                <a:highlight>
                  <a:srgbClr val="FFFF00"/>
                </a:highlight>
                <a:latin typeface="Times New Roman" panose="02020603050405020304" pitchFamily="18" charset="0"/>
                <a:cs typeface="Times New Roman" panose="02020603050405020304" pitchFamily="18" charset="0"/>
              </a:rPr>
              <a:t>fellowship</a:t>
            </a:r>
            <a:r>
              <a:rPr lang="en-US" sz="2400" dirty="0">
                <a:latin typeface="Times New Roman" panose="02020603050405020304" pitchFamily="18" charset="0"/>
                <a:cs typeface="Times New Roman" panose="02020603050405020304" pitchFamily="18" charset="0"/>
              </a:rPr>
              <a:t>, to the </a:t>
            </a:r>
            <a:r>
              <a:rPr lang="en-US" sz="2400" b="1" u="sng" dirty="0">
                <a:highlight>
                  <a:srgbClr val="FFFF00"/>
                </a:highlight>
                <a:latin typeface="Times New Roman" panose="02020603050405020304" pitchFamily="18" charset="0"/>
                <a:cs typeface="Times New Roman" panose="02020603050405020304" pitchFamily="18" charset="0"/>
              </a:rPr>
              <a:t>breaking of bread</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to </a:t>
            </a:r>
            <a:r>
              <a:rPr lang="en-US" sz="2400" b="1" u="sng" dirty="0">
                <a:highlight>
                  <a:srgbClr val="FFFF00"/>
                </a:highlight>
                <a:latin typeface="Times New Roman" panose="02020603050405020304" pitchFamily="18" charset="0"/>
                <a:cs typeface="Times New Roman" panose="02020603050405020304" pitchFamily="18" charset="0"/>
              </a:rPr>
              <a:t>prayer</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5:19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speaking to one another </a:t>
            </a:r>
            <a:r>
              <a:rPr lang="en-US" sz="2400" dirty="0">
                <a:latin typeface="Times New Roman" panose="02020603050405020304" pitchFamily="18" charset="0"/>
                <a:cs typeface="Times New Roman" panose="02020603050405020304" pitchFamily="18" charset="0"/>
              </a:rPr>
              <a:t>in psalms and hymns and spiritual songs,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4:13 …</a:t>
            </a:r>
            <a:r>
              <a:rPr lang="en-US" sz="2400" dirty="0">
                <a:latin typeface="Times New Roman" panose="02020603050405020304" pitchFamily="18" charset="0"/>
                <a:cs typeface="Times New Roman" panose="02020603050405020304" pitchFamily="18" charset="0"/>
              </a:rPr>
              <a:t> we all attain to the </a:t>
            </a:r>
            <a:r>
              <a:rPr lang="en-US" sz="2400" b="1" u="sng" dirty="0">
                <a:highlight>
                  <a:srgbClr val="FFFF00"/>
                </a:highlight>
                <a:latin typeface="Times New Roman" panose="02020603050405020304" pitchFamily="18" charset="0"/>
                <a:cs typeface="Times New Roman" panose="02020603050405020304" pitchFamily="18" charset="0"/>
              </a:rPr>
              <a:t>unity of the faith</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4:3-6 </a:t>
            </a:r>
            <a:r>
              <a:rPr lang="en-US" sz="2400" dirty="0">
                <a:latin typeface="Times New Roman" panose="02020603050405020304" pitchFamily="18" charset="0"/>
                <a:cs typeface="Times New Roman" panose="02020603050405020304" pitchFamily="18" charset="0"/>
              </a:rPr>
              <a:t> …diligent to preserve the </a:t>
            </a:r>
            <a:r>
              <a:rPr lang="en-US" sz="2400" b="1" u="sng" dirty="0">
                <a:highlight>
                  <a:srgbClr val="FFFF00"/>
                </a:highlight>
                <a:latin typeface="Times New Roman" panose="02020603050405020304" pitchFamily="18" charset="0"/>
                <a:cs typeface="Times New Roman" panose="02020603050405020304" pitchFamily="18" charset="0"/>
              </a:rPr>
              <a:t>unity of the Spirit </a:t>
            </a:r>
            <a:r>
              <a:rPr lang="en-US" sz="2400" dirty="0">
                <a:latin typeface="Times New Roman" panose="02020603050405020304" pitchFamily="18" charset="0"/>
                <a:cs typeface="Times New Roman" panose="02020603050405020304" pitchFamily="18" charset="0"/>
              </a:rPr>
              <a:t>in the bond of peace. </a:t>
            </a:r>
            <a:r>
              <a:rPr lang="en-US" sz="2400" baseline="30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b="1" u="sng" dirty="0">
                <a:highlight>
                  <a:srgbClr val="FFFF00"/>
                </a:highlight>
                <a:latin typeface="Times New Roman" panose="02020603050405020304" pitchFamily="18" charset="0"/>
                <a:cs typeface="Times New Roman" panose="02020603050405020304" pitchFamily="18" charset="0"/>
              </a:rPr>
              <a:t>one body </a:t>
            </a:r>
            <a:r>
              <a:rPr lang="en-US" sz="2400" dirty="0">
                <a:latin typeface="Times New Roman" panose="02020603050405020304" pitchFamily="18" charset="0"/>
                <a:cs typeface="Times New Roman" panose="02020603050405020304" pitchFamily="18" charset="0"/>
              </a:rPr>
              <a:t>and </a:t>
            </a:r>
            <a:r>
              <a:rPr lang="en-US" sz="2400" b="1" u="sng" dirty="0">
                <a:highlight>
                  <a:srgbClr val="FFFF00"/>
                </a:highlight>
                <a:latin typeface="Times New Roman" panose="02020603050405020304" pitchFamily="18" charset="0"/>
                <a:cs typeface="Times New Roman" panose="02020603050405020304" pitchFamily="18" charset="0"/>
              </a:rPr>
              <a:t>one Spirit</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one hope </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one Lord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one faith</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one baptism</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one God and Father </a:t>
            </a:r>
            <a:r>
              <a:rPr lang="en-US" sz="2400" dirty="0">
                <a:latin typeface="Times New Roman" panose="02020603050405020304" pitchFamily="18" charset="0"/>
                <a:cs typeface="Times New Roman" panose="02020603050405020304" pitchFamily="18" charset="0"/>
              </a:rPr>
              <a:t>of all who is over all and through all and </a:t>
            </a:r>
            <a:r>
              <a:rPr lang="en-US" sz="2400" b="1" u="sng" dirty="0">
                <a:highlight>
                  <a:srgbClr val="FFFF00"/>
                </a:highlight>
                <a:latin typeface="Times New Roman" panose="02020603050405020304" pitchFamily="18" charset="0"/>
                <a:cs typeface="Times New Roman" panose="02020603050405020304" pitchFamily="18" charset="0"/>
              </a:rPr>
              <a:t>in all</a:t>
            </a:r>
            <a:r>
              <a:rPr lang="en-US" sz="2400" dirty="0">
                <a:latin typeface="Times New Roman" panose="02020603050405020304" pitchFamily="18" charset="0"/>
                <a:cs typeface="Times New Roman" panose="02020603050405020304" pitchFamily="18" charset="0"/>
              </a:rPr>
              <a:t>. </a:t>
            </a:r>
          </a:p>
          <a:p>
            <a:endParaRPr lang="en-US" sz="2400" b="1" dirty="0"/>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29055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5262979"/>
          </a:xfrm>
          <a:prstGeom prst="rect">
            <a:avLst/>
          </a:prstGeom>
          <a:noFill/>
        </p:spPr>
        <p:txBody>
          <a:bodyPr wrap="square">
            <a:spAutoFit/>
          </a:bodyPr>
          <a:lstStyle/>
          <a:p>
            <a:endParaRPr lang="en-US" sz="2400" dirty="0">
              <a:latin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cs typeface="Times New Roman" panose="02020603050405020304" pitchFamily="18" charset="0"/>
              </a:rPr>
              <a:t>Thus there are two elements that bind all six of our worship activities together:</a:t>
            </a:r>
          </a:p>
          <a:p>
            <a:pPr algn="ctr"/>
            <a:endParaRPr lang="en-US" sz="4800"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Love and Fellowship</a:t>
            </a: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7100447"/>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5674759"/>
          </a:xfrm>
          <a:prstGeom prst="rect">
            <a:avLst/>
          </a:prstGeom>
          <a:noFill/>
        </p:spPr>
        <p:txBody>
          <a:bodyPr wrap="square">
            <a:spAutoFit/>
          </a:bodyPr>
          <a:lstStyle/>
          <a:p>
            <a:pPr marL="342900" marR="0" lvl="0" indent="-342900">
              <a:lnSpc>
                <a:spcPct val="107000"/>
              </a:lnSpc>
              <a:spcBef>
                <a:spcPts val="0"/>
              </a:spcBef>
              <a:spcAft>
                <a:spcPts val="0"/>
              </a:spcAft>
              <a:buFont typeface="+mj-lt"/>
              <a:buAutoNum type="arabicPeriod"/>
              <a:tabLst>
                <a:tab pos="228600" algn="l"/>
              </a:tabLst>
            </a:pPr>
            <a:r>
              <a:rPr lang="en-US" sz="32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Love: </a:t>
            </a:r>
            <a:endParaRPr lang="en-US" sz="32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SzPts val="1100"/>
              <a:buFont typeface="Symbol" panose="05050102010706020507" pitchFamily="18" charset="2"/>
              <a:buChar char=""/>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Scripture reveals six acts of worship to </a:t>
            </a:r>
            <a:r>
              <a:rPr lang="en-US" sz="3200" kern="0" dirty="0">
                <a:latin typeface="Times New Roman" panose="02020603050405020304" pitchFamily="18" charset="0"/>
                <a:ea typeface="Times New Roman" panose="02020603050405020304" pitchFamily="18" charset="0"/>
                <a:cs typeface="Times New Roman" panose="02020603050405020304" pitchFamily="18" charset="0"/>
              </a:rPr>
              <a:t>God</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SzPts val="1100"/>
              <a:buFont typeface="Symbol" panose="05050102010706020507" pitchFamily="18" charset="2"/>
              <a:buChar char=""/>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All six express our love and adoration for God</a:t>
            </a:r>
          </a:p>
          <a:p>
            <a:pPr marL="800100" lvl="1" indent="-342900">
              <a:lnSpc>
                <a:spcPct val="107000"/>
              </a:lnSpc>
              <a:buSzPts val="1100"/>
              <a:buFont typeface="Symbol" panose="05050102010706020507" pitchFamily="18" charset="2"/>
              <a:buChar char=""/>
            </a:pPr>
            <a:r>
              <a:rPr lang="en-US" sz="3200" kern="0" dirty="0">
                <a:latin typeface="Times New Roman" panose="02020603050405020304" pitchFamily="18" charset="0"/>
                <a:ea typeface="Times New Roman" panose="02020603050405020304" pitchFamily="18" charset="0"/>
                <a:cs typeface="Times New Roman" panose="02020603050405020304" pitchFamily="18" charset="0"/>
              </a:rPr>
              <a:t>Thus, we worship (love God) as one body -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the body and kingdom of Christ</a:t>
            </a:r>
          </a:p>
          <a:p>
            <a:pPr marL="800100" lvl="1" indent="-342900">
              <a:lnSpc>
                <a:spcPct val="107000"/>
              </a:lnSpc>
              <a:buSzPts val="1100"/>
              <a:buFont typeface="Symbol" panose="05050102010706020507" pitchFamily="18" charset="2"/>
              <a:buChar char=""/>
            </a:pPr>
            <a:r>
              <a:rPr lang="en-US" sz="3200" kern="0" dirty="0">
                <a:latin typeface="Times New Roman" panose="02020603050405020304" pitchFamily="18" charset="0"/>
                <a:ea typeface="Calibri" panose="020F0502020204030204" pitchFamily="34" charset="0"/>
                <a:cs typeface="Times New Roman" panose="02020603050405020304" pitchFamily="18" charset="0"/>
              </a:rPr>
              <a:t>Love is the perfect bond of unity in all aspects of our six ordained acts of worship</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Colossians 3:14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Beyond all these things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put on</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love</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which is the </a:t>
            </a:r>
            <a:r>
              <a:rPr lang="en-US" sz="32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perfect bond of unity</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4189884"/>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5144293"/>
          </a:xfrm>
          <a:prstGeom prst="rect">
            <a:avLst/>
          </a:prstGeom>
          <a:noFill/>
        </p:spPr>
        <p:txBody>
          <a:bodyPr wrap="square">
            <a:spAutoFit/>
          </a:bodyPr>
          <a:lstStyle/>
          <a:p>
            <a:pPr marL="0" marR="0">
              <a:lnSpc>
                <a:spcPct val="107000"/>
              </a:lnSpc>
              <a:spcBef>
                <a:spcPts val="0"/>
              </a:spcBef>
              <a:spcAft>
                <a:spcPts val="0"/>
              </a:spcAft>
            </a:pP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startAt="2"/>
              <a:tabLst>
                <a:tab pos="228600" algn="l"/>
              </a:tabLst>
            </a:pPr>
            <a:r>
              <a:rPr lang="en-US" sz="24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Fellowship – Is the unity</a:t>
            </a:r>
            <a:r>
              <a:rPr lang="en-US" sz="2400"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we uniquely obtain with God and each other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when we assemble to worship (love) God</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It is something we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devote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ourselves to through the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assembly</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(the coming together)</a:t>
            </a:r>
          </a:p>
          <a:p>
            <a:pPr marR="0" lvl="0">
              <a:lnSpc>
                <a:spcPct val="107000"/>
              </a:lnSpc>
              <a:spcBef>
                <a:spcPts val="0"/>
              </a:spcBef>
              <a:spcAft>
                <a:spcPts val="0"/>
              </a:spcAft>
              <a:tabLst>
                <a:tab pos="228600" algn="l"/>
              </a:tabLst>
            </a:pPr>
            <a:endParaRPr lang="en-US" sz="2400" b="1" kern="0" dirty="0">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07000"/>
              </a:lnSpc>
              <a:tabLst>
                <a:tab pos="2286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Acts 2:42 (the new disciples)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They were continually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devoting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themselves to the </a:t>
            </a:r>
            <a:r>
              <a:rPr lang="en-US" sz="2400" b="1" u="sng" kern="0" dirty="0">
                <a:effectLst/>
                <a:latin typeface="Times New Roman" panose="02020603050405020304" pitchFamily="18" charset="0"/>
                <a:ea typeface="Times New Roman" panose="02020603050405020304" pitchFamily="18" charset="0"/>
                <a:cs typeface="Times New Roman" panose="02020603050405020304" pitchFamily="18" charset="0"/>
              </a:rPr>
              <a:t>apostles' teaching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and to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fellowship</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to the </a:t>
            </a:r>
            <a:r>
              <a:rPr lang="en-US" sz="2400" b="1" u="sng" kern="0" dirty="0">
                <a:effectLst/>
                <a:latin typeface="Times New Roman" panose="02020603050405020304" pitchFamily="18" charset="0"/>
                <a:ea typeface="Times New Roman" panose="02020603050405020304" pitchFamily="18" charset="0"/>
                <a:cs typeface="Times New Roman" panose="02020603050405020304" pitchFamily="18" charset="0"/>
              </a:rPr>
              <a:t>breaking of bread</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and to </a:t>
            </a:r>
            <a:r>
              <a:rPr lang="en-US" sz="2400" b="1" u="sng" kern="0" dirty="0">
                <a:effectLst/>
                <a:latin typeface="Times New Roman" panose="02020603050405020304" pitchFamily="18" charset="0"/>
                <a:ea typeface="Times New Roman" panose="02020603050405020304" pitchFamily="18" charset="0"/>
                <a:cs typeface="Times New Roman" panose="02020603050405020304" pitchFamily="18" charset="0"/>
              </a:rPr>
              <a:t>prayer</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100"/>
              <a:buFont typeface="Symbol" panose="05050102010706020507" pitchFamily="18" charset="2"/>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And fellowship is the </a:t>
            </a:r>
            <a:r>
              <a:rPr lang="en-US" sz="2400" b="1"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blessing we obtain only when we assemble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with one another to express our love for God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We can have fellowship in </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smaller sub-groups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outside of the worship assembly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But the </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first Day of the Week assembly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is the only way to have </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full fellowship with all the saints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in the church and God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2753681"/>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5262979"/>
          </a:xfrm>
          <a:prstGeom prst="rect">
            <a:avLst/>
          </a:prstGeom>
          <a:noFill/>
        </p:spPr>
        <p:txBody>
          <a:bodyPr wrap="square">
            <a:spAutoFit/>
          </a:bodyPr>
          <a:lstStyle/>
          <a:p>
            <a:endParaRPr lang="en-US" sz="2400" dirty="0">
              <a:latin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cs typeface="Times New Roman" panose="02020603050405020304" pitchFamily="18" charset="0"/>
              </a:rPr>
              <a:t>What About the 4</a:t>
            </a:r>
            <a:r>
              <a:rPr lang="en-US" sz="4800" b="1" baseline="30000" dirty="0">
                <a:latin typeface="Times New Roman" panose="02020603050405020304" pitchFamily="18" charset="0"/>
                <a:cs typeface="Times New Roman" panose="02020603050405020304" pitchFamily="18" charset="0"/>
              </a:rPr>
              <a:t>th</a:t>
            </a:r>
            <a:r>
              <a:rPr lang="en-US" sz="4800" b="1" dirty="0">
                <a:latin typeface="Times New Roman" panose="02020603050405020304" pitchFamily="18" charset="0"/>
                <a:cs typeface="Times New Roman" panose="02020603050405020304" pitchFamily="18" charset="0"/>
              </a:rPr>
              <a:t> Commandment of the Law of Moses?</a:t>
            </a:r>
          </a:p>
          <a:p>
            <a:pPr algn="ctr"/>
            <a:endParaRPr lang="en-US" sz="4800" b="1" dirty="0">
              <a:latin typeface="Times New Roman" panose="02020603050405020304" pitchFamily="18" charset="0"/>
              <a:cs typeface="Times New Roman" panose="02020603050405020304" pitchFamily="18" charset="0"/>
            </a:endParaRPr>
          </a:p>
          <a:p>
            <a:r>
              <a:rPr lang="en-US" sz="4800" b="1" dirty="0">
                <a:latin typeface="Times New Roman" panose="02020603050405020304" pitchFamily="18" charset="0"/>
                <a:cs typeface="Times New Roman" panose="02020603050405020304" pitchFamily="18" charset="0"/>
              </a:rPr>
              <a:t>Exodus 20:8-10 </a:t>
            </a:r>
            <a:r>
              <a:rPr lang="en-US" sz="4800" dirty="0">
                <a:latin typeface="Times New Roman" panose="02020603050405020304" pitchFamily="18" charset="0"/>
                <a:cs typeface="Times New Roman" panose="02020603050405020304" pitchFamily="18" charset="0"/>
              </a:rPr>
              <a:t>"Remember the </a:t>
            </a:r>
            <a:r>
              <a:rPr lang="en-US" sz="4800" b="1" u="sng" dirty="0">
                <a:highlight>
                  <a:srgbClr val="FFFF00"/>
                </a:highlight>
                <a:latin typeface="Times New Roman" panose="02020603050405020304" pitchFamily="18" charset="0"/>
                <a:cs typeface="Times New Roman" panose="02020603050405020304" pitchFamily="18" charset="0"/>
              </a:rPr>
              <a:t>sabbath day</a:t>
            </a:r>
            <a:r>
              <a:rPr lang="en-US" sz="4800" dirty="0">
                <a:latin typeface="Times New Roman" panose="02020603050405020304" pitchFamily="18" charset="0"/>
                <a:cs typeface="Times New Roman" panose="02020603050405020304" pitchFamily="18" charset="0"/>
              </a:rPr>
              <a:t>, to keep it </a:t>
            </a:r>
            <a:r>
              <a:rPr lang="en-US" sz="4800" b="1" u="sng" dirty="0">
                <a:highlight>
                  <a:srgbClr val="00FF00"/>
                </a:highlight>
                <a:latin typeface="Times New Roman" panose="02020603050405020304" pitchFamily="18" charset="0"/>
                <a:cs typeface="Times New Roman" panose="02020603050405020304" pitchFamily="18" charset="0"/>
              </a:rPr>
              <a:t>holy</a:t>
            </a:r>
            <a:r>
              <a:rPr lang="en-US" sz="4800" dirty="0">
                <a:latin typeface="Times New Roman" panose="02020603050405020304" pitchFamily="18" charset="0"/>
                <a:cs typeface="Times New Roman" panose="02020603050405020304" pitchFamily="18" charset="0"/>
              </a:rPr>
              <a:t>.  </a:t>
            </a:r>
            <a:r>
              <a:rPr lang="en-US" sz="4800" baseline="30000" dirty="0">
                <a:latin typeface="Times New Roman" panose="02020603050405020304" pitchFamily="18" charset="0"/>
                <a:cs typeface="Times New Roman" panose="02020603050405020304" pitchFamily="18" charset="0"/>
              </a:rPr>
              <a:t>9 </a:t>
            </a:r>
            <a:r>
              <a:rPr lang="en-US" sz="4800" dirty="0">
                <a:latin typeface="Times New Roman" panose="02020603050405020304" pitchFamily="18" charset="0"/>
                <a:cs typeface="Times New Roman" panose="02020603050405020304" pitchFamily="18" charset="0"/>
              </a:rPr>
              <a:t> …</a:t>
            </a:r>
            <a:r>
              <a:rPr lang="en-US" sz="4800" i="1" dirty="0">
                <a:latin typeface="Times New Roman" panose="02020603050405020304" pitchFamily="18" charset="0"/>
                <a:cs typeface="Times New Roman" panose="02020603050405020304" pitchFamily="18" charset="0"/>
              </a:rPr>
              <a:t>in it</a:t>
            </a:r>
            <a:r>
              <a:rPr lang="en-US" sz="4800" dirty="0">
                <a:latin typeface="Times New Roman" panose="02020603050405020304" pitchFamily="18" charset="0"/>
                <a:cs typeface="Times New Roman" panose="02020603050405020304" pitchFamily="18" charset="0"/>
              </a:rPr>
              <a:t> you shall </a:t>
            </a:r>
            <a:r>
              <a:rPr lang="en-US" sz="4800" b="1" u="sng" dirty="0">
                <a:highlight>
                  <a:srgbClr val="FFFF00"/>
                </a:highlight>
                <a:latin typeface="Times New Roman" panose="02020603050405020304" pitchFamily="18" charset="0"/>
                <a:cs typeface="Times New Roman" panose="02020603050405020304" pitchFamily="18" charset="0"/>
              </a:rPr>
              <a:t>not do any work,</a:t>
            </a:r>
            <a:r>
              <a:rPr lang="en-US" sz="48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9864247"/>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6247864"/>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What About the 4</a:t>
            </a:r>
            <a:r>
              <a:rPr lang="en-US" sz="2400" b="1" baseline="30000" dirty="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Commandment?</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20:8-10 </a:t>
            </a:r>
            <a:r>
              <a:rPr lang="en-US" sz="2400" dirty="0">
                <a:latin typeface="Times New Roman" panose="02020603050405020304" pitchFamily="18" charset="0"/>
                <a:cs typeface="Times New Roman" panose="02020603050405020304" pitchFamily="18" charset="0"/>
              </a:rPr>
              <a:t>"Remember the </a:t>
            </a:r>
            <a:r>
              <a:rPr lang="en-US" sz="2400" b="1" u="sng" dirty="0">
                <a:highlight>
                  <a:srgbClr val="FFFF00"/>
                </a:highlight>
                <a:latin typeface="Times New Roman" panose="02020603050405020304" pitchFamily="18" charset="0"/>
                <a:cs typeface="Times New Roman" panose="02020603050405020304" pitchFamily="18" charset="0"/>
              </a:rPr>
              <a:t>sabbath day</a:t>
            </a:r>
            <a:r>
              <a:rPr lang="en-US" sz="2400" dirty="0">
                <a:latin typeface="Times New Roman" panose="02020603050405020304" pitchFamily="18" charset="0"/>
                <a:cs typeface="Times New Roman" panose="02020603050405020304" pitchFamily="18" charset="0"/>
              </a:rPr>
              <a:t>, to keep it </a:t>
            </a:r>
            <a:r>
              <a:rPr lang="en-US" sz="2400" b="1" u="sng" dirty="0">
                <a:highlight>
                  <a:srgbClr val="00FF00"/>
                </a:highlight>
                <a:latin typeface="Times New Roman" panose="02020603050405020304" pitchFamily="18" charset="0"/>
                <a:cs typeface="Times New Roman" panose="02020603050405020304" pitchFamily="18" charset="0"/>
              </a:rPr>
              <a:t>holy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in it</a:t>
            </a:r>
            <a:r>
              <a:rPr lang="en-US" sz="2400" dirty="0">
                <a:latin typeface="Times New Roman" panose="02020603050405020304" pitchFamily="18" charset="0"/>
                <a:cs typeface="Times New Roman" panose="02020603050405020304" pitchFamily="18" charset="0"/>
              </a:rPr>
              <a:t> you shall </a:t>
            </a:r>
            <a:r>
              <a:rPr lang="en-US" sz="2400" b="1" u="sng" dirty="0">
                <a:highlight>
                  <a:srgbClr val="FFFF00"/>
                </a:highlight>
                <a:latin typeface="Times New Roman" panose="02020603050405020304" pitchFamily="18" charset="0"/>
                <a:cs typeface="Times New Roman" panose="02020603050405020304" pitchFamily="18" charset="0"/>
              </a:rPr>
              <a:t>not do any work,</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tabLst>
                <a:tab pos="228600" algn="l"/>
              </a:tabLst>
            </a:pPr>
            <a:endParaRPr lang="en-US" sz="2400" b="1"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Exodus 20:11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in </a:t>
            </a:r>
            <a:r>
              <a:rPr lang="en-US" sz="2400" b="1" u="sng" dirty="0">
                <a:highlight>
                  <a:srgbClr val="FFFF00"/>
                </a:highlight>
                <a:latin typeface="Times New Roman" panose="02020603050405020304" pitchFamily="18" charset="0"/>
                <a:cs typeface="Times New Roman" panose="02020603050405020304" pitchFamily="18" charset="0"/>
              </a:rPr>
              <a:t>six days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b="1" u="sng" dirty="0">
                <a:highlight>
                  <a:srgbClr val="FFFF00"/>
                </a:highlight>
                <a:latin typeface="Times New Roman" panose="02020603050405020304" pitchFamily="18" charset="0"/>
                <a:cs typeface="Times New Roman" panose="02020603050405020304" pitchFamily="18" charset="0"/>
              </a:rPr>
              <a:t> made the heavens and the earth</a:t>
            </a:r>
            <a:r>
              <a:rPr lang="en-US" sz="2400" dirty="0">
                <a:latin typeface="Times New Roman" panose="02020603050405020304" pitchFamily="18" charset="0"/>
                <a:cs typeface="Times New Roman" panose="02020603050405020304" pitchFamily="18" charset="0"/>
              </a:rPr>
              <a:t>, the sea and all that is in them, and </a:t>
            </a:r>
            <a:r>
              <a:rPr lang="en-US" sz="2400" b="1" u="sng" dirty="0">
                <a:highlight>
                  <a:srgbClr val="FFFF00"/>
                </a:highlight>
                <a:latin typeface="Times New Roman" panose="02020603050405020304" pitchFamily="18" charset="0"/>
                <a:cs typeface="Times New Roman" panose="02020603050405020304" pitchFamily="18" charset="0"/>
              </a:rPr>
              <a:t>rested on the seventh day</a:t>
            </a:r>
            <a:r>
              <a:rPr lang="en-US" sz="2400" dirty="0">
                <a:latin typeface="Times New Roman" panose="02020603050405020304" pitchFamily="18" charset="0"/>
                <a:cs typeface="Times New Roman" panose="02020603050405020304" pitchFamily="18" charset="0"/>
              </a:rPr>
              <a:t>; therefore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blessed the sabbath</a:t>
            </a:r>
            <a:r>
              <a:rPr lang="en-US" sz="2400"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day</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shabath</a:t>
            </a:r>
            <a:r>
              <a:rPr lang="en-US" sz="2400" i="1"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rest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and made it </a:t>
            </a:r>
            <a:r>
              <a:rPr lang="en-US" sz="2400" b="1" u="sng" dirty="0">
                <a:highlight>
                  <a:srgbClr val="00FF00"/>
                </a:highlight>
                <a:latin typeface="Times New Roman" panose="02020603050405020304" pitchFamily="18" charset="0"/>
                <a:cs typeface="Times New Roman" panose="02020603050405020304" pitchFamily="18" charset="0"/>
              </a:rPr>
              <a:t>holy</a:t>
            </a:r>
            <a:r>
              <a:rPr lang="en-US" sz="2400" dirty="0">
                <a:latin typeface="Times New Roman" panose="02020603050405020304" pitchFamily="18" charset="0"/>
                <a:cs typeface="Times New Roman" panose="02020603050405020304" pitchFamily="18" charset="0"/>
              </a:rPr>
              <a:t>.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Exodus 31:14</a:t>
            </a:r>
            <a:r>
              <a:rPr lang="en-US" sz="2400" dirty="0">
                <a:latin typeface="Times New Roman" panose="02020603050405020304" pitchFamily="18" charset="0"/>
                <a:cs typeface="Times New Roman" panose="02020603050405020304" pitchFamily="18" charset="0"/>
              </a:rPr>
              <a:t> 'Therefore you are to </a:t>
            </a:r>
            <a:r>
              <a:rPr lang="en-US" sz="2400" b="1" u="sng" dirty="0">
                <a:highlight>
                  <a:srgbClr val="FFFF00"/>
                </a:highlight>
                <a:latin typeface="Times New Roman" panose="02020603050405020304" pitchFamily="18" charset="0"/>
                <a:cs typeface="Times New Roman" panose="02020603050405020304" pitchFamily="18" charset="0"/>
              </a:rPr>
              <a:t>observe the sabbath, for it is </a:t>
            </a:r>
            <a:r>
              <a:rPr lang="en-US" sz="2400" b="1" u="sng" dirty="0">
                <a:highlight>
                  <a:srgbClr val="00FF00"/>
                </a:highlight>
                <a:latin typeface="Times New Roman" panose="02020603050405020304" pitchFamily="18" charset="0"/>
                <a:cs typeface="Times New Roman" panose="02020603050405020304" pitchFamily="18" charset="0"/>
              </a:rPr>
              <a:t>holy to you</a:t>
            </a:r>
            <a:r>
              <a:rPr lang="en-US" sz="2400" dirty="0">
                <a:latin typeface="Times New Roman" panose="02020603050405020304" pitchFamily="18" charset="0"/>
                <a:cs typeface="Times New Roman" panose="02020603050405020304" pitchFamily="18" charset="0"/>
              </a:rPr>
              <a:t>. Everyone who profanes it shall surely be </a:t>
            </a:r>
            <a:r>
              <a:rPr lang="en-US" sz="2400" b="1" u="sng" dirty="0">
                <a:highlight>
                  <a:srgbClr val="FFFF00"/>
                </a:highlight>
                <a:latin typeface="Times New Roman" panose="02020603050405020304" pitchFamily="18" charset="0"/>
                <a:cs typeface="Times New Roman" panose="02020603050405020304" pitchFamily="18" charset="0"/>
              </a:rPr>
              <a:t>put to death</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Exodus 31:16-17</a:t>
            </a:r>
            <a:r>
              <a:rPr lang="en-US" sz="2400" dirty="0">
                <a:latin typeface="Times New Roman" panose="02020603050405020304" pitchFamily="18" charset="0"/>
                <a:cs typeface="Times New Roman" panose="02020603050405020304" pitchFamily="18" charset="0"/>
              </a:rPr>
              <a:t> 'So the </a:t>
            </a:r>
            <a:r>
              <a:rPr lang="en-US" sz="2400" b="1" u="sng" dirty="0">
                <a:highlight>
                  <a:srgbClr val="FFFF00"/>
                </a:highlight>
                <a:latin typeface="Times New Roman" panose="02020603050405020304" pitchFamily="18" charset="0"/>
                <a:cs typeface="Times New Roman" panose="02020603050405020304" pitchFamily="18" charset="0"/>
              </a:rPr>
              <a:t>sons of Israel </a:t>
            </a:r>
            <a:r>
              <a:rPr lang="en-US" sz="2400" dirty="0">
                <a:latin typeface="Times New Roman" panose="02020603050405020304" pitchFamily="18" charset="0"/>
                <a:cs typeface="Times New Roman" panose="02020603050405020304" pitchFamily="18" charset="0"/>
              </a:rPr>
              <a:t>shall </a:t>
            </a:r>
            <a:r>
              <a:rPr lang="en-US" sz="2400" b="1" u="sng" dirty="0">
                <a:highlight>
                  <a:srgbClr val="FFFF00"/>
                </a:highlight>
                <a:latin typeface="Times New Roman" panose="02020603050405020304" pitchFamily="18" charset="0"/>
                <a:cs typeface="Times New Roman" panose="02020603050405020304" pitchFamily="18" charset="0"/>
              </a:rPr>
              <a:t>observe the sabbath</a:t>
            </a:r>
            <a:r>
              <a:rPr lang="en-US" sz="2400" dirty="0">
                <a:latin typeface="Times New Roman" panose="02020603050405020304" pitchFamily="18" charset="0"/>
                <a:cs typeface="Times New Roman" panose="02020603050405020304" pitchFamily="18" charset="0"/>
              </a:rPr>
              <a:t>, to celebrate the sabbath throughout their generations as a </a:t>
            </a:r>
            <a:r>
              <a:rPr lang="en-US" sz="2400" b="1" u="sng" dirty="0">
                <a:highlight>
                  <a:srgbClr val="00FFFF"/>
                </a:highlight>
                <a:latin typeface="Times New Roman" panose="02020603050405020304" pitchFamily="18" charset="0"/>
                <a:cs typeface="Times New Roman" panose="02020603050405020304" pitchFamily="18" charset="0"/>
              </a:rPr>
              <a:t>perpetual covenant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"It is </a:t>
            </a:r>
            <a:r>
              <a:rPr lang="en-US" sz="2400" b="1" u="sng" dirty="0">
                <a:highlight>
                  <a:srgbClr val="00FFFF"/>
                </a:highlight>
                <a:latin typeface="Times New Roman" panose="02020603050405020304" pitchFamily="18" charset="0"/>
                <a:cs typeface="Times New Roman" panose="02020603050405020304" pitchFamily="18" charset="0"/>
              </a:rPr>
              <a:t>a sign </a:t>
            </a:r>
            <a:r>
              <a:rPr lang="en-US" sz="2400" b="1" u="sng" dirty="0">
                <a:highlight>
                  <a:srgbClr val="FFFF00"/>
                </a:highlight>
                <a:latin typeface="Times New Roman" panose="02020603050405020304" pitchFamily="18" charset="0"/>
                <a:cs typeface="Times New Roman" panose="02020603050405020304" pitchFamily="18" charset="0"/>
              </a:rPr>
              <a:t>between Me and the sons of Israel </a:t>
            </a:r>
            <a:r>
              <a:rPr lang="en-US" sz="2400" b="1" u="sng" dirty="0">
                <a:highlight>
                  <a:srgbClr val="00FFFF"/>
                </a:highlight>
                <a:latin typeface="Times New Roman" panose="02020603050405020304" pitchFamily="18" charset="0"/>
                <a:cs typeface="Times New Roman" panose="02020603050405020304" pitchFamily="18" charset="0"/>
              </a:rPr>
              <a:t>forever</a:t>
            </a:r>
            <a:r>
              <a:rPr lang="en-US" sz="2400" dirty="0">
                <a:latin typeface="Times New Roman" panose="02020603050405020304" pitchFamily="18" charset="0"/>
                <a:cs typeface="Times New Roman" panose="02020603050405020304" pitchFamily="18" charset="0"/>
              </a:rPr>
              <a:t>; …</a:t>
            </a:r>
          </a:p>
          <a:p>
            <a:pPr>
              <a:tabLst>
                <a:tab pos="228600" algn="l"/>
              </a:tabLst>
            </a:pPr>
            <a:endParaRPr lang="en-US" sz="2000" dirty="0">
              <a:effectLst/>
              <a:latin typeface="Times New Roman" panose="02020603050405020304" pitchFamily="18" charset="0"/>
              <a:ea typeface="Times New Roman" panose="02020603050405020304" pitchFamily="18" charset="0"/>
            </a:endParaRPr>
          </a:p>
          <a:p>
            <a:pPr>
              <a:tabLst>
                <a:tab pos="228600" algn="l"/>
              </a:tabLs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58748871"/>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6370975"/>
          </a:xfrm>
          <a:prstGeom prst="rect">
            <a:avLst/>
          </a:prstGeom>
          <a:noFill/>
        </p:spPr>
        <p:txBody>
          <a:bodyPr wrap="square">
            <a:spAutoFit/>
          </a:bodyPr>
          <a:lstStyle/>
          <a:p>
            <a:pPr marR="0" lvl="0">
              <a:spcBef>
                <a:spcPts val="0"/>
              </a:spcBef>
              <a:spcAft>
                <a:spcPts val="0"/>
              </a:spcAft>
              <a:tabLst>
                <a:tab pos="228600" algn="l"/>
              </a:tabLst>
            </a:pPr>
            <a:r>
              <a:rPr lang="en-US" sz="3600" b="1" dirty="0">
                <a:latin typeface="Times New Roman" panose="02020603050405020304" pitchFamily="18" charset="0"/>
                <a:cs typeface="Times New Roman" panose="02020603050405020304" pitchFamily="18" charset="0"/>
              </a:rPr>
              <a:t>What About the 4</a:t>
            </a:r>
            <a:r>
              <a:rPr lang="en-US" sz="3600" b="1" baseline="30000" dirty="0">
                <a:latin typeface="Times New Roman" panose="02020603050405020304" pitchFamily="18" charset="0"/>
                <a:cs typeface="Times New Roman" panose="02020603050405020304" pitchFamily="18" charset="0"/>
              </a:rPr>
              <a:t>th</a:t>
            </a:r>
            <a:r>
              <a:rPr lang="en-US" sz="3600" b="1" dirty="0">
                <a:latin typeface="Times New Roman" panose="02020603050405020304" pitchFamily="18" charset="0"/>
                <a:cs typeface="Times New Roman" panose="02020603050405020304" pitchFamily="18" charset="0"/>
              </a:rPr>
              <a:t> Commandment?</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L="514350" indent="-514350">
              <a:buFont typeface="+mj-lt"/>
              <a:buAutoNum type="arabicPeriod"/>
              <a:tabLst>
                <a:tab pos="228600" algn="l"/>
              </a:tabLst>
            </a:pPr>
            <a:r>
              <a:rPr lang="en-US" sz="3200" b="1" dirty="0">
                <a:latin typeface="Times New Roman" panose="02020603050405020304" pitchFamily="18" charset="0"/>
                <a:cs typeface="Times New Roman" panose="02020603050405020304" pitchFamily="18" charset="0"/>
              </a:rPr>
              <a:t>Day of Rest </a:t>
            </a:r>
            <a:r>
              <a:rPr lang="en-US" sz="3200" dirty="0">
                <a:latin typeface="Times New Roman" panose="02020603050405020304" pitchFamily="18" charset="0"/>
                <a:cs typeface="Times New Roman" panose="02020603050405020304" pitchFamily="18" charset="0"/>
              </a:rPr>
              <a:t>– no work - Exodus 20:9, 11</a:t>
            </a:r>
            <a:r>
              <a:rPr lang="en-US" sz="3200" baseline="30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p>
          <a:p>
            <a:pPr marL="514350" indent="-514350">
              <a:buFont typeface="+mj-lt"/>
              <a:buAutoNum type="arabicPeriod"/>
              <a:tabLst>
                <a:tab pos="228600" algn="l"/>
              </a:tabLst>
            </a:pPr>
            <a:endParaRPr lang="en-US" sz="3200" dirty="0">
              <a:latin typeface="Times New Roman" panose="02020603050405020304" pitchFamily="18" charset="0"/>
              <a:cs typeface="Times New Roman" panose="02020603050405020304" pitchFamily="18" charset="0"/>
            </a:endParaRPr>
          </a:p>
          <a:p>
            <a:pPr marL="514350" indent="-514350">
              <a:buFont typeface="+mj-lt"/>
              <a:buAutoNum type="arabicPeriod"/>
              <a:tabLst>
                <a:tab pos="228600" algn="l"/>
              </a:tabLst>
            </a:pPr>
            <a:r>
              <a:rPr lang="en-US" sz="3200" b="1" dirty="0">
                <a:latin typeface="Times New Roman" panose="02020603050405020304" pitchFamily="18" charset="0"/>
                <a:cs typeface="Times New Roman" panose="02020603050405020304" pitchFamily="18" charset="0"/>
              </a:rPr>
              <a:t>A Sign - </a:t>
            </a:r>
            <a:r>
              <a:rPr lang="en-US" sz="3200" dirty="0">
                <a:latin typeface="Times New Roman" panose="02020603050405020304" pitchFamily="18" charset="0"/>
                <a:cs typeface="Times New Roman" panose="02020603050405020304" pitchFamily="18" charset="0"/>
              </a:rPr>
              <a:t>Between God and the Sons of Israel – Exodus 31:17</a:t>
            </a:r>
          </a:p>
          <a:p>
            <a:pPr marL="514350" indent="-514350">
              <a:buFont typeface="+mj-lt"/>
              <a:buAutoNum type="arabicPeriod"/>
              <a:tabLst>
                <a:tab pos="228600" algn="l"/>
              </a:tabLst>
            </a:pPr>
            <a:endParaRPr lang="en-US" sz="3200" dirty="0">
              <a:latin typeface="Times New Roman" panose="02020603050405020304" pitchFamily="18" charset="0"/>
              <a:cs typeface="Times New Roman" panose="02020603050405020304" pitchFamily="18" charset="0"/>
            </a:endParaRPr>
          </a:p>
          <a:p>
            <a:pPr marL="514350" indent="-514350">
              <a:buFont typeface="+mj-lt"/>
              <a:buAutoNum type="arabicPeriod"/>
              <a:tabLst>
                <a:tab pos="228600" algn="l"/>
              </a:tabLst>
            </a:pPr>
            <a:r>
              <a:rPr lang="en-US" sz="3200" b="1" dirty="0">
                <a:latin typeface="Times New Roman" panose="02020603050405020304" pitchFamily="18" charset="0"/>
                <a:cs typeface="Times New Roman" panose="02020603050405020304" pitchFamily="18" charset="0"/>
              </a:rPr>
              <a:t>A Perpetual and Eternal Covenant</a:t>
            </a:r>
            <a:r>
              <a:rPr lang="en-US" sz="3200" dirty="0">
                <a:latin typeface="Times New Roman" panose="02020603050405020304" pitchFamily="18" charset="0"/>
                <a:cs typeface="Times New Roman" panose="02020603050405020304" pitchFamily="18" charset="0"/>
              </a:rPr>
              <a:t> - between God and Israel – Exodus 31:16-17</a:t>
            </a:r>
          </a:p>
          <a:p>
            <a:pPr marL="514350" indent="-514350">
              <a:buFont typeface="+mj-lt"/>
              <a:buAutoNum type="arabicPeriod"/>
              <a:tabLst>
                <a:tab pos="228600" algn="l"/>
              </a:tabLst>
            </a:pPr>
            <a:endParaRPr lang="en-US" sz="3200" b="1" dirty="0">
              <a:latin typeface="Times New Roman" panose="02020603050405020304" pitchFamily="18" charset="0"/>
              <a:cs typeface="Times New Roman" panose="02020603050405020304" pitchFamily="18" charset="0"/>
            </a:endParaRPr>
          </a:p>
          <a:p>
            <a:pPr marL="514350" indent="-514350">
              <a:buFont typeface="+mj-lt"/>
              <a:buAutoNum type="arabicPeriod"/>
              <a:tabLst>
                <a:tab pos="228600" algn="l"/>
              </a:tabLst>
            </a:pPr>
            <a:r>
              <a:rPr lang="en-US" sz="3200" b="1" dirty="0">
                <a:latin typeface="Times New Roman" panose="02020603050405020304" pitchFamily="18" charset="0"/>
                <a:cs typeface="Times New Roman" panose="02020603050405020304" pitchFamily="18" charset="0"/>
              </a:rPr>
              <a:t>A Holy Day requiring death if violated with work - </a:t>
            </a:r>
            <a:r>
              <a:rPr lang="en-US" sz="3200" dirty="0">
                <a:latin typeface="Times New Roman" panose="02020603050405020304" pitchFamily="18" charset="0"/>
                <a:cs typeface="Times New Roman" panose="02020603050405020304" pitchFamily="18" charset="0"/>
              </a:rPr>
              <a:t>Exodus 31:14 </a:t>
            </a:r>
          </a:p>
          <a:p>
            <a:pPr>
              <a:tabLst>
                <a:tab pos="228600" algn="l"/>
              </a:tabLst>
            </a:pPr>
            <a:br>
              <a:rPr lang="en-US" sz="2000" dirty="0">
                <a:latin typeface="Times New Roman" panose="02020603050405020304" pitchFamily="18" charset="0"/>
                <a:cs typeface="Times New Roman" panose="02020603050405020304" pitchFamily="18" charset="0"/>
              </a:rPr>
            </a:br>
            <a:endParaRPr lang="en-US" sz="2000" dirty="0">
              <a:effectLst/>
              <a:latin typeface="Times New Roman" panose="02020603050405020304" pitchFamily="18" charset="0"/>
              <a:ea typeface="Times New Roman" panose="02020603050405020304" pitchFamily="18" charset="0"/>
            </a:endParaRPr>
          </a:p>
          <a:p>
            <a:pPr>
              <a:tabLst>
                <a:tab pos="228600" algn="l"/>
              </a:tabLs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162794"/>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5632311"/>
          </a:xfrm>
          <a:prstGeom prst="rect">
            <a:avLst/>
          </a:prstGeom>
          <a:noFill/>
        </p:spPr>
        <p:txBody>
          <a:bodyPr wrap="square">
            <a:spAutoFit/>
          </a:bodyPr>
          <a:lstStyle/>
          <a:p>
            <a:pPr marL="457200" marR="0" lvl="0" indent="-457200">
              <a:spcBef>
                <a:spcPts val="0"/>
              </a:spcBef>
              <a:spcAft>
                <a:spcPts val="0"/>
              </a:spcAft>
              <a:buFont typeface="+mj-lt"/>
              <a:buAutoNum type="arabicPeriod"/>
              <a:tabLst>
                <a:tab pos="228600" algn="l"/>
              </a:tabLst>
            </a:pPr>
            <a:r>
              <a:rPr lang="en-US" sz="2400" b="1" dirty="0">
                <a:latin typeface="Times New Roman" panose="02020603050405020304" pitchFamily="18" charset="0"/>
                <a:cs typeface="Times New Roman" panose="02020603050405020304" pitchFamily="18" charset="0"/>
              </a:rPr>
              <a:t>Day of Rest</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20:8-10 </a:t>
            </a:r>
            <a:r>
              <a:rPr lang="en-US" sz="2400" dirty="0">
                <a:latin typeface="Times New Roman" panose="02020603050405020304" pitchFamily="18" charset="0"/>
                <a:cs typeface="Times New Roman" panose="02020603050405020304" pitchFamily="18" charset="0"/>
              </a:rPr>
              <a:t>"Remember the </a:t>
            </a:r>
            <a:r>
              <a:rPr lang="en-US" sz="2400" b="1" u="sng" dirty="0">
                <a:highlight>
                  <a:srgbClr val="FFFF00"/>
                </a:highlight>
                <a:latin typeface="Times New Roman" panose="02020603050405020304" pitchFamily="18" charset="0"/>
                <a:cs typeface="Times New Roman" panose="02020603050405020304" pitchFamily="18" charset="0"/>
              </a:rPr>
              <a:t>sabbath day</a:t>
            </a:r>
            <a:r>
              <a:rPr lang="en-US" sz="2400" dirty="0">
                <a:latin typeface="Times New Roman" panose="02020603050405020304" pitchFamily="18" charset="0"/>
                <a:cs typeface="Times New Roman" panose="02020603050405020304" pitchFamily="18" charset="0"/>
              </a:rPr>
              <a:t>, to keep it </a:t>
            </a:r>
            <a:r>
              <a:rPr lang="en-US" sz="2400" b="1" u="sng" dirty="0">
                <a:highlight>
                  <a:srgbClr val="00FF00"/>
                </a:highlight>
                <a:latin typeface="Times New Roman" panose="02020603050405020304" pitchFamily="18" charset="0"/>
                <a:cs typeface="Times New Roman" panose="02020603050405020304" pitchFamily="18" charset="0"/>
              </a:rPr>
              <a:t>holy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in it</a:t>
            </a:r>
            <a:r>
              <a:rPr lang="en-US" sz="2400" dirty="0">
                <a:latin typeface="Times New Roman" panose="02020603050405020304" pitchFamily="18" charset="0"/>
                <a:cs typeface="Times New Roman" panose="02020603050405020304" pitchFamily="18" charset="0"/>
              </a:rPr>
              <a:t> you shall </a:t>
            </a:r>
            <a:r>
              <a:rPr lang="en-US" sz="2400" b="1" u="sng" dirty="0">
                <a:highlight>
                  <a:srgbClr val="FFFF00"/>
                </a:highlight>
                <a:latin typeface="Times New Roman" panose="02020603050405020304" pitchFamily="18" charset="0"/>
                <a:cs typeface="Times New Roman" panose="02020603050405020304" pitchFamily="18" charset="0"/>
              </a:rPr>
              <a:t>not do any work,</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tabLst>
                <a:tab pos="228600" algn="l"/>
              </a:tabLst>
            </a:pPr>
            <a:endParaRPr lang="en-US" sz="2400" b="1" dirty="0">
              <a:latin typeface="Times New Roman" panose="02020603050405020304" pitchFamily="18" charset="0"/>
              <a:cs typeface="Times New Roman" panose="02020603050405020304" pitchFamily="18" charset="0"/>
            </a:endParaRPr>
          </a:p>
          <a:p>
            <a:pPr>
              <a:tabLst>
                <a:tab pos="228600" algn="l"/>
              </a:tabLst>
            </a:pPr>
            <a:r>
              <a:rPr lang="en-US" sz="2400" b="0" i="0" dirty="0">
                <a:effectLst/>
                <a:latin typeface="Times New Roman" panose="02020603050405020304" pitchFamily="18" charset="0"/>
                <a:cs typeface="Times New Roman" panose="02020603050405020304" pitchFamily="18" charset="0"/>
              </a:rPr>
              <a:t>The Bible does not give a comprehensive </a:t>
            </a:r>
            <a:r>
              <a:rPr lang="en-US" sz="2400" i="0" dirty="0">
                <a:effectLst/>
                <a:latin typeface="Times New Roman" panose="02020603050405020304" pitchFamily="18" charset="0"/>
                <a:cs typeface="Times New Roman" panose="02020603050405020304" pitchFamily="18" charset="0"/>
              </a:rPr>
              <a:t>list of prohibited labors</a:t>
            </a:r>
            <a:r>
              <a:rPr lang="en-US" sz="2400" b="0" i="0" dirty="0">
                <a:effectLst/>
                <a:latin typeface="Times New Roman" panose="02020603050405020304" pitchFamily="18" charset="0"/>
                <a:cs typeface="Times New Roman" panose="02020603050405020304" pitchFamily="18" charset="0"/>
              </a:rPr>
              <a:t>, but the Jews develop their Shabbat Laws that provide for at least 39 prohibited works</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0" i="0" dirty="0">
                <a:effectLst/>
                <a:latin typeface="Times New Roman" panose="02020603050405020304" pitchFamily="18" charset="0"/>
                <a:cs typeface="Times New Roman" panose="02020603050405020304" pitchFamily="18" charset="0"/>
              </a:rPr>
              <a:t>What you can’t do on the Sabbath</a:t>
            </a:r>
          </a:p>
          <a:p>
            <a:pPr marL="342900" indent="-342900">
              <a:buFont typeface="Arial" panose="020B0604020202020204" pitchFamily="34" charset="0"/>
              <a:buChar char="•"/>
              <a:tabLst>
                <a:tab pos="228600" algn="l"/>
              </a:tabLst>
            </a:pPr>
            <a:r>
              <a:rPr lang="en-US" sz="2400" dirty="0">
                <a:latin typeface="Times New Roman" panose="02020603050405020304" pitchFamily="18" charset="0"/>
                <a:cs typeface="Times New Roman" panose="02020603050405020304" pitchFamily="18" charset="0"/>
              </a:rPr>
              <a:t>No agricultural field word – Exodus 34:21</a:t>
            </a:r>
          </a:p>
          <a:p>
            <a:pPr marL="342900" indent="-342900">
              <a:buFont typeface="Arial" panose="020B0604020202020204" pitchFamily="34" charset="0"/>
              <a:buChar char="•"/>
              <a:tabLst>
                <a:tab pos="228600" algn="l"/>
              </a:tabLst>
            </a:pPr>
            <a:r>
              <a:rPr lang="en-US" sz="2400" dirty="0">
                <a:latin typeface="Times New Roman" panose="02020603050405020304" pitchFamily="18" charset="0"/>
                <a:cs typeface="Times New Roman" panose="02020603050405020304" pitchFamily="18" charset="0"/>
              </a:rPr>
              <a:t>B</a:t>
            </a:r>
            <a:r>
              <a:rPr lang="en-US" sz="2400" b="0" i="0" dirty="0">
                <a:effectLst/>
                <a:latin typeface="Times New Roman" panose="02020603050405020304" pitchFamily="18" charset="0"/>
                <a:cs typeface="Times New Roman" panose="02020603050405020304" pitchFamily="18" charset="0"/>
              </a:rPr>
              <a:t>aking and Cooking – Exodus 16:29 (God gave manna for two days when Sabbath came)</a:t>
            </a:r>
          </a:p>
          <a:p>
            <a:pPr marL="342900" indent="-342900">
              <a:buFont typeface="Arial" panose="020B0604020202020204" pitchFamily="34" charset="0"/>
              <a:buChar char="•"/>
              <a:tabLst>
                <a:tab pos="228600" algn="l"/>
              </a:tabLst>
            </a:pPr>
            <a:r>
              <a:rPr lang="en-US" sz="2400" dirty="0">
                <a:latin typeface="Times New Roman" panose="02020603050405020304" pitchFamily="18" charset="0"/>
                <a:cs typeface="Times New Roman" panose="02020603050405020304" pitchFamily="18" charset="0"/>
              </a:rPr>
              <a:t>Travel except for a Sabbath Day’s journey (3/4 mile) – Acts 1:12</a:t>
            </a:r>
          </a:p>
          <a:p>
            <a:pPr marL="342900" indent="-342900">
              <a:buFont typeface="Arial" panose="020B0604020202020204" pitchFamily="34" charset="0"/>
              <a:buChar char="•"/>
              <a:tabLst>
                <a:tab pos="228600" algn="l"/>
              </a:tabLst>
            </a:pPr>
            <a:r>
              <a:rPr lang="en-US" sz="2400" b="0" i="0" dirty="0">
                <a:effectLst/>
                <a:latin typeface="Times New Roman" panose="02020603050405020304" pitchFamily="18" charset="0"/>
                <a:cs typeface="Times New Roman" panose="02020603050405020304" pitchFamily="18" charset="0"/>
              </a:rPr>
              <a:t>Kindling a fire, gathering wood – Numbers 15:32</a:t>
            </a:r>
          </a:p>
          <a:p>
            <a:pPr marL="342900" indent="-342900">
              <a:buFont typeface="Arial" panose="020B0604020202020204" pitchFamily="34" charset="0"/>
              <a:buChar char="•"/>
              <a:tabLst>
                <a:tab pos="228600" algn="l"/>
              </a:tabLst>
            </a:pPr>
            <a:r>
              <a:rPr lang="en-US" sz="2400" dirty="0">
                <a:latin typeface="Times New Roman" panose="02020603050405020304" pitchFamily="18" charset="0"/>
                <a:cs typeface="Times New Roman" panose="02020603050405020304" pitchFamily="18" charset="0"/>
              </a:rPr>
              <a:t>Buying and Selling,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Sewing</a:t>
            </a:r>
          </a:p>
          <a:p>
            <a:pPr>
              <a:tabLst>
                <a:tab pos="228600" algn="l"/>
              </a:tabLs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25084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4031873"/>
          </a:xfrm>
          <a:prstGeom prst="rect">
            <a:avLst/>
          </a:prstGeom>
          <a:noFill/>
        </p:spPr>
        <p:txBody>
          <a:bodyPr wrap="square">
            <a:spAutoFit/>
          </a:bodyPr>
          <a:lstStyle/>
          <a:p>
            <a:pPr marL="514350" marR="0" lvl="0" indent="-514350">
              <a:spcBef>
                <a:spcPts val="0"/>
              </a:spcBef>
              <a:spcAft>
                <a:spcPts val="0"/>
              </a:spcAft>
              <a:buFont typeface="+mj-lt"/>
              <a:buAutoNum type="arabicPeriod"/>
              <a:tabLst>
                <a:tab pos="228600" algn="l"/>
              </a:tabLst>
            </a:pPr>
            <a:r>
              <a:rPr lang="en-US" sz="3200" b="1" dirty="0">
                <a:latin typeface="Times New Roman" panose="02020603050405020304" pitchFamily="18" charset="0"/>
                <a:cs typeface="Times New Roman" panose="02020603050405020304" pitchFamily="18" charset="0"/>
              </a:rPr>
              <a:t>Day of Rest</a:t>
            </a:r>
          </a:p>
          <a:p>
            <a:pPr marR="0" lvl="0">
              <a:spcBef>
                <a:spcPts val="0"/>
              </a:spcBef>
              <a:spcAft>
                <a:spcPts val="0"/>
              </a:spcAft>
              <a:tabLst>
                <a:tab pos="228600" algn="l"/>
              </a:tabLst>
            </a:pPr>
            <a:endParaRPr lang="en-US" sz="3200" b="1" dirty="0">
              <a:latin typeface="Times New Roman" panose="02020603050405020304" pitchFamily="18" charset="0"/>
              <a:cs typeface="Times New Roman" panose="02020603050405020304" pitchFamily="18" charset="0"/>
            </a:endParaRPr>
          </a:p>
          <a:p>
            <a:pPr>
              <a:tabLst>
                <a:tab pos="228600" algn="l"/>
              </a:tabLst>
            </a:pPr>
            <a:r>
              <a:rPr lang="en-US" sz="3200" dirty="0">
                <a:effectLst/>
                <a:latin typeface="Times New Roman" panose="02020603050405020304" pitchFamily="18" charset="0"/>
                <a:ea typeface="Times New Roman" panose="02020603050405020304" pitchFamily="18" charset="0"/>
              </a:rPr>
              <a:t>Important Point – Keeping the Sabbath Holy:  </a:t>
            </a:r>
          </a:p>
          <a:p>
            <a:pPr>
              <a:tabLst>
                <a:tab pos="228600" algn="l"/>
              </a:tabLst>
            </a:pPr>
            <a:endParaRPr lang="en-US" sz="32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tabLst>
                <a:tab pos="228600" algn="l"/>
              </a:tabLst>
            </a:pPr>
            <a:r>
              <a:rPr lang="en-US" sz="3200" dirty="0">
                <a:effectLst/>
                <a:latin typeface="Times New Roman" panose="02020603050405020304" pitchFamily="18" charset="0"/>
                <a:ea typeface="Times New Roman" panose="02020603050405020304" pitchFamily="18" charset="0"/>
              </a:rPr>
              <a:t>Was much more than appointing the 7</a:t>
            </a:r>
            <a:r>
              <a:rPr lang="en-US" sz="3200" baseline="30000" dirty="0">
                <a:effectLst/>
                <a:latin typeface="Times New Roman" panose="02020603050405020304" pitchFamily="18" charset="0"/>
                <a:ea typeface="Times New Roman" panose="02020603050405020304" pitchFamily="18" charset="0"/>
              </a:rPr>
              <a:t>th</a:t>
            </a:r>
            <a:r>
              <a:rPr lang="en-US" sz="3200" dirty="0">
                <a:effectLst/>
                <a:latin typeface="Times New Roman" panose="02020603050405020304" pitchFamily="18" charset="0"/>
                <a:ea typeface="Times New Roman" panose="02020603050405020304" pitchFamily="18" charset="0"/>
              </a:rPr>
              <a:t> day for worship services.  </a:t>
            </a:r>
          </a:p>
          <a:p>
            <a:pPr marL="342900" indent="-342900">
              <a:buFont typeface="Arial" panose="020B0604020202020204" pitchFamily="34" charset="0"/>
              <a:buChar char="•"/>
              <a:tabLst>
                <a:tab pos="228600" algn="l"/>
              </a:tabLst>
            </a:pPr>
            <a:r>
              <a:rPr lang="en-US" sz="3200" dirty="0">
                <a:effectLst/>
                <a:latin typeface="Times New Roman" panose="02020603050405020304" pitchFamily="18" charset="0"/>
                <a:ea typeface="Times New Roman" panose="02020603050405020304" pitchFamily="18" charset="0"/>
              </a:rPr>
              <a:t>It prohibited all work</a:t>
            </a:r>
          </a:p>
          <a:p>
            <a:pPr marL="342900" indent="-342900">
              <a:buFont typeface="Arial" panose="020B0604020202020204" pitchFamily="34" charset="0"/>
              <a:buChar char="•"/>
              <a:tabLst>
                <a:tab pos="228600" algn="l"/>
              </a:tabLst>
            </a:pPr>
            <a:r>
              <a:rPr lang="en-US" sz="3200" dirty="0">
                <a:latin typeface="Times New Roman" panose="02020603050405020304" pitchFamily="18" charset="0"/>
                <a:ea typeface="Times New Roman" panose="02020603050405020304" pitchFamily="18" charset="0"/>
              </a:rPr>
              <a:t>No such prohibition exists in the New Covenant</a:t>
            </a:r>
          </a:p>
          <a:p>
            <a:pPr>
              <a:tabLst>
                <a:tab pos="228600" algn="l"/>
              </a:tabLst>
            </a:pP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516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0090" y="5583454"/>
            <a:ext cx="11644370" cy="1631216"/>
          </a:xfrm>
          <a:prstGeom prst="rect">
            <a:avLst/>
          </a:prstGeom>
          <a:noFill/>
        </p:spPr>
        <p:txBody>
          <a:bodyPr wrap="square" rtlCol="0">
            <a:spAutoFit/>
          </a:bodyPr>
          <a:lstStyle/>
          <a:p>
            <a:pPr marL="5715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There are a number of verses revealing the sons and children of God</a:t>
            </a:r>
          </a:p>
          <a:p>
            <a:pPr marL="5715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However, there are only two verses that reveal when and how we become the children of God</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pic>
        <p:nvPicPr>
          <p:cNvPr id="5" name="Picture 4">
            <a:extLst>
              <a:ext uri="{FF2B5EF4-FFF2-40B4-BE49-F238E27FC236}">
                <a16:creationId xmlns:a16="http://schemas.microsoft.com/office/drawing/2014/main" id="{710AEB78-C065-774E-A9FF-081AC9C3FE3D}"/>
              </a:ext>
            </a:extLst>
          </p:cNvPr>
          <p:cNvPicPr>
            <a:picLocks noChangeAspect="1"/>
          </p:cNvPicPr>
          <p:nvPr/>
        </p:nvPicPr>
        <p:blipFill>
          <a:blip r:embed="rId3"/>
          <a:stretch>
            <a:fillRect/>
          </a:stretch>
        </p:blipFill>
        <p:spPr>
          <a:xfrm>
            <a:off x="2527972" y="872564"/>
            <a:ext cx="5450616" cy="4601883"/>
          </a:xfrm>
          <a:prstGeom prst="rect">
            <a:avLst/>
          </a:prstGeom>
        </p:spPr>
      </p:pic>
    </p:spTree>
    <p:extLst>
      <p:ext uri="{BB962C8B-B14F-4D97-AF65-F5344CB8AC3E}">
        <p14:creationId xmlns:p14="http://schemas.microsoft.com/office/powerpoint/2010/main" val="2143084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Over the course of human history, we witness through scripture major milestones in God’s Plan of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Salvation</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promised blessings given to Abraham prophesying that through His seed or descendant all nations would be blessed – that promised blessing being Christ.  Galatians 3:16</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Abraham – Isaac – Jacob (Israel) – Law of Moses - Kingdom of Israel – Christ – Kingdom of Christ</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Associated with the Old Testament or Old Law which served as a tutor to lead us to Christ were all the prophecies.  </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Most prophecies revealed the coming Messiah but many revealed the coming eternal kingdom of God or heaven.  </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Two significant promises are in Daniel and 2 Samuel 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979480387"/>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5288307"/>
          </a:xfrm>
          <a:prstGeom prst="rect">
            <a:avLst/>
          </a:prstGeom>
          <a:noFill/>
        </p:spPr>
        <p:txBody>
          <a:bodyPr wrap="square">
            <a:spAutoFit/>
          </a:bodyPr>
          <a:lstStyle/>
          <a:p>
            <a:pPr marR="0" lvl="0">
              <a:spcBef>
                <a:spcPts val="0"/>
              </a:spcBef>
              <a:spcAft>
                <a:spcPts val="0"/>
              </a:spcAft>
              <a:tabLst>
                <a:tab pos="228600" algn="l"/>
              </a:tabLst>
            </a:pPr>
            <a:endParaRPr lang="en-US" sz="3600" b="1"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Question: </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Why didn’t God command a Sabbath rest for His people in the Kingdom of Heaven?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Answer: </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Because God’s people in the Kingdom of Heaven </a:t>
            </a: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have not yet entered the true Sabbath rest </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which remains to be entered when we come into the true Promised Land of Heaven</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228600" algn="l"/>
              </a:tabLst>
            </a:pP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93868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4733988"/>
          </a:xfrm>
          <a:prstGeom prst="rect">
            <a:avLst/>
          </a:prstGeom>
          <a:noFill/>
        </p:spPr>
        <p:txBody>
          <a:bodyPr wrap="square">
            <a:spAutoFit/>
          </a:bodyPr>
          <a:lstStyle/>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There are three divine kingdoms relevant to our study of the church</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Physical Kingdom of the Garden of Eden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Physical Kingdom of Israel</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Kingdom of Christ (the Kingdom of God and the Kingdom of Heaven)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Upon the completion of two of these three kingdoms, God ordained a Sabbath Day Rest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Physical Kingdom - Sabbath Day rest for Himself.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Kingdom of Israel – Sabbath Day rest for His people in the Land of Canaan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228600" algn="l"/>
              </a:tabLst>
            </a:pP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0961360"/>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6973384"/>
          </a:xfrm>
          <a:prstGeom prst="rect">
            <a:avLst/>
          </a:prstGeom>
          <a:noFill/>
        </p:spPr>
        <p:txBody>
          <a:bodyPr wrap="square">
            <a:spAutoFit/>
          </a:bodyPr>
          <a:lstStyle/>
          <a:p>
            <a:pPr marL="0" marR="0">
              <a:lnSpc>
                <a:spcPct val="107000"/>
              </a:lnSpc>
              <a:spcBef>
                <a:spcPts val="0"/>
              </a:spcBef>
              <a:spcAft>
                <a:spcPts val="0"/>
              </a:spcAft>
            </a:pP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Physical Kingdom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Genesis 2:2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By the seventh day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completed His work</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which He had done, and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 rested</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on the seventh day from all His work which He had done.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Kingdom of Israel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1 Kings 8:56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"Blessed be the </a:t>
            </a:r>
            <a:r>
              <a:rPr lang="en-US" sz="2400" kern="100" cap="small"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who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has given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rest</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to His people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Israel</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according to</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all that He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promised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not one word has failed of all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His good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promise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which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promised</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through Moses His servant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Deuteronomy 12:9-10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you have not as yet come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the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resting place</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inheritance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which the </a:t>
            </a:r>
            <a:r>
              <a:rPr lang="en-US" sz="2400" kern="100" cap="small"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your God is giving you.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"When you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cross the Jordan and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live in the land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which the </a:t>
            </a:r>
            <a:r>
              <a:rPr lang="en-US" sz="2400" kern="100" cap="small"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your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is giving you to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inherit</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He gives you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rest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See also Deuteronomy 3:20 and Joshua 1:15</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228600" algn="l"/>
              </a:tabLst>
            </a:pP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7335975"/>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6973384"/>
          </a:xfrm>
          <a:prstGeom prst="rect">
            <a:avLst/>
          </a:prstGeom>
          <a:noFill/>
        </p:spPr>
        <p:txBody>
          <a:bodyPr wrap="square">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Thus, the Hebrew writer writes: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Hebrews 4:10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For the one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who has entered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His rest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has himself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also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rested</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from his works,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as God did from His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Therefore, in reference to God resting after completion of the physical kingdom and in specific reference to the rest granted His people in the Promised Land of Canaan, God ordained the 4</a:t>
            </a:r>
            <a:r>
              <a:rPr lang="en-US" sz="2400" kern="1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commandment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Exodus 20:8-10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"Remember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sabbath day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to keep it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holy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baseline="30000" dirty="0">
                <a:effectLst/>
                <a:latin typeface="Times New Roman" panose="02020603050405020304" pitchFamily="18" charset="0"/>
                <a:ea typeface="Calibri" panose="020F0502020204030204" pitchFamily="34" charset="0"/>
                <a:cs typeface="Times New Roman" panose="02020603050405020304" pitchFamily="18" charset="0"/>
              </a:rPr>
              <a:t>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in it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you shall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not do any work</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Exodus 20:11</a:t>
            </a:r>
            <a:r>
              <a:rPr lang="en-US" sz="2400" kern="1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"For in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six days the LORD made the heavens and the earth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 sea and all that is in them, and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rested on the seventh day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therefore the LORD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blessed the sabbath</a:t>
            </a:r>
            <a:r>
              <a:rPr lang="en-US" sz="2400"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day</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shabath</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rest</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made it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holy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228600" algn="l"/>
              </a:tabLst>
            </a:pP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5614733"/>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6183039"/>
          </a:xfrm>
          <a:prstGeom prst="rect">
            <a:avLst/>
          </a:prstGeom>
          <a:noFill/>
        </p:spPr>
        <p:txBody>
          <a:bodyPr wrap="square">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Question: Why didn’t God command a Sabbath rest for His people in the Kingdom of Heaven?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Answer:  Because God’s people in the Kingdom of Heaven have not yet entered the true Sabbath rest which remains to be entered when we come into the true Promised Land of Heaven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Hebrews chapters 3 and 4, the Hebrew writer goes to considerable lengths to compare the</a:t>
            </a:r>
          </a:p>
          <a:p>
            <a:pPr marL="0" marR="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Kingdom of Israel’s wilderness wandering in the Sinai Peninsula and their deliverance into God’s promised rest in the Promised Land of Canaan to…</a:t>
            </a:r>
          </a:p>
          <a:p>
            <a:pPr marL="342900" marR="0" lvl="0" indent="-342900">
              <a:lnSpc>
                <a:spcPct val="107000"/>
              </a:lnSpc>
              <a:spcBef>
                <a:spcPts val="0"/>
              </a:spcBef>
              <a:spcAft>
                <a:spcPts val="0"/>
              </a:spcAft>
              <a:buFont typeface="Symbol" panose="05050102010706020507" pitchFamily="18" charset="2"/>
              <a:buChar char=""/>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Kingdom of Christ’s wilderness wandering in this world and our yet unfulfilled future entrance into God’s promised eternal rest in the true promised land of Heaven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228600" algn="l"/>
              </a:tabLst>
            </a:pP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9980993"/>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5788251"/>
          </a:xfrm>
          <a:prstGeom prst="rect">
            <a:avLst/>
          </a:prstGeom>
          <a:noFill/>
        </p:spPr>
        <p:txBody>
          <a:bodyPr wrap="square">
            <a:spAutoFit/>
          </a:bodyPr>
          <a:lstStyle/>
          <a:p>
            <a:pPr marL="0" marR="0">
              <a:lnSpc>
                <a:spcPct val="107000"/>
              </a:lnSpc>
              <a:spcBef>
                <a:spcPts val="0"/>
              </a:spcBef>
              <a:spcAft>
                <a:spcPts val="0"/>
              </a:spcAft>
            </a:pPr>
            <a:r>
              <a:rPr lang="en-US" sz="3200" kern="0" dirty="0">
                <a:latin typeface="Times New Roman" panose="02020603050405020304" pitchFamily="18" charset="0"/>
                <a:ea typeface="Times New Roman" panose="02020603050405020304" pitchFamily="18" charset="0"/>
                <a:cs typeface="Times New Roman" panose="02020603050405020304" pitchFamily="18" charset="0"/>
              </a:rPr>
              <a:t>Citing Psalms 95:9-11,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the purpose of this comparison is to warn us not to sin as the Israelites did in the wilderness and were thus denied entrance into their Sabbath rest in the Promised Land.</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Psalm 95:9-11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"When your fathers tested Me, They tried Me, though they had seen My work. </a:t>
            </a:r>
            <a:r>
              <a:rPr lang="en-US" sz="32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"For forty years I loathed </a:t>
            </a:r>
            <a:r>
              <a:rPr lang="en-US" sz="3200" i="1" kern="0" dirty="0">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generation, And said they are a people who err in their heart, And they do not know My ways. </a:t>
            </a:r>
            <a:r>
              <a:rPr lang="en-US" sz="32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Therefore I swore in My anger, Truly they shall not enter into </a:t>
            </a:r>
            <a:r>
              <a:rPr lang="en-US" sz="3200" b="1" u="sng" kern="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My rest</a:t>
            </a:r>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228600" algn="l"/>
              </a:tabLst>
            </a:pP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65634814"/>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6183039"/>
          </a:xfrm>
          <a:prstGeom prst="rect">
            <a:avLst/>
          </a:prstGeom>
          <a:noFill/>
        </p:spPr>
        <p:txBody>
          <a:bodyPr wrap="square">
            <a:spAutoFit/>
          </a:bodyPr>
          <a:lstStyle/>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Thus, the Hebrew writer warns us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Hebrews 4:6, 11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Therefore, since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eternal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Sabbath rest in  Heaven)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remains for some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(God’s children in this world)</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to enter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it</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(eternal Sabbath rest in Heaven), and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those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(Israelites) who formerly had good news preached to them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failed to enter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(Physical Promised  rest in Canaan) because of disobedience,….</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Therefore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let us be diligent to enter that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rest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(eternal Sabbath Rest in Heaven), so that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 one will fall, through </a:t>
            </a:r>
            <a:r>
              <a:rPr lang="en-US" sz="2400" b="1" i="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following</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same example of disobedience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 warning is well stated.  We can fall from grace through willful disobedience and disbelief.</a:t>
            </a:r>
          </a:p>
          <a:p>
            <a:pPr marL="0" marR="0">
              <a:lnSpc>
                <a:spcPct val="107000"/>
              </a:lnSpc>
              <a:spcBef>
                <a:spcPts val="0"/>
              </a:spcBef>
              <a:spcAft>
                <a:spcPts val="0"/>
              </a:spcAft>
            </a:pPr>
            <a:endParaRPr lang="en-US" sz="2400" kern="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Calibri" panose="020F0502020204030204" pitchFamily="34" charset="0"/>
                <a:cs typeface="Times New Roman" panose="02020603050405020304" pitchFamily="18" charset="0"/>
              </a:rPr>
              <a:t>But this lesson also reveals that the God’s people in the Kingdom of Christ have not yet entered God’s promised Sabbath Rest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228600" algn="l"/>
              </a:tabLst>
            </a:pP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743729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6874574"/>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Hebrews 4:9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So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there remains a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Sabbath rest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the people of God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For the one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who has entered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His rest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has himself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also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rested</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from his works,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as God did from His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Thus, in this physical world, God does not command a Sabbath Day rest for His people in Christ’s Kingdom. </a:t>
            </a:r>
          </a:p>
          <a:p>
            <a:pPr marL="342900" marR="0" indent="-342900">
              <a:lnSpc>
                <a:spcPct val="107000"/>
              </a:lnSpc>
              <a:spcBef>
                <a:spcPts val="0"/>
              </a:spcBef>
              <a:spcAft>
                <a:spcPts val="0"/>
              </a:spcAft>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Our work in building the Kingdom of Christ His church is not yet completed.  </a:t>
            </a:r>
          </a:p>
          <a:p>
            <a:pPr marL="342900" marR="0" indent="-342900">
              <a:lnSpc>
                <a:spcPct val="107000"/>
              </a:lnSpc>
              <a:spcBef>
                <a:spcPts val="0"/>
              </a:spcBef>
              <a:spcAft>
                <a:spcPts val="0"/>
              </a:spcAft>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Therefore, we cannot rest from our work.</a:t>
            </a:r>
          </a:p>
          <a:p>
            <a:pPr marL="0" marR="0">
              <a:lnSpc>
                <a:spcPct val="107000"/>
              </a:lnSpc>
              <a:spcBef>
                <a:spcPts val="0"/>
              </a:spcBef>
              <a:spcAft>
                <a:spcPts val="0"/>
              </a:spcAft>
            </a:pPr>
            <a:endParaRPr lang="en-US" sz="2400" kern="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God grants that rest: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When Jesus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Yehoshua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Joshua – Jesus) brings His kingdom into Heaven – 1 Corinthians 15:24, as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Joshua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Yehoshua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 Joshua – Jesus) brought the Kingdom of Israel into Canaan – Joshua 3:17; 4:1</a:t>
            </a:r>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228600" algn="l"/>
              </a:tabLst>
            </a:pP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9964899"/>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5632311"/>
          </a:xfrm>
          <a:prstGeom prst="rect">
            <a:avLst/>
          </a:prstGeom>
          <a:noFill/>
        </p:spPr>
        <p:txBody>
          <a:bodyPr wrap="square">
            <a:spAutoFit/>
          </a:bodyPr>
          <a:lstStyle/>
          <a:p>
            <a:pPr marL="457200" marR="0" lvl="0" indent="-457200">
              <a:spcBef>
                <a:spcPts val="0"/>
              </a:spcBef>
              <a:spcAft>
                <a:spcPts val="0"/>
              </a:spcAft>
              <a:buFont typeface="+mj-lt"/>
              <a:buAutoNum type="arabicPeriod" startAt="2"/>
              <a:tabLst>
                <a:tab pos="228600" algn="l"/>
              </a:tabLst>
            </a:pPr>
            <a:r>
              <a:rPr lang="en-US" sz="2400" b="1" dirty="0">
                <a:latin typeface="Times New Roman" panose="02020603050405020304" pitchFamily="18" charset="0"/>
                <a:cs typeface="Times New Roman" panose="02020603050405020304" pitchFamily="18" charset="0"/>
              </a:rPr>
              <a:t>The keeping of the Law of Moses Sabbaths was a sign </a:t>
            </a:r>
            <a:r>
              <a:rPr lang="en-US" sz="2400" b="1" dirty="0">
                <a:highlight>
                  <a:srgbClr val="00FF00"/>
                </a:highlight>
                <a:latin typeface="Times New Roman" panose="02020603050405020304" pitchFamily="18" charset="0"/>
                <a:cs typeface="Times New Roman" panose="02020603050405020304" pitchFamily="18" charset="0"/>
              </a:rPr>
              <a:t>only</a:t>
            </a:r>
            <a:r>
              <a:rPr lang="en-US" sz="2400" b="1" dirty="0">
                <a:latin typeface="Times New Roman" panose="02020603050405020304" pitchFamily="18" charset="0"/>
                <a:cs typeface="Times New Roman" panose="02020603050405020304" pitchFamily="18" charset="0"/>
              </a:rPr>
              <a:t> between the Israelites and God</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31:13 </a:t>
            </a:r>
            <a:r>
              <a:rPr lang="en-US" sz="2400" dirty="0">
                <a:latin typeface="Times New Roman" panose="02020603050405020304" pitchFamily="18" charset="0"/>
                <a:cs typeface="Times New Roman" panose="02020603050405020304" pitchFamily="18" charset="0"/>
              </a:rPr>
              <a:t>"But as for you, speak to the sons of Israel, saying, 'You shall surely </a:t>
            </a:r>
            <a:r>
              <a:rPr lang="en-US" sz="2400" b="1" u="sng" dirty="0">
                <a:highlight>
                  <a:srgbClr val="FFFF00"/>
                </a:highlight>
                <a:latin typeface="Times New Roman" panose="02020603050405020304" pitchFamily="18" charset="0"/>
                <a:cs typeface="Times New Roman" panose="02020603050405020304" pitchFamily="18" charset="0"/>
              </a:rPr>
              <a:t>observe My sabbaths</a:t>
            </a:r>
            <a:r>
              <a:rPr lang="en-US" sz="2400" dirty="0">
                <a:latin typeface="Times New Roman" panose="02020603050405020304" pitchFamily="18" charset="0"/>
                <a:cs typeface="Times New Roman" panose="02020603050405020304" pitchFamily="18" charset="0"/>
              </a:rPr>
              <a:t>; for </a:t>
            </a:r>
            <a:r>
              <a:rPr lang="en-US" sz="2400" i="1" dirty="0">
                <a:latin typeface="Times New Roman" panose="02020603050405020304" pitchFamily="18" charset="0"/>
                <a:cs typeface="Times New Roman" panose="02020603050405020304" pitchFamily="18" charset="0"/>
              </a:rPr>
              <a:t>this</a:t>
            </a:r>
            <a:r>
              <a:rPr lang="en-US" sz="2400" dirty="0">
                <a:latin typeface="Times New Roman" panose="02020603050405020304" pitchFamily="18" charset="0"/>
                <a:cs typeface="Times New Roman" panose="02020603050405020304" pitchFamily="18" charset="0"/>
              </a:rPr>
              <a:t> is </a:t>
            </a:r>
            <a:r>
              <a:rPr lang="en-US" sz="2400" b="1" u="sng" dirty="0">
                <a:highlight>
                  <a:srgbClr val="00FF00"/>
                </a:highlight>
                <a:latin typeface="Times New Roman" panose="02020603050405020304" pitchFamily="18" charset="0"/>
                <a:cs typeface="Times New Roman" panose="02020603050405020304" pitchFamily="18" charset="0"/>
              </a:rPr>
              <a:t>a sign </a:t>
            </a:r>
            <a:r>
              <a:rPr lang="en-US" sz="2400" b="1" u="sng" dirty="0">
                <a:highlight>
                  <a:srgbClr val="FFFF00"/>
                </a:highlight>
                <a:latin typeface="Times New Roman" panose="02020603050405020304" pitchFamily="18" charset="0"/>
                <a:cs typeface="Times New Roman" panose="02020603050405020304" pitchFamily="18" charset="0"/>
              </a:rPr>
              <a:t>between </a:t>
            </a:r>
            <a:r>
              <a:rPr lang="en-US" sz="2400" b="1" u="sng" dirty="0">
                <a:highlight>
                  <a:srgbClr val="00FF00"/>
                </a:highlight>
                <a:latin typeface="Times New Roman" panose="02020603050405020304" pitchFamily="18" charset="0"/>
                <a:cs typeface="Times New Roman" panose="02020603050405020304" pitchFamily="18" charset="0"/>
              </a:rPr>
              <a:t>Me and you </a:t>
            </a:r>
            <a:r>
              <a:rPr lang="en-US" sz="2400" dirty="0">
                <a:latin typeface="Times New Roman" panose="02020603050405020304" pitchFamily="18" charset="0"/>
                <a:cs typeface="Times New Roman" panose="02020603050405020304" pitchFamily="18" charset="0"/>
              </a:rPr>
              <a:t>throughout your generations,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31:16-17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'So the sons of Israel shall </a:t>
            </a:r>
            <a:r>
              <a:rPr lang="en-US" sz="2400" b="1" u="sng" dirty="0">
                <a:highlight>
                  <a:srgbClr val="FFFF00"/>
                </a:highlight>
                <a:latin typeface="Times New Roman" panose="02020603050405020304" pitchFamily="18" charset="0"/>
                <a:cs typeface="Times New Roman" panose="02020603050405020304" pitchFamily="18" charset="0"/>
              </a:rPr>
              <a:t>observe the sabbath</a:t>
            </a:r>
            <a:r>
              <a:rPr lang="en-US" sz="2400" dirty="0">
                <a:latin typeface="Times New Roman" panose="02020603050405020304" pitchFamily="18" charset="0"/>
                <a:cs typeface="Times New Roman" panose="02020603050405020304" pitchFamily="18" charset="0"/>
              </a:rPr>
              <a:t>, to celebrate the sabbath throughout their generations as a perpetual covenant.'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"I</a:t>
            </a:r>
            <a:r>
              <a:rPr lang="en-US" sz="2400" b="1" u="sng" dirty="0">
                <a:highlight>
                  <a:srgbClr val="FFFF00"/>
                </a:highlight>
                <a:latin typeface="Times New Roman" panose="02020603050405020304" pitchFamily="18" charset="0"/>
                <a:cs typeface="Times New Roman" panose="02020603050405020304" pitchFamily="18" charset="0"/>
              </a:rPr>
              <a:t>t is </a:t>
            </a:r>
            <a:r>
              <a:rPr lang="en-US" sz="2400" b="1" u="sng" dirty="0">
                <a:highlight>
                  <a:srgbClr val="00FF00"/>
                </a:highlight>
                <a:latin typeface="Times New Roman" panose="02020603050405020304" pitchFamily="18" charset="0"/>
                <a:cs typeface="Times New Roman" panose="02020603050405020304" pitchFamily="18" charset="0"/>
              </a:rPr>
              <a:t>a sign </a:t>
            </a:r>
            <a:r>
              <a:rPr lang="en-US" sz="2400" b="1" u="sng" dirty="0">
                <a:highlight>
                  <a:srgbClr val="FFFF00"/>
                </a:highlight>
                <a:latin typeface="Times New Roman" panose="02020603050405020304" pitchFamily="18" charset="0"/>
                <a:cs typeface="Times New Roman" panose="02020603050405020304" pitchFamily="18" charset="0"/>
              </a:rPr>
              <a:t>between </a:t>
            </a:r>
            <a:r>
              <a:rPr lang="en-US" sz="2400" b="1" u="sng" dirty="0">
                <a:highlight>
                  <a:srgbClr val="00FF00"/>
                </a:highlight>
                <a:latin typeface="Times New Roman" panose="02020603050405020304" pitchFamily="18" charset="0"/>
                <a:cs typeface="Times New Roman" panose="02020603050405020304" pitchFamily="18" charset="0"/>
              </a:rPr>
              <a:t>Me and the sons of Israel forever</a:t>
            </a:r>
            <a:r>
              <a:rPr lang="en-US" sz="2400" dirty="0">
                <a:latin typeface="Times New Roman" panose="02020603050405020304" pitchFamily="18" charset="0"/>
                <a:cs typeface="Times New Roman" panose="02020603050405020304" pitchFamily="18" charset="0"/>
              </a:rPr>
              <a:t>; ….."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dirty="0">
                <a:latin typeface="Times New Roman" panose="02020603050405020304" pitchFamily="18" charset="0"/>
                <a:cs typeface="Times New Roman" panose="02020603050405020304" pitchFamily="18" charset="0"/>
              </a:rPr>
              <a:t>The Sabbath Day was a sign of God’s covenant between Him and Israel under the Law of Moses – no one else, only those under God’s covenant</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dirty="0">
                <a:latin typeface="Times New Roman" panose="02020603050405020304" pitchFamily="18" charset="0"/>
                <a:cs typeface="Times New Roman" panose="02020603050405020304" pitchFamily="18" charset="0"/>
              </a:rPr>
              <a:t>That Sabbath Day sign is the prophetic figure of the true Sabbath Day sign between God and His children in His heavenly kingdom under the New Covenant – the promised rest</a:t>
            </a:r>
          </a:p>
        </p:txBody>
      </p:sp>
    </p:spTree>
    <p:extLst>
      <p:ext uri="{BB962C8B-B14F-4D97-AF65-F5344CB8AC3E}">
        <p14:creationId xmlns:p14="http://schemas.microsoft.com/office/powerpoint/2010/main" val="43720601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6001643"/>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Same is true of circumcision – the solemn sign of God’s covenant with the Israelites</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Genesis 17:10-12 </a:t>
            </a:r>
            <a:r>
              <a:rPr lang="en-US" sz="2400" dirty="0">
                <a:latin typeface="Times New Roman" panose="02020603050405020304" pitchFamily="18" charset="0"/>
                <a:cs typeface="Times New Roman" panose="02020603050405020304" pitchFamily="18" charset="0"/>
              </a:rPr>
              <a:t>"This is My covenant, which you shall keep, between </a:t>
            </a:r>
            <a:r>
              <a:rPr lang="en-US" sz="2400" b="1" u="sng" dirty="0">
                <a:highlight>
                  <a:srgbClr val="00FF00"/>
                </a:highlight>
                <a:latin typeface="Times New Roman" panose="02020603050405020304" pitchFamily="18" charset="0"/>
                <a:cs typeface="Times New Roman" panose="02020603050405020304" pitchFamily="18" charset="0"/>
              </a:rPr>
              <a:t>Me and you </a:t>
            </a:r>
            <a:r>
              <a:rPr lang="en-US" sz="2400" dirty="0">
                <a:latin typeface="Times New Roman" panose="02020603050405020304" pitchFamily="18" charset="0"/>
                <a:cs typeface="Times New Roman" panose="02020603050405020304" pitchFamily="18" charset="0"/>
              </a:rPr>
              <a:t>and </a:t>
            </a:r>
            <a:r>
              <a:rPr lang="en-US" sz="2400" b="1" u="sng" dirty="0">
                <a:highlight>
                  <a:srgbClr val="00FF00"/>
                </a:highlight>
                <a:latin typeface="Times New Roman" panose="02020603050405020304" pitchFamily="18" charset="0"/>
                <a:cs typeface="Times New Roman" panose="02020603050405020304" pitchFamily="18" charset="0"/>
              </a:rPr>
              <a:t>your descendants </a:t>
            </a:r>
            <a:r>
              <a:rPr lang="en-US" sz="2400" dirty="0">
                <a:latin typeface="Times New Roman" panose="02020603050405020304" pitchFamily="18" charset="0"/>
                <a:cs typeface="Times New Roman" panose="02020603050405020304" pitchFamily="18" charset="0"/>
              </a:rPr>
              <a:t>after you: every male among you </a:t>
            </a:r>
            <a:r>
              <a:rPr lang="en-US" sz="2400" b="1" u="sng" dirty="0">
                <a:highlight>
                  <a:srgbClr val="FFFF00"/>
                </a:highlight>
                <a:latin typeface="Times New Roman" panose="02020603050405020304" pitchFamily="18" charset="0"/>
                <a:cs typeface="Times New Roman" panose="02020603050405020304" pitchFamily="18" charset="0"/>
              </a:rPr>
              <a:t>shall be circumcised</a:t>
            </a:r>
            <a:r>
              <a:rPr lang="en-US" sz="2400" dirty="0">
                <a:latin typeface="Times New Roman" panose="02020603050405020304" pitchFamily="18" charset="0"/>
                <a:cs typeface="Times New Roman" panose="02020603050405020304" pitchFamily="18" charset="0"/>
              </a:rPr>
              <a:t>. …and it shall be the </a:t>
            </a:r>
            <a:r>
              <a:rPr lang="en-US" sz="2400" b="1" u="sng" dirty="0">
                <a:highlight>
                  <a:srgbClr val="00FF00"/>
                </a:highlight>
                <a:latin typeface="Times New Roman" panose="02020603050405020304" pitchFamily="18" charset="0"/>
                <a:cs typeface="Times New Roman" panose="02020603050405020304" pitchFamily="18" charset="0"/>
              </a:rPr>
              <a:t>sign</a:t>
            </a:r>
            <a:r>
              <a:rPr lang="en-US" sz="2400" b="1" u="sng" dirty="0">
                <a:highlight>
                  <a:srgbClr val="FFFF00"/>
                </a:highlight>
                <a:latin typeface="Times New Roman" panose="02020603050405020304" pitchFamily="18" charset="0"/>
                <a:cs typeface="Times New Roman" panose="02020603050405020304" pitchFamily="18" charset="0"/>
              </a:rPr>
              <a:t> of the covenant between </a:t>
            </a:r>
            <a:r>
              <a:rPr lang="en-US" sz="2400" b="1" u="sng" dirty="0">
                <a:highlight>
                  <a:srgbClr val="00FF00"/>
                </a:highlight>
                <a:latin typeface="Times New Roman" panose="02020603050405020304" pitchFamily="18" charset="0"/>
                <a:cs typeface="Times New Roman" panose="02020603050405020304" pitchFamily="18" charset="0"/>
              </a:rPr>
              <a:t>Me and you</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Leviticus 12:3 (Law of Moses given by Moses) </a:t>
            </a:r>
            <a:r>
              <a:rPr lang="en-US" sz="2400" dirty="0">
                <a:latin typeface="Times New Roman" panose="02020603050405020304" pitchFamily="18" charset="0"/>
                <a:cs typeface="Times New Roman" panose="02020603050405020304" pitchFamily="18" charset="0"/>
              </a:rPr>
              <a:t>'On the eighth day the flesh of his foreskin </a:t>
            </a:r>
            <a:r>
              <a:rPr lang="en-US" sz="2400" b="1" u="sng" dirty="0">
                <a:highlight>
                  <a:srgbClr val="FFFF00"/>
                </a:highlight>
                <a:latin typeface="Times New Roman" panose="02020603050405020304" pitchFamily="18" charset="0"/>
                <a:cs typeface="Times New Roman" panose="02020603050405020304" pitchFamily="18" charset="0"/>
              </a:rPr>
              <a:t>shall be circumcised</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dirty="0">
                <a:latin typeface="Times New Roman" panose="02020603050405020304" pitchFamily="18" charset="0"/>
                <a:cs typeface="Times New Roman" panose="02020603050405020304" pitchFamily="18" charset="0"/>
              </a:rPr>
              <a:t>Thus, the New Covenant does not command circumcision. That physical circumcision was prophetic figure of the circumcision of the heart under the New Covenant.</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Romans 2:29 </a:t>
            </a:r>
            <a:r>
              <a:rPr lang="en-US" sz="2400" dirty="0">
                <a:latin typeface="Times New Roman" panose="02020603050405020304" pitchFamily="18" charset="0"/>
                <a:cs typeface="Times New Roman" panose="02020603050405020304" pitchFamily="18" charset="0"/>
              </a:rPr>
              <a:t> But he is a Jew who is one inwardly; and </a:t>
            </a:r>
            <a:r>
              <a:rPr lang="en-US" sz="2400" b="1" u="sng" dirty="0">
                <a:highlight>
                  <a:srgbClr val="FFFF00"/>
                </a:highlight>
                <a:latin typeface="Times New Roman" panose="02020603050405020304" pitchFamily="18" charset="0"/>
                <a:cs typeface="Times New Roman" panose="02020603050405020304" pitchFamily="18" charset="0"/>
              </a:rPr>
              <a:t>circumcision is that which is of the heart, by the Spirit</a:t>
            </a:r>
            <a:r>
              <a:rPr lang="en-US" sz="2400" dirty="0">
                <a:latin typeface="Times New Roman" panose="02020603050405020304" pitchFamily="18" charset="0"/>
                <a:cs typeface="Times New Roman" panose="02020603050405020304" pitchFamily="18" charset="0"/>
              </a:rPr>
              <a:t>, not by the letter; and his praise is not from men, but from God.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dirty="0">
                <a:latin typeface="Times New Roman" panose="02020603050405020304" pitchFamily="18" charset="0"/>
                <a:cs typeface="Times New Roman" panose="02020603050405020304" pitchFamily="18" charset="0"/>
              </a:rPr>
              <a:t>See also Philippians 3:3 (true circumcision) and Colossians 2:11 (removal of flesh)</a:t>
            </a:r>
          </a:p>
        </p:txBody>
      </p:sp>
    </p:spTree>
    <p:extLst>
      <p:ext uri="{BB962C8B-B14F-4D97-AF65-F5344CB8AC3E}">
        <p14:creationId xmlns:p14="http://schemas.microsoft.com/office/powerpoint/2010/main" val="3301480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893647"/>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Samuel 7:12-17  "When your days are complete and you lie down with your fathers,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raise up your descendant after you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who will come forth from you,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establish his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 shall build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house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for My name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establish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throne of his kingdom forever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 will be a father to him and he will be a son to Me;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"Your house and your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shall endure before Me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a:t>
            </a:r>
            <a:r>
              <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your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throne</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shall be established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accordance with all these words and all this vision, so Nathan spoke to David.</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This is the prophecy and covenant with David that spoke of the coming Messiah.  Thus, Jesus bore three titles: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God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27:54 – because He was conceived by the Holy Spirit with out a physical father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Man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9:6 – Because He was born of a woman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David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1:1; 9:27 - the prophesied King as spoken of in 2 Samuel 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5351072"/>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5632311"/>
          </a:xfrm>
          <a:prstGeom prst="rect">
            <a:avLst/>
          </a:prstGeom>
          <a:noFill/>
        </p:spPr>
        <p:txBody>
          <a:bodyPr wrap="square">
            <a:spAutoFit/>
          </a:bodyPr>
          <a:lstStyle/>
          <a:p>
            <a:pPr marL="457200" marR="0" lvl="0" indent="-457200">
              <a:spcBef>
                <a:spcPts val="0"/>
              </a:spcBef>
              <a:spcAft>
                <a:spcPts val="0"/>
              </a:spcAft>
              <a:buFont typeface="+mj-lt"/>
              <a:buAutoNum type="arabicPeriod" startAt="3"/>
              <a:tabLst>
                <a:tab pos="228600" algn="l"/>
              </a:tabLst>
            </a:pPr>
            <a:r>
              <a:rPr lang="en-US" sz="2400" b="1" dirty="0">
                <a:latin typeface="Times New Roman" panose="02020603050405020304" pitchFamily="18" charset="0"/>
                <a:cs typeface="Times New Roman" panose="02020603050405020304" pitchFamily="18" charset="0"/>
              </a:rPr>
              <a:t>Perpetual and Eternal Covenant – Burning of Incense and Animal Sacrifice</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30:8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"When Aaron trims the lamps at twilight, </a:t>
            </a:r>
            <a:r>
              <a:rPr lang="en-US" sz="2400" b="1" u="sng" dirty="0">
                <a:highlight>
                  <a:srgbClr val="FFFF00"/>
                </a:highlight>
                <a:latin typeface="Times New Roman" panose="02020603050405020304" pitchFamily="18" charset="0"/>
                <a:cs typeface="Times New Roman" panose="02020603050405020304" pitchFamily="18" charset="0"/>
              </a:rPr>
              <a:t>he shall burn incense</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There shall be</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perpetual</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tamid</a:t>
            </a:r>
            <a:r>
              <a:rPr lang="en-US" sz="2400" dirty="0">
                <a:latin typeface="Times New Roman" panose="02020603050405020304" pitchFamily="18" charset="0"/>
                <a:cs typeface="Times New Roman" panose="02020603050405020304" pitchFamily="18" charset="0"/>
              </a:rPr>
              <a:t> – always, all times, continual, constantly) </a:t>
            </a:r>
            <a:r>
              <a:rPr lang="en-US" sz="2400" b="1" u="sng" dirty="0">
                <a:highlight>
                  <a:srgbClr val="FFFF00"/>
                </a:highlight>
                <a:latin typeface="Times New Roman" panose="02020603050405020304" pitchFamily="18" charset="0"/>
                <a:cs typeface="Times New Roman" panose="02020603050405020304" pitchFamily="18" charset="0"/>
              </a:rPr>
              <a:t>incense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before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throughout your generations</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Numbers 28:3-10 </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"You shall say to them, 'This is the offering by fire which you shall offer to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two male lambs </a:t>
            </a:r>
            <a:r>
              <a:rPr lang="en-US" sz="2400" dirty="0">
                <a:latin typeface="Times New Roman" panose="02020603050405020304" pitchFamily="18" charset="0"/>
                <a:cs typeface="Times New Roman" panose="02020603050405020304" pitchFamily="18" charset="0"/>
              </a:rPr>
              <a:t>one year old without defect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 </a:t>
            </a:r>
            <a:r>
              <a:rPr lang="en-US" sz="2400" b="1" u="sng" dirty="0">
                <a:highlight>
                  <a:srgbClr val="00FF00"/>
                </a:highlight>
                <a:latin typeface="Times New Roman" panose="02020603050405020304" pitchFamily="18" charset="0"/>
                <a:cs typeface="Times New Roman" panose="02020603050405020304" pitchFamily="18" charset="0"/>
              </a:rPr>
              <a:t>continual</a:t>
            </a:r>
            <a:r>
              <a:rPr lang="en-US" sz="2400"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tamid</a:t>
            </a:r>
            <a:r>
              <a:rPr lang="en-US" sz="2400" dirty="0">
                <a:latin typeface="Times New Roman" panose="02020603050405020304" pitchFamily="18" charset="0"/>
                <a:cs typeface="Times New Roman" panose="02020603050405020304" pitchFamily="18" charset="0"/>
              </a:rPr>
              <a:t> – perpetual) burnt offering every day. …</a:t>
            </a: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'It is a </a:t>
            </a:r>
            <a:r>
              <a:rPr lang="en-US" sz="2400" b="1" u="sng" dirty="0">
                <a:highlight>
                  <a:srgbClr val="00FF00"/>
                </a:highlight>
                <a:latin typeface="Times New Roman" panose="02020603050405020304" pitchFamily="18" charset="0"/>
                <a:cs typeface="Times New Roman" panose="02020603050405020304" pitchFamily="18" charset="0"/>
              </a:rPr>
              <a:t>continual</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tamid</a:t>
            </a:r>
            <a:r>
              <a:rPr lang="en-US" sz="2400" dirty="0">
                <a:latin typeface="Times New Roman" panose="02020603050405020304" pitchFamily="18" charset="0"/>
                <a:cs typeface="Times New Roman" panose="02020603050405020304" pitchFamily="18" charset="0"/>
              </a:rPr>
              <a:t> – perpetual) </a:t>
            </a:r>
            <a:r>
              <a:rPr lang="en-US" sz="2400" b="1" u="sng" dirty="0">
                <a:highlight>
                  <a:srgbClr val="FFFF00"/>
                </a:highlight>
                <a:latin typeface="Times New Roman" panose="02020603050405020304" pitchFamily="18" charset="0"/>
                <a:cs typeface="Times New Roman" panose="02020603050405020304" pitchFamily="18" charset="0"/>
              </a:rPr>
              <a:t>burnt offering </a:t>
            </a:r>
            <a:r>
              <a:rPr lang="en-US" sz="2400" dirty="0">
                <a:latin typeface="Times New Roman" panose="02020603050405020304" pitchFamily="18" charset="0"/>
                <a:cs typeface="Times New Roman" panose="02020603050405020304" pitchFamily="18" charset="0"/>
              </a:rPr>
              <a:t>which was ordained in Mount Sinai as a soothing aroma, an offering by fire to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a:t>
            </a:r>
            <a:r>
              <a:rPr lang="en-US" sz="2400" baseline="30000" dirty="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This is</a:t>
            </a:r>
            <a:r>
              <a:rPr lang="en-US" sz="2400" dirty="0">
                <a:latin typeface="Times New Roman" panose="02020603050405020304" pitchFamily="18" charset="0"/>
                <a:cs typeface="Times New Roman" panose="02020603050405020304" pitchFamily="18" charset="0"/>
              </a:rPr>
              <a:t> the burnt offering of every sabbath in addition to the </a:t>
            </a:r>
            <a:r>
              <a:rPr lang="en-US" sz="2400" b="1" u="sng" dirty="0">
                <a:highlight>
                  <a:srgbClr val="00FF00"/>
                </a:highlight>
                <a:latin typeface="Times New Roman" panose="02020603050405020304" pitchFamily="18" charset="0"/>
                <a:cs typeface="Times New Roman" panose="02020603050405020304" pitchFamily="18" charset="0"/>
              </a:rPr>
              <a:t>continual</a:t>
            </a:r>
            <a:r>
              <a:rPr lang="en-US" sz="2400"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tamid</a:t>
            </a:r>
            <a:r>
              <a:rPr lang="en-US" sz="2400" dirty="0">
                <a:latin typeface="Times New Roman" panose="02020603050405020304" pitchFamily="18" charset="0"/>
                <a:cs typeface="Times New Roman" panose="02020603050405020304" pitchFamily="18" charset="0"/>
              </a:rPr>
              <a:t> – perpetual) burnt offering and its drink offering.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dirty="0">
                <a:latin typeface="Times New Roman" panose="02020603050405020304" pitchFamily="18" charset="0"/>
                <a:cs typeface="Times New Roman" panose="02020603050405020304" pitchFamily="18" charset="0"/>
              </a:rPr>
              <a:t>Under the New Covenant, we are not required to offer incense nor are we required to sacrifice animals. Not even the Jew comply.</a:t>
            </a:r>
          </a:p>
        </p:txBody>
      </p:sp>
    </p:spTree>
    <p:extLst>
      <p:ext uri="{BB962C8B-B14F-4D97-AF65-F5344CB8AC3E}">
        <p14:creationId xmlns:p14="http://schemas.microsoft.com/office/powerpoint/2010/main" val="870088474"/>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6370975"/>
          </a:xfrm>
          <a:prstGeom prst="rect">
            <a:avLst/>
          </a:prstGeom>
          <a:noFill/>
        </p:spPr>
        <p:txBody>
          <a:bodyPr wrap="square">
            <a:spAutoFit/>
          </a:bodyPr>
          <a:lstStyle/>
          <a:p>
            <a:pPr marL="457200" marR="0" lvl="0" indent="-457200">
              <a:spcBef>
                <a:spcPts val="0"/>
              </a:spcBef>
              <a:spcAft>
                <a:spcPts val="0"/>
              </a:spcAft>
              <a:buFont typeface="+mj-lt"/>
              <a:buAutoNum type="arabicPeriod" startAt="4"/>
              <a:tabLst>
                <a:tab pos="228600" algn="l"/>
              </a:tabLst>
            </a:pPr>
            <a:r>
              <a:rPr lang="en-US" sz="2400" b="1" dirty="0">
                <a:latin typeface="Times New Roman" panose="02020603050405020304" pitchFamily="18" charset="0"/>
                <a:cs typeface="Times New Roman" panose="02020603050405020304" pitchFamily="18" charset="0"/>
              </a:rPr>
              <a:t>The keeping of the Law of Moses </a:t>
            </a:r>
            <a:r>
              <a:rPr lang="en-US" sz="2400" b="1" dirty="0">
                <a:highlight>
                  <a:srgbClr val="FFFF00"/>
                </a:highlight>
                <a:latin typeface="Times New Roman" panose="02020603050405020304" pitchFamily="18" charset="0"/>
                <a:cs typeface="Times New Roman" panose="02020603050405020304" pitchFamily="18" charset="0"/>
              </a:rPr>
              <a:t>applied only to the Hebrews </a:t>
            </a:r>
            <a:r>
              <a:rPr lang="en-US" sz="2400" b="1" dirty="0">
                <a:latin typeface="Times New Roman" panose="02020603050405020304" pitchFamily="18" charset="0"/>
                <a:cs typeface="Times New Roman" panose="02020603050405020304" pitchFamily="18" charset="0"/>
              </a:rPr>
              <a:t>under the Law</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24:7-8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he took the </a:t>
            </a:r>
            <a:r>
              <a:rPr lang="en-US" sz="2400" b="1" u="sng" dirty="0">
                <a:highlight>
                  <a:srgbClr val="FFFF00"/>
                </a:highlight>
                <a:latin typeface="Times New Roman" panose="02020603050405020304" pitchFamily="18" charset="0"/>
                <a:cs typeface="Times New Roman" panose="02020603050405020304" pitchFamily="18" charset="0"/>
              </a:rPr>
              <a:t>book of the covenant </a:t>
            </a:r>
            <a:r>
              <a:rPr lang="en-US" sz="2400" dirty="0">
                <a:latin typeface="Times New Roman" panose="02020603050405020304" pitchFamily="18" charset="0"/>
                <a:cs typeface="Times New Roman" panose="02020603050405020304" pitchFamily="18" charset="0"/>
              </a:rPr>
              <a:t>and </a:t>
            </a:r>
            <a:r>
              <a:rPr lang="en-US" sz="2400" b="1" dirty="0">
                <a:highlight>
                  <a:srgbClr val="FFFF00"/>
                </a:highlight>
                <a:latin typeface="Times New Roman" panose="02020603050405020304" pitchFamily="18" charset="0"/>
                <a:cs typeface="Times New Roman" panose="02020603050405020304" pitchFamily="18" charset="0"/>
              </a:rPr>
              <a:t>read </a:t>
            </a:r>
            <a:r>
              <a:rPr lang="en-US" sz="2400" b="1" i="1" dirty="0">
                <a:highlight>
                  <a:srgbClr val="FFFF00"/>
                </a:highlight>
                <a:latin typeface="Times New Roman" panose="02020603050405020304" pitchFamily="18" charset="0"/>
                <a:cs typeface="Times New Roman" panose="02020603050405020304" pitchFamily="18" charset="0"/>
              </a:rPr>
              <a:t>it</a:t>
            </a:r>
            <a:r>
              <a:rPr lang="en-US" sz="2400" b="1"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the hearing of </a:t>
            </a:r>
            <a:r>
              <a:rPr lang="en-US" sz="2400" b="1" u="sng" dirty="0">
                <a:highlight>
                  <a:srgbClr val="FFFF00"/>
                </a:highlight>
                <a:latin typeface="Times New Roman" panose="02020603050405020304" pitchFamily="18" charset="0"/>
                <a:cs typeface="Times New Roman" panose="02020603050405020304" pitchFamily="18" charset="0"/>
              </a:rPr>
              <a:t>the </a:t>
            </a:r>
            <a:r>
              <a:rPr lang="en-US" sz="2400" b="1" u="sng" dirty="0">
                <a:highlight>
                  <a:srgbClr val="00FF00"/>
                </a:highlight>
                <a:latin typeface="Times New Roman" panose="02020603050405020304" pitchFamily="18" charset="0"/>
                <a:cs typeface="Times New Roman" panose="02020603050405020304" pitchFamily="18" charset="0"/>
              </a:rPr>
              <a:t>people</a:t>
            </a:r>
            <a:r>
              <a:rPr lang="en-US" sz="2400" dirty="0">
                <a:latin typeface="Times New Roman" panose="02020603050405020304" pitchFamily="18" charset="0"/>
                <a:cs typeface="Times New Roman" panose="02020603050405020304" pitchFamily="18" charset="0"/>
              </a:rPr>
              <a:t> (Israelites); and they said, "All that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has spoken </a:t>
            </a:r>
            <a:r>
              <a:rPr lang="en-US" sz="2400" b="1" u="sng" dirty="0">
                <a:highlight>
                  <a:srgbClr val="00FF00"/>
                </a:highlight>
                <a:latin typeface="Times New Roman" panose="02020603050405020304" pitchFamily="18" charset="0"/>
                <a:cs typeface="Times New Roman" panose="02020603050405020304" pitchFamily="18" charset="0"/>
              </a:rPr>
              <a:t>we will do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Isaelites</a:t>
            </a:r>
            <a:r>
              <a:rPr lang="en-US" sz="2400" dirty="0">
                <a:latin typeface="Times New Roman" panose="02020603050405020304" pitchFamily="18" charset="0"/>
                <a:cs typeface="Times New Roman" panose="02020603050405020304" pitchFamily="18" charset="0"/>
              </a:rPr>
              <a:t>)</a:t>
            </a:r>
            <a:r>
              <a:rPr lang="en-US" sz="2400" b="1" u="sng" dirty="0">
                <a:highlight>
                  <a:srgbClr val="FFFF00"/>
                </a:highlight>
                <a:latin typeface="Times New Roman" panose="02020603050405020304" pitchFamily="18" charset="0"/>
                <a:cs typeface="Times New Roman" panose="02020603050405020304" pitchFamily="18" charset="0"/>
              </a:rPr>
              <a:t>, and we</a:t>
            </a:r>
            <a:r>
              <a:rPr lang="en-US" sz="2400" dirty="0">
                <a:latin typeface="Times New Roman" panose="02020603050405020304" pitchFamily="18" charset="0"/>
                <a:cs typeface="Times New Roman" panose="02020603050405020304" pitchFamily="18" charset="0"/>
              </a:rPr>
              <a:t> (Israelites)</a:t>
            </a:r>
            <a:r>
              <a:rPr lang="en-US" sz="2400" b="1" u="sng" dirty="0">
                <a:highlight>
                  <a:srgbClr val="FFFF00"/>
                </a:highlight>
                <a:latin typeface="Times New Roman" panose="02020603050405020304" pitchFamily="18" charset="0"/>
                <a:cs typeface="Times New Roman" panose="02020603050405020304" pitchFamily="18" charset="0"/>
              </a:rPr>
              <a:t> will be obedient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So Moses took </a:t>
            </a:r>
            <a:r>
              <a:rPr lang="en-US" sz="2400" b="1" u="sng" dirty="0">
                <a:highlight>
                  <a:srgbClr val="FFFF00"/>
                </a:highlight>
                <a:latin typeface="Times New Roman" panose="02020603050405020304" pitchFamily="18" charset="0"/>
                <a:cs typeface="Times New Roman" panose="02020603050405020304" pitchFamily="18" charset="0"/>
              </a:rPr>
              <a:t>the blood and sprinkled </a:t>
            </a:r>
            <a:r>
              <a:rPr lang="en-US" sz="2400" b="1" i="1" u="sng" dirty="0">
                <a:highlight>
                  <a:srgbClr val="FFFF00"/>
                </a:highlight>
                <a:latin typeface="Times New Roman" panose="02020603050405020304" pitchFamily="18" charset="0"/>
                <a:cs typeface="Times New Roman" panose="02020603050405020304" pitchFamily="18" charset="0"/>
              </a:rPr>
              <a:t>it</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on the people</a:t>
            </a:r>
            <a:r>
              <a:rPr lang="en-US" sz="2400" dirty="0">
                <a:latin typeface="Times New Roman" panose="02020603050405020304" pitchFamily="18" charset="0"/>
                <a:cs typeface="Times New Roman" panose="02020603050405020304" pitchFamily="18" charset="0"/>
              </a:rPr>
              <a:t> (Israelites), and said, "</a:t>
            </a:r>
            <a:r>
              <a:rPr lang="en-US" sz="2400" b="1" u="sng" dirty="0">
                <a:highlight>
                  <a:srgbClr val="FFFF00"/>
                </a:highlight>
                <a:latin typeface="Times New Roman" panose="02020603050405020304" pitchFamily="18" charset="0"/>
                <a:cs typeface="Times New Roman" panose="02020603050405020304" pitchFamily="18" charset="0"/>
              </a:rPr>
              <a:t>Behold the blood of the covenant</a:t>
            </a:r>
            <a:r>
              <a:rPr lang="en-US" sz="2400" dirty="0">
                <a:latin typeface="Times New Roman" panose="02020603050405020304" pitchFamily="18" charset="0"/>
                <a:cs typeface="Times New Roman" panose="02020603050405020304" pitchFamily="18" charset="0"/>
              </a:rPr>
              <a:t>, which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b="1" u="sng" dirty="0">
                <a:highlight>
                  <a:srgbClr val="FFFF00"/>
                </a:highlight>
                <a:latin typeface="Times New Roman" panose="02020603050405020304" pitchFamily="18" charset="0"/>
                <a:cs typeface="Times New Roman" panose="02020603050405020304" pitchFamily="18" charset="0"/>
              </a:rPr>
              <a:t> has </a:t>
            </a:r>
            <a:r>
              <a:rPr lang="en-US" sz="2400" b="1" u="sng" dirty="0">
                <a:highlight>
                  <a:srgbClr val="00FF00"/>
                </a:highlight>
                <a:latin typeface="Times New Roman" panose="02020603050405020304" pitchFamily="18" charset="0"/>
                <a:cs typeface="Times New Roman" panose="02020603050405020304" pitchFamily="18" charset="0"/>
              </a:rPr>
              <a:t>made with you</a:t>
            </a:r>
            <a:r>
              <a:rPr lang="en-US" sz="2400" dirty="0">
                <a:latin typeface="Times New Roman" panose="02020603050405020304" pitchFamily="18" charset="0"/>
                <a:cs typeface="Times New Roman" panose="02020603050405020304" pitchFamily="18" charset="0"/>
              </a:rPr>
              <a:t> (Israelites) in accordance with all these words."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dirty="0">
                <a:latin typeface="Times New Roman" panose="02020603050405020304" pitchFamily="18" charset="0"/>
                <a:cs typeface="Times New Roman" panose="02020603050405020304" pitchFamily="18" charset="0"/>
              </a:rPr>
              <a:t>The Israelites were commanded to distance themselves from nor intermarry with foreigners, strangers, and gentiles who were not covered by the Law of Moses, </a:t>
            </a:r>
            <a:r>
              <a:rPr lang="en-US" sz="2400" dirty="0" err="1">
                <a:latin typeface="Times New Roman" panose="02020603050405020304" pitchFamily="18" charset="0"/>
                <a:cs typeface="Times New Roman" panose="02020603050405020304" pitchFamily="18" charset="0"/>
              </a:rPr>
              <a:t>i.e</a:t>
            </a:r>
            <a:r>
              <a:rPr lang="en-US" sz="2400" dirty="0">
                <a:latin typeface="Times New Roman" panose="02020603050405020304" pitchFamily="18" charset="0"/>
                <a:cs typeface="Times New Roman" panose="02020603050405020304" pitchFamily="18" charset="0"/>
              </a:rPr>
              <a:t>, who were not Hebrew. Exodus 23:31-3; 34:12-16; Deuteronomy 7:3</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The Law of Moses was not given to those who lived before the Law of Moses</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Deuteronomy 5:3 </a:t>
            </a:r>
            <a:r>
              <a:rPr lang="en-US" sz="2400" dirty="0">
                <a:latin typeface="Times New Roman" panose="02020603050405020304" pitchFamily="18" charset="0"/>
                <a:cs typeface="Times New Roman" panose="02020603050405020304" pitchFamily="18" charset="0"/>
              </a:rPr>
              <a:t>"The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did not make this covenant with our fathers</a:t>
            </a:r>
            <a:r>
              <a:rPr lang="en-US" sz="2400" dirty="0">
                <a:latin typeface="Times New Roman" panose="02020603050405020304" pitchFamily="18" charset="0"/>
                <a:cs typeface="Times New Roman" panose="02020603050405020304" pitchFamily="18" charset="0"/>
              </a:rPr>
              <a:t>, but </a:t>
            </a:r>
            <a:r>
              <a:rPr lang="en-US" sz="2400" b="1" u="sng" dirty="0">
                <a:highlight>
                  <a:srgbClr val="00FF00"/>
                </a:highlight>
                <a:latin typeface="Times New Roman" panose="02020603050405020304" pitchFamily="18" charset="0"/>
                <a:cs typeface="Times New Roman" panose="02020603050405020304" pitchFamily="18" charset="0"/>
              </a:rPr>
              <a:t>with us</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with</a:t>
            </a:r>
            <a:r>
              <a:rPr lang="en-US" sz="2400" dirty="0">
                <a:latin typeface="Times New Roman" panose="02020603050405020304" pitchFamily="18" charset="0"/>
                <a:cs typeface="Times New Roman" panose="02020603050405020304" pitchFamily="18" charset="0"/>
              </a:rPr>
              <a:t> all those of us alive here today.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0713743"/>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6370975"/>
          </a:xfrm>
          <a:prstGeom prst="rect">
            <a:avLst/>
          </a:prstGeom>
          <a:noFill/>
        </p:spPr>
        <p:txBody>
          <a:bodyPr wrap="square">
            <a:spAutoFit/>
          </a:bodyPr>
          <a:lstStyle/>
          <a:p>
            <a:pPr>
              <a:tabLst>
                <a:tab pos="228600" algn="l"/>
              </a:tabLst>
            </a:pPr>
            <a:r>
              <a:rPr lang="en-US" sz="2400" b="1" dirty="0">
                <a:latin typeface="Times New Roman" panose="02020603050405020304" pitchFamily="18" charset="0"/>
                <a:cs typeface="Times New Roman" panose="02020603050405020304" pitchFamily="18" charset="0"/>
              </a:rPr>
              <a:t>Purpose of the Law</a:t>
            </a:r>
          </a:p>
          <a:p>
            <a:pPr marL="342900" indent="-342900">
              <a:buFont typeface="Arial" panose="020B0604020202020204" pitchFamily="34" charset="0"/>
              <a:buChar char="•"/>
              <a:tabLst>
                <a:tab pos="228600" algn="l"/>
              </a:tabLst>
            </a:pPr>
            <a:r>
              <a:rPr lang="en-US" sz="2400" dirty="0">
                <a:latin typeface="Times New Roman" panose="02020603050405020304" pitchFamily="18" charset="0"/>
                <a:cs typeface="Times New Roman" panose="02020603050405020304" pitchFamily="18" charset="0"/>
              </a:rPr>
              <a:t>To reveal transgressions and the penalty for sin – death. </a:t>
            </a:r>
          </a:p>
          <a:p>
            <a:pPr marL="342900" indent="-342900">
              <a:buFont typeface="Arial" panose="020B0604020202020204" pitchFamily="34" charset="0"/>
              <a:buChar char="•"/>
              <a:tabLst>
                <a:tab pos="228600" algn="l"/>
              </a:tabLst>
            </a:pPr>
            <a:r>
              <a:rPr lang="en-US" sz="2400" dirty="0">
                <a:latin typeface="Times New Roman" panose="02020603050405020304" pitchFamily="18" charset="0"/>
                <a:cs typeface="Times New Roman" panose="02020603050405020304" pitchFamily="18" charset="0"/>
              </a:rPr>
              <a:t>Tutor to lead us to Christ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dirty="0">
                <a:latin typeface="Times New Roman" panose="02020603050405020304" pitchFamily="18" charset="0"/>
                <a:cs typeface="Times New Roman" panose="02020603050405020304" pitchFamily="18" charset="0"/>
              </a:rPr>
              <a:t>However, it was unable to save us from our sins.  </a:t>
            </a:r>
            <a:r>
              <a:rPr lang="en-US" sz="2400" b="1" u="sng" dirty="0">
                <a:highlight>
                  <a:srgbClr val="00FF00"/>
                </a:highlight>
                <a:latin typeface="Times New Roman" panose="02020603050405020304" pitchFamily="18" charset="0"/>
                <a:cs typeface="Times New Roman" panose="02020603050405020304" pitchFamily="18" charset="0"/>
              </a:rPr>
              <a:t>Thus, it was always temporary</a:t>
            </a:r>
          </a:p>
          <a:p>
            <a:pPr>
              <a:tabLst>
                <a:tab pos="228600" algn="l"/>
              </a:tabLst>
            </a:pPr>
            <a:endParaRPr lang="en-US" sz="2400" dirty="0">
              <a:highlight>
                <a:srgbClr val="00FF00"/>
              </a:highlight>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Galatians 3:19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Why the Law then? It was </a:t>
            </a:r>
            <a:r>
              <a:rPr lang="en-US" sz="2400" b="1" u="sng" dirty="0">
                <a:highlight>
                  <a:srgbClr val="FFFF00"/>
                </a:highlight>
                <a:latin typeface="Times New Roman" panose="02020603050405020304" pitchFamily="18" charset="0"/>
                <a:cs typeface="Times New Roman" panose="02020603050405020304" pitchFamily="18" charset="0"/>
              </a:rPr>
              <a:t>added because of transgressions</a:t>
            </a:r>
            <a:r>
              <a:rPr lang="en-US" sz="2400" dirty="0">
                <a:latin typeface="Times New Roman" panose="02020603050405020304" pitchFamily="18" charset="0"/>
                <a:cs typeface="Times New Roman" panose="02020603050405020304" pitchFamily="18" charset="0"/>
              </a:rPr>
              <a:t>, … </a:t>
            </a:r>
            <a:r>
              <a:rPr lang="en-US" sz="2400" b="1" u="sng" dirty="0">
                <a:highlight>
                  <a:srgbClr val="00FF00"/>
                </a:highlight>
                <a:latin typeface="Times New Roman" panose="02020603050405020304" pitchFamily="18" charset="0"/>
                <a:cs typeface="Times New Roman" panose="02020603050405020304" pitchFamily="18" charset="0"/>
              </a:rPr>
              <a:t>until the seed </a:t>
            </a:r>
            <a:r>
              <a:rPr lang="en-US" sz="2400" dirty="0">
                <a:latin typeface="Times New Roman" panose="02020603050405020304" pitchFamily="18" charset="0"/>
                <a:cs typeface="Times New Roman" panose="02020603050405020304" pitchFamily="18" charset="0"/>
              </a:rPr>
              <a:t>(Jesus – Galatians 3:16) </a:t>
            </a:r>
            <a:r>
              <a:rPr lang="en-US" sz="2400" b="1" u="sng" dirty="0">
                <a:highlight>
                  <a:srgbClr val="FFFF00"/>
                </a:highlight>
                <a:latin typeface="Times New Roman" panose="02020603050405020304" pitchFamily="18" charset="0"/>
                <a:cs typeface="Times New Roman" panose="02020603050405020304" pitchFamily="18" charset="0"/>
              </a:rPr>
              <a:t>would come </a:t>
            </a:r>
            <a:r>
              <a:rPr lang="en-US" sz="2400" dirty="0">
                <a:latin typeface="Times New Roman" panose="02020603050405020304" pitchFamily="18" charset="0"/>
                <a:cs typeface="Times New Roman" panose="02020603050405020304" pitchFamily="18" charset="0"/>
              </a:rPr>
              <a:t>to whom </a:t>
            </a:r>
            <a:r>
              <a:rPr lang="en-US" sz="2400" b="1" u="sng" dirty="0">
                <a:highlight>
                  <a:srgbClr val="FFFF00"/>
                </a:highlight>
                <a:latin typeface="Times New Roman" panose="02020603050405020304" pitchFamily="18" charset="0"/>
                <a:cs typeface="Times New Roman" panose="02020603050405020304" pitchFamily="18" charset="0"/>
              </a:rPr>
              <a:t>the promise had been made </a:t>
            </a:r>
            <a:r>
              <a:rPr lang="en-US" sz="2400" dirty="0">
                <a:latin typeface="Times New Roman" panose="02020603050405020304" pitchFamily="18" charset="0"/>
                <a:cs typeface="Times New Roman" panose="02020603050405020304" pitchFamily="18" charset="0"/>
              </a:rPr>
              <a:t>(the promise was made to all nations, i.e., us – Genesis 22:18).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Galatians 3:24-25 </a:t>
            </a:r>
            <a:r>
              <a:rPr lang="en-US" sz="2400" dirty="0">
                <a:latin typeface="Times New Roman" panose="02020603050405020304" pitchFamily="18" charset="0"/>
                <a:cs typeface="Times New Roman" panose="02020603050405020304" pitchFamily="18" charset="0"/>
              </a:rPr>
              <a:t> Therefore the </a:t>
            </a:r>
            <a:r>
              <a:rPr lang="en-US" sz="2400" b="1" u="sng" dirty="0">
                <a:highlight>
                  <a:srgbClr val="FFFF00"/>
                </a:highlight>
                <a:latin typeface="Times New Roman" panose="02020603050405020304" pitchFamily="18" charset="0"/>
                <a:cs typeface="Times New Roman" panose="02020603050405020304" pitchFamily="18" charset="0"/>
              </a:rPr>
              <a:t>Law has become our tutor </a:t>
            </a:r>
            <a:r>
              <a:rPr lang="en-US" sz="2400" b="1" i="1" u="sng" dirty="0">
                <a:highlight>
                  <a:srgbClr val="FFFF00"/>
                </a:highlight>
                <a:latin typeface="Times New Roman" panose="02020603050405020304" pitchFamily="18" charset="0"/>
                <a:cs typeface="Times New Roman" panose="02020603050405020304" pitchFamily="18" charset="0"/>
              </a:rPr>
              <a:t>to lead us</a:t>
            </a:r>
            <a:r>
              <a:rPr lang="en-US" sz="2400" b="1" u="sng" dirty="0">
                <a:highlight>
                  <a:srgbClr val="FFFF00"/>
                </a:highlight>
                <a:latin typeface="Times New Roman" panose="02020603050405020304" pitchFamily="18" charset="0"/>
                <a:cs typeface="Times New Roman" panose="02020603050405020304" pitchFamily="18" charset="0"/>
              </a:rPr>
              <a:t> to Christ</a:t>
            </a:r>
            <a:r>
              <a:rPr lang="en-US" sz="2400" dirty="0">
                <a:latin typeface="Times New Roman" panose="02020603050405020304" pitchFamily="18" charset="0"/>
                <a:cs typeface="Times New Roman" panose="02020603050405020304" pitchFamily="18" charset="0"/>
              </a:rPr>
              <a:t>, so that we may be justified by faith. </a:t>
            </a:r>
            <a:r>
              <a:rPr lang="en-US" sz="2400" baseline="30000" dirty="0">
                <a:latin typeface="Times New Roman" panose="02020603050405020304" pitchFamily="18" charset="0"/>
                <a:cs typeface="Times New Roman" panose="02020603050405020304" pitchFamily="18" charset="0"/>
              </a:rPr>
              <a:t>25 </a:t>
            </a:r>
            <a:r>
              <a:rPr lang="en-US" sz="2400" dirty="0">
                <a:latin typeface="Times New Roman" panose="02020603050405020304" pitchFamily="18" charset="0"/>
                <a:cs typeface="Times New Roman" panose="02020603050405020304" pitchFamily="18" charset="0"/>
              </a:rPr>
              <a:t> But now that faith has come, </a:t>
            </a:r>
            <a:r>
              <a:rPr lang="en-US" sz="2400" b="1" u="sng" dirty="0">
                <a:highlight>
                  <a:srgbClr val="00FF00"/>
                </a:highlight>
                <a:latin typeface="Times New Roman" panose="02020603050405020304" pitchFamily="18" charset="0"/>
                <a:cs typeface="Times New Roman" panose="02020603050405020304" pitchFamily="18" charset="0"/>
              </a:rPr>
              <a:t>we are no longer under a tutor</a:t>
            </a:r>
            <a:r>
              <a:rPr lang="en-US" sz="2400" dirty="0">
                <a:latin typeface="Times New Roman" panose="02020603050405020304" pitchFamily="18" charset="0"/>
                <a:cs typeface="Times New Roman" panose="02020603050405020304" pitchFamily="18" charset="0"/>
              </a:rPr>
              <a:t>.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a:tabLst>
                <a:tab pos="228600" algn="l"/>
              </a:tabLs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781099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6647974"/>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The Law of Moses was replaced by the New Covenant and therefore not binding upon the Saints living under the New Covenant of God’s heavenly kingdom</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Matthew 5:17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"Do not think that I came to abolish the Law or the Prophets; I did not come to abolish </a:t>
            </a:r>
            <a:r>
              <a:rPr lang="en-US" sz="2400" b="1" u="sng" dirty="0">
                <a:highlight>
                  <a:srgbClr val="FFFF00"/>
                </a:highlight>
                <a:latin typeface="Times New Roman" panose="02020603050405020304" pitchFamily="18" charset="0"/>
                <a:cs typeface="Times New Roman" panose="02020603050405020304" pitchFamily="18" charset="0"/>
              </a:rPr>
              <a:t>but to fulfill</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And in fulfilling the Law of Moses, Jesus ordained a New Covenant – a new law</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Hebrews 8:8 … </a:t>
            </a:r>
            <a:r>
              <a:rPr lang="en-US" sz="2400" dirty="0">
                <a:latin typeface="Times New Roman" panose="02020603050405020304" pitchFamily="18" charset="0"/>
                <a:cs typeface="Times New Roman" panose="02020603050405020304" pitchFamily="18" charset="0"/>
              </a:rPr>
              <a:t>"</a:t>
            </a:r>
            <a:r>
              <a:rPr lang="en-US" sz="2400" cap="small" dirty="0">
                <a:effectLst/>
                <a:latin typeface="Times New Roman" panose="02020603050405020304" pitchFamily="18" charset="0"/>
                <a:cs typeface="Times New Roman" panose="02020603050405020304" pitchFamily="18" charset="0"/>
              </a:rPr>
              <a:t>BEHOLD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DAYS ARE COMING</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SAYS THE</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WHEN</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 EFFECT</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A NEW COVENANT</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t>
            </a:r>
          </a:p>
          <a:p>
            <a:pPr>
              <a:tabLst>
                <a:tab pos="228600" algn="l"/>
              </a:tabLst>
            </a:pPr>
            <a:endParaRPr lang="en-US" sz="2400" cap="small"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Luke 22:20</a:t>
            </a:r>
            <a:r>
              <a:rPr lang="en-US" sz="2400" baseline="30000" dirty="0">
                <a:latin typeface="Times New Roman" panose="02020603050405020304" pitchFamily="18" charset="0"/>
                <a:cs typeface="Times New Roman" panose="02020603050405020304" pitchFamily="18" charset="0"/>
              </a:rPr>
              <a:t>0 </a:t>
            </a:r>
            <a:r>
              <a:rPr lang="en-US" sz="2400" dirty="0">
                <a:latin typeface="Times New Roman" panose="02020603050405020304" pitchFamily="18" charset="0"/>
                <a:cs typeface="Times New Roman" panose="02020603050405020304" pitchFamily="18" charset="0"/>
              </a:rPr>
              <a:t> And in the same way </a:t>
            </a:r>
            <a:r>
              <a:rPr lang="en-US" sz="2400" i="1" dirty="0">
                <a:latin typeface="Times New Roman" panose="02020603050405020304" pitchFamily="18" charset="0"/>
                <a:cs typeface="Times New Roman" panose="02020603050405020304" pitchFamily="18" charset="0"/>
              </a:rPr>
              <a:t>He took</a:t>
            </a:r>
            <a:r>
              <a:rPr lang="en-US" sz="2400" dirty="0">
                <a:latin typeface="Times New Roman" panose="02020603050405020304" pitchFamily="18" charset="0"/>
                <a:cs typeface="Times New Roman" panose="02020603050405020304" pitchFamily="18" charset="0"/>
              </a:rPr>
              <a:t> the cup after they had eaten, saying, "This cup which is poured out for you is the </a:t>
            </a:r>
            <a:r>
              <a:rPr lang="en-US" sz="2400" b="1" u="sng" dirty="0">
                <a:highlight>
                  <a:srgbClr val="FFFF00"/>
                </a:highlight>
                <a:latin typeface="Times New Roman" panose="02020603050405020304" pitchFamily="18" charset="0"/>
                <a:cs typeface="Times New Roman" panose="02020603050405020304" pitchFamily="18" charset="0"/>
              </a:rPr>
              <a:t>new covenant in My blood</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Hebrews 10:9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He said, "</a:t>
            </a:r>
            <a:r>
              <a:rPr lang="en-US" sz="2400" cap="small" dirty="0">
                <a:effectLst/>
                <a:latin typeface="Times New Roman" panose="02020603050405020304" pitchFamily="18" charset="0"/>
                <a:cs typeface="Times New Roman" panose="02020603050405020304" pitchFamily="18" charset="0"/>
              </a:rPr>
              <a:t>BEHOLD</a:t>
            </a:r>
            <a:r>
              <a:rPr lang="en-US" sz="2400" dirty="0">
                <a:latin typeface="Times New Roman" panose="02020603050405020304" pitchFamily="18" charset="0"/>
                <a:cs typeface="Times New Roman" panose="02020603050405020304" pitchFamily="18" charset="0"/>
              </a:rPr>
              <a:t>, I </a:t>
            </a:r>
            <a:r>
              <a:rPr lang="en-US" sz="2400" cap="small" dirty="0">
                <a:effectLst/>
                <a:latin typeface="Times New Roman" panose="02020603050405020304" pitchFamily="18" charset="0"/>
                <a:cs typeface="Times New Roman" panose="02020603050405020304" pitchFamily="18" charset="0"/>
              </a:rPr>
              <a:t>HAVE COME TO DO</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YOUR WILL</a:t>
            </a:r>
            <a:r>
              <a:rPr lang="en-US" sz="2400" dirty="0">
                <a:latin typeface="Times New Roman" panose="02020603050405020304" pitchFamily="18" charset="0"/>
                <a:cs typeface="Times New Roman" panose="02020603050405020304" pitchFamily="18" charset="0"/>
              </a:rPr>
              <a:t>." He (Jesus) </a:t>
            </a:r>
            <a:r>
              <a:rPr lang="en-US" sz="2400" b="1" u="sng" dirty="0">
                <a:highlight>
                  <a:srgbClr val="FFFF00"/>
                </a:highlight>
                <a:latin typeface="Times New Roman" panose="02020603050405020304" pitchFamily="18" charset="0"/>
                <a:cs typeface="Times New Roman" panose="02020603050405020304" pitchFamily="18" charset="0"/>
              </a:rPr>
              <a:t>takes away the first </a:t>
            </a:r>
            <a:r>
              <a:rPr lang="en-US" sz="2400" dirty="0">
                <a:latin typeface="Times New Roman" panose="02020603050405020304" pitchFamily="18" charset="0"/>
                <a:cs typeface="Times New Roman" panose="02020603050405020304" pitchFamily="18" charset="0"/>
              </a:rPr>
              <a:t>in </a:t>
            </a:r>
            <a:r>
              <a:rPr lang="en-US" sz="2400" b="1" u="sng" dirty="0">
                <a:highlight>
                  <a:srgbClr val="FFFF00"/>
                </a:highlight>
                <a:latin typeface="Times New Roman" panose="02020603050405020304" pitchFamily="18" charset="0"/>
                <a:cs typeface="Times New Roman" panose="02020603050405020304" pitchFamily="18" charset="0"/>
              </a:rPr>
              <a:t>order to establish the second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7745738"/>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4893647"/>
          </a:xfrm>
          <a:prstGeom prst="rect">
            <a:avLst/>
          </a:prstGeom>
          <a:noFill/>
        </p:spPr>
        <p:txBody>
          <a:bodyPr wrap="square">
            <a:spAutoFit/>
          </a:bodyPr>
          <a:lstStyle/>
          <a:p>
            <a:pPr>
              <a:tabLst>
                <a:tab pos="228600" algn="l"/>
              </a:tabLst>
            </a:pPr>
            <a:r>
              <a:rPr lang="en-US" sz="2400" b="1" dirty="0">
                <a:latin typeface="Times New Roman" panose="02020603050405020304" pitchFamily="18" charset="0"/>
                <a:cs typeface="Times New Roman" panose="02020603050405020304" pitchFamily="18" charset="0"/>
              </a:rPr>
              <a:t>Hebrews 7:22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Jesus has become the guarantee of </a:t>
            </a:r>
            <a:r>
              <a:rPr lang="en-US" sz="2400" b="1" u="sng" dirty="0">
                <a:highlight>
                  <a:srgbClr val="FFFF00"/>
                </a:highlight>
                <a:latin typeface="Times New Roman" panose="02020603050405020304" pitchFamily="18" charset="0"/>
                <a:cs typeface="Times New Roman" panose="02020603050405020304" pitchFamily="18" charset="0"/>
              </a:rPr>
              <a:t>a better covenant</a:t>
            </a:r>
            <a:r>
              <a:rPr lang="en-US" sz="2400" dirty="0">
                <a:latin typeface="Times New Roman" panose="02020603050405020304" pitchFamily="18" charset="0"/>
                <a:cs typeface="Times New Roman" panose="02020603050405020304" pitchFamily="18" charset="0"/>
              </a:rPr>
              <a:t>.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Hebrews 8:6 …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is also the mediator of a </a:t>
            </a:r>
            <a:r>
              <a:rPr lang="en-US" sz="2400" b="1" u="sng" dirty="0">
                <a:highlight>
                  <a:srgbClr val="FFFF00"/>
                </a:highlight>
                <a:latin typeface="Times New Roman" panose="02020603050405020304" pitchFamily="18" charset="0"/>
                <a:cs typeface="Times New Roman" panose="02020603050405020304" pitchFamily="18" charset="0"/>
              </a:rPr>
              <a:t>better covenant</a:t>
            </a:r>
            <a:r>
              <a:rPr lang="en-US" sz="2400" dirty="0">
                <a:latin typeface="Times New Roman" panose="02020603050405020304" pitchFamily="18" charset="0"/>
                <a:cs typeface="Times New Roman" panose="02020603050405020304" pitchFamily="18" charset="0"/>
              </a:rPr>
              <a:t>, which has been enacted on </a:t>
            </a:r>
            <a:r>
              <a:rPr lang="en-US" sz="2400" b="1" u="sng" dirty="0">
                <a:highlight>
                  <a:srgbClr val="FFFF00"/>
                </a:highlight>
                <a:latin typeface="Times New Roman" panose="02020603050405020304" pitchFamily="18" charset="0"/>
                <a:cs typeface="Times New Roman" panose="02020603050405020304" pitchFamily="18" charset="0"/>
              </a:rPr>
              <a:t>better promises</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Hebrews 7:12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when the priesthood is changed, of necessity there takes place </a:t>
            </a:r>
            <a:r>
              <a:rPr lang="en-US" sz="2400" b="1" u="sng" dirty="0">
                <a:highlight>
                  <a:srgbClr val="FFFF00"/>
                </a:highlight>
                <a:latin typeface="Times New Roman" panose="02020603050405020304" pitchFamily="18" charset="0"/>
                <a:cs typeface="Times New Roman" panose="02020603050405020304" pitchFamily="18" charset="0"/>
              </a:rPr>
              <a:t>a change of law </a:t>
            </a:r>
            <a:r>
              <a:rPr lang="en-US" sz="2400" dirty="0">
                <a:latin typeface="Times New Roman" panose="02020603050405020304" pitchFamily="18" charset="0"/>
                <a:cs typeface="Times New Roman" panose="02020603050405020304" pitchFamily="18" charset="0"/>
              </a:rPr>
              <a:t>also.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Romans 8:2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the </a:t>
            </a:r>
            <a:r>
              <a:rPr lang="en-US" sz="2400" b="1" u="sng" dirty="0">
                <a:highlight>
                  <a:srgbClr val="FFFF00"/>
                </a:highlight>
                <a:latin typeface="Times New Roman" panose="02020603050405020304" pitchFamily="18" charset="0"/>
                <a:cs typeface="Times New Roman" panose="02020603050405020304" pitchFamily="18" charset="0"/>
              </a:rPr>
              <a:t>law of the Spirit of life in Christ Jesus </a:t>
            </a:r>
            <a:r>
              <a:rPr lang="en-US" sz="2400" dirty="0">
                <a:latin typeface="Times New Roman" panose="02020603050405020304" pitchFamily="18" charset="0"/>
                <a:cs typeface="Times New Roman" panose="02020603050405020304" pitchFamily="18" charset="0"/>
              </a:rPr>
              <a:t>has </a:t>
            </a:r>
            <a:r>
              <a:rPr lang="en-US" sz="2400" b="1" u="sng" dirty="0">
                <a:highlight>
                  <a:srgbClr val="FFFF00"/>
                </a:highlight>
                <a:latin typeface="Times New Roman" panose="02020603050405020304" pitchFamily="18" charset="0"/>
                <a:cs typeface="Times New Roman" panose="02020603050405020304" pitchFamily="18" charset="0"/>
              </a:rPr>
              <a:t>set you free </a:t>
            </a:r>
            <a:r>
              <a:rPr lang="en-US" sz="2400" dirty="0">
                <a:latin typeface="Times New Roman" panose="02020603050405020304" pitchFamily="18" charset="0"/>
                <a:cs typeface="Times New Roman" panose="02020603050405020304" pitchFamily="18" charset="0"/>
              </a:rPr>
              <a:t>from the </a:t>
            </a:r>
            <a:r>
              <a:rPr lang="en-US" sz="2400" b="1" u="sng" dirty="0">
                <a:highlight>
                  <a:srgbClr val="FFFF00"/>
                </a:highlight>
                <a:latin typeface="Times New Roman" panose="02020603050405020304" pitchFamily="18" charset="0"/>
                <a:cs typeface="Times New Roman" panose="02020603050405020304" pitchFamily="18" charset="0"/>
              </a:rPr>
              <a:t>law of sin and of death</a:t>
            </a:r>
            <a:r>
              <a:rPr lang="en-US" sz="2400" dirty="0">
                <a:latin typeface="Times New Roman" panose="02020603050405020304" pitchFamily="18" charset="0"/>
                <a:cs typeface="Times New Roman" panose="02020603050405020304" pitchFamily="18" charset="0"/>
              </a:rPr>
              <a:t>.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Galatians 3:25</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now that faith has come, we are </a:t>
            </a:r>
            <a:r>
              <a:rPr lang="en-US" sz="2400" b="1" u="sng" dirty="0">
                <a:highlight>
                  <a:srgbClr val="FFFF00"/>
                </a:highlight>
                <a:latin typeface="Times New Roman" panose="02020603050405020304" pitchFamily="18" charset="0"/>
                <a:cs typeface="Times New Roman" panose="02020603050405020304" pitchFamily="18" charset="0"/>
              </a:rPr>
              <a:t>no longer under a tutor </a:t>
            </a:r>
            <a:r>
              <a:rPr lang="en-US" sz="2400" dirty="0">
                <a:latin typeface="Times New Roman" panose="02020603050405020304" pitchFamily="18" charset="0"/>
                <a:cs typeface="Times New Roman" panose="02020603050405020304" pitchFamily="18" charset="0"/>
              </a:rPr>
              <a:t>(supervision of the Law of Moses) .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3215138"/>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4893647"/>
          </a:xfrm>
          <a:prstGeom prst="rect">
            <a:avLst/>
          </a:prstGeom>
          <a:noFill/>
        </p:spPr>
        <p:txBody>
          <a:bodyPr wrap="square">
            <a:spAutoFit/>
          </a:bodyPr>
          <a:lstStyle/>
          <a:p>
            <a:pPr>
              <a:tabLst>
                <a:tab pos="228600" algn="l"/>
              </a:tabLst>
            </a:pPr>
            <a:r>
              <a:rPr lang="en-US" sz="2400" dirty="0">
                <a:latin typeface="Times New Roman" panose="02020603050405020304" pitchFamily="18" charset="0"/>
                <a:cs typeface="Times New Roman" panose="02020603050405020304" pitchFamily="18" charset="0"/>
              </a:rPr>
              <a:t>Therefore, the </a:t>
            </a:r>
            <a:r>
              <a:rPr lang="en-US" sz="2400" b="1" dirty="0">
                <a:highlight>
                  <a:srgbClr val="FFFF00"/>
                </a:highlight>
                <a:latin typeface="Times New Roman" panose="02020603050405020304" pitchFamily="18" charset="0"/>
                <a:cs typeface="Times New Roman" panose="02020603050405020304" pitchFamily="18" charset="0"/>
              </a:rPr>
              <a:t>New Covenant strongly condemns those who attempt to impose the Law of Moses </a:t>
            </a:r>
            <a:r>
              <a:rPr lang="en-US" sz="2400" dirty="0">
                <a:latin typeface="Times New Roman" panose="02020603050405020304" pitchFamily="18" charset="0"/>
                <a:cs typeface="Times New Roman" panose="02020603050405020304" pitchFamily="18" charset="0"/>
              </a:rPr>
              <a:t>ordinances upon Christians under the New Covenant</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Leviticus 12:3 (Law of Moses given by Moses) </a:t>
            </a:r>
            <a:r>
              <a:rPr lang="en-US" sz="2400" dirty="0">
                <a:latin typeface="Times New Roman" panose="02020603050405020304" pitchFamily="18" charset="0"/>
                <a:cs typeface="Times New Roman" panose="02020603050405020304" pitchFamily="18" charset="0"/>
              </a:rPr>
              <a:t>'On the eighth day the flesh of his foreskin </a:t>
            </a:r>
            <a:r>
              <a:rPr lang="en-US" sz="2400" b="1" u="sng" dirty="0">
                <a:highlight>
                  <a:srgbClr val="FFFF00"/>
                </a:highlight>
                <a:latin typeface="Times New Roman" panose="02020603050405020304" pitchFamily="18" charset="0"/>
                <a:cs typeface="Times New Roman" panose="02020603050405020304" pitchFamily="18" charset="0"/>
              </a:rPr>
              <a:t>shall be circumcised</a:t>
            </a:r>
            <a:r>
              <a:rPr lang="en-US" sz="2400" dirty="0">
                <a:latin typeface="Times New Roman" panose="02020603050405020304" pitchFamily="18" charset="0"/>
                <a:cs typeface="Times New Roman" panose="02020603050405020304" pitchFamily="18" charset="0"/>
              </a:rPr>
              <a:t>.</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Galatians 5:3-4</a:t>
            </a:r>
            <a:r>
              <a:rPr lang="en-US" sz="2400" dirty="0">
                <a:latin typeface="Times New Roman" panose="02020603050405020304" pitchFamily="18" charset="0"/>
                <a:cs typeface="Times New Roman" panose="02020603050405020304" pitchFamily="18" charset="0"/>
              </a:rPr>
              <a:t> (Referring to Jews requiring Gentiles to be circumcised – a solemn requirement of the Law of Moses – Leviticus 12:3) And I testify again to every man who receives circumcision, that he is under </a:t>
            </a:r>
            <a:r>
              <a:rPr lang="en-US" sz="2400" b="1" u="sng" dirty="0">
                <a:highlight>
                  <a:srgbClr val="FFFF00"/>
                </a:highlight>
                <a:latin typeface="Times New Roman" panose="02020603050405020304" pitchFamily="18" charset="0"/>
                <a:cs typeface="Times New Roman" panose="02020603050405020304" pitchFamily="18" charset="0"/>
              </a:rPr>
              <a:t>obligation to keep the whole Law. </a:t>
            </a:r>
            <a:r>
              <a:rPr lang="en-US" sz="2400" baseline="30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 You have been </a:t>
            </a:r>
            <a:r>
              <a:rPr lang="en-US" sz="2400" b="1" u="sng" dirty="0">
                <a:highlight>
                  <a:srgbClr val="00FF00"/>
                </a:highlight>
                <a:latin typeface="Times New Roman" panose="02020603050405020304" pitchFamily="18" charset="0"/>
                <a:cs typeface="Times New Roman" panose="02020603050405020304" pitchFamily="18" charset="0"/>
              </a:rPr>
              <a:t>severed from Christ</a:t>
            </a:r>
            <a:r>
              <a:rPr lang="en-US" sz="2400" dirty="0">
                <a:latin typeface="Times New Roman" panose="02020603050405020304" pitchFamily="18" charset="0"/>
                <a:cs typeface="Times New Roman" panose="02020603050405020304" pitchFamily="18" charset="0"/>
              </a:rPr>
              <a:t>, you who are seeking to be </a:t>
            </a:r>
            <a:r>
              <a:rPr lang="en-US" sz="2400" b="1" u="sng" dirty="0">
                <a:highlight>
                  <a:srgbClr val="FFFF00"/>
                </a:highlight>
                <a:latin typeface="Times New Roman" panose="02020603050405020304" pitchFamily="18" charset="0"/>
                <a:cs typeface="Times New Roman" panose="02020603050405020304" pitchFamily="18" charset="0"/>
              </a:rPr>
              <a:t>justified by law</a:t>
            </a:r>
            <a:r>
              <a:rPr lang="en-US" sz="2400" dirty="0">
                <a:latin typeface="Times New Roman" panose="02020603050405020304" pitchFamily="18" charset="0"/>
                <a:cs typeface="Times New Roman" panose="02020603050405020304" pitchFamily="18" charset="0"/>
              </a:rPr>
              <a:t>; you have </a:t>
            </a:r>
            <a:r>
              <a:rPr lang="en-US" sz="2400" b="1" u="sng" dirty="0">
                <a:highlight>
                  <a:srgbClr val="00FF00"/>
                </a:highlight>
                <a:latin typeface="Times New Roman" panose="02020603050405020304" pitchFamily="18" charset="0"/>
                <a:cs typeface="Times New Roman" panose="02020603050405020304" pitchFamily="18" charset="0"/>
              </a:rPr>
              <a:t>fallen from grace</a:t>
            </a:r>
            <a:r>
              <a:rPr lang="en-US" sz="2400" dirty="0">
                <a:latin typeface="Times New Roman" panose="02020603050405020304" pitchFamily="18" charset="0"/>
                <a:cs typeface="Times New Roman" panose="02020603050405020304" pitchFamily="18" charset="0"/>
              </a:rPr>
              <a:t>.</a:t>
            </a:r>
          </a:p>
          <a:p>
            <a:pPr>
              <a:tabLst>
                <a:tab pos="22860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tabLst>
                <a:tab pos="22860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489027"/>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4524315"/>
          </a:xfrm>
          <a:prstGeom prst="rect">
            <a:avLst/>
          </a:prstGeom>
          <a:noFill/>
        </p:spPr>
        <p:txBody>
          <a:bodyPr wrap="square">
            <a:spAutoFit/>
          </a:bodyPr>
          <a:lstStyle/>
          <a:p>
            <a:pPr>
              <a:tabLst>
                <a:tab pos="228600" algn="l"/>
              </a:tabLst>
            </a:pPr>
            <a:r>
              <a:rPr lang="en-US" sz="2400" dirty="0">
                <a:latin typeface="Times New Roman" panose="02020603050405020304" pitchFamily="18" charset="0"/>
                <a:cs typeface="Times New Roman" panose="02020603050405020304" pitchFamily="18" charset="0"/>
              </a:rPr>
              <a:t>Thus, since Jesus has fulfilled the Law of Moses with God’s promised New Covenant, God has removed virtually every ability to observe the Law of Moses </a:t>
            </a:r>
          </a:p>
          <a:p>
            <a:pPr>
              <a:tabLst>
                <a:tab pos="228600" algn="l"/>
              </a:tabLst>
            </a:pPr>
            <a:endParaRPr lang="en-US" sz="2400" b="1" dirty="0">
              <a:latin typeface="Times New Roman" panose="02020603050405020304" pitchFamily="18" charset="0"/>
              <a:cs typeface="Times New Roman" panose="02020603050405020304" pitchFamily="18" charset="0"/>
            </a:endParaRPr>
          </a:p>
          <a:p>
            <a:pPr>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Destroyed the Kingdom</a:t>
            </a:r>
          </a:p>
          <a:p>
            <a:pP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Destroyed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Temple</a:t>
            </a:r>
          </a:p>
          <a:p>
            <a:pP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Destroyed Jerusalem and scattered the Jews through out all the Gentile nations</a:t>
            </a:r>
          </a:p>
          <a:p>
            <a:pP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Abolished the Old Law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High Priest and Priesthood</a:t>
            </a:r>
          </a:p>
          <a:p>
            <a:pP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Abolished the priestly tribe of Levi</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Abolished the ability to offer animal sacrifice or most other feasts and festivals</a:t>
            </a:r>
          </a:p>
          <a:p>
            <a:pPr>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Can’t observe the Day of Atonement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tabLst>
                <a:tab pos="228600" algn="l"/>
              </a:tabLs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a:tabLst>
                <a:tab pos="22860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4816810"/>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4893647"/>
          </a:xfrm>
          <a:prstGeom prst="rect">
            <a:avLst/>
          </a:prstGeom>
          <a:noFill/>
        </p:spPr>
        <p:txBody>
          <a:bodyPr wrap="square">
            <a:spAutoFit/>
          </a:bodyPr>
          <a:lstStyle/>
          <a:p>
            <a:pPr>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In 1948,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he Jews to the Land of Canaan, but…</a:t>
            </a:r>
          </a:p>
          <a:p>
            <a:pPr marL="342900"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Do not occupy the full land of Canaan</a:t>
            </a:r>
          </a:p>
          <a:p>
            <a:pPr marL="342900"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After 1967 War, Israel took possession of the Temple Mount</a:t>
            </a:r>
          </a:p>
          <a:p>
            <a:pPr marL="800100" lvl="1" indent="-342900">
              <a:buFont typeface="Arial" panose="020B0604020202020204" pitchFamily="34" charset="0"/>
              <a:buChar char="•"/>
              <a:tabLst>
                <a:tab pos="228600" algn="l"/>
              </a:tabLst>
            </a:pPr>
            <a:r>
              <a:rPr lang="en-US" sz="2400" b="1" i="0" dirty="0">
                <a:effectLst/>
                <a:latin typeface="Times New Roman" panose="02020603050405020304" pitchFamily="18" charset="0"/>
                <a:cs typeface="Times New Roman" panose="02020603050405020304" pitchFamily="18" charset="0"/>
              </a:rPr>
              <a:t>Jordan continued its historical custodianship of the holy site</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Temple Mount is occupied by an Islamic mosque</a:t>
            </a:r>
          </a:p>
          <a:p>
            <a:pPr marL="800100" lvl="1"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Jews unable to rebuild the temple</a:t>
            </a:r>
          </a:p>
          <a:p>
            <a:pPr marL="800100" lvl="1"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Law of Moses prohibits non-priests from entering anyway</a:t>
            </a:r>
          </a:p>
          <a:p>
            <a:pPr marL="800100" lvl="1"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Lost the genealogies to identify the Aaronic Priesthood</a:t>
            </a:r>
          </a:p>
          <a:p>
            <a:pPr marL="800100" lvl="1"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Lost the Ark of the Covenant and the Mercy Seat and its contents</a:t>
            </a:r>
          </a:p>
          <a:p>
            <a:pPr marL="1257300" lvl="2" indent="-342900">
              <a:buFont typeface="Arial" panose="020B0604020202020204" pitchFamily="34" charset="0"/>
              <a:buChar char="•"/>
              <a:tabLst>
                <a:tab pos="228600" algn="l"/>
              </a:tabLst>
            </a:pPr>
            <a:r>
              <a:rPr lang="en-US" sz="2400" b="0" i="0" dirty="0">
                <a:solidFill>
                  <a:srgbClr val="040C28"/>
                </a:solidFill>
                <a:effectLst/>
                <a:latin typeface="Times New Roman" panose="02020603050405020304" pitchFamily="18" charset="0"/>
                <a:cs typeface="Times New Roman" panose="02020603050405020304" pitchFamily="18" charset="0"/>
              </a:rPr>
              <a:t>The golden pot of manna, Aaron's rod, tablets of the covenant</a:t>
            </a:r>
            <a:r>
              <a:rPr lang="en-US" sz="2400" b="0" i="0" dirty="0">
                <a:solidFill>
                  <a:srgbClr val="202124"/>
                </a:solidFill>
                <a:effectLst/>
                <a:latin typeface="Times New Roman" panose="02020603050405020304" pitchFamily="18" charset="0"/>
                <a:cs typeface="Times New Roman" panose="02020603050405020304" pitchFamily="18" charset="0"/>
              </a:rPr>
              <a:t>." Hebrews 4:9</a:t>
            </a:r>
          </a:p>
          <a:p>
            <a:pPr marL="1257300" lvl="2" indent="-342900">
              <a:buFont typeface="Arial" panose="020B0604020202020204" pitchFamily="34" charset="0"/>
              <a:buChar char="•"/>
              <a:tabLst>
                <a:tab pos="228600" algn="l"/>
              </a:tabLst>
            </a:pPr>
            <a:r>
              <a:rPr lang="en-US" sz="2400" b="1" dirty="0">
                <a:latin typeface="Times New Roman" panose="02020603050405020304" pitchFamily="18" charset="0"/>
                <a:cs typeface="Times New Roman" panose="02020603050405020304" pitchFamily="18" charset="0"/>
              </a:rPr>
              <a:t>Revelation 11:19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the temple of God which is in heaven was opened; and the ark of His covenant appeared in His temple, …</a:t>
            </a:r>
            <a:br>
              <a:rPr lang="en-US" sz="2400" dirty="0"/>
            </a:b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7276409"/>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4154984"/>
          </a:xfrm>
          <a:prstGeom prst="rect">
            <a:avLst/>
          </a:prstGeom>
          <a:noFill/>
        </p:spPr>
        <p:txBody>
          <a:bodyPr wrap="square">
            <a:spAutoFit/>
          </a:bodyPr>
          <a:lstStyle/>
          <a:p>
            <a:pPr>
              <a:tabLst>
                <a:tab pos="228600" algn="l"/>
              </a:tabLst>
            </a:pPr>
            <a:r>
              <a:rPr lang="en-US" sz="2400" b="1" dirty="0">
                <a:latin typeface="Times New Roman" panose="02020603050405020304" pitchFamily="18" charset="0"/>
                <a:cs typeface="Times New Roman" panose="02020603050405020304" pitchFamily="18" charset="0"/>
              </a:rPr>
              <a:t>The entirety of the Law of Moses has been replaced by the New Covenant</a:t>
            </a:r>
          </a:p>
          <a:p>
            <a:pPr>
              <a:tabLst>
                <a:tab pos="228600" algn="l"/>
              </a:tabLst>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Every outward physical aspect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of the Old Law</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offices, observances, and physical structures have been replaced in their true spiritual form they prophetically represented</a:t>
            </a:r>
          </a:p>
          <a:p>
            <a:pPr>
              <a:tabLst>
                <a:tab pos="228600" algn="l"/>
              </a:tabLs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Every moral law – including the ten commandments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has been replaced by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theNew</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Covenant</a:t>
            </a:r>
          </a:p>
          <a:p>
            <a:pPr marL="342900" indent="-342900">
              <a:buFont typeface="Arial" panose="020B0604020202020204" pitchFamily="34" charset="0"/>
              <a:buChar char="•"/>
              <a:tabLst>
                <a:tab pos="228600" algn="l"/>
              </a:tabLs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One exception – </a:t>
            </a:r>
            <a:r>
              <a:rPr lang="en-US" sz="2400" b="1" dirty="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One Exception Only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T</a:t>
            </a:r>
            <a:r>
              <a:rPr lang="en-US" sz="2400" b="1" dirty="0">
                <a:latin typeface="Times New Roman" panose="02020603050405020304" pitchFamily="18" charset="0"/>
                <a:cs typeface="Times New Roman" panose="02020603050405020304" pitchFamily="18" charset="0"/>
              </a:rPr>
              <a:t>he 4</a:t>
            </a:r>
            <a:r>
              <a:rPr lang="en-US" sz="2400" b="1" baseline="30000" dirty="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Commandment </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lvl="2">
              <a:tabLst>
                <a:tab pos="228600" algn="l"/>
              </a:tabLst>
            </a:pPr>
            <a:r>
              <a:rPr lang="en-US" sz="2400" b="1" dirty="0">
                <a:latin typeface="Times New Roman" panose="02020603050405020304" pitchFamily="18" charset="0"/>
                <a:cs typeface="Times New Roman" panose="02020603050405020304" pitchFamily="18" charset="0"/>
              </a:rPr>
              <a:t>Exodus 20:8-10 </a:t>
            </a:r>
            <a:r>
              <a:rPr lang="en-US" sz="2400" dirty="0">
                <a:latin typeface="Times New Roman" panose="02020603050405020304" pitchFamily="18" charset="0"/>
                <a:cs typeface="Times New Roman" panose="02020603050405020304" pitchFamily="18" charset="0"/>
              </a:rPr>
              <a:t>"Remember the </a:t>
            </a:r>
            <a:r>
              <a:rPr lang="en-US" sz="2400" b="1" u="sng" dirty="0">
                <a:highlight>
                  <a:srgbClr val="FFFF00"/>
                </a:highlight>
                <a:latin typeface="Times New Roman" panose="02020603050405020304" pitchFamily="18" charset="0"/>
                <a:cs typeface="Times New Roman" panose="02020603050405020304" pitchFamily="18" charset="0"/>
              </a:rPr>
              <a:t>sabbath day</a:t>
            </a:r>
            <a:r>
              <a:rPr lang="en-US" sz="2400" dirty="0">
                <a:latin typeface="Times New Roman" panose="02020603050405020304" pitchFamily="18" charset="0"/>
                <a:cs typeface="Times New Roman" panose="02020603050405020304" pitchFamily="18" charset="0"/>
              </a:rPr>
              <a:t>, to keep it </a:t>
            </a:r>
            <a:r>
              <a:rPr lang="en-US" sz="2400" b="1" u="sng" dirty="0">
                <a:highlight>
                  <a:srgbClr val="FFFF00"/>
                </a:highlight>
                <a:latin typeface="Times New Roman" panose="02020603050405020304" pitchFamily="18" charset="0"/>
                <a:cs typeface="Times New Roman" panose="02020603050405020304" pitchFamily="18" charset="0"/>
              </a:rPr>
              <a:t>holy</a:t>
            </a:r>
            <a:r>
              <a:rPr lang="en-US" sz="2400" dirty="0">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679510"/>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82550" y="917912"/>
            <a:ext cx="12109449" cy="3046988"/>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There is nothing in scripture that indicates we should assemble on the 7</a:t>
            </a:r>
            <a:r>
              <a:rPr lang="en-US" sz="2400" b="1" baseline="30000" dirty="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Day of the Week</a:t>
            </a:r>
          </a:p>
          <a:p>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Command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Scriptural Example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Necessary Inference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Incidental Need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But there are stated Prohibitions – Colossians 2:14-17; Galatians 4:9-11</a:t>
            </a: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7831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478423"/>
          </a:xfrm>
          <a:prstGeom prst="rect">
            <a:avLst/>
          </a:prstGeom>
          <a:noFill/>
        </p:spPr>
        <p:txBody>
          <a:bodyPr wrap="square" rtlCol="0">
            <a:spAutoFit/>
          </a:bodyPr>
          <a:lstStyle/>
          <a:p>
            <a:pPr marL="22860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Daniel 2:44  "In the days of those kings (Babylon-Persia-Greece-Rome)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God of heaven will set up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never be destroyed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kingdom will not be left for another people; it will crush and put an end to all these kingdoms, but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it will itself endure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forever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Daniel 7:13-14  "I kept looking in the night visions, And behold, with the clouds of heaven One like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Son of Man</a:t>
            </a:r>
            <a:r>
              <a:rPr lang="en-US" sz="2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was coming, And He came up to the Ancient of Days And was presented before Him.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to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Him was given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dominion</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 Glory and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That all the peoples, nations and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men of every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language Might serve Him. His dominion is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an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everlasting</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 dominion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not pass away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kingdom</a:t>
            </a:r>
            <a:r>
              <a:rPr lang="en-US" sz="2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is one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not be destroyed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311076913"/>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526297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Therefore, the New Covenant condemns obedience to the Old Law observances like the Sabbath Day</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Colossians 2:14-17 (Jesus) </a:t>
            </a:r>
            <a:r>
              <a:rPr lang="en-US" sz="2400" dirty="0">
                <a:latin typeface="Times New Roman" panose="02020603050405020304" pitchFamily="18" charset="0"/>
                <a:cs typeface="Times New Roman" panose="02020603050405020304" pitchFamily="18" charset="0"/>
              </a:rPr>
              <a:t> having canceled out the </a:t>
            </a:r>
            <a:r>
              <a:rPr lang="en-US" sz="2400" b="1" u="sng" dirty="0">
                <a:highlight>
                  <a:srgbClr val="FFFF00"/>
                </a:highlight>
                <a:latin typeface="Times New Roman" panose="02020603050405020304" pitchFamily="18" charset="0"/>
                <a:cs typeface="Times New Roman" panose="02020603050405020304" pitchFamily="18" charset="0"/>
              </a:rPr>
              <a:t>certificate of debt </a:t>
            </a:r>
            <a:r>
              <a:rPr lang="en-US" sz="2400" dirty="0">
                <a:latin typeface="Times New Roman" panose="02020603050405020304" pitchFamily="18" charset="0"/>
                <a:cs typeface="Times New Roman" panose="02020603050405020304" pitchFamily="18" charset="0"/>
              </a:rPr>
              <a:t>(Law of Moses) consisting of decrees against us, which was hostile to us; and </a:t>
            </a:r>
            <a:r>
              <a:rPr lang="en-US" sz="2400" b="1" u="sng" dirty="0">
                <a:latin typeface="Times New Roman" panose="02020603050405020304" pitchFamily="18" charset="0"/>
                <a:cs typeface="Times New Roman" panose="02020603050405020304" pitchFamily="18" charset="0"/>
              </a:rPr>
              <a:t>He has </a:t>
            </a:r>
            <a:r>
              <a:rPr lang="en-US" sz="2400" b="1" u="sng" dirty="0">
                <a:highlight>
                  <a:srgbClr val="FFFF00"/>
                </a:highlight>
                <a:latin typeface="Times New Roman" panose="02020603050405020304" pitchFamily="18" charset="0"/>
                <a:cs typeface="Times New Roman" panose="02020603050405020304" pitchFamily="18" charset="0"/>
              </a:rPr>
              <a:t>taken it out of the way</a:t>
            </a:r>
            <a:r>
              <a:rPr lang="en-US" sz="2400" b="1" u="sng" dirty="0">
                <a:latin typeface="Times New Roman" panose="02020603050405020304" pitchFamily="18" charset="0"/>
                <a:cs typeface="Times New Roman" panose="02020603050405020304" pitchFamily="18" charset="0"/>
              </a:rPr>
              <a:t>, having </a:t>
            </a:r>
            <a:r>
              <a:rPr lang="en-US" sz="2400" b="1" u="sng" dirty="0">
                <a:highlight>
                  <a:srgbClr val="FFFF00"/>
                </a:highlight>
                <a:latin typeface="Times New Roman" panose="02020603050405020304" pitchFamily="18" charset="0"/>
                <a:cs typeface="Times New Roman" panose="02020603050405020304" pitchFamily="18" charset="0"/>
              </a:rPr>
              <a:t>nailed it to the cross</a:t>
            </a:r>
            <a:r>
              <a:rPr lang="en-US" sz="2400" dirty="0">
                <a:latin typeface="Times New Roman" panose="02020603050405020304" pitchFamily="18" charset="0"/>
                <a:cs typeface="Times New Roman" panose="02020603050405020304" pitchFamily="18" charset="0"/>
              </a:rPr>
              <a:t>.…</a:t>
            </a:r>
            <a:r>
              <a:rPr lang="en-US" sz="2400" baseline="30000" dirty="0">
                <a:latin typeface="Times New Roman" panose="02020603050405020304" pitchFamily="18" charset="0"/>
                <a:cs typeface="Times New Roman" panose="02020603050405020304" pitchFamily="18" charset="0"/>
              </a:rPr>
              <a:t>16 </a:t>
            </a:r>
            <a:r>
              <a:rPr lang="en-US" sz="2400" dirty="0">
                <a:latin typeface="Times New Roman" panose="02020603050405020304" pitchFamily="18" charset="0"/>
                <a:cs typeface="Times New Roman" panose="02020603050405020304" pitchFamily="18" charset="0"/>
              </a:rPr>
              <a:t> Therefore no one is to act as your judge in regard to </a:t>
            </a:r>
            <a:r>
              <a:rPr lang="en-US" sz="2400" b="1" u="sng" dirty="0">
                <a:highlight>
                  <a:srgbClr val="00FF00"/>
                </a:highlight>
                <a:latin typeface="Times New Roman" panose="02020603050405020304" pitchFamily="18" charset="0"/>
                <a:cs typeface="Times New Roman" panose="02020603050405020304" pitchFamily="18" charset="0"/>
              </a:rPr>
              <a:t>food</a:t>
            </a:r>
            <a:r>
              <a:rPr lang="en-US" sz="2400" dirty="0">
                <a:latin typeface="Times New Roman" panose="02020603050405020304" pitchFamily="18" charset="0"/>
                <a:cs typeface="Times New Roman" panose="02020603050405020304" pitchFamily="18" charset="0"/>
              </a:rPr>
              <a:t> or </a:t>
            </a:r>
            <a:r>
              <a:rPr lang="en-US" sz="2400" b="1" u="sng" dirty="0">
                <a:highlight>
                  <a:srgbClr val="00FF00"/>
                </a:highlight>
                <a:latin typeface="Times New Roman" panose="02020603050405020304" pitchFamily="18" charset="0"/>
                <a:cs typeface="Times New Roman" panose="02020603050405020304" pitchFamily="18" charset="0"/>
              </a:rPr>
              <a:t>drink</a:t>
            </a:r>
            <a:r>
              <a:rPr lang="en-US" sz="2400" dirty="0">
                <a:latin typeface="Times New Roman" panose="02020603050405020304" pitchFamily="18" charset="0"/>
                <a:cs typeface="Times New Roman" panose="02020603050405020304" pitchFamily="18" charset="0"/>
              </a:rPr>
              <a:t> or in respect to </a:t>
            </a:r>
            <a:r>
              <a:rPr lang="en-US" sz="2400" b="1" u="sng" dirty="0">
                <a:highlight>
                  <a:srgbClr val="00FF00"/>
                </a:highlight>
                <a:latin typeface="Times New Roman" panose="02020603050405020304" pitchFamily="18" charset="0"/>
                <a:cs typeface="Times New Roman" panose="02020603050405020304" pitchFamily="18" charset="0"/>
              </a:rPr>
              <a:t>a festival </a:t>
            </a:r>
            <a:r>
              <a:rPr lang="en-US" sz="2400" dirty="0">
                <a:latin typeface="Times New Roman" panose="02020603050405020304" pitchFamily="18" charset="0"/>
                <a:cs typeface="Times New Roman" panose="02020603050405020304" pitchFamily="18" charset="0"/>
              </a:rPr>
              <a:t>or a </a:t>
            </a:r>
            <a:r>
              <a:rPr lang="en-US" sz="2400" b="1" u="sng" dirty="0">
                <a:highlight>
                  <a:srgbClr val="00FF00"/>
                </a:highlight>
                <a:latin typeface="Times New Roman" panose="02020603050405020304" pitchFamily="18" charset="0"/>
                <a:cs typeface="Times New Roman" panose="02020603050405020304" pitchFamily="18" charset="0"/>
              </a:rPr>
              <a:t>new moon </a:t>
            </a:r>
            <a:r>
              <a:rPr lang="en-US" sz="2400" dirty="0">
                <a:latin typeface="Times New Roman" panose="02020603050405020304" pitchFamily="18" charset="0"/>
                <a:cs typeface="Times New Roman" panose="02020603050405020304" pitchFamily="18" charset="0"/>
              </a:rPr>
              <a:t>or </a:t>
            </a:r>
            <a:r>
              <a:rPr lang="en-US" sz="2400" b="1" u="sng" dirty="0">
                <a:highlight>
                  <a:srgbClr val="00FF00"/>
                </a:highlight>
                <a:latin typeface="Times New Roman" panose="02020603050405020304" pitchFamily="18" charset="0"/>
                <a:cs typeface="Times New Roman" panose="02020603050405020304" pitchFamily="18" charset="0"/>
              </a:rPr>
              <a:t>a Sabbath day</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things which are a </a:t>
            </a:r>
            <a:r>
              <a:rPr lang="en-US" sz="2400" b="1" i="1" u="sng" dirty="0">
                <a:highlight>
                  <a:srgbClr val="00FF00"/>
                </a:highlight>
                <a:latin typeface="Times New Roman" panose="02020603050405020304" pitchFamily="18" charset="0"/>
                <a:cs typeface="Times New Roman" panose="02020603050405020304" pitchFamily="18" charset="0"/>
              </a:rPr>
              <a:t>mere</a:t>
            </a:r>
            <a:r>
              <a:rPr lang="en-US" sz="2400" b="1" u="sng" dirty="0">
                <a:highlight>
                  <a:srgbClr val="00FF00"/>
                </a:highlight>
                <a:latin typeface="Times New Roman" panose="02020603050405020304" pitchFamily="18" charset="0"/>
                <a:cs typeface="Times New Roman" panose="02020603050405020304" pitchFamily="18" charset="0"/>
              </a:rPr>
              <a:t> shadow </a:t>
            </a:r>
            <a:r>
              <a:rPr lang="en-US" sz="2400" b="1" u="sng" dirty="0">
                <a:highlight>
                  <a:srgbClr val="FFFF00"/>
                </a:highlight>
                <a:latin typeface="Times New Roman" panose="02020603050405020304" pitchFamily="18" charset="0"/>
                <a:cs typeface="Times New Roman" panose="02020603050405020304" pitchFamily="18" charset="0"/>
              </a:rPr>
              <a:t>of what is to come</a:t>
            </a:r>
            <a:r>
              <a:rPr lang="en-US" sz="2400" dirty="0">
                <a:latin typeface="Times New Roman" panose="02020603050405020304" pitchFamily="18" charset="0"/>
                <a:cs typeface="Times New Roman" panose="02020603050405020304" pitchFamily="18" charset="0"/>
              </a:rPr>
              <a:t>; but the substance belongs to Christ.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Galatians 4:9-11 (Galatians who departed for a different gospel) </a:t>
            </a:r>
            <a:r>
              <a:rPr lang="en-US" sz="2400" dirty="0">
                <a:latin typeface="Times New Roman" panose="02020603050405020304" pitchFamily="18" charset="0"/>
                <a:cs typeface="Times New Roman" panose="02020603050405020304" pitchFamily="18" charset="0"/>
              </a:rPr>
              <a:t> But now that </a:t>
            </a:r>
            <a:r>
              <a:rPr lang="en-US" sz="2400" b="1" u="sng" dirty="0">
                <a:highlight>
                  <a:srgbClr val="FFFF00"/>
                </a:highlight>
                <a:latin typeface="Times New Roman" panose="02020603050405020304" pitchFamily="18" charset="0"/>
                <a:cs typeface="Times New Roman" panose="02020603050405020304" pitchFamily="18" charset="0"/>
              </a:rPr>
              <a:t>you have come to know God, or rather to be known by God</a:t>
            </a:r>
            <a:r>
              <a:rPr lang="en-US" sz="2400" dirty="0">
                <a:latin typeface="Times New Roman" panose="02020603050405020304" pitchFamily="18" charset="0"/>
                <a:cs typeface="Times New Roman" panose="02020603050405020304" pitchFamily="18" charset="0"/>
              </a:rPr>
              <a:t>, how is it that </a:t>
            </a:r>
            <a:r>
              <a:rPr lang="en-US" sz="2400" b="1" u="sng" dirty="0">
                <a:highlight>
                  <a:srgbClr val="FFFF00"/>
                </a:highlight>
                <a:latin typeface="Times New Roman" panose="02020603050405020304" pitchFamily="18" charset="0"/>
                <a:cs typeface="Times New Roman" panose="02020603050405020304" pitchFamily="18" charset="0"/>
              </a:rPr>
              <a:t>you turn back again to the weak and worthless elemental things</a:t>
            </a:r>
            <a:r>
              <a:rPr lang="en-US" sz="2400" dirty="0">
                <a:latin typeface="Times New Roman" panose="02020603050405020304" pitchFamily="18" charset="0"/>
                <a:cs typeface="Times New Roman" panose="02020603050405020304" pitchFamily="18" charset="0"/>
              </a:rPr>
              <a:t>, to which you desire to be enslaved all over again? </a:t>
            </a:r>
            <a:r>
              <a:rPr lang="en-US" sz="2400" baseline="30000" dirty="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You observe days and months and seasons and years</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11 </a:t>
            </a:r>
            <a:r>
              <a:rPr lang="en-US" sz="2400" dirty="0">
                <a:latin typeface="Times New Roman" panose="02020603050405020304" pitchFamily="18" charset="0"/>
                <a:cs typeface="Times New Roman" panose="02020603050405020304" pitchFamily="18" charset="0"/>
              </a:rPr>
              <a:t> I fear for you, that perhaps I have labored over you in vain. </a:t>
            </a:r>
          </a:p>
        </p:txBody>
      </p:sp>
    </p:spTree>
    <p:extLst>
      <p:ext uri="{BB962C8B-B14F-4D97-AF65-F5344CB8AC3E}">
        <p14:creationId xmlns:p14="http://schemas.microsoft.com/office/powerpoint/2010/main" val="3435443192"/>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3970318"/>
          </a:xfrm>
          <a:prstGeom prst="rect">
            <a:avLst/>
          </a:prstGeom>
          <a:noFill/>
        </p:spPr>
        <p:txBody>
          <a:bodyPr wrap="square">
            <a:spAutoFit/>
          </a:bodyPr>
          <a:lstStyle/>
          <a:p>
            <a:pPr marL="0" marR="0" algn="ctr">
              <a:spcBef>
                <a:spcPts val="0"/>
              </a:spcBef>
              <a:spcAft>
                <a:spcPts val="0"/>
              </a:spcAft>
            </a:pPr>
            <a:endParaRPr lang="en-US" sz="48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4800" b="1"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Name of the Church</a:t>
            </a: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5461916"/>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324535"/>
          </a:xfrm>
          <a:prstGeom prst="rect">
            <a:avLst/>
          </a:prstGeom>
          <a:noFill/>
        </p:spPr>
        <p:txBody>
          <a:bodyPr wrap="square">
            <a:spAutoFit/>
          </a:bodyPr>
          <a:lstStyle/>
          <a:p>
            <a:pPr marL="0" marR="0">
              <a:spcBef>
                <a:spcPts val="0"/>
              </a:spcBef>
              <a:spcAft>
                <a:spcPts val="0"/>
              </a:spcAft>
              <a:tabLst>
                <a:tab pos="228600" algn="l"/>
              </a:tabLs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first and possibly the only name we call the church is of course, the church.  </a:t>
            </a:r>
          </a:p>
          <a:p>
            <a:pPr marL="285750" marR="0" indent="-285750">
              <a:spcBef>
                <a:spcPts val="0"/>
              </a:spcBef>
              <a:spcAft>
                <a:spcPts val="0"/>
              </a:spcAft>
              <a:buFont typeface="Arial" panose="020B0604020202020204" pitchFamily="34" charset="0"/>
              <a:buChar char="•"/>
              <a:tabLst>
                <a:tab pos="228600" algn="l"/>
              </a:tabLs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translators of the 1611 Old King James Bible created the English word church.  </a:t>
            </a:r>
          </a:p>
          <a:p>
            <a:pPr marL="285750" marR="0" indent="-285750">
              <a:spcBef>
                <a:spcPts val="0"/>
              </a:spcBef>
              <a:spcAft>
                <a:spcPts val="0"/>
              </a:spcAft>
              <a:buFont typeface="Arial" panose="020B0604020202020204" pitchFamily="34" charset="0"/>
              <a:buChar char="•"/>
              <a:tabLst>
                <a:tab pos="228600" algn="l"/>
              </a:tabLs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Unfortunately, it is not a literal translation of the Greek word used in the scripture manuscripts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tabLst>
                <a:tab pos="228600" algn="l"/>
              </a:tabLs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Etymologically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hlinkClick r:id="rId2" tooltip="relating">
                  <a:extLst>
                    <a:ext uri="{A12FA001-AC4F-418D-AE19-62706E023703}">
                      <ahyp:hlinkClr xmlns:ahyp="http://schemas.microsoft.com/office/drawing/2018/hyperlinkcolor" val="tx"/>
                    </a:ext>
                  </a:extLst>
                </a:hlinkClick>
              </a:rPr>
              <a:t>relating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to the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hlinkClick r:id="rId3" tooltip="study">
                  <a:extLst>
                    <a:ext uri="{A12FA001-AC4F-418D-AE19-62706E023703}">
                      <ahyp:hlinkClr xmlns:ahyp="http://schemas.microsoft.com/office/drawing/2018/hyperlinkcolor" val="tx"/>
                    </a:ext>
                  </a:extLst>
                </a:hlinkClick>
              </a:rPr>
              <a:t>study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of the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hlinkClick r:id="rId4" tooltip="origin">
                  <a:extLst>
                    <a:ext uri="{A12FA001-AC4F-418D-AE19-62706E023703}">
                      <ahyp:hlinkClr xmlns:ahyp="http://schemas.microsoft.com/office/drawing/2018/hyperlinkcolor" val="tx"/>
                    </a:ext>
                  </a:extLst>
                </a:hlinkClick>
              </a:rPr>
              <a:t>origin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hlinkClick r:id="rId5" tooltip="history">
                  <a:extLst>
                    <a:ext uri="{A12FA001-AC4F-418D-AE19-62706E023703}">
                      <ahyp:hlinkClr xmlns:ahyp="http://schemas.microsoft.com/office/drawing/2018/hyperlinkcolor" val="tx"/>
                    </a:ext>
                  </a:extLst>
                </a:hlinkClick>
              </a:rPr>
              <a:t>history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of words)</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the modern word </a:t>
            </a:r>
            <a:r>
              <a:rPr lang="en-US" sz="2000" b="1"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church</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is derived from as follows: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Old Scottish word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kirk</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(church building) derived from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Old English word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cirice</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or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circe</a:t>
            </a:r>
            <a:r>
              <a:rPr lang="en-US" sz="2000" b="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derived from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West Germanic word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kirika</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derived from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Greek word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kūrkón</a:t>
            </a:r>
            <a:r>
              <a:rPr lang="en-US" sz="20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or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kūrikón</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which is an abbreviated version of two Greek words forming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Greek composite phrase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kūrikón</a:t>
            </a:r>
            <a:r>
              <a:rPr lang="en-US" sz="2000" b="1"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oikía</a:t>
            </a:r>
            <a:r>
              <a:rPr lang="en-US" sz="2000" b="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which is derived from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Two Greek words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kurios</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(lord) and</a:t>
            </a:r>
            <a:r>
              <a:rPr lang="en-US" sz="20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oikia</a:t>
            </a:r>
            <a:r>
              <a:rPr lang="en-US" sz="20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(house) or the Lord’s house which became the phrase </a:t>
            </a:r>
            <a:r>
              <a:rPr lang="en-US" sz="2000" b="1" i="1" dirty="0" err="1">
                <a:solidFill>
                  <a:srgbClr val="081C2A"/>
                </a:solidFill>
                <a:effectLst/>
                <a:latin typeface="Times New Roman" panose="02020603050405020304" pitchFamily="18" charset="0"/>
                <a:ea typeface="Calibri" panose="020F0502020204030204" pitchFamily="34" charset="0"/>
              </a:rPr>
              <a:t>kūrikón</a:t>
            </a:r>
            <a:r>
              <a:rPr lang="en-US" sz="2000" b="1" i="1" dirty="0">
                <a:solidFill>
                  <a:srgbClr val="081C2A"/>
                </a:solidFill>
                <a:effectLst/>
                <a:latin typeface="Times New Roman" panose="02020603050405020304" pitchFamily="18" charset="0"/>
                <a:ea typeface="Calibri" panose="020F0502020204030204" pitchFamily="34" charset="0"/>
              </a:rPr>
              <a:t> </a:t>
            </a:r>
            <a:r>
              <a:rPr lang="en-US" sz="2000" b="1" i="1" dirty="0" err="1">
                <a:solidFill>
                  <a:srgbClr val="081C2A"/>
                </a:solidFill>
                <a:effectLst/>
                <a:latin typeface="Times New Roman" panose="02020603050405020304" pitchFamily="18" charset="0"/>
                <a:ea typeface="Calibri" panose="020F0502020204030204" pitchFamily="34" charset="0"/>
              </a:rPr>
              <a:t>oikía</a:t>
            </a:r>
            <a:r>
              <a:rPr lang="en-US" sz="2000" b="1" dirty="0">
                <a:solidFill>
                  <a:srgbClr val="081C2A"/>
                </a:solidFill>
                <a:effectLst/>
                <a:latin typeface="Times New Roman" panose="02020603050405020304" pitchFamily="18" charset="0"/>
                <a:ea typeface="Calibri" panose="020F0502020204030204" pitchFamily="34" charset="0"/>
              </a:rPr>
              <a:t> </a:t>
            </a:r>
            <a:r>
              <a:rPr lang="en-US" sz="2000" dirty="0">
                <a:solidFill>
                  <a:srgbClr val="081C2A"/>
                </a:solidFill>
                <a:effectLst/>
                <a:latin typeface="Times New Roman" panose="02020603050405020304" pitchFamily="18" charset="0"/>
                <a:ea typeface="Calibri" panose="020F0502020204030204" pitchFamily="34" charset="0"/>
              </a:rPr>
              <a:t>meaning  “the Lord’s house.” </a:t>
            </a:r>
          </a:p>
          <a:p>
            <a:pPr marR="0" lvl="0">
              <a:spcBef>
                <a:spcPts val="0"/>
              </a:spcBef>
              <a:spcAft>
                <a:spcPts val="0"/>
              </a:spcAft>
              <a:tabLst>
                <a:tab pos="228600" algn="l"/>
              </a:tabLst>
            </a:pPr>
            <a:endParaRPr lang="en-US" sz="2000" dirty="0">
              <a:solidFill>
                <a:srgbClr val="081C2A"/>
              </a:solidFill>
              <a:latin typeface="Times New Roman" panose="02020603050405020304" pitchFamily="18" charset="0"/>
              <a:ea typeface="Calibri" panose="020F0502020204030204" pitchFamily="34" charset="0"/>
            </a:endParaRPr>
          </a:p>
          <a:p>
            <a:r>
              <a:rPr lang="en-US" sz="2000" b="1" dirty="0">
                <a:latin typeface="Times New Roman" panose="02020603050405020304" pitchFamily="18" charset="0"/>
                <a:cs typeface="Times New Roman" panose="02020603050405020304" pitchFamily="18" charset="0"/>
              </a:rPr>
              <a:t>Hebrews 3:6 </a:t>
            </a:r>
            <a:r>
              <a:rPr lang="en-US" sz="2000" dirty="0">
                <a:latin typeface="Times New Roman" panose="02020603050405020304" pitchFamily="18" charset="0"/>
                <a:cs typeface="Times New Roman" panose="02020603050405020304" pitchFamily="18" charset="0"/>
              </a:rPr>
              <a:t>but </a:t>
            </a:r>
            <a:r>
              <a:rPr lang="en-US" sz="2000" b="1" u="sng" dirty="0">
                <a:highlight>
                  <a:srgbClr val="FFFF00"/>
                </a:highlight>
                <a:latin typeface="Times New Roman" panose="02020603050405020304" pitchFamily="18" charset="0"/>
                <a:cs typeface="Times New Roman" panose="02020603050405020304" pitchFamily="18" charset="0"/>
              </a:rPr>
              <a:t>Christ</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was faithful</a:t>
            </a:r>
            <a:r>
              <a:rPr lang="en-US" sz="2000" dirty="0">
                <a:latin typeface="Times New Roman" panose="02020603050405020304" pitchFamily="18" charset="0"/>
                <a:cs typeface="Times New Roman" panose="02020603050405020304" pitchFamily="18" charset="0"/>
              </a:rPr>
              <a:t> as a </a:t>
            </a:r>
            <a:r>
              <a:rPr lang="en-US" sz="2000" b="1" u="sng" dirty="0">
                <a:highlight>
                  <a:srgbClr val="FFFF00"/>
                </a:highlight>
                <a:latin typeface="Times New Roman" panose="02020603050405020304" pitchFamily="18" charset="0"/>
                <a:cs typeface="Times New Roman" panose="02020603050405020304" pitchFamily="18" charset="0"/>
              </a:rPr>
              <a:t>Son over His </a:t>
            </a:r>
            <a:r>
              <a:rPr lang="en-US" sz="2000" b="1" u="sng" dirty="0">
                <a:highlight>
                  <a:srgbClr val="00FF00"/>
                </a:highlight>
                <a:latin typeface="Times New Roman" panose="02020603050405020304" pitchFamily="18" charset="0"/>
                <a:cs typeface="Times New Roman" panose="02020603050405020304" pitchFamily="18" charset="0"/>
              </a:rPr>
              <a:t>house</a:t>
            </a:r>
            <a:r>
              <a:rPr lang="en-US" sz="2000"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oikos</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house, dwelling, family) —</a:t>
            </a:r>
            <a:r>
              <a:rPr lang="en-US" sz="2000" b="1" u="sng" dirty="0">
                <a:highlight>
                  <a:srgbClr val="FFFF00"/>
                </a:highlight>
                <a:latin typeface="Times New Roman" panose="02020603050405020304" pitchFamily="18" charset="0"/>
                <a:cs typeface="Times New Roman" panose="02020603050405020304" pitchFamily="18" charset="0"/>
              </a:rPr>
              <a:t>whose </a:t>
            </a:r>
            <a:r>
              <a:rPr lang="en-US" sz="2000" b="1" u="sng" dirty="0">
                <a:highlight>
                  <a:srgbClr val="00FF00"/>
                </a:highlight>
                <a:latin typeface="Times New Roman" panose="02020603050405020304" pitchFamily="18" charset="0"/>
                <a:cs typeface="Times New Roman" panose="02020603050405020304" pitchFamily="18" charset="0"/>
              </a:rPr>
              <a:t>house</a:t>
            </a:r>
            <a:r>
              <a:rPr lang="en-US" sz="2000" b="1" u="sng" dirty="0">
                <a:highlight>
                  <a:srgbClr val="FFFF00"/>
                </a:highlight>
                <a:latin typeface="Times New Roman" panose="02020603050405020304" pitchFamily="18" charset="0"/>
                <a:cs typeface="Times New Roman" panose="02020603050405020304" pitchFamily="18" charset="0"/>
              </a:rPr>
              <a:t> we are</a:t>
            </a:r>
            <a:endParaRPr lang="en-US" sz="2000" dirty="0">
              <a:highlight>
                <a:srgbClr val="FFFF00"/>
              </a:highlight>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1611845"/>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940088"/>
          </a:xfrm>
          <a:prstGeom prst="rect">
            <a:avLst/>
          </a:prstGeom>
          <a:noFill/>
        </p:spPr>
        <p:txBody>
          <a:bodyPr wrap="square">
            <a:spAutoFit/>
          </a:bodyPr>
          <a:lstStyle/>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actual Greek word translated “church” in the New Testament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 the </a:t>
            </a:r>
            <a:r>
              <a:rPr lang="en-US" sz="2400" b="1" i="1" u="none" strike="noStrike"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ekklesia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literal translation of ekklesia is assembly derived from two  root Greek words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ek</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 out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kaleo</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 call.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church of Christ is literally the </a:t>
            </a:r>
            <a:r>
              <a:rPr lang="en-US" sz="2400" b="1" u="sng" dirty="0">
                <a:solidFill>
                  <a:srgbClr val="081C2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called out of Christ </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or the </a:t>
            </a:r>
            <a:r>
              <a:rPr lang="en-US" sz="2400" b="1" u="sng" dirty="0">
                <a:solidFill>
                  <a:srgbClr val="081C2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assembly of Christ</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But the translators of the Old English King James Bible used the word kirk which later became the modern term church.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For reasons unknown to me, the translators actually used the literal translation of the ekklesia at Romans 1:6.  Perhaps it is because Paul did not use the term </a:t>
            </a: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ekklesia</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but omitted the “ek” (out) and only used the term called translated from the Greek </a:t>
            </a: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kletos</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that being the past form of the word to call or </a:t>
            </a: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kaleo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Romans 1:6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among whom you also are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called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kletos)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of Jesus Christ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8321156"/>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324535"/>
          </a:xfrm>
          <a:prstGeom prst="rect">
            <a:avLst/>
          </a:prstGeom>
          <a:noFill/>
        </p:spPr>
        <p:txBody>
          <a:bodyPr wrap="square">
            <a:spAutoFit/>
          </a:bodyPr>
          <a:lstStyle/>
          <a:p>
            <a:pPr marL="0" marR="0">
              <a:spcBef>
                <a:spcPts val="0"/>
              </a:spcBef>
              <a:spcAft>
                <a:spcPts val="0"/>
              </a:spcAft>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Note the use of the prepositional term “</a:t>
            </a:r>
            <a:r>
              <a:rPr lang="en-US" sz="3200" b="1" u="sng" dirty="0">
                <a:solidFill>
                  <a:srgbClr val="081C2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a:t>
            </a: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Church </a:t>
            </a:r>
            <a:r>
              <a:rPr lang="en-US" sz="3200" b="1"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a:t>
            </a:r>
            <a:r>
              <a:rPr lang="en-US" sz="32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Christ</a:t>
            </a:r>
          </a:p>
          <a:p>
            <a:pPr marL="0" marR="0">
              <a:spcBef>
                <a:spcPts val="0"/>
              </a:spcBef>
              <a:spcAft>
                <a:spcPts val="0"/>
              </a:spcAft>
              <a:tabLst>
                <a:tab pos="228600" algn="l"/>
              </a:tabLst>
            </a:pPr>
            <a:endPar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preposition of denotes a </a:t>
            </a:r>
            <a:r>
              <a:rPr lang="en-US" sz="3200" b="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relationship</a:t>
            </a: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and means </a:t>
            </a:r>
            <a:r>
              <a:rPr lang="en-US" sz="3200" b="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derived from or belonging to or both</a:t>
            </a: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In this instance, it means both</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Matthew 16:18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 also say to you that you are Peter, and upon this rock I will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build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My</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 church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tabLst>
                <a:tab pos="228600" algn="l"/>
              </a:tabLs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Build My church shows the church is derived from Christ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My church shows the church belongs to Christ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0909734"/>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4524315"/>
          </a:xfrm>
          <a:prstGeom prst="rect">
            <a:avLst/>
          </a:prstGeom>
          <a:noFill/>
        </p:spPr>
        <p:txBody>
          <a:bodyPr wrap="square">
            <a:spAutoFit/>
          </a:bodyPr>
          <a:lstStyle/>
          <a:p>
            <a:pPr marR="0" lvl="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If we were to use the more literal “called out” of Christ, it becomes much easier to discern a difficulty with any other name:</a:t>
            </a:r>
          </a:p>
          <a:p>
            <a:pPr marR="0" lvl="0">
              <a:spcBef>
                <a:spcPts val="0"/>
              </a:spcBef>
              <a:spcAft>
                <a:spcPts val="0"/>
              </a:spcAft>
              <a:tabLst>
                <a:tab pos="228600" algn="l"/>
              </a:tabLs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Church of Christ</a:t>
            </a: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Called Out of Christ</a:t>
            </a: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Christ’s “called out” or Christ’s church</a:t>
            </a:r>
          </a:p>
          <a:p>
            <a:pPr marR="0" lvl="0">
              <a:spcBef>
                <a:spcPts val="0"/>
              </a:spcBef>
              <a:spcAft>
                <a:spcPts val="0"/>
              </a:spcAft>
              <a:tabLst>
                <a:tab pos="228600" algn="l"/>
              </a:tabLs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Versus</a:t>
            </a:r>
          </a:p>
          <a:p>
            <a:pPr marR="0" lvl="0">
              <a:spcBef>
                <a:spcPts val="0"/>
              </a:spcBef>
              <a:spcAft>
                <a:spcPts val="0"/>
              </a:spcAft>
              <a:tabLst>
                <a:tab pos="228600" algn="l"/>
              </a:tabLs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Called Out of ______? or the</a:t>
            </a: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_________ Called Out?</a:t>
            </a:r>
          </a:p>
          <a:p>
            <a:pPr marR="0" lvl="0">
              <a:spcBef>
                <a:spcPts val="0"/>
              </a:spcBef>
              <a:spcAft>
                <a:spcPts val="0"/>
              </a:spcAft>
              <a:tabLst>
                <a:tab pos="228600" algn="l"/>
              </a:tabLst>
            </a:pPr>
            <a:endPar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9376086"/>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632311"/>
          </a:xfrm>
          <a:prstGeom prst="rect">
            <a:avLst/>
          </a:prstGeom>
          <a:noFill/>
        </p:spPr>
        <p:txBody>
          <a:bodyPr wrap="square">
            <a:spAutoFit/>
          </a:bodyPr>
          <a:lstStyle/>
          <a:p>
            <a:pPr marR="0" lvl="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“called out” or the “ekklesia” is more than just a name.  It is a divine characteristic of those who belong to Christ because as the Sons of God we are:</a:t>
            </a:r>
          </a:p>
          <a:p>
            <a:pPr marR="0" lvl="0">
              <a:spcBef>
                <a:spcPts val="0"/>
              </a:spcBef>
              <a:spcAft>
                <a:spcPts val="0"/>
              </a:spcAft>
              <a:tabLst>
                <a:tab pos="228600" algn="l"/>
              </a:tabLs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lgn="ctr">
              <a:spcBef>
                <a:spcPts val="0"/>
              </a:spcBef>
              <a:spcAft>
                <a:spcPts val="0"/>
              </a:spcAft>
              <a:tabLst>
                <a:tab pos="228600" algn="l"/>
              </a:tabLst>
            </a:pPr>
            <a:r>
              <a:rPr lang="en-US" sz="88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Called</a:t>
            </a:r>
          </a:p>
          <a:p>
            <a:pPr marR="0" lvl="0" algn="ctr">
              <a:spcBef>
                <a:spcPts val="0"/>
              </a:spcBef>
              <a:spcAft>
                <a:spcPts val="0"/>
              </a:spcAft>
              <a:tabLst>
                <a:tab pos="228600" algn="l"/>
              </a:tabLst>
            </a:pPr>
            <a:r>
              <a:rPr lang="en-US" sz="8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Chosen</a:t>
            </a:r>
          </a:p>
          <a:p>
            <a:pPr marR="0" lvl="0" algn="ctr">
              <a:spcBef>
                <a:spcPts val="0"/>
              </a:spcBef>
              <a:spcAft>
                <a:spcPts val="0"/>
              </a:spcAft>
              <a:tabLst>
                <a:tab pos="228600" algn="l"/>
              </a:tabLst>
            </a:pPr>
            <a:r>
              <a:rPr lang="en-US" sz="88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Faithful</a:t>
            </a:r>
            <a:endParaRPr lang="en-US" sz="8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endPar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3564777"/>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632311"/>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2 Thessalonians 2:13 …. </a:t>
            </a:r>
            <a:r>
              <a:rPr lang="en-US" sz="2400" b="1" u="sng" dirty="0">
                <a:highlight>
                  <a:srgbClr val="FFFF00"/>
                </a:highlight>
                <a:latin typeface="Times New Roman" panose="02020603050405020304" pitchFamily="18" charset="0"/>
                <a:cs typeface="Times New Roman" panose="02020603050405020304" pitchFamily="18" charset="0"/>
              </a:rPr>
              <a:t>God has </a:t>
            </a:r>
            <a:r>
              <a:rPr lang="en-US" sz="2400" b="1" u="sng" dirty="0">
                <a:highlight>
                  <a:srgbClr val="00FF00"/>
                </a:highlight>
                <a:latin typeface="Times New Roman" panose="02020603050405020304" pitchFamily="18" charset="0"/>
                <a:cs typeface="Times New Roman" panose="02020603050405020304" pitchFamily="18" charset="0"/>
              </a:rPr>
              <a:t>chosen</a:t>
            </a:r>
            <a:r>
              <a:rPr lang="en-US" sz="2400" b="1" u="sng" dirty="0">
                <a:highlight>
                  <a:srgbClr val="FFFF00"/>
                </a:highlight>
                <a:latin typeface="Times New Roman" panose="02020603050405020304" pitchFamily="18" charset="0"/>
                <a:cs typeface="Times New Roman" panose="02020603050405020304" pitchFamily="18" charset="0"/>
              </a:rPr>
              <a:t> you </a:t>
            </a:r>
            <a:r>
              <a:rPr lang="en-US" sz="2400" dirty="0">
                <a:latin typeface="Times New Roman" panose="02020603050405020304" pitchFamily="18" charset="0"/>
                <a:cs typeface="Times New Roman" panose="02020603050405020304" pitchFamily="18" charset="0"/>
              </a:rPr>
              <a:t>from the beginning for salvation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14 </a:t>
            </a:r>
            <a:r>
              <a:rPr lang="en-US" sz="2400" dirty="0">
                <a:latin typeface="Times New Roman" panose="02020603050405020304" pitchFamily="18" charset="0"/>
                <a:cs typeface="Times New Roman" panose="02020603050405020304" pitchFamily="18" charset="0"/>
              </a:rPr>
              <a:t> It was for this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called</a:t>
            </a:r>
            <a:r>
              <a:rPr lang="en-US" sz="2400" b="1" u="sng" dirty="0">
                <a:highlight>
                  <a:srgbClr val="FFFF00"/>
                </a:highlight>
                <a:latin typeface="Times New Roman" panose="02020603050405020304" pitchFamily="18" charset="0"/>
                <a:cs typeface="Times New Roman" panose="02020603050405020304" pitchFamily="18" charset="0"/>
              </a:rPr>
              <a:t> you </a:t>
            </a:r>
            <a:r>
              <a:rPr lang="en-US" sz="2400" dirty="0">
                <a:latin typeface="Times New Roman" panose="02020603050405020304" pitchFamily="18" charset="0"/>
                <a:cs typeface="Times New Roman" panose="02020603050405020304" pitchFamily="18" charset="0"/>
              </a:rPr>
              <a:t>through our gospel, that you may gain the glory of our Lord Jesus Christ.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1 Thessalonians 2:12 … </a:t>
            </a:r>
            <a:r>
              <a:rPr lang="en-US" sz="2400" dirty="0">
                <a:latin typeface="Times New Roman" panose="02020603050405020304" pitchFamily="18" charset="0"/>
                <a:cs typeface="Times New Roman" panose="02020603050405020304" pitchFamily="18" charset="0"/>
              </a:rPr>
              <a:t>the </a:t>
            </a:r>
            <a:r>
              <a:rPr lang="en-US" sz="2400" b="1" u="sng" dirty="0">
                <a:highlight>
                  <a:srgbClr val="FFFF00"/>
                </a:highlight>
                <a:latin typeface="Times New Roman" panose="02020603050405020304" pitchFamily="18" charset="0"/>
                <a:cs typeface="Times New Roman" panose="02020603050405020304" pitchFamily="18" charset="0"/>
              </a:rPr>
              <a:t>God who </a:t>
            </a:r>
            <a:r>
              <a:rPr lang="en-US" sz="2400" b="1" u="sng" dirty="0">
                <a:highlight>
                  <a:srgbClr val="00FF00"/>
                </a:highlight>
                <a:latin typeface="Times New Roman" panose="02020603050405020304" pitchFamily="18" charset="0"/>
                <a:cs typeface="Times New Roman" panose="02020603050405020304" pitchFamily="18" charset="0"/>
              </a:rPr>
              <a:t>calls</a:t>
            </a:r>
            <a:r>
              <a:rPr lang="en-US" sz="2400" b="1" u="sng" dirty="0">
                <a:highlight>
                  <a:srgbClr val="FFFF00"/>
                </a:highlight>
                <a:latin typeface="Times New Roman" panose="02020603050405020304" pitchFamily="18" charset="0"/>
                <a:cs typeface="Times New Roman" panose="02020603050405020304" pitchFamily="18" charset="0"/>
              </a:rPr>
              <a:t> you </a:t>
            </a:r>
            <a:r>
              <a:rPr lang="en-US" sz="2400" dirty="0">
                <a:latin typeface="Times New Roman" panose="02020603050405020304" pitchFamily="18" charset="0"/>
                <a:cs typeface="Times New Roman" panose="02020603050405020304" pitchFamily="18" charset="0"/>
              </a:rPr>
              <a:t>into His own kingdom and glory.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1 Peter 2:9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But you are </a:t>
            </a:r>
            <a:r>
              <a:rPr lang="en-US" sz="2400" b="1" u="sng" cap="small" dirty="0">
                <a:effectLst/>
                <a:highlight>
                  <a:srgbClr val="FFFF00"/>
                </a:highlight>
                <a:latin typeface="Times New Roman" panose="02020603050405020304" pitchFamily="18" charset="0"/>
                <a:cs typeface="Times New Roman" panose="02020603050405020304" pitchFamily="18" charset="0"/>
              </a:rPr>
              <a:t>A </a:t>
            </a:r>
            <a:r>
              <a:rPr lang="en-US" sz="2400" b="1" u="sng" cap="small" dirty="0">
                <a:effectLst/>
                <a:highlight>
                  <a:srgbClr val="00FF00"/>
                </a:highlight>
                <a:latin typeface="Times New Roman" panose="02020603050405020304" pitchFamily="18" charset="0"/>
                <a:cs typeface="Times New Roman" panose="02020603050405020304" pitchFamily="18" charset="0"/>
              </a:rPr>
              <a:t>CHOSEN</a:t>
            </a:r>
            <a:r>
              <a:rPr lang="en-US" sz="2400" b="1" u="sng" cap="small" dirty="0">
                <a:effectLst/>
                <a:highlight>
                  <a:srgbClr val="FFFF00"/>
                </a:highlight>
                <a:latin typeface="Times New Roman" panose="02020603050405020304" pitchFamily="18" charset="0"/>
                <a:cs typeface="Times New Roman" panose="02020603050405020304" pitchFamily="18" charset="0"/>
              </a:rPr>
              <a:t> RACE</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royal </a:t>
            </a:r>
            <a:r>
              <a:rPr lang="en-US" sz="2400" cap="small" dirty="0">
                <a:effectLst/>
                <a:latin typeface="Times New Roman" panose="02020603050405020304" pitchFamily="18" charset="0"/>
                <a:cs typeface="Times New Roman" panose="02020603050405020304" pitchFamily="18" charset="0"/>
              </a:rPr>
              <a:t>PRIESTHOOD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HOLY NATION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 PEOPLE 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God's</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OWN POSSESSION</a:t>
            </a:r>
            <a:r>
              <a:rPr lang="en-US" sz="2400" dirty="0">
                <a:latin typeface="Times New Roman" panose="02020603050405020304" pitchFamily="18" charset="0"/>
                <a:cs typeface="Times New Roman" panose="02020603050405020304" pitchFamily="18" charset="0"/>
              </a:rPr>
              <a:t>, so that you may proclaim the excellencies of </a:t>
            </a:r>
            <a:r>
              <a:rPr lang="en-US" sz="2400" b="1" u="sng" dirty="0">
                <a:highlight>
                  <a:srgbClr val="FFFF00"/>
                </a:highlight>
                <a:latin typeface="Times New Roman" panose="02020603050405020304" pitchFamily="18" charset="0"/>
                <a:cs typeface="Times New Roman" panose="02020603050405020304" pitchFamily="18" charset="0"/>
              </a:rPr>
              <a:t>Him who has </a:t>
            </a:r>
            <a:r>
              <a:rPr lang="en-US" sz="2400" b="1" u="sng" dirty="0">
                <a:highlight>
                  <a:srgbClr val="00FF00"/>
                </a:highlight>
                <a:latin typeface="Times New Roman" panose="02020603050405020304" pitchFamily="18" charset="0"/>
                <a:cs typeface="Times New Roman" panose="02020603050405020304" pitchFamily="18" charset="0"/>
              </a:rPr>
              <a:t>called</a:t>
            </a:r>
            <a:r>
              <a:rPr lang="en-US" sz="2400" b="1" u="sng" dirty="0">
                <a:highlight>
                  <a:srgbClr val="FFFF00"/>
                </a:highlight>
                <a:latin typeface="Times New Roman" panose="02020603050405020304" pitchFamily="18" charset="0"/>
                <a:cs typeface="Times New Roman" panose="02020603050405020304" pitchFamily="18" charset="0"/>
              </a:rPr>
              <a:t> you out of darkness into His marvelous light</a:t>
            </a:r>
            <a:r>
              <a:rPr lang="en-US" sz="2400" dirty="0">
                <a:latin typeface="Times New Roman" panose="02020603050405020304" pitchFamily="18" charset="0"/>
                <a:cs typeface="Times New Roman" panose="02020603050405020304" pitchFamily="18" charset="0"/>
              </a:rPr>
              <a:t>;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Ephesians 1:4</a:t>
            </a:r>
            <a:r>
              <a:rPr lang="en-US" sz="2400" dirty="0">
                <a:latin typeface="Times New Roman" panose="02020603050405020304" pitchFamily="18" charset="0"/>
                <a:cs typeface="Times New Roman" panose="02020603050405020304" pitchFamily="18" charset="0"/>
              </a:rPr>
              <a:t> just as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chose</a:t>
            </a:r>
            <a:r>
              <a:rPr lang="en-US" sz="2400" b="1" u="sng" dirty="0">
                <a:highlight>
                  <a:srgbClr val="FFFF00"/>
                </a:highlight>
                <a:latin typeface="Times New Roman" panose="02020603050405020304" pitchFamily="18" charset="0"/>
                <a:cs typeface="Times New Roman" panose="02020603050405020304" pitchFamily="18" charset="0"/>
              </a:rPr>
              <a:t> us in Him </a:t>
            </a:r>
            <a:r>
              <a:rPr lang="en-US" sz="2400" dirty="0">
                <a:latin typeface="Times New Roman" panose="02020603050405020304" pitchFamily="18" charset="0"/>
                <a:cs typeface="Times New Roman" panose="02020603050405020304" pitchFamily="18" charset="0"/>
              </a:rPr>
              <a:t>before the foundation of the world, that we would be holy and blameless before Him. In love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Acts 2:39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the promise is for you and your children and for all who are far off, </a:t>
            </a:r>
            <a:r>
              <a:rPr lang="en-US" sz="2400" b="1" u="sng" dirty="0">
                <a:highlight>
                  <a:srgbClr val="FFFF00"/>
                </a:highlight>
                <a:latin typeface="Times New Roman" panose="02020603050405020304" pitchFamily="18" charset="0"/>
                <a:cs typeface="Times New Roman" panose="02020603050405020304" pitchFamily="18" charset="0"/>
              </a:rPr>
              <a:t>as many as the Lord our God will </a:t>
            </a:r>
            <a:r>
              <a:rPr lang="en-US" sz="2400" b="1" u="sng" dirty="0">
                <a:highlight>
                  <a:srgbClr val="00FF00"/>
                </a:highlight>
                <a:latin typeface="Times New Roman" panose="02020603050405020304" pitchFamily="18" charset="0"/>
                <a:cs typeface="Times New Roman" panose="02020603050405020304" pitchFamily="18" charset="0"/>
              </a:rPr>
              <a:t>call</a:t>
            </a:r>
            <a:r>
              <a:rPr lang="en-US" sz="2400" b="1" u="sng" dirty="0">
                <a:highlight>
                  <a:srgbClr val="FFFF00"/>
                </a:highlight>
                <a:latin typeface="Times New Roman" panose="02020603050405020304" pitchFamily="18" charset="0"/>
                <a:cs typeface="Times New Roman" panose="02020603050405020304" pitchFamily="18" charset="0"/>
              </a:rPr>
              <a:t> to Himself</a:t>
            </a:r>
            <a:r>
              <a:rPr lang="en-US" sz="2400" dirty="0">
                <a:latin typeface="Times New Roman" panose="02020603050405020304" pitchFamily="18" charset="0"/>
                <a:cs typeface="Times New Roman" panose="02020603050405020304" pitchFamily="18" charset="0"/>
              </a:rPr>
              <a:t>." </a:t>
            </a:r>
            <a:endPar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2605749"/>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26297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Ephesians 2:8 </a:t>
            </a:r>
            <a:r>
              <a:rPr lang="en-US" sz="2400" dirty="0">
                <a:latin typeface="Times New Roman" panose="02020603050405020304" pitchFamily="18" charset="0"/>
                <a:cs typeface="Times New Roman" panose="02020603050405020304" pitchFamily="18" charset="0"/>
              </a:rPr>
              <a:t>For by grace you have been </a:t>
            </a:r>
            <a:r>
              <a:rPr lang="en-US" sz="2400" b="1" u="sng" dirty="0">
                <a:highlight>
                  <a:srgbClr val="FFFF00"/>
                </a:highlight>
                <a:latin typeface="Times New Roman" panose="02020603050405020304" pitchFamily="18" charset="0"/>
                <a:cs typeface="Times New Roman" panose="02020603050405020304" pitchFamily="18" charset="0"/>
              </a:rPr>
              <a:t>saved through </a:t>
            </a:r>
            <a:r>
              <a:rPr lang="en-US" sz="2400" b="1" u="sng" dirty="0">
                <a:highlight>
                  <a:srgbClr val="00FF00"/>
                </a:highlight>
                <a:latin typeface="Times New Roman" panose="02020603050405020304" pitchFamily="18" charset="0"/>
                <a:cs typeface="Times New Roman" panose="02020603050405020304" pitchFamily="18" charset="0"/>
              </a:rPr>
              <a:t>faith</a:t>
            </a:r>
            <a:r>
              <a:rPr lang="en-US" sz="2400" dirty="0">
                <a:latin typeface="Times New Roman" panose="02020603050405020304" pitchFamily="18" charset="0"/>
                <a:cs typeface="Times New Roman" panose="02020603050405020304" pitchFamily="18" charset="0"/>
              </a:rPr>
              <a:t>; and that not of yourselves, </a:t>
            </a:r>
            <a:r>
              <a:rPr lang="en-US" sz="2400" i="1" dirty="0">
                <a:latin typeface="Times New Roman" panose="02020603050405020304" pitchFamily="18" charset="0"/>
                <a:cs typeface="Times New Roman" panose="02020603050405020304" pitchFamily="18" charset="0"/>
              </a:rPr>
              <a:t>it is</a:t>
            </a:r>
            <a:r>
              <a:rPr lang="en-US" sz="2400" dirty="0">
                <a:latin typeface="Times New Roman" panose="02020603050405020304" pitchFamily="18" charset="0"/>
                <a:cs typeface="Times New Roman" panose="02020603050405020304" pitchFamily="18" charset="0"/>
              </a:rPr>
              <a:t> the gift of God;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But there is no faith without faithfulness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Romans 1:5</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to bring about </a:t>
            </a:r>
            <a:r>
              <a:rPr lang="en-US" sz="2400" b="1" i="1" u="sng" dirty="0">
                <a:highlight>
                  <a:srgbClr val="FFFF00"/>
                </a:highlight>
                <a:latin typeface="Times New Roman" panose="02020603050405020304" pitchFamily="18" charset="0"/>
                <a:cs typeface="Times New Roman" panose="02020603050405020304" pitchFamily="18" charset="0"/>
              </a:rPr>
              <a:t>the</a:t>
            </a:r>
            <a:r>
              <a:rPr lang="en-US" sz="2400" b="1" u="sng" dirty="0">
                <a:highlight>
                  <a:srgbClr val="FFFF00"/>
                </a:highlight>
                <a:latin typeface="Times New Roman" panose="02020603050405020304" pitchFamily="18" charset="0"/>
                <a:cs typeface="Times New Roman" panose="02020603050405020304" pitchFamily="18" charset="0"/>
              </a:rPr>
              <a:t> obedience of </a:t>
            </a:r>
            <a:r>
              <a:rPr lang="en-US" sz="2400" b="1" u="sng" dirty="0">
                <a:highlight>
                  <a:srgbClr val="00FF00"/>
                </a:highlight>
                <a:latin typeface="Times New Roman" panose="02020603050405020304" pitchFamily="18" charset="0"/>
                <a:cs typeface="Times New Roman" panose="02020603050405020304" pitchFamily="18" charset="0"/>
              </a:rPr>
              <a:t>faith </a:t>
            </a:r>
            <a:r>
              <a:rPr lang="en-US" sz="2400" dirty="0">
                <a:latin typeface="Times New Roman" panose="02020603050405020304" pitchFamily="18" charset="0"/>
                <a:cs typeface="Times New Roman" panose="02020603050405020304" pitchFamily="18" charset="0"/>
              </a:rPr>
              <a:t>among all the Gentiles for His name's sake,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Romans 16:26</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 gospel’s revelation of Christ) but now is manifested, and by the Scriptures of the prophets, according to the commandment of the eternal God, has been made known to all the nations, </a:t>
            </a:r>
            <a:r>
              <a:rPr lang="en-US" sz="2400" i="1" dirty="0">
                <a:latin typeface="Times New Roman" panose="02020603050405020304" pitchFamily="18" charset="0"/>
                <a:cs typeface="Times New Roman" panose="02020603050405020304" pitchFamily="18" charset="0"/>
              </a:rPr>
              <a:t>leading</a:t>
            </a:r>
            <a:r>
              <a:rPr lang="en-US" sz="2400" dirty="0">
                <a:latin typeface="Times New Roman" panose="02020603050405020304" pitchFamily="18" charset="0"/>
                <a:cs typeface="Times New Roman" panose="02020603050405020304" pitchFamily="18" charset="0"/>
              </a:rPr>
              <a:t> to </a:t>
            </a:r>
            <a:r>
              <a:rPr lang="en-US" sz="2400" b="1" u="sng" dirty="0">
                <a:highlight>
                  <a:srgbClr val="FFFF00"/>
                </a:highlight>
                <a:latin typeface="Times New Roman" panose="02020603050405020304" pitchFamily="18" charset="0"/>
                <a:cs typeface="Times New Roman" panose="02020603050405020304" pitchFamily="18" charset="0"/>
              </a:rPr>
              <a:t>obedience of </a:t>
            </a:r>
            <a:r>
              <a:rPr lang="en-US" sz="2400" b="1" u="sng" dirty="0">
                <a:highlight>
                  <a:srgbClr val="00FF00"/>
                </a:highlight>
                <a:latin typeface="Times New Roman" panose="02020603050405020304" pitchFamily="18" charset="0"/>
                <a:cs typeface="Times New Roman" panose="02020603050405020304" pitchFamily="18" charset="0"/>
              </a:rPr>
              <a:t>faith</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James 2:26 </a:t>
            </a:r>
            <a:r>
              <a:rPr lang="en-US" sz="2400" dirty="0">
                <a:latin typeface="Times New Roman" panose="02020603050405020304" pitchFamily="18" charset="0"/>
                <a:cs typeface="Times New Roman" panose="02020603050405020304" pitchFamily="18" charset="0"/>
              </a:rPr>
              <a:t>For just as the body without </a:t>
            </a:r>
            <a:r>
              <a:rPr lang="en-US" sz="2400" i="1" dirty="0">
                <a:latin typeface="Times New Roman" panose="02020603050405020304" pitchFamily="18" charset="0"/>
                <a:cs typeface="Times New Roman" panose="02020603050405020304" pitchFamily="18" charset="0"/>
              </a:rPr>
              <a:t>the</a:t>
            </a:r>
            <a:r>
              <a:rPr lang="en-US" sz="2400" dirty="0">
                <a:latin typeface="Times New Roman" panose="02020603050405020304" pitchFamily="18" charset="0"/>
                <a:cs typeface="Times New Roman" panose="02020603050405020304" pitchFamily="18" charset="0"/>
              </a:rPr>
              <a:t> spirit is dead, so also </a:t>
            </a:r>
            <a:r>
              <a:rPr lang="en-US" sz="2400" b="1" u="sng" dirty="0">
                <a:highlight>
                  <a:srgbClr val="00FF00"/>
                </a:highlight>
                <a:latin typeface="Times New Roman" panose="02020603050405020304" pitchFamily="18" charset="0"/>
                <a:cs typeface="Times New Roman" panose="02020603050405020304" pitchFamily="18" charset="0"/>
              </a:rPr>
              <a:t>faith</a:t>
            </a:r>
            <a:r>
              <a:rPr lang="en-US" sz="2400" b="1" u="sng" dirty="0">
                <a:highlight>
                  <a:srgbClr val="FFFF00"/>
                </a:highlight>
                <a:latin typeface="Times New Roman" panose="02020603050405020304" pitchFamily="18" charset="0"/>
                <a:cs typeface="Times New Roman" panose="02020603050405020304" pitchFamily="18" charset="0"/>
              </a:rPr>
              <a:t> without works is dead</a:t>
            </a:r>
            <a:r>
              <a:rPr lang="en-US" sz="2400" dirty="0">
                <a:latin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3611359574"/>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4893647"/>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Ephesians 1:1 </a:t>
            </a:r>
            <a:r>
              <a:rPr lang="en-US" sz="2400" dirty="0">
                <a:latin typeface="Times New Roman" panose="02020603050405020304" pitchFamily="18" charset="0"/>
                <a:cs typeface="Times New Roman" panose="02020603050405020304" pitchFamily="18" charset="0"/>
              </a:rPr>
              <a:t>Paul, an apostle of Christ Jesus by the will of God, To </a:t>
            </a:r>
            <a:r>
              <a:rPr lang="en-US" sz="2400" b="1" u="sng" dirty="0">
                <a:highlight>
                  <a:srgbClr val="FFFF00"/>
                </a:highlight>
                <a:latin typeface="Times New Roman" panose="02020603050405020304" pitchFamily="18" charset="0"/>
                <a:cs typeface="Times New Roman" panose="02020603050405020304" pitchFamily="18" charset="0"/>
              </a:rPr>
              <a:t>the saints </a:t>
            </a:r>
            <a:r>
              <a:rPr lang="en-US" sz="2400" dirty="0">
                <a:latin typeface="Times New Roman" panose="02020603050405020304" pitchFamily="18" charset="0"/>
                <a:cs typeface="Times New Roman" panose="02020603050405020304" pitchFamily="18" charset="0"/>
              </a:rPr>
              <a:t>who are at Ephesus and </a:t>
            </a:r>
            <a:r>
              <a:rPr lang="en-US" sz="2400" b="1" i="1" u="sng" dirty="0">
                <a:highlight>
                  <a:srgbClr val="FFFF00"/>
                </a:highlight>
                <a:latin typeface="Times New Roman" panose="02020603050405020304" pitchFamily="18" charset="0"/>
                <a:cs typeface="Times New Roman" panose="02020603050405020304" pitchFamily="18" charset="0"/>
              </a:rPr>
              <a:t>who are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faithful</a:t>
            </a:r>
            <a:r>
              <a:rPr lang="en-US" sz="2400" b="1" u="sng" dirty="0">
                <a:highlight>
                  <a:srgbClr val="FFFF00"/>
                </a:highlight>
                <a:latin typeface="Times New Roman" panose="02020603050405020304" pitchFamily="18" charset="0"/>
                <a:cs typeface="Times New Roman" panose="02020603050405020304" pitchFamily="18" charset="0"/>
              </a:rPr>
              <a:t> in Christ Jesus</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Colossians 1:2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To the </a:t>
            </a:r>
            <a:r>
              <a:rPr lang="en-US" sz="2400" b="1" u="sng" dirty="0">
                <a:highlight>
                  <a:srgbClr val="FFFF00"/>
                </a:highlight>
                <a:latin typeface="Times New Roman" panose="02020603050405020304" pitchFamily="18" charset="0"/>
                <a:cs typeface="Times New Roman" panose="02020603050405020304" pitchFamily="18" charset="0"/>
              </a:rPr>
              <a:t>saints and </a:t>
            </a:r>
            <a:r>
              <a:rPr lang="en-US" sz="2400" b="1" u="sng" dirty="0">
                <a:highlight>
                  <a:srgbClr val="00FF00"/>
                </a:highlight>
                <a:latin typeface="Times New Roman" panose="02020603050405020304" pitchFamily="18" charset="0"/>
                <a:cs typeface="Times New Roman" panose="02020603050405020304" pitchFamily="18" charset="0"/>
              </a:rPr>
              <a:t>faithful</a:t>
            </a:r>
            <a:r>
              <a:rPr lang="en-US" sz="2400" b="1" u="sng" dirty="0">
                <a:highlight>
                  <a:srgbClr val="FFFF00"/>
                </a:highlight>
                <a:latin typeface="Times New Roman" panose="02020603050405020304" pitchFamily="18" charset="0"/>
                <a:cs typeface="Times New Roman" panose="02020603050405020304" pitchFamily="18" charset="0"/>
              </a:rPr>
              <a:t> brethren in Christ </a:t>
            </a:r>
            <a:r>
              <a:rPr lang="en-US" sz="2400" i="1" dirty="0">
                <a:latin typeface="Times New Roman" panose="02020603050405020304" pitchFamily="18" charset="0"/>
                <a:cs typeface="Times New Roman" panose="02020603050405020304" pitchFamily="18" charset="0"/>
              </a:rPr>
              <a:t>who are</a:t>
            </a:r>
            <a:r>
              <a:rPr lang="en-US" sz="2400" dirty="0">
                <a:latin typeface="Times New Roman" panose="02020603050405020304" pitchFamily="18" charset="0"/>
                <a:cs typeface="Times New Roman" panose="02020603050405020304" pitchFamily="18" charset="0"/>
              </a:rPr>
              <a:t> at Colossae: Grace to you and peace from God our Father.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Timothy 2:2</a:t>
            </a:r>
            <a:r>
              <a:rPr lang="en-US" sz="2400" dirty="0">
                <a:latin typeface="Times New Roman" panose="02020603050405020304" pitchFamily="18" charset="0"/>
                <a:cs typeface="Times New Roman" panose="02020603050405020304" pitchFamily="18" charset="0"/>
              </a:rPr>
              <a:t> The things which you have heard from me in the presence of many witnesses, </a:t>
            </a:r>
            <a:r>
              <a:rPr lang="en-US" sz="2400" b="1" u="sng" dirty="0">
                <a:highlight>
                  <a:srgbClr val="FFFF00"/>
                </a:highlight>
                <a:latin typeface="Times New Roman" panose="02020603050405020304" pitchFamily="18" charset="0"/>
                <a:cs typeface="Times New Roman" panose="02020603050405020304" pitchFamily="18" charset="0"/>
              </a:rPr>
              <a:t>entrust these to </a:t>
            </a:r>
            <a:r>
              <a:rPr lang="en-US" sz="2400" b="1" u="sng" dirty="0">
                <a:highlight>
                  <a:srgbClr val="00FF00"/>
                </a:highlight>
                <a:latin typeface="Times New Roman" panose="02020603050405020304" pitchFamily="18" charset="0"/>
                <a:cs typeface="Times New Roman" panose="02020603050405020304" pitchFamily="18" charset="0"/>
              </a:rPr>
              <a:t>faithful</a:t>
            </a:r>
            <a:r>
              <a:rPr lang="en-US" sz="2400" b="1" u="sng" dirty="0">
                <a:highlight>
                  <a:srgbClr val="FFFF00"/>
                </a:highlight>
                <a:latin typeface="Times New Roman" panose="02020603050405020304" pitchFamily="18" charset="0"/>
                <a:cs typeface="Times New Roman" panose="02020603050405020304" pitchFamily="18" charset="0"/>
              </a:rPr>
              <a:t> men </a:t>
            </a:r>
            <a:r>
              <a:rPr lang="en-US" sz="2400" dirty="0">
                <a:latin typeface="Times New Roman" panose="02020603050405020304" pitchFamily="18" charset="0"/>
                <a:cs typeface="Times New Roman" panose="02020603050405020304" pitchFamily="18" charset="0"/>
              </a:rPr>
              <a:t>who will be able to teach others also.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Revelation 2:10 … </a:t>
            </a:r>
            <a:r>
              <a:rPr lang="en-US" sz="2400" b="1" u="sng" dirty="0">
                <a:highlight>
                  <a:srgbClr val="FFFF00"/>
                </a:highlight>
                <a:latin typeface="Times New Roman" panose="02020603050405020304" pitchFamily="18" charset="0"/>
                <a:cs typeface="Times New Roman" panose="02020603050405020304" pitchFamily="18" charset="0"/>
              </a:rPr>
              <a:t>Be </a:t>
            </a:r>
            <a:r>
              <a:rPr lang="en-US" sz="2400" b="1" u="sng" dirty="0">
                <a:highlight>
                  <a:srgbClr val="00FF00"/>
                </a:highlight>
                <a:latin typeface="Times New Roman" panose="02020603050405020304" pitchFamily="18" charset="0"/>
                <a:cs typeface="Times New Roman" panose="02020603050405020304" pitchFamily="18" charset="0"/>
              </a:rPr>
              <a:t>faithful</a:t>
            </a:r>
            <a:r>
              <a:rPr lang="en-US" sz="2400" b="1" u="sng" dirty="0">
                <a:highlight>
                  <a:srgbClr val="FFFF00"/>
                </a:highlight>
                <a:latin typeface="Times New Roman" panose="02020603050405020304" pitchFamily="18" charset="0"/>
                <a:cs typeface="Times New Roman" panose="02020603050405020304" pitchFamily="18" charset="0"/>
              </a:rPr>
              <a:t> until death</a:t>
            </a:r>
            <a:r>
              <a:rPr lang="en-US" sz="2400" dirty="0">
                <a:latin typeface="Times New Roman" panose="02020603050405020304" pitchFamily="18" charset="0"/>
                <a:cs typeface="Times New Roman" panose="02020603050405020304" pitchFamily="18" charset="0"/>
              </a:rPr>
              <a:t>, and I will give you the crown of life.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br>
              <a:rPr lang="en-US" sz="2400" dirty="0"/>
            </a:br>
            <a:endParaRPr lang="en-US" sz="2400" dirty="0"/>
          </a:p>
        </p:txBody>
      </p:sp>
    </p:spTree>
    <p:extLst>
      <p:ext uri="{BB962C8B-B14F-4D97-AF65-F5344CB8AC3E}">
        <p14:creationId xmlns:p14="http://schemas.microsoft.com/office/powerpoint/2010/main" val="1107118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878532"/>
          </a:xfrm>
          <a:prstGeom prst="rect">
            <a:avLst/>
          </a:prstGeom>
          <a:noFill/>
        </p:spPr>
        <p:txBody>
          <a:bodyPr wrap="square" rtlCol="0">
            <a:spAutoFit/>
          </a:bodyPr>
          <a:lstStyle/>
          <a:p>
            <a:pPr marL="228600" marR="0" algn="ctr">
              <a:spcBef>
                <a:spcPts val="0"/>
              </a:spcBef>
              <a:spcAft>
                <a:spcPts val="0"/>
              </a:spcAft>
            </a:pP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New Covenant</a:t>
            </a:r>
          </a:p>
          <a:p>
            <a:pPr marL="228600" marR="0" algn="ctr">
              <a:spcBef>
                <a:spcPts val="0"/>
              </a:spcBef>
              <a:spcAft>
                <a:spcPts val="0"/>
              </a:spcAft>
            </a:pPr>
            <a:r>
              <a:rPr lang="en-US" sz="8800" dirty="0" err="1">
                <a:effectLst/>
                <a:latin typeface="Times New Roman" panose="02020603050405020304" pitchFamily="18" charset="0"/>
                <a:ea typeface="Calibri" panose="020F0502020204030204" pitchFamily="34" charset="0"/>
                <a:cs typeface="Times New Roman" panose="02020603050405020304" pitchFamily="18" charset="0"/>
              </a:rPr>
              <a:t>Chruch</a:t>
            </a: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 of Christ </a:t>
            </a:r>
          </a:p>
          <a:p>
            <a:pPr marL="228600" marR="0" algn="ctr">
              <a:spcBef>
                <a:spcPts val="0"/>
              </a:spcBef>
              <a:spcAft>
                <a:spcPts val="0"/>
              </a:spcAft>
            </a:pPr>
            <a:r>
              <a:rPr lang="en-US" sz="8800" dirty="0">
                <a:latin typeface="Times New Roman" panose="02020603050405020304" pitchFamily="18" charset="0"/>
                <a:ea typeface="Calibri" panose="020F0502020204030204" pitchFamily="34" charset="0"/>
                <a:cs typeface="Times New Roman" panose="02020603050405020304" pitchFamily="18" charset="0"/>
              </a:rPr>
              <a:t>and</a:t>
            </a:r>
          </a:p>
          <a:p>
            <a:pPr marL="228600" marR="0" algn="ctr">
              <a:spcBef>
                <a:spcPts val="0"/>
              </a:spcBef>
              <a:spcAft>
                <a:spcPts val="0"/>
              </a:spcAft>
            </a:pP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 Kingdom of Christ</a:t>
            </a: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0181624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1279" y="2037928"/>
            <a:ext cx="11378193" cy="3539430"/>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Revelation 17:14 </a:t>
            </a:r>
            <a:r>
              <a:rPr lang="en-US" sz="4000" baseline="30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 "</a:t>
            </a:r>
            <a:r>
              <a:rPr lang="en-US" sz="4000" b="1" u="sng" dirty="0">
                <a:highlight>
                  <a:srgbClr val="FFFF00"/>
                </a:highlight>
                <a:latin typeface="Times New Roman" panose="02020603050405020304" pitchFamily="18" charset="0"/>
                <a:cs typeface="Times New Roman" panose="02020603050405020304" pitchFamily="18" charset="0"/>
              </a:rPr>
              <a:t>These</a:t>
            </a:r>
            <a:r>
              <a:rPr lang="en-US" sz="4000" dirty="0">
                <a:latin typeface="Times New Roman" panose="02020603050405020304" pitchFamily="18" charset="0"/>
                <a:cs typeface="Times New Roman" panose="02020603050405020304" pitchFamily="18" charset="0"/>
              </a:rPr>
              <a:t> (kings and the beast) will wage war against </a:t>
            </a:r>
            <a:r>
              <a:rPr lang="en-US" sz="4000" b="1" u="sng" dirty="0">
                <a:highlight>
                  <a:srgbClr val="FFFF00"/>
                </a:highlight>
                <a:latin typeface="Times New Roman" panose="02020603050405020304" pitchFamily="18" charset="0"/>
                <a:cs typeface="Times New Roman" panose="02020603050405020304" pitchFamily="18" charset="0"/>
              </a:rPr>
              <a:t>the Lamb</a:t>
            </a:r>
            <a:r>
              <a:rPr lang="en-US" sz="4000" dirty="0">
                <a:latin typeface="Times New Roman" panose="02020603050405020304" pitchFamily="18" charset="0"/>
                <a:cs typeface="Times New Roman" panose="02020603050405020304" pitchFamily="18" charset="0"/>
              </a:rPr>
              <a:t>, and the Lamb will overcome them, because He is </a:t>
            </a:r>
            <a:r>
              <a:rPr lang="en-US" sz="4000" b="1" u="sng" dirty="0">
                <a:highlight>
                  <a:srgbClr val="FFFF00"/>
                </a:highlight>
                <a:latin typeface="Times New Roman" panose="02020603050405020304" pitchFamily="18" charset="0"/>
                <a:cs typeface="Times New Roman" panose="02020603050405020304" pitchFamily="18" charset="0"/>
              </a:rPr>
              <a:t>Lord of lords and King of kings</a:t>
            </a:r>
            <a:r>
              <a:rPr lang="en-US" sz="4000" dirty="0">
                <a:latin typeface="Times New Roman" panose="02020603050405020304" pitchFamily="18" charset="0"/>
                <a:cs typeface="Times New Roman" panose="02020603050405020304" pitchFamily="18" charset="0"/>
              </a:rPr>
              <a:t>, and </a:t>
            </a:r>
            <a:r>
              <a:rPr lang="en-US" sz="4000" b="1" u="sng" dirty="0">
                <a:highlight>
                  <a:srgbClr val="FFFF00"/>
                </a:highlight>
                <a:latin typeface="Times New Roman" panose="02020603050405020304" pitchFamily="18" charset="0"/>
                <a:cs typeface="Times New Roman" panose="02020603050405020304" pitchFamily="18" charset="0"/>
              </a:rPr>
              <a:t>those who are with Him </a:t>
            </a:r>
            <a:r>
              <a:rPr lang="en-US" sz="4000" b="1" i="1" u="sng" dirty="0">
                <a:highlight>
                  <a:srgbClr val="FFFF00"/>
                </a:highlight>
                <a:latin typeface="Times New Roman" panose="02020603050405020304" pitchFamily="18" charset="0"/>
                <a:cs typeface="Times New Roman" panose="02020603050405020304" pitchFamily="18" charset="0"/>
              </a:rPr>
              <a:t>are the</a:t>
            </a:r>
            <a:r>
              <a:rPr lang="en-US" sz="4000" b="1" u="sng" dirty="0">
                <a:highlight>
                  <a:srgbClr val="FFFF00"/>
                </a:highlight>
                <a:latin typeface="Times New Roman" panose="02020603050405020304" pitchFamily="18" charset="0"/>
                <a:cs typeface="Times New Roman" panose="02020603050405020304" pitchFamily="18" charset="0"/>
              </a:rPr>
              <a:t> </a:t>
            </a:r>
            <a:r>
              <a:rPr lang="en-US" sz="4000" b="1" u="sng" dirty="0">
                <a:highlight>
                  <a:srgbClr val="00FF00"/>
                </a:highlight>
                <a:latin typeface="Times New Roman" panose="02020603050405020304" pitchFamily="18" charset="0"/>
                <a:cs typeface="Times New Roman" panose="02020603050405020304" pitchFamily="18" charset="0"/>
              </a:rPr>
              <a:t>called</a:t>
            </a:r>
            <a:r>
              <a:rPr lang="en-US" sz="4000" b="1" u="sng" dirty="0">
                <a:highlight>
                  <a:srgbClr val="FFFF00"/>
                </a:highlight>
                <a:latin typeface="Times New Roman" panose="02020603050405020304" pitchFamily="18" charset="0"/>
                <a:cs typeface="Times New Roman" panose="02020603050405020304" pitchFamily="18" charset="0"/>
              </a:rPr>
              <a:t> and </a:t>
            </a:r>
            <a:r>
              <a:rPr lang="en-US" sz="4000" b="1" u="sng" dirty="0">
                <a:highlight>
                  <a:srgbClr val="00FF00"/>
                </a:highlight>
                <a:latin typeface="Times New Roman" panose="02020603050405020304" pitchFamily="18" charset="0"/>
                <a:cs typeface="Times New Roman" panose="02020603050405020304" pitchFamily="18" charset="0"/>
              </a:rPr>
              <a:t>chosen</a:t>
            </a:r>
            <a:r>
              <a:rPr lang="en-US" sz="4000" b="1" u="sng" dirty="0">
                <a:highlight>
                  <a:srgbClr val="FFFF00"/>
                </a:highlight>
                <a:latin typeface="Times New Roman" panose="02020603050405020304" pitchFamily="18" charset="0"/>
                <a:cs typeface="Times New Roman" panose="02020603050405020304" pitchFamily="18" charset="0"/>
              </a:rPr>
              <a:t> and </a:t>
            </a:r>
            <a:r>
              <a:rPr lang="en-US" sz="4000" b="1" u="sng" dirty="0">
                <a:highlight>
                  <a:srgbClr val="00FF00"/>
                </a:highlight>
                <a:latin typeface="Times New Roman" panose="02020603050405020304" pitchFamily="18" charset="0"/>
                <a:cs typeface="Times New Roman" panose="02020603050405020304" pitchFamily="18" charset="0"/>
              </a:rPr>
              <a:t>faithful</a:t>
            </a:r>
            <a:r>
              <a:rPr lang="en-US" sz="4000" dirty="0">
                <a:latin typeface="Times New Roman" panose="02020603050405020304" pitchFamily="18" charset="0"/>
                <a:cs typeface="Times New Roman" panose="02020603050405020304" pitchFamily="18" charset="0"/>
              </a:rPr>
              <a:t>." </a:t>
            </a:r>
            <a:br>
              <a:rPr lang="en-US" sz="2400" dirty="0"/>
            </a:br>
            <a:endParaRPr lang="en-US" sz="2400" dirty="0"/>
          </a:p>
        </p:txBody>
      </p:sp>
    </p:spTree>
    <p:extLst>
      <p:ext uri="{BB962C8B-B14F-4D97-AF65-F5344CB8AC3E}">
        <p14:creationId xmlns:p14="http://schemas.microsoft.com/office/powerpoint/2010/main" val="2111196734"/>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604126" y="1458210"/>
            <a:ext cx="11378193" cy="4401205"/>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In all of Scripture, the church is only called the Church of Christ or the Church of God. </a:t>
            </a:r>
          </a:p>
          <a:p>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No other name is used</a:t>
            </a:r>
          </a:p>
          <a:p>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Why would anyone want to call the church by any other name than what God has given?</a:t>
            </a:r>
            <a:endParaRPr lang="en-US" sz="2400" dirty="0"/>
          </a:p>
        </p:txBody>
      </p:sp>
    </p:spTree>
    <p:extLst>
      <p:ext uri="{BB962C8B-B14F-4D97-AF65-F5344CB8AC3E}">
        <p14:creationId xmlns:p14="http://schemas.microsoft.com/office/powerpoint/2010/main" val="2088223023"/>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4893647"/>
          </a:xfrm>
          <a:prstGeom prst="rect">
            <a:avLst/>
          </a:prstGeom>
          <a:noFill/>
        </p:spPr>
        <p:txBody>
          <a:bodyPr wrap="square">
            <a:spAutoFit/>
          </a:bodyPr>
          <a:lstStyle/>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Romans 16:16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All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churches</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 of Christ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greet you.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Galatians 1:22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 was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still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unknown by sight to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churches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of Judea which were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Christ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Thessalonians 2:14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you, brethren, became imitators of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churches of God in Christ Jesus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that are in Judea, …</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 Corinthians 1:2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church of God</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which is at Corinth, to those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who have been sanctified in Christ Jesus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saints by calling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rPr>
              <a:t>1 Thessalonians 1:1 …</a:t>
            </a:r>
            <a:r>
              <a:rPr lang="en-US" sz="2400" dirty="0">
                <a:effectLst/>
                <a:latin typeface="Times New Roman" panose="02020603050405020304" pitchFamily="18" charset="0"/>
                <a:ea typeface="Times New Roman" panose="02020603050405020304" pitchFamily="18" charset="0"/>
              </a:rPr>
              <a:t> To the </a:t>
            </a:r>
            <a:r>
              <a:rPr lang="en-US" sz="2400" b="1" u="sng" dirty="0">
                <a:effectLst/>
                <a:highlight>
                  <a:srgbClr val="FFFF00"/>
                </a:highlight>
                <a:latin typeface="Times New Roman" panose="02020603050405020304" pitchFamily="18" charset="0"/>
                <a:ea typeface="Times New Roman" panose="02020603050405020304" pitchFamily="18" charset="0"/>
              </a:rPr>
              <a:t>church</a:t>
            </a:r>
            <a:r>
              <a:rPr lang="en-US" sz="2400" dirty="0">
                <a:effectLst/>
                <a:latin typeface="Times New Roman" panose="02020603050405020304" pitchFamily="18" charset="0"/>
                <a:ea typeface="Times New Roman" panose="02020603050405020304" pitchFamily="18" charset="0"/>
              </a:rPr>
              <a:t> of the Thessalonians </a:t>
            </a:r>
            <a:r>
              <a:rPr lang="en-US" sz="2400" b="1" u="sng" dirty="0">
                <a:effectLst/>
                <a:highlight>
                  <a:srgbClr val="FFFF00"/>
                </a:highlight>
                <a:latin typeface="Times New Roman" panose="02020603050405020304" pitchFamily="18" charset="0"/>
                <a:ea typeface="Times New Roman" panose="02020603050405020304" pitchFamily="18" charset="0"/>
              </a:rPr>
              <a:t>in God the Father and the Lord Jesus Christ</a:t>
            </a:r>
            <a:r>
              <a:rPr lang="en-US" sz="2400" dirty="0">
                <a:effectLst/>
                <a:latin typeface="Times New Roman" panose="02020603050405020304" pitchFamily="18" charset="0"/>
                <a:ea typeface="Times New Roman" panose="02020603050405020304" pitchFamily="18" charset="0"/>
              </a:rPr>
              <a:t>: Grace to you and peace</a:t>
            </a:r>
            <a:endPar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578757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262979"/>
          </a:xfrm>
          <a:prstGeom prst="rect">
            <a:avLst/>
          </a:prstGeom>
          <a:noFill/>
        </p:spPr>
        <p:txBody>
          <a:bodyPr wrap="square">
            <a:spAutoFit/>
          </a:bodyPr>
          <a:lstStyle/>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Consistent with the saints having reigning authority with Christ in the church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called the assembly, its important to know what the assembly in ancient Greece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was</a:t>
            </a:r>
          </a:p>
          <a:p>
            <a:pPr marL="228600" marR="0">
              <a:spcBef>
                <a:spcPts val="0"/>
              </a:spcBef>
              <a:spcAft>
                <a:spcPts val="0"/>
              </a:spcAf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i="0" dirty="0">
                <a:solidFill>
                  <a:srgbClr val="1A1A1A"/>
                </a:solidFill>
                <a:effectLst/>
                <a:latin typeface="Times New Roman" panose="02020603050405020304" pitchFamily="18" charset="0"/>
                <a:cs typeface="Times New Roman" panose="02020603050405020304" pitchFamily="18" charset="0"/>
              </a:rPr>
              <a:t>The </a:t>
            </a:r>
            <a:r>
              <a:rPr lang="en-US" sz="2400" b="0" i="0" dirty="0">
                <a:solidFill>
                  <a:srgbClr val="1A1A1A"/>
                </a:solidFill>
                <a:effectLst/>
                <a:latin typeface="Times New Roman" panose="02020603050405020304" pitchFamily="18" charset="0"/>
                <a:cs typeface="Times New Roman" panose="02020603050405020304" pitchFamily="18" charset="0"/>
              </a:rPr>
              <a:t>Greek </a:t>
            </a:r>
            <a:r>
              <a:rPr lang="en-US" sz="2400" b="1" i="0" dirty="0" err="1">
                <a:solidFill>
                  <a:srgbClr val="1A1A1A"/>
                </a:solidFill>
                <a:effectLst/>
                <a:latin typeface="Times New Roman" panose="02020603050405020304" pitchFamily="18" charset="0"/>
                <a:cs typeface="Times New Roman" panose="02020603050405020304" pitchFamily="18" charset="0"/>
              </a:rPr>
              <a:t>Ekklēsia</a:t>
            </a:r>
            <a:r>
              <a:rPr lang="en-US" sz="2400" b="0" i="0" dirty="0">
                <a:solidFill>
                  <a:srgbClr val="1A1A1A"/>
                </a:solidFill>
                <a:effectLst/>
                <a:latin typeface="Times New Roman" panose="02020603050405020304" pitchFamily="18" charset="0"/>
                <a:cs typeface="Times New Roman" panose="02020603050405020304" pitchFamily="18" charset="0"/>
              </a:rPr>
              <a:t>, (“gathering of those summoned”), </a:t>
            </a:r>
            <a:r>
              <a:rPr lang="en-US" sz="2400" b="0" i="0" dirty="0">
                <a:effectLst/>
                <a:latin typeface="Times New Roman" panose="02020603050405020304" pitchFamily="18" charset="0"/>
                <a:cs typeface="Times New Roman" panose="02020603050405020304" pitchFamily="18" charset="0"/>
              </a:rPr>
              <a:t>in ancient Greece was an assembly of citizens in a city-state.</a:t>
            </a:r>
            <a:r>
              <a:rPr lang="en-US" sz="2400" b="0" i="0" u="sng" dirty="0">
                <a:effectLst/>
                <a:latin typeface="Times New Roman" panose="02020603050405020304" pitchFamily="18" charset="0"/>
                <a:cs typeface="Times New Roman" panose="02020603050405020304" pitchFamily="18" charset="0"/>
              </a:rPr>
              <a:t>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0" i="0" dirty="0">
                <a:effectLst/>
                <a:latin typeface="Times New Roman" panose="02020603050405020304" pitchFamily="18" charset="0"/>
                <a:cs typeface="Times New Roman" panose="02020603050405020304" pitchFamily="18" charset="0"/>
              </a:rPr>
              <a:t>Its roots lay in the concept of the </a:t>
            </a:r>
            <a:r>
              <a:rPr lang="en-US" sz="2400" b="0" i="0" u="sng"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agora</a:t>
            </a:r>
            <a:r>
              <a:rPr lang="en-US" sz="2400" b="0" i="0" dirty="0">
                <a:effectLst/>
                <a:latin typeface="Times New Roman" panose="02020603050405020304" pitchFamily="18" charset="0"/>
                <a:cs typeface="Times New Roman" panose="02020603050405020304" pitchFamily="18" charset="0"/>
              </a:rPr>
              <a:t> (market place), the meeting of the people.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0" i="0" dirty="0">
                <a:effectLst/>
                <a:latin typeface="Times New Roman" panose="02020603050405020304" pitchFamily="18" charset="0"/>
                <a:cs typeface="Times New Roman" panose="02020603050405020304" pitchFamily="18" charset="0"/>
              </a:rPr>
              <a:t>The Athenian Ecclesia had final control over </a:t>
            </a:r>
            <a:r>
              <a:rPr lang="en-US" sz="2400" b="1" i="0" u="sng" dirty="0">
                <a:effectLst/>
                <a:latin typeface="Times New Roman" panose="02020603050405020304" pitchFamily="18" charset="0"/>
                <a:cs typeface="Times New Roman" panose="02020603050405020304" pitchFamily="18" charset="0"/>
              </a:rPr>
              <a:t>policy</a:t>
            </a:r>
            <a:r>
              <a:rPr lang="en-US" sz="2400" b="0" i="0" dirty="0">
                <a:effectLst/>
                <a:latin typeface="Times New Roman" panose="02020603050405020304" pitchFamily="18" charset="0"/>
                <a:cs typeface="Times New Roman" panose="02020603050405020304" pitchFamily="18" charset="0"/>
              </a:rPr>
              <a:t>, including the </a:t>
            </a:r>
            <a:r>
              <a:rPr lang="en-US" sz="2400" b="1" i="0" u="sng" dirty="0">
                <a:effectLst/>
                <a:latin typeface="Times New Roman" panose="02020603050405020304" pitchFamily="18" charset="0"/>
                <a:cs typeface="Times New Roman" panose="02020603050405020304" pitchFamily="18" charset="0"/>
              </a:rPr>
              <a:t>right to hear appeals </a:t>
            </a:r>
            <a:r>
              <a:rPr lang="en-US" sz="2400" b="0" i="0" dirty="0">
                <a:effectLst/>
                <a:latin typeface="Times New Roman" panose="02020603050405020304" pitchFamily="18" charset="0"/>
                <a:cs typeface="Times New Roman" panose="02020603050405020304" pitchFamily="18" charset="0"/>
              </a:rPr>
              <a:t>in the </a:t>
            </a:r>
            <a:r>
              <a:rPr lang="en-US" sz="2400" b="0" i="1" dirty="0">
                <a:effectLst/>
                <a:latin typeface="Times New Roman" panose="02020603050405020304" pitchFamily="18" charset="0"/>
                <a:cs typeface="Times New Roman" panose="02020603050405020304" pitchFamily="18" charset="0"/>
              </a:rPr>
              <a:t> </a:t>
            </a:r>
            <a:r>
              <a:rPr lang="en-US" sz="2400" b="0" i="0" dirty="0">
                <a:effectLst/>
                <a:latin typeface="Times New Roman" panose="02020603050405020304" pitchFamily="18" charset="0"/>
                <a:cs typeface="Times New Roman" panose="02020603050405020304" pitchFamily="18" charset="0"/>
              </a:rPr>
              <a:t>public court, </a:t>
            </a:r>
            <a:r>
              <a:rPr lang="en-US" sz="2400" b="1" i="0" u="sng" dirty="0">
                <a:effectLst/>
                <a:latin typeface="Times New Roman" panose="02020603050405020304" pitchFamily="18" charset="0"/>
                <a:cs typeface="Times New Roman" panose="02020603050405020304" pitchFamily="18" charset="0"/>
              </a:rPr>
              <a:t>take part in the election </a:t>
            </a:r>
            <a:r>
              <a:rPr lang="en-US" sz="2400" b="0" i="0" dirty="0">
                <a:effectLst/>
                <a:latin typeface="Times New Roman" panose="02020603050405020304" pitchFamily="18" charset="0"/>
                <a:cs typeface="Times New Roman" panose="02020603050405020304" pitchFamily="18" charset="0"/>
              </a:rPr>
              <a:t>of archons (chief magistrates), and </a:t>
            </a:r>
            <a:r>
              <a:rPr lang="en-US" sz="2400" b="1" i="0" u="sng" dirty="0">
                <a:effectLst/>
                <a:latin typeface="Times New Roman" panose="02020603050405020304" pitchFamily="18" charset="0"/>
                <a:cs typeface="Times New Roman" panose="02020603050405020304" pitchFamily="18" charset="0"/>
              </a:rPr>
              <a:t>confer special privileges on individuals</a:t>
            </a:r>
            <a:r>
              <a:rPr lang="en-US" sz="2400" b="0" i="0" dirty="0">
                <a:effectLst/>
                <a:latin typeface="Times New Roman" panose="02020603050405020304" pitchFamily="18" charset="0"/>
                <a:cs typeface="Times New Roman" panose="02020603050405020304" pitchFamily="18" charset="0"/>
              </a:rPr>
              <a:t>. </a:t>
            </a:r>
            <a:r>
              <a:rPr lang="en-US" sz="2400" b="1" i="0" dirty="0">
                <a:effectLst/>
                <a:highlight>
                  <a:srgbClr val="FFFF00"/>
                </a:highlight>
                <a:latin typeface="Times New Roman" panose="02020603050405020304" pitchFamily="18" charset="0"/>
                <a:cs typeface="Times New Roman" panose="02020603050405020304" pitchFamily="18" charset="0"/>
              </a:rPr>
              <a:t>My point:  The assembly had power</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0" i="0" dirty="0">
                <a:effectLst/>
                <a:latin typeface="Times New Roman" panose="02020603050405020304" pitchFamily="18" charset="0"/>
                <a:cs typeface="Times New Roman" panose="02020603050405020304" pitchFamily="18" charset="0"/>
              </a:rPr>
              <a:t>Assemblies of this sort existed in most Greek city-states, continuing to function throughout the Hellenistic and Roman periods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3743295"/>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3046988"/>
          </a:xfrm>
          <a:prstGeom prst="rect">
            <a:avLst/>
          </a:prstGeom>
          <a:noFill/>
        </p:spPr>
        <p:txBody>
          <a:bodyPr wrap="square">
            <a:spAutoFit/>
          </a:bodyPr>
          <a:lstStyle/>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assembly (ekklesia) in the Old Law</a:t>
            </a:r>
          </a:p>
          <a:p>
            <a:pPr marL="228600" marR="0">
              <a:spcBef>
                <a:spcPts val="0"/>
              </a:spcBef>
              <a:spcAft>
                <a:spcPts val="0"/>
              </a:spcAf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Old Testament mentions assemblies in reference to the eternal ekklesia as proclaimed in the New Covenant</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Hebrew word for assembly is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qahal</a:t>
            </a:r>
            <a:endParaRPr lang="en-US" sz="2400" b="1" i="1" dirty="0">
              <a:latin typeface="Times New Roman" panose="02020603050405020304" pitchFamily="18" charset="0"/>
              <a:ea typeface="Times New Roman" panose="02020603050405020304" pitchFamily="18" charset="0"/>
              <a:cs typeface="Times New Roman" panose="02020603050405020304" pitchFamily="18" charset="0"/>
            </a:endParaRPr>
          </a:p>
          <a:p>
            <a:pPr marL="5715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Hebrew </a:t>
            </a:r>
            <a:r>
              <a:rPr lang="en-US" sz="2400" b="1" i="1" dirty="0" err="1">
                <a:effectLst/>
                <a:latin typeface="Times New Roman" panose="02020603050405020304" pitchFamily="18" charset="0"/>
                <a:ea typeface="Calibri" panose="020F0502020204030204" pitchFamily="34" charset="0"/>
              </a:rPr>
              <a:t>qahal</a:t>
            </a:r>
            <a:r>
              <a:rPr lang="en-US" sz="2400" dirty="0">
                <a:effectLst/>
                <a:latin typeface="Times New Roman" panose="02020603050405020304" pitchFamily="18" charset="0"/>
                <a:ea typeface="Calibri" panose="020F0502020204030204" pitchFamily="34" charset="0"/>
              </a:rPr>
              <a:t> is translated ekklesia in the Septuagint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8321872"/>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848609"/>
            <a:ext cx="11378193" cy="6370975"/>
          </a:xfrm>
          <a:prstGeom prst="rect">
            <a:avLst/>
          </a:prstGeom>
          <a:noFill/>
        </p:spPr>
        <p:txBody>
          <a:bodyPr wrap="square">
            <a:spAutoFit/>
          </a:bodyPr>
          <a:lstStyle/>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Psalm 22:22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will tell of Your name to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my brethren</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In the midst of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assembly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(Hebrew </a:t>
            </a:r>
            <a:r>
              <a:rPr lang="en-US" sz="2400" b="1"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qahal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translated </a:t>
            </a:r>
            <a:r>
              <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ekklesia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the Septuagint)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 will praise You.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Hebrews 2:11-12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both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 who sanctifies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(Christ)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those who are sanctified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(sons of God) are all from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one </a:t>
            </a:r>
            <a:r>
              <a:rPr lang="en-US" sz="2400" b="1" i="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Father</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which reason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is not ashamed to call them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brethren</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(Jesus and other sons are of one Father),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saying, "I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WILL PROCLAIM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YOUR NAME TO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MY BRETHREN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IN THE MIDST OF THE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CONGREGATION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qahal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Psalms 22:22; ekklesia – church in New Covenant)</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I WILL SING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YOUR PRAISE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Psalm 22:25</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(Jesus’) praise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shall be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of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(God) in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great assembly</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(Hebrew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qahal</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translated ekklesia</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 will pay My vows before those who fear Him.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Psalm 89:5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heavens will praise Your wonders, O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Your faithfulness also in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assembly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(Hebrew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qahal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of the holy ones</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(translated saints in the NKJV and KJV)</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1607159"/>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848609"/>
            <a:ext cx="11378193" cy="4031873"/>
          </a:xfrm>
          <a:prstGeom prst="rect">
            <a:avLst/>
          </a:prstGeom>
          <a:noFill/>
        </p:spPr>
        <p:txBody>
          <a:bodyPr wrap="square">
            <a:spAutoFit/>
          </a:bodyPr>
          <a:lstStyle/>
          <a:p>
            <a:pPr marL="171450" marR="0">
              <a:spcBef>
                <a:spcPts val="0"/>
              </a:spcBef>
              <a:spcAft>
                <a:spcPts val="0"/>
              </a:spcAft>
              <a:tabLst>
                <a:tab pos="228600" algn="l"/>
              </a:tabLs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tabLst>
                <a:tab pos="228600" algn="l"/>
              </a:tabLs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tabLst>
                <a:tab pos="228600" algn="l"/>
              </a:tabLs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tabLst>
                <a:tab pos="228600" algn="l"/>
              </a:tabLs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tabLst>
                <a:tab pos="228600" algn="l"/>
              </a:tabLs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Hebrews 12:22-23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But you have come to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Mount Zion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and to the city of the living God, the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heavenly Jerusalem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and to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myriads of angels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to the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general assembly</a:t>
            </a:r>
            <a:r>
              <a:rPr lang="en-US"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church of the firstborn</a:t>
            </a:r>
            <a:r>
              <a:rPr lang="en-US"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who are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enrolled in heaven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and to God, the Judge of all, and to the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spirits of </a:t>
            </a:r>
            <a:r>
              <a:rPr lang="en-US" sz="3200" b="1" i="1" u="sng" dirty="0">
                <a:effectLst/>
                <a:latin typeface="Times New Roman" panose="02020603050405020304" pitchFamily="18" charset="0"/>
                <a:ea typeface="Calibri" panose="020F0502020204030204" pitchFamily="34" charset="0"/>
                <a:cs typeface="Times New Roman" panose="02020603050405020304" pitchFamily="18" charset="0"/>
              </a:rPr>
              <a:t>the</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 righteous (men) made perfect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1518868"/>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915787"/>
          </a:xfrm>
          <a:prstGeom prst="rect">
            <a:avLst/>
          </a:prstGeom>
          <a:noFill/>
        </p:spPr>
        <p:txBody>
          <a:bodyPr wrap="square" rtlCol="0">
            <a:spAutoFit/>
          </a:bodyPr>
          <a:lstStyle/>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Teaching the Preaching and Teaching the Word in the Assembly – 1 Corinthians 14:26</a:t>
            </a:r>
          </a:p>
          <a:p>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Building up or Edifying the Saints</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 Ephesians 4:12</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Teaching the full knowledge of the Son of God – Ephesians 4:13</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Give the saints the ability to speak the word in love – Ephesians 5:15</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To become a “mature man” – Ephesians 4:13</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No longer to be children – Ephesians 4:14</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No longer carried about by every wind of doctrine – Ephesians 4:14</a:t>
            </a:r>
          </a:p>
          <a:p>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Equipping Saints for their work of service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4:13</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Word of God equips men for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every good work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2 Timothy 3:16</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Saints are to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call</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men to salvation through the word of God – 2 Thessalonians 2:13-14</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Saints are to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obey</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God’s word – Romans 16:25; James 1:22</a:t>
            </a:r>
          </a:p>
          <a:p>
            <a:pPr marL="457200" indent="-457200">
              <a:lnSpc>
                <a:spcPct val="107000"/>
              </a:lnSpc>
              <a:buFont typeface="Arial" panose="020B0604020202020204" pitchFamily="34" charset="0"/>
              <a:buChar char="•"/>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Tree>
    <p:extLst>
      <p:ext uri="{BB962C8B-B14F-4D97-AF65-F5344CB8AC3E}">
        <p14:creationId xmlns:p14="http://schemas.microsoft.com/office/powerpoint/2010/main" val="1845874394"/>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202963"/>
          </a:xfrm>
          <a:prstGeom prst="rect">
            <a:avLst/>
          </a:prstGeom>
          <a:noFill/>
        </p:spPr>
        <p:txBody>
          <a:bodyPr wrap="square" rtlCol="0">
            <a:spAutoFit/>
          </a:bodyPr>
          <a:lstStyle/>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Teaching the Preaching and Teaching the Word in the Assembly – 1 Corinthians 14:26</a:t>
            </a:r>
          </a:p>
          <a:p>
            <a:pPr>
              <a:lnSpc>
                <a:spcPct val="107000"/>
              </a:lnSpc>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Grow the Body of Christ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4:16</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Through the proper working of each part – Ephesians 4:16</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Cause the growth (add to) of the body – Ephesians 4:16</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How?  The church is to make known the word of God</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Ephesians 3:10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so that the </a:t>
            </a:r>
            <a:r>
              <a:rPr lang="en-US" sz="2400" b="1" u="sng" dirty="0">
                <a:highlight>
                  <a:srgbClr val="FFFF00"/>
                </a:highlight>
                <a:latin typeface="Times New Roman" panose="02020603050405020304" pitchFamily="18" charset="0"/>
                <a:cs typeface="Times New Roman" panose="02020603050405020304" pitchFamily="18" charset="0"/>
              </a:rPr>
              <a:t>manifold wisdom of God </a:t>
            </a:r>
            <a:r>
              <a:rPr lang="en-US" sz="2400" dirty="0">
                <a:latin typeface="Times New Roman" panose="02020603050405020304" pitchFamily="18" charset="0"/>
                <a:cs typeface="Times New Roman" panose="02020603050405020304" pitchFamily="18" charset="0"/>
              </a:rPr>
              <a:t>might now be </a:t>
            </a:r>
            <a:r>
              <a:rPr lang="en-US" sz="2400" b="1" u="sng" dirty="0">
                <a:highlight>
                  <a:srgbClr val="FFFF00"/>
                </a:highlight>
                <a:latin typeface="Times New Roman" panose="02020603050405020304" pitchFamily="18" charset="0"/>
                <a:cs typeface="Times New Roman" panose="02020603050405020304" pitchFamily="18" charset="0"/>
              </a:rPr>
              <a:t>made known </a:t>
            </a:r>
            <a:r>
              <a:rPr lang="en-US" sz="2400" dirty="0">
                <a:latin typeface="Times New Roman" panose="02020603050405020304" pitchFamily="18" charset="0"/>
                <a:cs typeface="Times New Roman" panose="02020603050405020304" pitchFamily="18" charset="0"/>
              </a:rPr>
              <a:t>through </a:t>
            </a:r>
            <a:r>
              <a:rPr lang="en-US" sz="2400" b="1" u="sng" dirty="0">
                <a:highlight>
                  <a:srgbClr val="FFFF00"/>
                </a:highlight>
                <a:latin typeface="Times New Roman" panose="02020603050405020304" pitchFamily="18" charset="0"/>
                <a:cs typeface="Times New Roman" panose="02020603050405020304" pitchFamily="18" charset="0"/>
              </a:rPr>
              <a:t>the church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pPr>
              <a:lnSpc>
                <a:spcPct val="107000"/>
              </a:lnSpc>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dirty="0">
                <a:latin typeface="Times New Roman" panose="02020603050405020304" pitchFamily="18" charset="0"/>
                <a:cs typeface="Times New Roman" panose="02020603050405020304" pitchFamily="18" charset="0"/>
              </a:rPr>
              <a:t>Therefore, God has given to the church an organization (proper working of each part) to carryout the edification, building up, and growth of the body of Christ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3785897027"/>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598136"/>
          </a:xfrm>
          <a:prstGeom prst="rect">
            <a:avLst/>
          </a:prstGeom>
          <a:noFill/>
        </p:spPr>
        <p:txBody>
          <a:bodyPr wrap="square" rtlCol="0">
            <a:spAutoFit/>
          </a:bodyPr>
          <a:lstStyle/>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Teaching the Preaching and Teaching the Word in the Assembly – 1 Corinthians 14:26</a:t>
            </a:r>
          </a:p>
          <a:p>
            <a:pPr>
              <a:lnSpc>
                <a:spcPct val="107000"/>
              </a:lnSpc>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Ephesians 4:11-12 </a:t>
            </a:r>
            <a:r>
              <a:rPr lang="en-US" sz="2400" dirty="0">
                <a:latin typeface="Times New Roman" panose="02020603050405020304" pitchFamily="18" charset="0"/>
                <a:cs typeface="Times New Roman" panose="02020603050405020304" pitchFamily="18" charset="0"/>
              </a:rPr>
              <a:t> And </a:t>
            </a:r>
            <a:r>
              <a:rPr lang="en-US" sz="2400" b="1"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(God) gave some </a:t>
            </a:r>
            <a:r>
              <a:rPr lang="en-US" sz="2400" i="1" dirty="0">
                <a:latin typeface="Times New Roman" panose="02020603050405020304" pitchFamily="18" charset="0"/>
                <a:cs typeface="Times New Roman" panose="02020603050405020304" pitchFamily="18" charset="0"/>
              </a:rPr>
              <a:t>… as</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evangelists</a:t>
            </a:r>
            <a:r>
              <a:rPr lang="en-US" sz="2400" dirty="0">
                <a:latin typeface="Times New Roman" panose="02020603050405020304" pitchFamily="18" charset="0"/>
                <a:cs typeface="Times New Roman" panose="02020603050405020304" pitchFamily="18" charset="0"/>
              </a:rPr>
              <a:t>, and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pastors</a:t>
            </a:r>
            <a:r>
              <a:rPr lang="en-US" sz="2400" dirty="0">
                <a:latin typeface="Times New Roman" panose="02020603050405020304" pitchFamily="18" charset="0"/>
                <a:cs typeface="Times New Roman" panose="02020603050405020304" pitchFamily="18" charset="0"/>
              </a:rPr>
              <a:t> and </a:t>
            </a:r>
            <a:r>
              <a:rPr lang="en-US" sz="2400" b="1" u="sng" dirty="0">
                <a:highlight>
                  <a:srgbClr val="00FF00"/>
                </a:highlight>
                <a:latin typeface="Times New Roman" panose="02020603050405020304" pitchFamily="18" charset="0"/>
                <a:cs typeface="Times New Roman" panose="02020603050405020304" pitchFamily="18" charset="0"/>
              </a:rPr>
              <a:t>teachers</a:t>
            </a:r>
            <a:r>
              <a:rPr lang="en-US" sz="2400" dirty="0">
                <a:highlight>
                  <a:srgbClr val="00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12 </a:t>
            </a:r>
            <a:r>
              <a:rPr lang="en-US" sz="2400" dirty="0">
                <a:latin typeface="Times New Roman" panose="02020603050405020304" pitchFamily="18" charset="0"/>
                <a:cs typeface="Times New Roman" panose="02020603050405020304" pitchFamily="18" charset="0"/>
              </a:rPr>
              <a:t> for the equipping of the saints for the work of service, to the </a:t>
            </a:r>
            <a:r>
              <a:rPr lang="en-US" sz="2400" b="1" u="sng" dirty="0">
                <a:highlight>
                  <a:srgbClr val="FFFF00"/>
                </a:highlight>
                <a:latin typeface="Times New Roman" panose="02020603050405020304" pitchFamily="18" charset="0"/>
                <a:cs typeface="Times New Roman" panose="02020603050405020304" pitchFamily="18" charset="0"/>
              </a:rPr>
              <a:t>building up of the body of Christ</a:t>
            </a:r>
            <a:r>
              <a:rPr lang="en-US" sz="2400" dirty="0">
                <a:latin typeface="Times New Roman" panose="02020603050405020304" pitchFamily="18" charset="0"/>
                <a:cs typeface="Times New Roman" panose="02020603050405020304" pitchFamily="18" charset="0"/>
              </a:rPr>
              <a:t>; </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2 Timothy 2:2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things which you have heard from me </a:t>
            </a:r>
            <a:r>
              <a:rPr lang="en-US" sz="2400" dirty="0">
                <a:latin typeface="Times New Roman" panose="02020603050405020304" pitchFamily="18" charset="0"/>
                <a:cs typeface="Times New Roman" panose="02020603050405020304" pitchFamily="18" charset="0"/>
              </a:rPr>
              <a:t>in the presence of many witnesses, </a:t>
            </a:r>
            <a:r>
              <a:rPr lang="en-US" sz="2400" b="1" u="sng" dirty="0">
                <a:highlight>
                  <a:srgbClr val="FFFF00"/>
                </a:highlight>
                <a:latin typeface="Times New Roman" panose="02020603050405020304" pitchFamily="18" charset="0"/>
                <a:cs typeface="Times New Roman" panose="02020603050405020304" pitchFamily="18" charset="0"/>
              </a:rPr>
              <a:t>entrust these to faithful men </a:t>
            </a:r>
            <a:r>
              <a:rPr lang="en-US" sz="2400" dirty="0">
                <a:latin typeface="Times New Roman" panose="02020603050405020304" pitchFamily="18" charset="0"/>
                <a:cs typeface="Times New Roman" panose="02020603050405020304" pitchFamily="18" charset="0"/>
              </a:rPr>
              <a:t>who will be </a:t>
            </a:r>
            <a:r>
              <a:rPr lang="en-US" sz="2400" b="1" u="sng" dirty="0">
                <a:highlight>
                  <a:srgbClr val="FFFF00"/>
                </a:highlight>
                <a:latin typeface="Times New Roman" panose="02020603050405020304" pitchFamily="18" charset="0"/>
                <a:cs typeface="Times New Roman" panose="02020603050405020304" pitchFamily="18" charset="0"/>
              </a:rPr>
              <a:t>able to </a:t>
            </a:r>
            <a:r>
              <a:rPr lang="en-US" sz="2400" b="1" u="sng" dirty="0">
                <a:highlight>
                  <a:srgbClr val="00FF00"/>
                </a:highlight>
                <a:latin typeface="Times New Roman" panose="02020603050405020304" pitchFamily="18" charset="0"/>
                <a:cs typeface="Times New Roman" panose="02020603050405020304" pitchFamily="18" charset="0"/>
              </a:rPr>
              <a:t>teach</a:t>
            </a:r>
            <a:r>
              <a:rPr lang="en-US" sz="2400" b="1" u="sng" dirty="0">
                <a:highlight>
                  <a:srgbClr val="FFFF00"/>
                </a:highlight>
                <a:latin typeface="Times New Roman" panose="02020603050405020304" pitchFamily="18" charset="0"/>
                <a:cs typeface="Times New Roman" panose="02020603050405020304" pitchFamily="18" charset="0"/>
              </a:rPr>
              <a:t> others also</a:t>
            </a:r>
            <a:r>
              <a:rPr lang="en-US" sz="2400" dirty="0">
                <a:latin typeface="Times New Roman" panose="02020603050405020304" pitchFamily="18" charset="0"/>
                <a:cs typeface="Times New Roman" panose="02020603050405020304" pitchFamily="18" charset="0"/>
              </a:rPr>
              <a:t>. </a:t>
            </a:r>
          </a:p>
          <a:p>
            <a:pPr>
              <a:lnSpc>
                <a:spcPct val="107000"/>
              </a:lnSpc>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2 Timothy 4:2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preach</a:t>
            </a:r>
            <a:r>
              <a:rPr lang="en-US" sz="2400" b="1" u="sng" dirty="0">
                <a:highlight>
                  <a:srgbClr val="FFFF00"/>
                </a:highlight>
                <a:latin typeface="Times New Roman" panose="02020603050405020304" pitchFamily="18" charset="0"/>
                <a:cs typeface="Times New Roman" panose="02020603050405020304" pitchFamily="18" charset="0"/>
              </a:rPr>
              <a:t> the word</a:t>
            </a:r>
            <a:r>
              <a:rPr lang="en-US" sz="2400" dirty="0">
                <a:latin typeface="Times New Roman" panose="02020603050405020304" pitchFamily="18" charset="0"/>
                <a:cs typeface="Times New Roman" panose="02020603050405020304" pitchFamily="18" charset="0"/>
              </a:rPr>
              <a:t>; be ready in season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out of season; reprove, rebuke, exhort, with great patience and instruction. </a:t>
            </a:r>
          </a:p>
          <a:p>
            <a:pPr>
              <a:lnSpc>
                <a:spcPct val="107000"/>
              </a:lnSpc>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2 Timothy 2:15 </a:t>
            </a:r>
            <a:r>
              <a:rPr lang="en-US" sz="2400" dirty="0">
                <a:latin typeface="Times New Roman" panose="02020603050405020304" pitchFamily="18" charset="0"/>
                <a:cs typeface="Times New Roman" panose="02020603050405020304" pitchFamily="18" charset="0"/>
              </a:rPr>
              <a:t> Be diligent to </a:t>
            </a:r>
            <a:r>
              <a:rPr lang="en-US" sz="2400" b="1" u="sng" dirty="0">
                <a:highlight>
                  <a:srgbClr val="FFFF00"/>
                </a:highlight>
                <a:latin typeface="Times New Roman" panose="02020603050405020304" pitchFamily="18" charset="0"/>
                <a:cs typeface="Times New Roman" panose="02020603050405020304" pitchFamily="18" charset="0"/>
              </a:rPr>
              <a:t>present yourself approved to God </a:t>
            </a:r>
            <a:r>
              <a:rPr lang="en-US" sz="2400" dirty="0">
                <a:latin typeface="Times New Roman" panose="02020603050405020304" pitchFamily="18" charset="0"/>
                <a:cs typeface="Times New Roman" panose="02020603050405020304" pitchFamily="18" charset="0"/>
              </a:rPr>
              <a:t>as a workman who does not need to be ashamed, </a:t>
            </a:r>
            <a:r>
              <a:rPr lang="en-US" sz="2400" b="1" u="sng" dirty="0">
                <a:highlight>
                  <a:srgbClr val="00FF00"/>
                </a:highlight>
                <a:latin typeface="Times New Roman" panose="02020603050405020304" pitchFamily="18" charset="0"/>
                <a:cs typeface="Times New Roman" panose="02020603050405020304" pitchFamily="18" charset="0"/>
              </a:rPr>
              <a:t>accurately handling the word of truth</a:t>
            </a:r>
            <a:r>
              <a:rPr lang="en-US" sz="2400" dirty="0">
                <a:latin typeface="Times New Roman" panose="02020603050405020304" pitchFamily="18" charset="0"/>
                <a:cs typeface="Times New Roman" panose="02020603050405020304" pitchFamily="18" charset="0"/>
              </a:rPr>
              <a:t>. </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355934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93866"/>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When Jesus came into the world to save men, the repeated refrain was the prophesied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of heaven</a:t>
            </a:r>
            <a:endParaRPr lang="en-US" sz="2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cs typeface="Times New Roman" panose="02020603050405020304" pitchFamily="18" charset="0"/>
              </a:rPr>
              <a:t>With one exception, 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ospel accounts refer exclusively to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of God or the Kingdom of Heaven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term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is only mentioned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twice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in the four gospel accounts – really only once.</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But….the post-Pentecost use of the term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 - body - body of Christ explodes</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remaining 23 books continue to mention the kingdom but not nearly as often as it references the church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340426495"/>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7417415"/>
          </a:xfrm>
          <a:prstGeom prst="rect">
            <a:avLst/>
          </a:prstGeom>
          <a:noFill/>
        </p:spPr>
        <p:txBody>
          <a:bodyPr wrap="square">
            <a:spAutoFit/>
          </a:bodyPr>
          <a:lstStyle/>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Prayer in the Assembly: 1 Corinthians 14:15</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Timothy 2:1-8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First of all, then, I urge that entreaties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prayers, petitions </a:t>
            </a:r>
            <a:r>
              <a:rPr lang="en-US" sz="2400" b="1" i="1" u="sng" dirty="0">
                <a:highlight>
                  <a:srgbClr val="00FF00"/>
                </a:highlight>
                <a:latin typeface="Times New Roman" panose="02020603050405020304" pitchFamily="18" charset="0"/>
                <a:cs typeface="Times New Roman" panose="02020603050405020304" pitchFamily="18" charset="0"/>
              </a:rPr>
              <a:t>and</a:t>
            </a:r>
            <a:r>
              <a:rPr lang="en-US" sz="2400" b="1" u="sng" dirty="0">
                <a:highlight>
                  <a:srgbClr val="00FF00"/>
                </a:highlight>
                <a:latin typeface="Times New Roman" panose="02020603050405020304" pitchFamily="18" charset="0"/>
                <a:cs typeface="Times New Roman" panose="02020603050405020304" pitchFamily="18" charset="0"/>
              </a:rPr>
              <a:t> thanksgivings</a:t>
            </a:r>
            <a:r>
              <a:rPr lang="en-US" sz="2400" b="1" u="sng"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be made on behalf of all men,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Therefore I want the </a:t>
            </a:r>
            <a:r>
              <a:rPr lang="en-US" sz="2400" b="1" u="sng" dirty="0">
                <a:highlight>
                  <a:srgbClr val="FFFF00"/>
                </a:highlight>
                <a:latin typeface="Times New Roman" panose="02020603050405020304" pitchFamily="18" charset="0"/>
                <a:cs typeface="Times New Roman" panose="02020603050405020304" pitchFamily="18" charset="0"/>
              </a:rPr>
              <a:t>men in every place to </a:t>
            </a:r>
            <a:r>
              <a:rPr lang="en-US" sz="2400" b="1" u="sng" dirty="0">
                <a:highlight>
                  <a:srgbClr val="00FF00"/>
                </a:highlight>
                <a:latin typeface="Times New Roman" panose="02020603050405020304" pitchFamily="18" charset="0"/>
                <a:cs typeface="Times New Roman" panose="02020603050405020304" pitchFamily="18" charset="0"/>
              </a:rPr>
              <a:t>pray</a:t>
            </a:r>
            <a:r>
              <a:rPr lang="en-US" sz="2400" dirty="0">
                <a:latin typeface="Times New Roman" panose="02020603050405020304" pitchFamily="18" charset="0"/>
                <a:cs typeface="Times New Roman" panose="02020603050405020304" pitchFamily="18" charset="0"/>
              </a:rPr>
              <a:t>, lifting up holy hands, without wrath and dissension.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2:42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They</a:t>
            </a:r>
            <a:r>
              <a:rPr lang="en-US" sz="2400" dirty="0">
                <a:latin typeface="Times New Roman" panose="02020603050405020304" pitchFamily="18" charset="0"/>
                <a:cs typeface="Times New Roman" panose="02020603050405020304" pitchFamily="18" charset="0"/>
              </a:rPr>
              <a:t> (the church) were continually </a:t>
            </a:r>
            <a:r>
              <a:rPr lang="en-US" sz="2400" b="1" u="sng" dirty="0">
                <a:highlight>
                  <a:srgbClr val="FFFF00"/>
                </a:highlight>
                <a:latin typeface="Times New Roman" panose="02020603050405020304" pitchFamily="18" charset="0"/>
                <a:cs typeface="Times New Roman" panose="02020603050405020304" pitchFamily="18" charset="0"/>
              </a:rPr>
              <a:t>devoting</a:t>
            </a:r>
            <a:r>
              <a:rPr lang="en-US" sz="2400" dirty="0">
                <a:latin typeface="Times New Roman" panose="02020603050405020304" pitchFamily="18" charset="0"/>
                <a:cs typeface="Times New Roman" panose="02020603050405020304" pitchFamily="18" charset="0"/>
              </a:rPr>
              <a:t> themselves to the </a:t>
            </a:r>
            <a:r>
              <a:rPr lang="en-US" sz="2400" b="1" u="sng" dirty="0">
                <a:highlight>
                  <a:srgbClr val="FFFF00"/>
                </a:highlight>
                <a:latin typeface="Times New Roman" panose="02020603050405020304" pitchFamily="18" charset="0"/>
                <a:cs typeface="Times New Roman" panose="02020603050405020304" pitchFamily="18" charset="0"/>
              </a:rPr>
              <a:t>apostles' teaching </a:t>
            </a:r>
            <a:r>
              <a:rPr lang="en-US" sz="2400" dirty="0">
                <a:latin typeface="Times New Roman" panose="02020603050405020304" pitchFamily="18" charset="0"/>
                <a:cs typeface="Times New Roman" panose="02020603050405020304" pitchFamily="18" charset="0"/>
              </a:rPr>
              <a:t>and to </a:t>
            </a:r>
            <a:r>
              <a:rPr lang="en-US" sz="2400" b="1" u="sng" dirty="0">
                <a:highlight>
                  <a:srgbClr val="FFFF00"/>
                </a:highlight>
                <a:latin typeface="Times New Roman" panose="02020603050405020304" pitchFamily="18" charset="0"/>
                <a:cs typeface="Times New Roman" panose="02020603050405020304" pitchFamily="18" charset="0"/>
              </a:rPr>
              <a:t>fellowship</a:t>
            </a:r>
            <a:r>
              <a:rPr lang="en-US" sz="2400" dirty="0">
                <a:latin typeface="Times New Roman" panose="02020603050405020304" pitchFamily="18" charset="0"/>
                <a:cs typeface="Times New Roman" panose="02020603050405020304" pitchFamily="18" charset="0"/>
              </a:rPr>
              <a:t>, to the </a:t>
            </a:r>
            <a:r>
              <a:rPr lang="en-US" sz="2400" b="1" u="sng" dirty="0">
                <a:highlight>
                  <a:srgbClr val="FFFF00"/>
                </a:highlight>
                <a:latin typeface="Times New Roman" panose="02020603050405020304" pitchFamily="18" charset="0"/>
                <a:cs typeface="Times New Roman" panose="02020603050405020304" pitchFamily="18" charset="0"/>
              </a:rPr>
              <a:t>breaking of bread </a:t>
            </a:r>
            <a:r>
              <a:rPr lang="en-US" sz="2400" dirty="0">
                <a:latin typeface="Times New Roman" panose="02020603050405020304" pitchFamily="18" charset="0"/>
                <a:cs typeface="Times New Roman" panose="02020603050405020304" pitchFamily="18" charset="0"/>
              </a:rPr>
              <a:t>and </a:t>
            </a:r>
            <a:r>
              <a:rPr lang="en-US" sz="2400" b="1" u="sng" dirty="0">
                <a:highlight>
                  <a:srgbClr val="00FF00"/>
                </a:highlight>
                <a:latin typeface="Times New Roman" panose="02020603050405020304" pitchFamily="18" charset="0"/>
                <a:cs typeface="Times New Roman" panose="02020603050405020304" pitchFamily="18" charset="0"/>
              </a:rPr>
              <a:t>to prayer</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6:18 </a:t>
            </a:r>
            <a:r>
              <a:rPr lang="en-US" sz="2400" dirty="0">
                <a:latin typeface="Times New Roman" panose="02020603050405020304" pitchFamily="18" charset="0"/>
                <a:cs typeface="Times New Roman" panose="02020603050405020304" pitchFamily="18" charset="0"/>
              </a:rPr>
              <a:t> With all prayer and petition </a:t>
            </a:r>
            <a:r>
              <a:rPr lang="en-US" sz="2400" b="1" u="sng" dirty="0">
                <a:highlight>
                  <a:srgbClr val="00FF00"/>
                </a:highlight>
                <a:latin typeface="Times New Roman" panose="02020603050405020304" pitchFamily="18" charset="0"/>
                <a:cs typeface="Times New Roman" panose="02020603050405020304" pitchFamily="18" charset="0"/>
              </a:rPr>
              <a:t>pray</a:t>
            </a:r>
            <a:r>
              <a:rPr lang="en-US" sz="2400" b="1" u="sng" dirty="0">
                <a:latin typeface="Times New Roman" panose="02020603050405020304" pitchFamily="18" charset="0"/>
                <a:cs typeface="Times New Roman" panose="02020603050405020304" pitchFamily="18" charset="0"/>
              </a:rPr>
              <a:t> at all times </a:t>
            </a:r>
            <a:r>
              <a:rPr lang="en-US" sz="2400" dirty="0">
                <a:latin typeface="Times New Roman" panose="02020603050405020304" pitchFamily="18" charset="0"/>
                <a:cs typeface="Times New Roman" panose="02020603050405020304" pitchFamily="18" charset="0"/>
              </a:rPr>
              <a:t>in the Spirit, and with this in view, be on the alert with all perseverance and </a:t>
            </a:r>
            <a:r>
              <a:rPr lang="en-US" sz="2400" b="1" u="sng" dirty="0">
                <a:highlight>
                  <a:srgbClr val="00FF00"/>
                </a:highlight>
                <a:latin typeface="Times New Roman" panose="02020603050405020304" pitchFamily="18" charset="0"/>
                <a:cs typeface="Times New Roman" panose="02020603050405020304" pitchFamily="18" charset="0"/>
              </a:rPr>
              <a:t>petition </a:t>
            </a:r>
            <a:r>
              <a:rPr lang="en-US" sz="2400" b="1" u="sng" dirty="0">
                <a:highlight>
                  <a:srgbClr val="FFFF00"/>
                </a:highlight>
                <a:latin typeface="Times New Roman" panose="02020603050405020304" pitchFamily="18" charset="0"/>
                <a:cs typeface="Times New Roman" panose="02020603050405020304" pitchFamily="18" charset="0"/>
              </a:rPr>
              <a:t>for all the saints</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Thessalonians 5:17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pray</a:t>
            </a:r>
            <a:r>
              <a:rPr lang="en-US" sz="2400" b="1" u="sng"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without ceasing; </a:t>
            </a:r>
            <a:br>
              <a:rPr lang="en-US" sz="2400" dirty="0">
                <a:latin typeface="Times New Roman" panose="02020603050405020304" pitchFamily="18" charset="0"/>
                <a:cs typeface="Times New Roman" panose="02020603050405020304" pitchFamily="18" charset="0"/>
              </a:rPr>
            </a:br>
            <a:br>
              <a:rPr lang="en-US" sz="2400" dirty="0"/>
            </a:br>
            <a:endParaRPr lang="en-US" sz="2400" dirty="0"/>
          </a:p>
          <a:p>
            <a:endParaRPr lang="en-US" sz="2400" dirty="0"/>
          </a:p>
          <a:p>
            <a:endParaRPr lang="en-US" sz="2400" dirty="0"/>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7698684"/>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5632311"/>
          </a:xfrm>
          <a:prstGeom prst="rect">
            <a:avLst/>
          </a:prstGeom>
          <a:noFill/>
        </p:spPr>
        <p:txBody>
          <a:bodyPr wrap="square">
            <a:spAutoFit/>
          </a:bodyPr>
          <a:lstStyle/>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Singing in the Assembly: 1 Corinthians 14:26</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5:18-21 … </a:t>
            </a:r>
            <a:r>
              <a:rPr lang="en-US" sz="2400" dirty="0">
                <a:latin typeface="Times New Roman" panose="02020603050405020304" pitchFamily="18" charset="0"/>
                <a:cs typeface="Times New Roman" panose="02020603050405020304" pitchFamily="18" charset="0"/>
              </a:rPr>
              <a:t>be </a:t>
            </a:r>
            <a:r>
              <a:rPr lang="en-US" sz="2400" b="1" u="sng" dirty="0">
                <a:highlight>
                  <a:srgbClr val="FFFF00"/>
                </a:highlight>
                <a:latin typeface="Times New Roman" panose="02020603050405020304" pitchFamily="18" charset="0"/>
                <a:cs typeface="Times New Roman" panose="02020603050405020304" pitchFamily="18" charset="0"/>
              </a:rPr>
              <a:t>filled with the </a:t>
            </a:r>
            <a:r>
              <a:rPr lang="en-US" sz="2400" b="1" u="sng" dirty="0">
                <a:highlight>
                  <a:srgbClr val="00FF00"/>
                </a:highlight>
                <a:latin typeface="Times New Roman" panose="02020603050405020304" pitchFamily="18" charset="0"/>
                <a:cs typeface="Times New Roman" panose="02020603050405020304" pitchFamily="18" charset="0"/>
              </a:rPr>
              <a:t>Spirit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speaking to one another </a:t>
            </a:r>
            <a:r>
              <a:rPr lang="en-US" sz="2400" dirty="0">
                <a:latin typeface="Times New Roman" panose="02020603050405020304" pitchFamily="18" charset="0"/>
                <a:cs typeface="Times New Roman" panose="02020603050405020304" pitchFamily="18" charset="0"/>
              </a:rPr>
              <a:t>in </a:t>
            </a:r>
            <a:r>
              <a:rPr lang="en-US" sz="2400" b="1" u="sng" dirty="0">
                <a:highlight>
                  <a:srgbClr val="FFFF00"/>
                </a:highlight>
                <a:latin typeface="Times New Roman" panose="02020603050405020304" pitchFamily="18" charset="0"/>
                <a:cs typeface="Times New Roman" panose="02020603050405020304" pitchFamily="18" charset="0"/>
              </a:rPr>
              <a:t>psalms and hymns and spiritual songs, singing and making melody with your heart </a:t>
            </a:r>
            <a:r>
              <a:rPr lang="en-US" sz="2400" b="1" u="sng" dirty="0">
                <a:highlight>
                  <a:srgbClr val="00FF00"/>
                </a:highlight>
                <a:latin typeface="Times New Roman" panose="02020603050405020304" pitchFamily="18" charset="0"/>
                <a:cs typeface="Times New Roman" panose="02020603050405020304" pitchFamily="18" charset="0"/>
              </a:rPr>
              <a:t>to the Lord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always giving thanks for all things in the name of our Lord Jesus Christ to God, even the Father;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and </a:t>
            </a:r>
            <a:r>
              <a:rPr lang="en-US" sz="2400" b="1" u="sng" dirty="0">
                <a:latin typeface="Times New Roman" panose="02020603050405020304" pitchFamily="18" charset="0"/>
                <a:cs typeface="Times New Roman" panose="02020603050405020304" pitchFamily="18" charset="0"/>
              </a:rPr>
              <a:t>be </a:t>
            </a:r>
            <a:r>
              <a:rPr lang="en-US" sz="2400" b="1" u="sng" dirty="0">
                <a:highlight>
                  <a:srgbClr val="00FF00"/>
                </a:highlight>
                <a:latin typeface="Times New Roman" panose="02020603050405020304" pitchFamily="18" charset="0"/>
                <a:cs typeface="Times New Roman" panose="02020603050405020304" pitchFamily="18" charset="0"/>
              </a:rPr>
              <a:t>subject to one another </a:t>
            </a:r>
            <a:r>
              <a:rPr lang="en-US" sz="2400" b="1" u="sng" dirty="0">
                <a:latin typeface="Times New Roman" panose="02020603050405020304" pitchFamily="18" charset="0"/>
                <a:cs typeface="Times New Roman" panose="02020603050405020304" pitchFamily="18" charset="0"/>
              </a:rPr>
              <a:t>in the fear of Christ</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Colossians 3:16 </a:t>
            </a:r>
            <a:r>
              <a:rPr lang="en-US" sz="2400" dirty="0">
                <a:latin typeface="Times New Roman" panose="02020603050405020304" pitchFamily="18" charset="0"/>
                <a:cs typeface="Times New Roman" panose="02020603050405020304" pitchFamily="18" charset="0"/>
              </a:rPr>
              <a:t>Let the word of Christ richly dwell within you, with all wisdom </a:t>
            </a:r>
            <a:r>
              <a:rPr lang="en-US" sz="2400" b="1" u="sng" dirty="0">
                <a:highlight>
                  <a:srgbClr val="FFFF00"/>
                </a:highlight>
                <a:latin typeface="Times New Roman" panose="02020603050405020304" pitchFamily="18" charset="0"/>
                <a:cs typeface="Times New Roman" panose="02020603050405020304" pitchFamily="18" charset="0"/>
              </a:rPr>
              <a:t>teaching and admonishing </a:t>
            </a:r>
            <a:r>
              <a:rPr lang="en-US" sz="2400" b="1" u="sng" dirty="0">
                <a:highlight>
                  <a:srgbClr val="00FF00"/>
                </a:highlight>
                <a:latin typeface="Times New Roman" panose="02020603050405020304" pitchFamily="18" charset="0"/>
                <a:cs typeface="Times New Roman" panose="02020603050405020304" pitchFamily="18" charset="0"/>
              </a:rPr>
              <a:t>one another </a:t>
            </a:r>
            <a:r>
              <a:rPr lang="en-US" sz="2400" b="1" u="sng" dirty="0">
                <a:highlight>
                  <a:srgbClr val="FFFF00"/>
                </a:highlight>
                <a:latin typeface="Times New Roman" panose="02020603050405020304" pitchFamily="18" charset="0"/>
                <a:cs typeface="Times New Roman" panose="02020603050405020304" pitchFamily="18" charset="0"/>
              </a:rPr>
              <a:t>with psalms </a:t>
            </a:r>
            <a:r>
              <a:rPr lang="en-US" sz="2400" b="1" i="1" u="sng" dirty="0">
                <a:highlight>
                  <a:srgbClr val="FFFF00"/>
                </a:highlight>
                <a:latin typeface="Times New Roman" panose="02020603050405020304" pitchFamily="18" charset="0"/>
                <a:cs typeface="Times New Roman" panose="02020603050405020304" pitchFamily="18" charset="0"/>
              </a:rPr>
              <a:t>and</a:t>
            </a:r>
            <a:r>
              <a:rPr lang="en-US" sz="2400" b="1" u="sng" dirty="0">
                <a:highlight>
                  <a:srgbClr val="FFFF00"/>
                </a:highlight>
                <a:latin typeface="Times New Roman" panose="02020603050405020304" pitchFamily="18" charset="0"/>
                <a:cs typeface="Times New Roman" panose="02020603050405020304" pitchFamily="18" charset="0"/>
              </a:rPr>
              <a:t> hymns </a:t>
            </a:r>
            <a:r>
              <a:rPr lang="en-US" sz="2400" b="1" i="1" u="sng" dirty="0">
                <a:highlight>
                  <a:srgbClr val="FFFF00"/>
                </a:highlight>
                <a:latin typeface="Times New Roman" panose="02020603050405020304" pitchFamily="18" charset="0"/>
                <a:cs typeface="Times New Roman" panose="02020603050405020304" pitchFamily="18" charset="0"/>
              </a:rPr>
              <a:t>and</a:t>
            </a:r>
            <a:r>
              <a:rPr lang="en-US" sz="2400" b="1" u="sng" dirty="0">
                <a:highlight>
                  <a:srgbClr val="FFFF00"/>
                </a:highlight>
                <a:latin typeface="Times New Roman" panose="02020603050405020304" pitchFamily="18" charset="0"/>
                <a:cs typeface="Times New Roman" panose="02020603050405020304" pitchFamily="18" charset="0"/>
              </a:rPr>
              <a:t> spiritual songs, singing </a:t>
            </a:r>
            <a:r>
              <a:rPr lang="en-US" sz="2400" dirty="0">
                <a:latin typeface="Times New Roman" panose="02020603050405020304" pitchFamily="18" charset="0"/>
                <a:cs typeface="Times New Roman" panose="02020603050405020304" pitchFamily="18" charset="0"/>
              </a:rPr>
              <a:t>with thankfulness in your hearts </a:t>
            </a:r>
            <a:r>
              <a:rPr lang="en-US" sz="2400" b="1" u="sng" dirty="0">
                <a:highlight>
                  <a:srgbClr val="00FF00"/>
                </a:highlight>
                <a:latin typeface="Times New Roman" panose="02020603050405020304" pitchFamily="18" charset="0"/>
                <a:cs typeface="Times New Roman" panose="02020603050405020304" pitchFamily="18" charset="0"/>
              </a:rPr>
              <a:t>to God</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The gathering together or assembling is necessarily required for:</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Speaking and singing psalms, hymns, songs </a:t>
            </a:r>
            <a:r>
              <a:rPr lang="en-US" sz="2400" b="1" u="sng" dirty="0">
                <a:highlight>
                  <a:srgbClr val="00FF00"/>
                </a:highlight>
                <a:latin typeface="Times New Roman" panose="02020603050405020304" pitchFamily="18" charset="0"/>
                <a:cs typeface="Times New Roman" panose="02020603050405020304" pitchFamily="18" charset="0"/>
              </a:rPr>
              <a:t>to one another</a:t>
            </a:r>
            <a:r>
              <a:rPr lang="en-US" sz="2400" dirty="0">
                <a:latin typeface="Times New Roman" panose="02020603050405020304" pitchFamily="18" charset="0"/>
                <a:cs typeface="Times New Roman" panose="02020603050405020304" pitchFamily="18" charset="0"/>
              </a:rPr>
              <a:t> and </a:t>
            </a:r>
            <a:r>
              <a:rPr lang="en-US" sz="2400" b="1" u="sng" dirty="0">
                <a:highlight>
                  <a:srgbClr val="00FF00"/>
                </a:highlight>
                <a:latin typeface="Times New Roman" panose="02020603050405020304" pitchFamily="18" charset="0"/>
                <a:cs typeface="Times New Roman" panose="02020603050405020304" pitchFamily="18" charset="0"/>
              </a:rPr>
              <a:t>the Lord</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Being subject to </a:t>
            </a:r>
            <a:r>
              <a:rPr lang="en-US" sz="2400" b="1" u="sng" dirty="0">
                <a:highlight>
                  <a:srgbClr val="00FF00"/>
                </a:highlight>
                <a:latin typeface="Times New Roman" panose="02020603050405020304" pitchFamily="18" charset="0"/>
                <a:cs typeface="Times New Roman" panose="02020603050405020304" pitchFamily="18" charset="0"/>
              </a:rPr>
              <a:t>one another</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Teaching, admonishing and singing psalms, hymns, and songs </a:t>
            </a:r>
            <a:r>
              <a:rPr lang="en-US" sz="2400" b="1" u="sng" dirty="0">
                <a:highlight>
                  <a:srgbClr val="00FF00"/>
                </a:highlight>
                <a:latin typeface="Times New Roman" panose="02020603050405020304" pitchFamily="18" charset="0"/>
                <a:cs typeface="Times New Roman" panose="02020603050405020304" pitchFamily="18" charset="0"/>
              </a:rPr>
              <a:t>to one another</a:t>
            </a:r>
            <a:r>
              <a:rPr lang="en-US" sz="2400" dirty="0">
                <a:latin typeface="Times New Roman" panose="02020603050405020304" pitchFamily="18" charset="0"/>
                <a:cs typeface="Times New Roman" panose="02020603050405020304" pitchFamily="18" charset="0"/>
              </a:rPr>
              <a:t> and </a:t>
            </a:r>
            <a:r>
              <a:rPr lang="en-US" sz="2400" b="1" u="sng" dirty="0">
                <a:highlight>
                  <a:srgbClr val="00FF00"/>
                </a:highlight>
                <a:latin typeface="Times New Roman" panose="02020603050405020304" pitchFamily="18" charset="0"/>
                <a:cs typeface="Times New Roman" panose="02020603050405020304" pitchFamily="18" charset="0"/>
              </a:rPr>
              <a:t>God</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9030682"/>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9537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34705" y="760985"/>
            <a:ext cx="11378193" cy="6001643"/>
          </a:xfrm>
          <a:prstGeom prst="rect">
            <a:avLst/>
          </a:prstGeom>
          <a:noFill/>
        </p:spPr>
        <p:txBody>
          <a:bodyPr wrap="square">
            <a:spAutoFit/>
          </a:bodyPr>
          <a:lstStyle/>
          <a:p>
            <a:pPr marL="0" marR="0">
              <a:spcBef>
                <a:spcPts val="0"/>
              </a:spcBef>
              <a:spcAft>
                <a:spcPts val="0"/>
              </a:spcAft>
            </a:pPr>
            <a:r>
              <a:rPr lang="en-US" sz="2000" b="1" dirty="0">
                <a:latin typeface="Times New Roman" panose="02020603050405020304" pitchFamily="18" charset="0"/>
                <a:cs typeface="Times New Roman" panose="02020603050405020304" pitchFamily="18" charset="0"/>
              </a:rPr>
              <a:t>Contributions</a:t>
            </a:r>
          </a:p>
          <a:p>
            <a:pPr marL="0" marR="0">
              <a:spcBef>
                <a:spcPts val="0"/>
              </a:spcBef>
              <a:spcAft>
                <a:spcPts val="0"/>
              </a:spcAft>
            </a:pP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20:7 </a:t>
            </a:r>
            <a:r>
              <a:rPr lang="en-US" sz="2000" dirty="0">
                <a:latin typeface="Times New Roman" panose="02020603050405020304" pitchFamily="18" charset="0"/>
                <a:cs typeface="Times New Roman" panose="02020603050405020304" pitchFamily="18" charset="0"/>
              </a:rPr>
              <a:t> On the </a:t>
            </a:r>
            <a:r>
              <a:rPr lang="en-US" sz="2000" b="1" u="sng" dirty="0">
                <a:highlight>
                  <a:srgbClr val="00FF00"/>
                </a:highlight>
                <a:latin typeface="Times New Roman" panose="02020603050405020304" pitchFamily="18" charset="0"/>
                <a:cs typeface="Times New Roman" panose="02020603050405020304" pitchFamily="18" charset="0"/>
              </a:rPr>
              <a:t>first day of the week</a:t>
            </a:r>
            <a:r>
              <a:rPr lang="en-US" sz="2000" dirty="0">
                <a:latin typeface="Times New Roman" panose="02020603050405020304" pitchFamily="18" charset="0"/>
                <a:cs typeface="Times New Roman" panose="02020603050405020304" pitchFamily="18" charset="0"/>
              </a:rPr>
              <a:t>, when we were </a:t>
            </a:r>
            <a:r>
              <a:rPr lang="en-US" sz="2000" b="1" u="sng" dirty="0">
                <a:highlight>
                  <a:srgbClr val="00FFFF"/>
                </a:highlight>
                <a:latin typeface="Times New Roman" panose="02020603050405020304" pitchFamily="18" charset="0"/>
                <a:cs typeface="Times New Roman" panose="02020603050405020304" pitchFamily="18" charset="0"/>
              </a:rPr>
              <a:t>gathered together </a:t>
            </a:r>
            <a:r>
              <a:rPr lang="en-US" sz="2000" dirty="0">
                <a:latin typeface="Times New Roman" panose="02020603050405020304" pitchFamily="18" charset="0"/>
                <a:cs typeface="Times New Roman" panose="02020603050405020304" pitchFamily="18" charset="0"/>
              </a:rPr>
              <a:t>to </a:t>
            </a:r>
            <a:r>
              <a:rPr lang="en-US" sz="2000" b="1" u="sng" dirty="0">
                <a:highlight>
                  <a:srgbClr val="FFFF00"/>
                </a:highlight>
                <a:latin typeface="Times New Roman" panose="02020603050405020304" pitchFamily="18" charset="0"/>
                <a:cs typeface="Times New Roman" panose="02020603050405020304" pitchFamily="18" charset="0"/>
              </a:rPr>
              <a:t>break bread, </a:t>
            </a:r>
            <a:r>
              <a:rPr lang="en-US" sz="2000" dirty="0">
                <a:latin typeface="Times New Roman" panose="02020603050405020304" pitchFamily="18" charset="0"/>
                <a:cs typeface="Times New Roman" panose="02020603050405020304" pitchFamily="18" charset="0"/>
              </a:rPr>
              <a:t>Paul </a:t>
            </a:r>
            <a:r>
              <a:rPr lang="en-US" sz="2000" i="1" dirty="0">
                <a:latin typeface="Times New Roman" panose="02020603050405020304" pitchFamily="18" charset="0"/>
                <a:cs typeface="Times New Roman" panose="02020603050405020304" pitchFamily="18" charset="0"/>
              </a:rPr>
              <a:t>began</a:t>
            </a:r>
            <a:r>
              <a:rPr lang="en-US" sz="2000" dirty="0">
                <a:latin typeface="Times New Roman" panose="02020603050405020304" pitchFamily="18" charset="0"/>
                <a:cs typeface="Times New Roman" panose="02020603050405020304" pitchFamily="18" charset="0"/>
              </a:rPr>
              <a:t> talking to them,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Corinthians 16:1-2</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Now concerning the </a:t>
            </a:r>
            <a:r>
              <a:rPr lang="en-US" sz="2000" b="1" u="sng" dirty="0">
                <a:highlight>
                  <a:srgbClr val="FFFF00"/>
                </a:highlight>
                <a:latin typeface="Times New Roman" panose="02020603050405020304" pitchFamily="18" charset="0"/>
                <a:cs typeface="Times New Roman" panose="02020603050405020304" pitchFamily="18" charset="0"/>
              </a:rPr>
              <a:t>collection for the saints</a:t>
            </a:r>
            <a:r>
              <a:rPr lang="en-US" sz="2000" dirty="0">
                <a:latin typeface="Times New Roman" panose="02020603050405020304" pitchFamily="18" charset="0"/>
                <a:cs typeface="Times New Roman" panose="02020603050405020304" pitchFamily="18" charset="0"/>
              </a:rPr>
              <a:t>, as I directed the churches of Galatia, so do you also. </a:t>
            </a:r>
            <a:r>
              <a:rPr lang="en-US" sz="2000" baseline="30000" dirty="0">
                <a:latin typeface="Times New Roman" panose="02020603050405020304" pitchFamily="18" charset="0"/>
                <a:cs typeface="Times New Roman" panose="02020603050405020304" pitchFamily="18" charset="0"/>
              </a:rPr>
              <a:t>2 </a:t>
            </a:r>
            <a:r>
              <a:rPr lang="en-US" sz="2000" dirty="0">
                <a:latin typeface="Times New Roman" panose="02020603050405020304" pitchFamily="18" charset="0"/>
                <a:cs typeface="Times New Roman" panose="02020603050405020304" pitchFamily="18" charset="0"/>
              </a:rPr>
              <a:t> On the </a:t>
            </a:r>
            <a:r>
              <a:rPr lang="en-US" sz="2000" b="1" u="sng" dirty="0">
                <a:highlight>
                  <a:srgbClr val="00FF00"/>
                </a:highlight>
                <a:latin typeface="Times New Roman" panose="02020603050405020304" pitchFamily="18" charset="0"/>
                <a:cs typeface="Times New Roman" panose="02020603050405020304" pitchFamily="18" charset="0"/>
              </a:rPr>
              <a:t>first day of every week </a:t>
            </a:r>
            <a:r>
              <a:rPr lang="en-US" sz="2000" dirty="0">
                <a:latin typeface="Times New Roman" panose="02020603050405020304" pitchFamily="18" charset="0"/>
                <a:cs typeface="Times New Roman" panose="02020603050405020304" pitchFamily="18" charset="0"/>
              </a:rPr>
              <a:t>each one of you is to put aside and save, as he may prosper, so that no </a:t>
            </a:r>
            <a:r>
              <a:rPr lang="en-US" sz="2000" b="1" u="sng" dirty="0">
                <a:highlight>
                  <a:srgbClr val="FFFF00"/>
                </a:highlight>
                <a:latin typeface="Times New Roman" panose="02020603050405020304" pitchFamily="18" charset="0"/>
                <a:cs typeface="Times New Roman" panose="02020603050405020304" pitchFamily="18" charset="0"/>
              </a:rPr>
              <a:t>collections</a:t>
            </a:r>
            <a:r>
              <a:rPr lang="en-US" sz="2000" b="1" u="sng"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(for saints in Jerusalem) be made when I come.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2 Corinthians 9:12 </a:t>
            </a:r>
            <a:r>
              <a:rPr lang="en-US" sz="2000" dirty="0">
                <a:latin typeface="Times New Roman" panose="02020603050405020304" pitchFamily="18" charset="0"/>
                <a:cs typeface="Times New Roman" panose="02020603050405020304" pitchFamily="18" charset="0"/>
              </a:rPr>
              <a:t> For the </a:t>
            </a:r>
            <a:r>
              <a:rPr lang="en-US" sz="2000" b="1" u="sng" dirty="0">
                <a:highlight>
                  <a:srgbClr val="FFFF00"/>
                </a:highlight>
                <a:latin typeface="Times New Roman" panose="02020603050405020304" pitchFamily="18" charset="0"/>
                <a:cs typeface="Times New Roman" panose="02020603050405020304" pitchFamily="18" charset="0"/>
              </a:rPr>
              <a:t>ministry of this service</a:t>
            </a:r>
            <a:r>
              <a:rPr lang="en-US" sz="2000" dirty="0">
                <a:latin typeface="Times New Roman" panose="02020603050405020304" pitchFamily="18" charset="0"/>
                <a:cs typeface="Times New Roman" panose="02020603050405020304" pitchFamily="18" charset="0"/>
              </a:rPr>
              <a:t> (</a:t>
            </a:r>
            <a:r>
              <a:rPr lang="en-US" sz="2000" i="1" dirty="0">
                <a:effectLst/>
                <a:highlight>
                  <a:srgbClr val="00FF00"/>
                </a:highlight>
                <a:latin typeface="Times New Roman" panose="02020603050405020304" pitchFamily="18" charset="0"/>
                <a:cs typeface="Times New Roman" panose="02020603050405020304" pitchFamily="18" charset="0"/>
              </a:rPr>
              <a:t>l</a:t>
            </a:r>
            <a:r>
              <a:rPr lang="en-US" sz="2000" b="1" i="1" dirty="0">
                <a:effectLst/>
                <a:highlight>
                  <a:srgbClr val="00FF00"/>
                </a:highlight>
                <a:latin typeface="Times New Roman" panose="02020603050405020304" pitchFamily="18" charset="0"/>
                <a:cs typeface="Times New Roman" panose="02020603050405020304" pitchFamily="18" charset="0"/>
              </a:rPr>
              <a:t>eitourgia – priestly service most often used in reference to sacrifices</a:t>
            </a:r>
            <a:r>
              <a:rPr lang="en-US" sz="2000" b="1" i="1" dirty="0">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not only fully supplying the needs of the saints, but is also overflowing through many </a:t>
            </a:r>
            <a:r>
              <a:rPr lang="en-US" sz="2000" b="1" u="sng" dirty="0">
                <a:highlight>
                  <a:srgbClr val="FFFF00"/>
                </a:highlight>
                <a:latin typeface="Times New Roman" panose="02020603050405020304" pitchFamily="18" charset="0"/>
                <a:cs typeface="Times New Roman" panose="02020603050405020304" pitchFamily="18" charset="0"/>
              </a:rPr>
              <a:t>thanksgivings to God</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More of a confirmation of assembling on the first day of the week</a:t>
            </a: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Paul is not commanding contributions must be made on the first day of the week</a:t>
            </a: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But since we assemble on the first day, it is a good time to contribute to the saints in Jerusalem</a:t>
            </a: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follows that the first day is also a good time to contribute to the needs of the local church</a:t>
            </a: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And Paul does call the collections a “priestly sacrifice” that gives thanksgiving to God</a:t>
            </a: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Giving is a sacrificial act of worship – Romans 12:1; Hebrews 13:16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159090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07378" y="1287133"/>
            <a:ext cx="11378193" cy="5386090"/>
          </a:xfrm>
          <a:prstGeom prst="rect">
            <a:avLst/>
          </a:prstGeom>
          <a:noFill/>
        </p:spPr>
        <p:txBody>
          <a:bodyPr wrap="square">
            <a:spAutoFit/>
          </a:bodyPr>
          <a:lstStyle/>
          <a:p>
            <a:pPr marL="0" marR="0" algn="ctr">
              <a:spcBef>
                <a:spcPts val="0"/>
              </a:spcBef>
              <a:spcAft>
                <a:spcPts val="0"/>
              </a:spcAft>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When is the Church </a:t>
            </a:r>
            <a:r>
              <a:rPr lang="en-US" sz="40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Required</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to Assemble?</a:t>
            </a:r>
          </a:p>
          <a:p>
            <a:pPr marL="0" marR="0" algn="ctr">
              <a:spcBef>
                <a:spcPts val="0"/>
              </a:spcBef>
              <a:spcAft>
                <a:spcPts val="0"/>
              </a:spcAft>
            </a:pP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First Day of the Week – Acts 20:7</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057400" lvl="3" indent="-6858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Lord’s Supper - Exclusively</a:t>
            </a:r>
          </a:p>
          <a:p>
            <a:pPr marL="2057400" lvl="3" indent="-6858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Teach</a:t>
            </a:r>
          </a:p>
          <a:p>
            <a:pPr marL="2057400" lvl="3" indent="-6858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Sing</a:t>
            </a:r>
          </a:p>
          <a:p>
            <a:pPr marL="2057400" lvl="3" indent="-6858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Pray</a:t>
            </a:r>
            <a:endParaRPr lang="en-US" sz="4000" dirty="0">
              <a:latin typeface="Times New Roman" panose="02020603050405020304" pitchFamily="18" charset="0"/>
              <a:cs typeface="Times New Roman" panose="02020603050405020304" pitchFamily="18" charset="0"/>
            </a:endParaRPr>
          </a:p>
          <a:p>
            <a:pPr marL="2057400" lvl="3" indent="-6858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Fellowship</a:t>
            </a:r>
          </a:p>
          <a:p>
            <a:pPr marL="2057400" lvl="3" indent="-6858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Contributions</a:t>
            </a:r>
            <a:br>
              <a:rPr lang="en-US" sz="2400" dirty="0"/>
            </a:b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7143851"/>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82550" y="917912"/>
            <a:ext cx="12109449" cy="341632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Acts 20:7 </a:t>
            </a:r>
            <a:r>
              <a:rPr lang="en-US" sz="2400" dirty="0">
                <a:latin typeface="Times New Roman" panose="02020603050405020304" pitchFamily="18" charset="0"/>
                <a:cs typeface="Times New Roman" panose="02020603050405020304" pitchFamily="18" charset="0"/>
              </a:rPr>
              <a:t> On the </a:t>
            </a:r>
            <a:r>
              <a:rPr lang="en-US" sz="2400" b="1" u="sng" dirty="0">
                <a:highlight>
                  <a:srgbClr val="00FF00"/>
                </a:highlight>
                <a:latin typeface="Times New Roman" panose="02020603050405020304" pitchFamily="18" charset="0"/>
                <a:cs typeface="Times New Roman" panose="02020603050405020304" pitchFamily="18" charset="0"/>
              </a:rPr>
              <a:t>first day of the week</a:t>
            </a:r>
            <a:r>
              <a:rPr lang="en-US" sz="2400" dirty="0">
                <a:latin typeface="Times New Roman" panose="02020603050405020304" pitchFamily="18" charset="0"/>
                <a:cs typeface="Times New Roman" panose="02020603050405020304" pitchFamily="18" charset="0"/>
              </a:rPr>
              <a:t>, when we were </a:t>
            </a:r>
            <a:r>
              <a:rPr lang="en-US" sz="2400" b="1" u="sng" dirty="0">
                <a:highlight>
                  <a:srgbClr val="00FFFF"/>
                </a:highlight>
                <a:latin typeface="Times New Roman" panose="02020603050405020304" pitchFamily="18" charset="0"/>
                <a:cs typeface="Times New Roman" panose="02020603050405020304" pitchFamily="18" charset="0"/>
              </a:rPr>
              <a:t>gathered together </a:t>
            </a:r>
            <a:r>
              <a:rPr lang="en-US" sz="2400" dirty="0">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break bread, </a:t>
            </a:r>
            <a:r>
              <a:rPr lang="en-US" sz="2400" dirty="0">
                <a:latin typeface="Times New Roman" panose="02020603050405020304" pitchFamily="18" charset="0"/>
                <a:cs typeface="Times New Roman" panose="02020603050405020304" pitchFamily="18" charset="0"/>
              </a:rPr>
              <a:t>Paul </a:t>
            </a:r>
            <a:r>
              <a:rPr lang="en-US" sz="2400" i="1" dirty="0">
                <a:latin typeface="Times New Roman" panose="02020603050405020304" pitchFamily="18" charset="0"/>
                <a:cs typeface="Times New Roman" panose="02020603050405020304" pitchFamily="18" charset="0"/>
              </a:rPr>
              <a:t>began</a:t>
            </a:r>
            <a:r>
              <a:rPr lang="en-US" sz="2400" dirty="0">
                <a:latin typeface="Times New Roman" panose="02020603050405020304" pitchFamily="18" charset="0"/>
                <a:cs typeface="Times New Roman" panose="02020603050405020304" pitchFamily="18" charset="0"/>
              </a:rPr>
              <a:t> talking to them,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16:2 </a:t>
            </a:r>
            <a:r>
              <a:rPr lang="en-US" sz="2400" dirty="0">
                <a:latin typeface="Times New Roman" panose="02020603050405020304" pitchFamily="18" charset="0"/>
                <a:cs typeface="Times New Roman" panose="02020603050405020304" pitchFamily="18" charset="0"/>
              </a:rPr>
              <a:t>On the </a:t>
            </a:r>
            <a:r>
              <a:rPr lang="en-US" sz="2400" b="1" u="sng" dirty="0">
                <a:highlight>
                  <a:srgbClr val="00FF00"/>
                </a:highlight>
                <a:latin typeface="Times New Roman" panose="02020603050405020304" pitchFamily="18" charset="0"/>
                <a:cs typeface="Times New Roman" panose="02020603050405020304" pitchFamily="18" charset="0"/>
              </a:rPr>
              <a:t>first day of every week </a:t>
            </a:r>
            <a:r>
              <a:rPr lang="en-US" sz="2400" dirty="0">
                <a:latin typeface="Times New Roman" panose="02020603050405020304" pitchFamily="18" charset="0"/>
                <a:cs typeface="Times New Roman" panose="02020603050405020304" pitchFamily="18" charset="0"/>
              </a:rPr>
              <a:t>each one of you is to put aside and save, as he may prosper, so that </a:t>
            </a:r>
            <a:r>
              <a:rPr lang="en-US" sz="2400" b="1" u="sng" dirty="0">
                <a:highlight>
                  <a:srgbClr val="00FFFF"/>
                </a:highlight>
                <a:latin typeface="Times New Roman" panose="02020603050405020304" pitchFamily="18" charset="0"/>
                <a:cs typeface="Times New Roman" panose="02020603050405020304" pitchFamily="18" charset="0"/>
              </a:rPr>
              <a:t>no collections </a:t>
            </a:r>
            <a:r>
              <a:rPr lang="en-US" sz="2400" dirty="0">
                <a:latin typeface="Times New Roman" panose="02020603050405020304" pitchFamily="18" charset="0"/>
                <a:cs typeface="Times New Roman" panose="02020603050405020304" pitchFamily="18" charset="0"/>
              </a:rPr>
              <a:t>(for saints in Jerusalem) be made when I come.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10:24-25 </a:t>
            </a:r>
            <a:r>
              <a:rPr lang="en-US" sz="2400" dirty="0">
                <a:latin typeface="Times New Roman" panose="02020603050405020304" pitchFamily="18" charset="0"/>
                <a:cs typeface="Times New Roman" panose="02020603050405020304" pitchFamily="18" charset="0"/>
              </a:rPr>
              <a:t>and let us consider how to stimulate one another to love and good deeds,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25 </a:t>
            </a:r>
            <a:r>
              <a:rPr lang="en-US" sz="2400" dirty="0">
                <a:latin typeface="Times New Roman" panose="02020603050405020304" pitchFamily="18" charset="0"/>
                <a:cs typeface="Times New Roman" panose="02020603050405020304" pitchFamily="18" charset="0"/>
              </a:rPr>
              <a:t> not forsaking our own </a:t>
            </a:r>
            <a:r>
              <a:rPr lang="en-US" sz="2400" b="1" u="sng" dirty="0">
                <a:highlight>
                  <a:srgbClr val="00FF00"/>
                </a:highlight>
                <a:latin typeface="Times New Roman" panose="02020603050405020304" pitchFamily="18" charset="0"/>
                <a:cs typeface="Times New Roman" panose="02020603050405020304" pitchFamily="18" charset="0"/>
              </a:rPr>
              <a:t>assembling together</a:t>
            </a:r>
            <a:r>
              <a:rPr lang="en-US" sz="2400" dirty="0">
                <a:latin typeface="Times New Roman" panose="02020603050405020304" pitchFamily="18" charset="0"/>
                <a:cs typeface="Times New Roman" panose="02020603050405020304" pitchFamily="18" charset="0"/>
              </a:rPr>
              <a:t>, as is the habit of some,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697685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3970318"/>
          </a:xfrm>
          <a:prstGeom prst="rect">
            <a:avLst/>
          </a:prstGeom>
          <a:noFill/>
        </p:spPr>
        <p:txBody>
          <a:bodyPr wrap="square">
            <a:spAutoFit/>
          </a:bodyPr>
          <a:lstStyle/>
          <a:p>
            <a:pPr marL="0" marR="0" algn="ctr">
              <a:spcBef>
                <a:spcPts val="0"/>
              </a:spcBef>
              <a:spcAft>
                <a:spcPts val="0"/>
              </a:spcAft>
            </a:pPr>
            <a:endParaRPr lang="en-US" sz="48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4800" b="1"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Lord’s Supper</a:t>
            </a: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841012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3970318"/>
          </a:xfrm>
          <a:prstGeom prst="rect">
            <a:avLst/>
          </a:prstGeom>
          <a:noFill/>
        </p:spPr>
        <p:txBody>
          <a:bodyPr wrap="square">
            <a:spAutoFit/>
          </a:bodyPr>
          <a:lstStyle/>
          <a:p>
            <a:pPr marL="0" marR="0" algn="ctr">
              <a:spcBef>
                <a:spcPts val="0"/>
              </a:spcBef>
              <a:spcAft>
                <a:spcPts val="0"/>
              </a:spcAft>
            </a:pPr>
            <a:endParaRPr lang="en-US" sz="48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4800" b="1"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Direct Command</a:t>
            </a: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8189670"/>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4893647"/>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Lord’s Supper</a:t>
            </a:r>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26:26-28 </a:t>
            </a:r>
            <a:r>
              <a:rPr lang="en-US" sz="2400" dirty="0">
                <a:latin typeface="Times New Roman" panose="02020603050405020304" pitchFamily="18" charset="0"/>
                <a:cs typeface="Times New Roman" panose="02020603050405020304" pitchFamily="18" charset="0"/>
              </a:rPr>
              <a:t> While they were eating, Jesus </a:t>
            </a:r>
            <a:r>
              <a:rPr lang="en-US" sz="2400" b="1" u="sng" dirty="0">
                <a:highlight>
                  <a:srgbClr val="FFFF00"/>
                </a:highlight>
                <a:latin typeface="Times New Roman" panose="02020603050405020304" pitchFamily="18" charset="0"/>
                <a:cs typeface="Times New Roman" panose="02020603050405020304" pitchFamily="18" charset="0"/>
              </a:rPr>
              <a:t>took </a:t>
            </a:r>
            <a:r>
              <a:rPr lang="en-US" sz="2400" b="1" i="1" u="sng" dirty="0">
                <a:highlight>
                  <a:srgbClr val="FFFF00"/>
                </a:highlight>
                <a:latin typeface="Times New Roman" panose="02020603050405020304" pitchFamily="18" charset="0"/>
                <a:cs typeface="Times New Roman" panose="02020603050405020304" pitchFamily="18" charset="0"/>
              </a:rPr>
              <a:t>some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bread</a:t>
            </a:r>
            <a:r>
              <a:rPr lang="en-US" sz="2400" dirty="0">
                <a:latin typeface="Times New Roman" panose="02020603050405020304" pitchFamily="18" charset="0"/>
                <a:cs typeface="Times New Roman" panose="02020603050405020304" pitchFamily="18" charset="0"/>
              </a:rPr>
              <a:t>, and after a blessing,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broke </a:t>
            </a:r>
            <a:r>
              <a:rPr lang="en-US" sz="2400" b="1" i="1" u="sng" dirty="0">
                <a:highlight>
                  <a:srgbClr val="00FF00"/>
                </a:highlight>
                <a:latin typeface="Times New Roman" panose="02020603050405020304" pitchFamily="18" charset="0"/>
                <a:cs typeface="Times New Roman" panose="02020603050405020304" pitchFamily="18" charset="0"/>
              </a:rPr>
              <a:t>it</a:t>
            </a:r>
            <a:r>
              <a:rPr lang="en-US" sz="2400" b="1" u="sng"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gave </a:t>
            </a:r>
            <a:r>
              <a:rPr lang="en-US" sz="2400" i="1" dirty="0">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to the disciples, and said, "</a:t>
            </a:r>
            <a:r>
              <a:rPr lang="en-US" sz="2400" b="1" u="sng" dirty="0">
                <a:highlight>
                  <a:srgbClr val="00FF00"/>
                </a:highlight>
                <a:latin typeface="Times New Roman" panose="02020603050405020304" pitchFamily="18" charset="0"/>
                <a:cs typeface="Times New Roman" panose="02020603050405020304" pitchFamily="18" charset="0"/>
              </a:rPr>
              <a:t>Take, eat</a:t>
            </a:r>
            <a:r>
              <a:rPr lang="en-US" sz="2400" b="1" u="sng" dirty="0">
                <a:highlight>
                  <a:srgbClr val="FFFF00"/>
                </a:highlight>
                <a:latin typeface="Times New Roman" panose="02020603050405020304" pitchFamily="18" charset="0"/>
                <a:cs typeface="Times New Roman" panose="02020603050405020304" pitchFamily="18" charset="0"/>
              </a:rPr>
              <a:t>; this is My body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And when He had taken a cup and given thanks, He gave </a:t>
            </a:r>
            <a:r>
              <a:rPr lang="en-US" sz="2400" i="1" dirty="0">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to them, saying, "</a:t>
            </a:r>
            <a:r>
              <a:rPr lang="en-US" sz="2400" b="1" u="sng" dirty="0">
                <a:highlight>
                  <a:srgbClr val="00FF00"/>
                </a:highlight>
                <a:latin typeface="Times New Roman" panose="02020603050405020304" pitchFamily="18" charset="0"/>
                <a:cs typeface="Times New Roman" panose="02020603050405020304" pitchFamily="18" charset="0"/>
              </a:rPr>
              <a:t>Drink from it, all of you</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for this is </a:t>
            </a:r>
            <a:r>
              <a:rPr lang="en-US" sz="2400" b="1" u="sng" dirty="0">
                <a:highlight>
                  <a:srgbClr val="FFFF00"/>
                </a:highlight>
                <a:latin typeface="Times New Roman" panose="02020603050405020304" pitchFamily="18" charset="0"/>
                <a:cs typeface="Times New Roman" panose="02020603050405020304" pitchFamily="18" charset="0"/>
              </a:rPr>
              <a:t>My blood of the covenant</a:t>
            </a:r>
            <a:r>
              <a:rPr lang="en-US" sz="2400" dirty="0">
                <a:latin typeface="Times New Roman" panose="02020603050405020304" pitchFamily="18" charset="0"/>
                <a:cs typeface="Times New Roman" panose="02020603050405020304" pitchFamily="18" charset="0"/>
              </a:rPr>
              <a:t>, which is poured out for many for forgiveness of sins. </a:t>
            </a:r>
          </a:p>
          <a:p>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Mark 14:22-24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While they were eating, He </a:t>
            </a:r>
            <a:r>
              <a:rPr lang="en-US" sz="2400" b="1" u="sng" dirty="0">
                <a:highlight>
                  <a:srgbClr val="FFFF00"/>
                </a:highlight>
                <a:latin typeface="Times New Roman" panose="02020603050405020304" pitchFamily="18" charset="0"/>
                <a:cs typeface="Times New Roman" panose="02020603050405020304" pitchFamily="18" charset="0"/>
              </a:rPr>
              <a:t>took </a:t>
            </a:r>
            <a:r>
              <a:rPr lang="en-US" sz="2400" b="1" i="1" u="sng" dirty="0">
                <a:highlight>
                  <a:srgbClr val="FFFF00"/>
                </a:highlight>
                <a:latin typeface="Times New Roman" panose="02020603050405020304" pitchFamily="18" charset="0"/>
                <a:cs typeface="Times New Roman" panose="02020603050405020304" pitchFamily="18" charset="0"/>
              </a:rPr>
              <a:t>some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bread</a:t>
            </a:r>
            <a:r>
              <a:rPr lang="en-US" sz="2400" dirty="0">
                <a:latin typeface="Times New Roman" panose="02020603050405020304" pitchFamily="18" charset="0"/>
                <a:cs typeface="Times New Roman" panose="02020603050405020304" pitchFamily="18" charset="0"/>
              </a:rPr>
              <a:t>, and after a blessing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broke </a:t>
            </a:r>
            <a:r>
              <a:rPr lang="en-US" sz="2400" b="1" i="1" u="sng" dirty="0">
                <a:highlight>
                  <a:srgbClr val="00FF00"/>
                </a:highlight>
                <a:latin typeface="Times New Roman" panose="02020603050405020304" pitchFamily="18" charset="0"/>
                <a:cs typeface="Times New Roman" panose="02020603050405020304" pitchFamily="18" charset="0"/>
              </a:rPr>
              <a:t>it</a:t>
            </a:r>
            <a:r>
              <a:rPr lang="en-US" sz="2400" i="1" dirty="0">
                <a:highlight>
                  <a:srgbClr val="00FF00"/>
                </a:highlight>
                <a:latin typeface="Times New Roman" panose="02020603050405020304" pitchFamily="18" charset="0"/>
                <a:cs typeface="Times New Roman" panose="02020603050405020304" pitchFamily="18" charset="0"/>
              </a:rPr>
              <a:t>,</a:t>
            </a:r>
            <a:r>
              <a:rPr lang="en-US" sz="2400"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gave </a:t>
            </a:r>
            <a:r>
              <a:rPr lang="en-US" sz="2400" i="1" dirty="0">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to them, and said, "</a:t>
            </a:r>
            <a:r>
              <a:rPr lang="en-US" sz="2400" b="1" u="sng" dirty="0">
                <a:highlight>
                  <a:srgbClr val="00FF00"/>
                </a:highlight>
                <a:latin typeface="Times New Roman" panose="02020603050405020304" pitchFamily="18" charset="0"/>
                <a:cs typeface="Times New Roman" panose="02020603050405020304" pitchFamily="18" charset="0"/>
              </a:rPr>
              <a:t>Take </a:t>
            </a:r>
            <a:r>
              <a:rPr lang="en-US" sz="2400" b="1" i="1" u="sng" dirty="0">
                <a:highlight>
                  <a:srgbClr val="00FF00"/>
                </a:highlight>
                <a:latin typeface="Times New Roman" panose="02020603050405020304" pitchFamily="18" charset="0"/>
                <a:cs typeface="Times New Roman" panose="02020603050405020304" pitchFamily="18" charset="0"/>
              </a:rPr>
              <a:t>it;</a:t>
            </a:r>
            <a:r>
              <a:rPr lang="en-US" sz="2400" b="1" u="sng" dirty="0">
                <a:highlight>
                  <a:srgbClr val="00FF00"/>
                </a:highlight>
                <a:latin typeface="Times New Roman" panose="02020603050405020304" pitchFamily="18" charset="0"/>
                <a:cs typeface="Times New Roman" panose="02020603050405020304" pitchFamily="18" charset="0"/>
              </a:rPr>
              <a:t> this is My body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 And when </a:t>
            </a:r>
            <a:r>
              <a:rPr lang="en-US" sz="2400" b="1" u="sng" dirty="0">
                <a:highlight>
                  <a:srgbClr val="FFFF00"/>
                </a:highlight>
                <a:latin typeface="Times New Roman" panose="02020603050405020304" pitchFamily="18" charset="0"/>
                <a:cs typeface="Times New Roman" panose="02020603050405020304" pitchFamily="18" charset="0"/>
              </a:rPr>
              <a:t>He had taken a cup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given thanks, He gave </a:t>
            </a:r>
            <a:r>
              <a:rPr lang="en-US" sz="2400" i="1" dirty="0">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to them, and </a:t>
            </a:r>
            <a:r>
              <a:rPr lang="en-US" sz="2400" b="1" u="sng" dirty="0">
                <a:highlight>
                  <a:srgbClr val="FFFF00"/>
                </a:highlight>
                <a:latin typeface="Times New Roman" panose="02020603050405020304" pitchFamily="18" charset="0"/>
                <a:cs typeface="Times New Roman" panose="02020603050405020304" pitchFamily="18" charset="0"/>
              </a:rPr>
              <a:t>they all drank from it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And He said to them, "</a:t>
            </a:r>
            <a:r>
              <a:rPr lang="en-US" sz="2400" b="1" u="sng" dirty="0">
                <a:highlight>
                  <a:srgbClr val="FFFF00"/>
                </a:highlight>
                <a:latin typeface="Times New Roman" panose="02020603050405020304" pitchFamily="18" charset="0"/>
                <a:cs typeface="Times New Roman" panose="02020603050405020304" pitchFamily="18" charset="0"/>
              </a:rPr>
              <a:t>This is My blood of the covenant</a:t>
            </a:r>
            <a:r>
              <a:rPr lang="en-US" sz="2400" dirty="0">
                <a:latin typeface="Times New Roman" panose="02020603050405020304" pitchFamily="18" charset="0"/>
                <a:cs typeface="Times New Roman" panose="02020603050405020304" pitchFamily="18" charset="0"/>
              </a:rPr>
              <a:t>, which is poured out for many.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916635"/>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6924973"/>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Lord’s Supper</a:t>
            </a:r>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Luke 22:19-20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when He had </a:t>
            </a:r>
            <a:r>
              <a:rPr lang="en-US" sz="2400" b="1" u="sng" dirty="0">
                <a:highlight>
                  <a:srgbClr val="FFFF00"/>
                </a:highlight>
                <a:latin typeface="Times New Roman" panose="02020603050405020304" pitchFamily="18" charset="0"/>
                <a:cs typeface="Times New Roman" panose="02020603050405020304" pitchFamily="18" charset="0"/>
              </a:rPr>
              <a:t>taken </a:t>
            </a:r>
            <a:r>
              <a:rPr lang="en-US" sz="2400" b="1" i="1" u="sng" dirty="0">
                <a:highlight>
                  <a:srgbClr val="FFFF00"/>
                </a:highlight>
                <a:latin typeface="Times New Roman" panose="02020603050405020304" pitchFamily="18" charset="0"/>
                <a:cs typeface="Times New Roman" panose="02020603050405020304" pitchFamily="18" charset="0"/>
              </a:rPr>
              <a:t>some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bread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given thanks,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broke it </a:t>
            </a:r>
            <a:r>
              <a:rPr lang="en-US" sz="2400" dirty="0">
                <a:latin typeface="Times New Roman" panose="02020603050405020304" pitchFamily="18" charset="0"/>
                <a:cs typeface="Times New Roman" panose="02020603050405020304" pitchFamily="18" charset="0"/>
              </a:rPr>
              <a:t>and gave it to them, saying, "</a:t>
            </a:r>
            <a:r>
              <a:rPr lang="en-US" sz="2400" b="1" u="sng" dirty="0">
                <a:highlight>
                  <a:srgbClr val="FFFF00"/>
                </a:highlight>
                <a:latin typeface="Times New Roman" panose="02020603050405020304" pitchFamily="18" charset="0"/>
                <a:cs typeface="Times New Roman" panose="02020603050405020304" pitchFamily="18" charset="0"/>
              </a:rPr>
              <a:t>This is My body which is given for you</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do this in remembrance of Me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And in the same way </a:t>
            </a:r>
            <a:r>
              <a:rPr lang="en-US" sz="2400" i="1" dirty="0">
                <a:latin typeface="Times New Roman" panose="02020603050405020304" pitchFamily="18" charset="0"/>
                <a:cs typeface="Times New Roman" panose="02020603050405020304" pitchFamily="18" charset="0"/>
              </a:rPr>
              <a:t>He took</a:t>
            </a:r>
            <a:r>
              <a:rPr lang="en-US" sz="2400" dirty="0">
                <a:latin typeface="Times New Roman" panose="02020603050405020304" pitchFamily="18" charset="0"/>
                <a:cs typeface="Times New Roman" panose="02020603050405020304" pitchFamily="18" charset="0"/>
              </a:rPr>
              <a:t> the cup after they had eaten, saying, "This </a:t>
            </a:r>
            <a:r>
              <a:rPr lang="en-US" sz="2400" b="1" u="sng" dirty="0">
                <a:highlight>
                  <a:srgbClr val="FFFF00"/>
                </a:highlight>
                <a:latin typeface="Times New Roman" panose="02020603050405020304" pitchFamily="18" charset="0"/>
                <a:cs typeface="Times New Roman" panose="02020603050405020304" pitchFamily="18" charset="0"/>
              </a:rPr>
              <a:t>cup which is poured out for you is the new covenant in My blood</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11:23-26 </a:t>
            </a:r>
            <a:r>
              <a:rPr lang="en-US" sz="2400" dirty="0">
                <a:latin typeface="Times New Roman" panose="02020603050405020304" pitchFamily="18" charset="0"/>
                <a:cs typeface="Times New Roman" panose="02020603050405020304" pitchFamily="18" charset="0"/>
              </a:rPr>
              <a:t> For </a:t>
            </a:r>
            <a:r>
              <a:rPr lang="en-US" sz="2400" b="1" u="sng" dirty="0">
                <a:highlight>
                  <a:srgbClr val="FFFF00"/>
                </a:highlight>
                <a:latin typeface="Times New Roman" panose="02020603050405020304" pitchFamily="18" charset="0"/>
                <a:cs typeface="Times New Roman" panose="02020603050405020304" pitchFamily="18" charset="0"/>
              </a:rPr>
              <a:t>I received from the Lord </a:t>
            </a:r>
            <a:r>
              <a:rPr lang="en-US" sz="2400" dirty="0">
                <a:latin typeface="Times New Roman" panose="02020603050405020304" pitchFamily="18" charset="0"/>
                <a:cs typeface="Times New Roman" panose="02020603050405020304" pitchFamily="18" charset="0"/>
              </a:rPr>
              <a:t>that which I also delivered to you, that the Lord Jesus in the night in which He was betrayed </a:t>
            </a:r>
            <a:r>
              <a:rPr lang="en-US" sz="2400" b="1" u="sng" dirty="0">
                <a:highlight>
                  <a:srgbClr val="FFFF00"/>
                </a:highlight>
                <a:latin typeface="Times New Roman" panose="02020603050405020304" pitchFamily="18" charset="0"/>
                <a:cs typeface="Times New Roman" panose="02020603050405020304" pitchFamily="18" charset="0"/>
              </a:rPr>
              <a:t>took bread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and when He had given thanks, </a:t>
            </a:r>
            <a:r>
              <a:rPr lang="en-US" sz="2400" b="1" u="sng" dirty="0">
                <a:highlight>
                  <a:srgbClr val="FFFF00"/>
                </a:highlight>
                <a:latin typeface="Times New Roman" panose="02020603050405020304" pitchFamily="18" charset="0"/>
                <a:cs typeface="Times New Roman" panose="02020603050405020304" pitchFamily="18" charset="0"/>
              </a:rPr>
              <a:t>He broke it </a:t>
            </a:r>
            <a:r>
              <a:rPr lang="en-US" sz="2400" dirty="0">
                <a:latin typeface="Times New Roman" panose="02020603050405020304" pitchFamily="18" charset="0"/>
                <a:cs typeface="Times New Roman" panose="02020603050405020304" pitchFamily="18" charset="0"/>
              </a:rPr>
              <a:t>and said, "</a:t>
            </a:r>
            <a:r>
              <a:rPr lang="en-US" sz="2400" b="1" u="sng" dirty="0">
                <a:highlight>
                  <a:srgbClr val="FFFF00"/>
                </a:highlight>
                <a:latin typeface="Times New Roman" panose="02020603050405020304" pitchFamily="18" charset="0"/>
                <a:cs typeface="Times New Roman" panose="02020603050405020304" pitchFamily="18" charset="0"/>
              </a:rPr>
              <a:t>This is My body, which is for you; </a:t>
            </a:r>
            <a:r>
              <a:rPr lang="en-US" sz="2400" b="1" u="sng" dirty="0">
                <a:highlight>
                  <a:srgbClr val="00FF00"/>
                </a:highlight>
                <a:latin typeface="Times New Roman" panose="02020603050405020304" pitchFamily="18" charset="0"/>
                <a:cs typeface="Times New Roman" panose="02020603050405020304" pitchFamily="18" charset="0"/>
              </a:rPr>
              <a:t>do this in remembrance of Me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25 </a:t>
            </a:r>
            <a:r>
              <a:rPr lang="en-US" sz="2400" dirty="0">
                <a:latin typeface="Times New Roman" panose="02020603050405020304" pitchFamily="18" charset="0"/>
                <a:cs typeface="Times New Roman" panose="02020603050405020304" pitchFamily="18" charset="0"/>
              </a:rPr>
              <a:t> In the same way </a:t>
            </a:r>
            <a:r>
              <a:rPr lang="en-US" sz="2400" i="1" dirty="0">
                <a:latin typeface="Times New Roman" panose="02020603050405020304" pitchFamily="18" charset="0"/>
                <a:cs typeface="Times New Roman" panose="02020603050405020304" pitchFamily="18" charset="0"/>
              </a:rPr>
              <a:t>He </a:t>
            </a:r>
            <a:r>
              <a:rPr lang="en-US" sz="2400" b="1" i="1" u="sng" dirty="0">
                <a:highlight>
                  <a:srgbClr val="FFFF00"/>
                </a:highlight>
                <a:latin typeface="Times New Roman" panose="02020603050405020304" pitchFamily="18" charset="0"/>
                <a:cs typeface="Times New Roman" panose="02020603050405020304" pitchFamily="18" charset="0"/>
              </a:rPr>
              <a:t>took</a:t>
            </a:r>
            <a:r>
              <a:rPr lang="en-US" sz="2400" b="1" u="sng" dirty="0">
                <a:highlight>
                  <a:srgbClr val="FFFF00"/>
                </a:highlight>
                <a:latin typeface="Times New Roman" panose="02020603050405020304" pitchFamily="18" charset="0"/>
                <a:cs typeface="Times New Roman" panose="02020603050405020304" pitchFamily="18" charset="0"/>
              </a:rPr>
              <a:t> the cup </a:t>
            </a:r>
            <a:r>
              <a:rPr lang="en-US" sz="2400" dirty="0">
                <a:latin typeface="Times New Roman" panose="02020603050405020304" pitchFamily="18" charset="0"/>
                <a:cs typeface="Times New Roman" panose="02020603050405020304" pitchFamily="18" charset="0"/>
              </a:rPr>
              <a:t>also after supper, saying, "</a:t>
            </a:r>
            <a:r>
              <a:rPr lang="en-US" sz="2400" b="1" u="sng" dirty="0">
                <a:highlight>
                  <a:srgbClr val="FFFF00"/>
                </a:highlight>
                <a:latin typeface="Times New Roman" panose="02020603050405020304" pitchFamily="18" charset="0"/>
                <a:cs typeface="Times New Roman" panose="02020603050405020304" pitchFamily="18" charset="0"/>
              </a:rPr>
              <a:t>This cup is the new covenant in My blood</a:t>
            </a:r>
            <a:r>
              <a:rPr lang="en-US" sz="2400" dirty="0">
                <a:latin typeface="Times New Roman" panose="02020603050405020304" pitchFamily="18" charset="0"/>
                <a:cs typeface="Times New Roman" panose="02020603050405020304" pitchFamily="18" charset="0"/>
              </a:rPr>
              <a:t>; do this, as often as you </a:t>
            </a:r>
            <a:r>
              <a:rPr lang="en-US" sz="2400" b="1" u="sng" dirty="0">
                <a:highlight>
                  <a:srgbClr val="00FF00"/>
                </a:highlight>
                <a:latin typeface="Times New Roman" panose="02020603050405020304" pitchFamily="18" charset="0"/>
                <a:cs typeface="Times New Roman" panose="02020603050405020304" pitchFamily="18" charset="0"/>
              </a:rPr>
              <a:t>drink </a:t>
            </a:r>
            <a:r>
              <a:rPr lang="en-US" sz="2400" b="1" i="1" u="sng" dirty="0">
                <a:highlight>
                  <a:srgbClr val="00FF00"/>
                </a:highlight>
                <a:latin typeface="Times New Roman" panose="02020603050405020304" pitchFamily="18" charset="0"/>
                <a:cs typeface="Times New Roman" panose="02020603050405020304" pitchFamily="18" charset="0"/>
              </a:rPr>
              <a:t>it,</a:t>
            </a:r>
            <a:r>
              <a:rPr lang="en-US" sz="2400" b="1" u="sng" dirty="0">
                <a:highlight>
                  <a:srgbClr val="00FF00"/>
                </a:highlight>
                <a:latin typeface="Times New Roman" panose="02020603050405020304" pitchFamily="18" charset="0"/>
                <a:cs typeface="Times New Roman" panose="02020603050405020304" pitchFamily="18" charset="0"/>
              </a:rPr>
              <a:t> in remembrance of Me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26 </a:t>
            </a:r>
            <a:r>
              <a:rPr lang="en-US" sz="2400" dirty="0">
                <a:latin typeface="Times New Roman" panose="02020603050405020304" pitchFamily="18" charset="0"/>
                <a:cs typeface="Times New Roman" panose="02020603050405020304" pitchFamily="18" charset="0"/>
              </a:rPr>
              <a:t> For as often as you eat this bread and drink the cup, </a:t>
            </a:r>
            <a:r>
              <a:rPr lang="en-US" sz="2400" b="1" u="sng" dirty="0">
                <a:highlight>
                  <a:srgbClr val="FFFF00"/>
                </a:highlight>
                <a:latin typeface="Times New Roman" panose="02020603050405020304" pitchFamily="18" charset="0"/>
                <a:cs typeface="Times New Roman" panose="02020603050405020304" pitchFamily="18" charset="0"/>
              </a:rPr>
              <a:t>you proclaim the Lord's death until He comes</a:t>
            </a:r>
            <a:r>
              <a:rPr lang="en-US" sz="2400" dirty="0">
                <a:latin typeface="Times New Roman" panose="02020603050405020304" pitchFamily="18" charset="0"/>
                <a:cs typeface="Times New Roman" panose="02020603050405020304" pitchFamily="18" charset="0"/>
              </a:rPr>
              <a:t>. </a:t>
            </a: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pPr marL="0" marR="0">
              <a:spcBef>
                <a:spcPts val="0"/>
              </a:spcBef>
              <a:spcAft>
                <a:spcPts val="0"/>
              </a:spcAft>
            </a:pPr>
            <a:br>
              <a:rPr lang="en-US" sz="2400" dirty="0"/>
            </a:b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0466944"/>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4339650"/>
          </a:xfrm>
          <a:prstGeom prst="rect">
            <a:avLst/>
          </a:prstGeom>
          <a:noFill/>
        </p:spPr>
        <p:txBody>
          <a:bodyPr wrap="square">
            <a:spAutoFit/>
          </a:bodyPr>
          <a:lstStyle/>
          <a:p>
            <a:pPr marL="0" marR="0" algn="ctr">
              <a:spcBef>
                <a:spcPts val="0"/>
              </a:spcBef>
              <a:spcAft>
                <a:spcPts val="0"/>
              </a:spcAft>
            </a:pPr>
            <a:endParaRPr lang="en-US" sz="48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Scriptural Example</a:t>
            </a:r>
          </a:p>
          <a:p>
            <a:pPr marL="0" marR="0" algn="ctr">
              <a:spcBef>
                <a:spcPts val="0"/>
              </a:spcBef>
              <a:spcAft>
                <a:spcPts val="0"/>
              </a:spcAft>
            </a:pPr>
            <a:r>
              <a:rPr lang="en-US" sz="7200" b="1" dirty="0">
                <a:latin typeface="Times New Roman" panose="02020603050405020304" pitchFamily="18" charset="0"/>
                <a:ea typeface="Times New Roman" panose="02020603050405020304" pitchFamily="18" charset="0"/>
              </a:rPr>
              <a:t>When and Where to Partake</a:t>
            </a:r>
            <a:endParaRPr lang="en-US" sz="72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3016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D0EF1-C93B-DC48-9663-F6F58A593021}"/>
              </a:ext>
            </a:extLst>
          </p:cNvPr>
          <p:cNvSpPr txBox="1"/>
          <p:nvPr/>
        </p:nvSpPr>
        <p:spPr>
          <a:xfrm>
            <a:off x="1359074" y="14376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 Kingdom of Christ</a:t>
            </a:r>
          </a:p>
        </p:txBody>
      </p:sp>
      <p:pic>
        <p:nvPicPr>
          <p:cNvPr id="4" name="Picture 3">
            <a:extLst>
              <a:ext uri="{FF2B5EF4-FFF2-40B4-BE49-F238E27FC236}">
                <a16:creationId xmlns:a16="http://schemas.microsoft.com/office/drawing/2014/main" id="{F338EF6A-3885-BFC5-F571-F9427F315BF8}"/>
              </a:ext>
            </a:extLst>
          </p:cNvPr>
          <p:cNvPicPr>
            <a:picLocks noChangeAspect="1"/>
          </p:cNvPicPr>
          <p:nvPr/>
        </p:nvPicPr>
        <p:blipFill>
          <a:blip r:embed="rId3"/>
          <a:stretch>
            <a:fillRect/>
          </a:stretch>
        </p:blipFill>
        <p:spPr>
          <a:xfrm>
            <a:off x="1683590" y="1031314"/>
            <a:ext cx="8239125" cy="3086100"/>
          </a:xfrm>
          <a:prstGeom prst="rect">
            <a:avLst/>
          </a:prstGeom>
        </p:spPr>
      </p:pic>
      <p:sp>
        <p:nvSpPr>
          <p:cNvPr id="5" name="TextBox 4">
            <a:extLst>
              <a:ext uri="{FF2B5EF4-FFF2-40B4-BE49-F238E27FC236}">
                <a16:creationId xmlns:a16="http://schemas.microsoft.com/office/drawing/2014/main" id="{062FA529-03D5-5CCA-BE29-E33289C5FC01}"/>
              </a:ext>
            </a:extLst>
          </p:cNvPr>
          <p:cNvSpPr txBox="1"/>
          <p:nvPr/>
        </p:nvSpPr>
        <p:spPr>
          <a:xfrm>
            <a:off x="537882" y="4894729"/>
            <a:ext cx="10847294"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Never do the scriptures state or suggest the church and kingdom are two different institutions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However, there are many verses that indicated they are the same</a:t>
            </a:r>
          </a:p>
        </p:txBody>
      </p:sp>
    </p:spTree>
    <p:extLst>
      <p:ext uri="{BB962C8B-B14F-4D97-AF65-F5344CB8AC3E}">
        <p14:creationId xmlns:p14="http://schemas.microsoft.com/office/powerpoint/2010/main" val="50007074"/>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630942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Matthew 18:20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where two or three have </a:t>
            </a:r>
            <a:r>
              <a:rPr lang="en-US" sz="2400" b="1" u="sng" dirty="0">
                <a:highlight>
                  <a:srgbClr val="00FFFF"/>
                </a:highlight>
                <a:latin typeface="Times New Roman" panose="02020603050405020304" pitchFamily="18" charset="0"/>
                <a:cs typeface="Times New Roman" panose="02020603050405020304" pitchFamily="18" charset="0"/>
              </a:rPr>
              <a:t>gathered together in My name</a:t>
            </a:r>
            <a:r>
              <a:rPr lang="en-US" sz="2400" dirty="0">
                <a:latin typeface="Times New Roman" panose="02020603050405020304" pitchFamily="18" charset="0"/>
                <a:cs typeface="Times New Roman" panose="02020603050405020304" pitchFamily="18" charset="0"/>
              </a:rPr>
              <a:t>, I am there in their midst.“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11:18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in the first place, when you </a:t>
            </a:r>
            <a:r>
              <a:rPr lang="en-US" sz="2400" b="1" u="sng" dirty="0">
                <a:highlight>
                  <a:srgbClr val="00FFFF"/>
                </a:highlight>
                <a:latin typeface="Times New Roman" panose="02020603050405020304" pitchFamily="18" charset="0"/>
                <a:cs typeface="Times New Roman" panose="02020603050405020304" pitchFamily="18" charset="0"/>
              </a:rPr>
              <a:t>come together as a church</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20:7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On the </a:t>
            </a:r>
            <a:r>
              <a:rPr lang="en-US" sz="2400" b="1" u="sng" dirty="0">
                <a:highlight>
                  <a:srgbClr val="00FF00"/>
                </a:highlight>
                <a:latin typeface="Times New Roman" panose="02020603050405020304" pitchFamily="18" charset="0"/>
                <a:cs typeface="Times New Roman" panose="02020603050405020304" pitchFamily="18" charset="0"/>
              </a:rPr>
              <a:t>first day of the week</a:t>
            </a:r>
            <a:r>
              <a:rPr lang="en-US" sz="2400" dirty="0">
                <a:latin typeface="Times New Roman" panose="02020603050405020304" pitchFamily="18" charset="0"/>
                <a:cs typeface="Times New Roman" panose="02020603050405020304" pitchFamily="18" charset="0"/>
              </a:rPr>
              <a:t>, when we were </a:t>
            </a:r>
            <a:r>
              <a:rPr lang="en-US" sz="2400" b="1" u="sng" dirty="0">
                <a:highlight>
                  <a:srgbClr val="00FFFF"/>
                </a:highlight>
                <a:latin typeface="Times New Roman" panose="02020603050405020304" pitchFamily="18" charset="0"/>
                <a:cs typeface="Times New Roman" panose="02020603050405020304" pitchFamily="18" charset="0"/>
              </a:rPr>
              <a:t>gathered together </a:t>
            </a:r>
            <a:r>
              <a:rPr lang="en-US" sz="2400" b="1" u="sng" dirty="0">
                <a:highlight>
                  <a:srgbClr val="FFFF00"/>
                </a:highlight>
                <a:latin typeface="Times New Roman" panose="02020603050405020304" pitchFamily="18" charset="0"/>
                <a:cs typeface="Times New Roman" panose="02020603050405020304" pitchFamily="18" charset="0"/>
              </a:rPr>
              <a:t>to break bread</a:t>
            </a:r>
            <a:r>
              <a:rPr lang="en-US" sz="2400" dirty="0">
                <a:latin typeface="Times New Roman" panose="02020603050405020304" pitchFamily="18" charset="0"/>
                <a:cs typeface="Times New Roman" panose="02020603050405020304" pitchFamily="18" charset="0"/>
              </a:rPr>
              <a:t>, (Lord’s Supper) Paul </a:t>
            </a:r>
            <a:r>
              <a:rPr lang="en-US" sz="2400" i="1" dirty="0">
                <a:latin typeface="Times New Roman" panose="02020603050405020304" pitchFamily="18" charset="0"/>
                <a:cs typeface="Times New Roman" panose="02020603050405020304" pitchFamily="18" charset="0"/>
              </a:rPr>
              <a:t>began</a:t>
            </a:r>
            <a:r>
              <a:rPr lang="en-US" sz="2400" dirty="0">
                <a:latin typeface="Times New Roman" panose="02020603050405020304" pitchFamily="18" charset="0"/>
                <a:cs typeface="Times New Roman" panose="02020603050405020304" pitchFamily="18" charset="0"/>
              </a:rPr>
              <a:t> talking to them,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16:2 </a:t>
            </a:r>
            <a:r>
              <a:rPr lang="en-US" sz="2400" dirty="0">
                <a:latin typeface="Times New Roman" panose="02020603050405020304" pitchFamily="18" charset="0"/>
                <a:cs typeface="Times New Roman" panose="02020603050405020304" pitchFamily="18" charset="0"/>
              </a:rPr>
              <a:t>On the </a:t>
            </a:r>
            <a:r>
              <a:rPr lang="en-US" sz="2400" b="1" u="sng" dirty="0">
                <a:highlight>
                  <a:srgbClr val="00FF00"/>
                </a:highlight>
                <a:latin typeface="Times New Roman" panose="02020603050405020304" pitchFamily="18" charset="0"/>
                <a:cs typeface="Times New Roman" panose="02020603050405020304" pitchFamily="18" charset="0"/>
              </a:rPr>
              <a:t>first day of every week </a:t>
            </a:r>
            <a:r>
              <a:rPr lang="en-US" sz="2400" dirty="0">
                <a:latin typeface="Times New Roman" panose="02020603050405020304" pitchFamily="18" charset="0"/>
                <a:cs typeface="Times New Roman" panose="02020603050405020304" pitchFamily="18" charset="0"/>
              </a:rPr>
              <a:t>each one of you is to </a:t>
            </a:r>
            <a:r>
              <a:rPr lang="en-US" sz="2400" b="1" u="sng" dirty="0">
                <a:highlight>
                  <a:srgbClr val="FFFF00"/>
                </a:highlight>
                <a:latin typeface="Times New Roman" panose="02020603050405020304" pitchFamily="18" charset="0"/>
                <a:cs typeface="Times New Roman" panose="02020603050405020304" pitchFamily="18" charset="0"/>
              </a:rPr>
              <a:t>put aside and save, as he may prosper</a:t>
            </a:r>
            <a:r>
              <a:rPr lang="en-US" sz="2400" dirty="0">
                <a:latin typeface="Times New Roman" panose="02020603050405020304" pitchFamily="18" charset="0"/>
                <a:cs typeface="Times New Roman" panose="02020603050405020304" pitchFamily="18" charset="0"/>
              </a:rPr>
              <a:t>, so that </a:t>
            </a:r>
            <a:r>
              <a:rPr lang="en-US" sz="2400" b="1" u="sng" dirty="0">
                <a:highlight>
                  <a:srgbClr val="00FFFF"/>
                </a:highlight>
                <a:latin typeface="Times New Roman" panose="02020603050405020304" pitchFamily="18" charset="0"/>
                <a:cs typeface="Times New Roman" panose="02020603050405020304" pitchFamily="18" charset="0"/>
              </a:rPr>
              <a:t>no collections </a:t>
            </a:r>
            <a:r>
              <a:rPr lang="en-US" sz="2400" dirty="0">
                <a:latin typeface="Times New Roman" panose="02020603050405020304" pitchFamily="18" charset="0"/>
                <a:cs typeface="Times New Roman" panose="02020603050405020304" pitchFamily="18" charset="0"/>
              </a:rPr>
              <a:t>(for saints in Jerusalem) be made when I come.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2:42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They were continually devoting themselves to the </a:t>
            </a:r>
            <a:r>
              <a:rPr lang="en-US" sz="2400" b="1" dirty="0">
                <a:highlight>
                  <a:srgbClr val="FFFF00"/>
                </a:highlight>
                <a:latin typeface="Times New Roman" panose="02020603050405020304" pitchFamily="18" charset="0"/>
                <a:cs typeface="Times New Roman" panose="02020603050405020304" pitchFamily="18" charset="0"/>
              </a:rPr>
              <a:t>apostles' teaching </a:t>
            </a:r>
            <a:r>
              <a:rPr lang="en-US" sz="2400" dirty="0">
                <a:latin typeface="Times New Roman" panose="02020603050405020304" pitchFamily="18" charset="0"/>
                <a:cs typeface="Times New Roman" panose="02020603050405020304" pitchFamily="18" charset="0"/>
              </a:rPr>
              <a:t>and to </a:t>
            </a:r>
            <a:r>
              <a:rPr lang="en-US" sz="2400" b="1" dirty="0">
                <a:highlight>
                  <a:srgbClr val="FFFF00"/>
                </a:highlight>
                <a:latin typeface="Times New Roman" panose="02020603050405020304" pitchFamily="18" charset="0"/>
                <a:cs typeface="Times New Roman" panose="02020603050405020304" pitchFamily="18" charset="0"/>
              </a:rPr>
              <a:t>fellowship</a:t>
            </a:r>
            <a:r>
              <a:rPr lang="en-US" sz="2400" dirty="0">
                <a:latin typeface="Times New Roman" panose="02020603050405020304" pitchFamily="18" charset="0"/>
                <a:cs typeface="Times New Roman" panose="02020603050405020304" pitchFamily="18" charset="0"/>
              </a:rPr>
              <a:t>, to the </a:t>
            </a:r>
            <a:r>
              <a:rPr lang="en-US" sz="2400" b="1" u="sng" dirty="0">
                <a:highlight>
                  <a:srgbClr val="FFFF00"/>
                </a:highlight>
                <a:latin typeface="Times New Roman" panose="02020603050405020304" pitchFamily="18" charset="0"/>
                <a:cs typeface="Times New Roman" panose="02020603050405020304" pitchFamily="18" charset="0"/>
              </a:rPr>
              <a:t>breaking of bread </a:t>
            </a:r>
            <a:r>
              <a:rPr lang="en-US" sz="2400" dirty="0">
                <a:latin typeface="Times New Roman" panose="02020603050405020304" pitchFamily="18" charset="0"/>
                <a:cs typeface="Times New Roman" panose="02020603050405020304" pitchFamily="18" charset="0"/>
              </a:rPr>
              <a:t>(Lord’s Supper) and to </a:t>
            </a:r>
            <a:r>
              <a:rPr lang="en-US" sz="2400" b="1" dirty="0">
                <a:highlight>
                  <a:srgbClr val="FFFF00"/>
                </a:highlight>
                <a:latin typeface="Times New Roman" panose="02020603050405020304" pitchFamily="18" charset="0"/>
                <a:cs typeface="Times New Roman" panose="02020603050405020304" pitchFamily="18" charset="0"/>
              </a:rPr>
              <a:t>prayer</a:t>
            </a:r>
            <a:r>
              <a:rPr lang="en-US" sz="2400" dirty="0">
                <a:latin typeface="Times New Roman" panose="02020603050405020304" pitchFamily="18" charset="0"/>
                <a:cs typeface="Times New Roman" panose="02020603050405020304" pitchFamily="18" charset="0"/>
              </a:rPr>
              <a:t>. (All Elements of the Worship Assembly)</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309834"/>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4524315"/>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Partake when Gathered Together in the Lord’s Church</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20:7 </a:t>
            </a:r>
            <a:r>
              <a:rPr lang="en-US" sz="2000" dirty="0">
                <a:latin typeface="Times New Roman" panose="02020603050405020304" pitchFamily="18" charset="0"/>
                <a:cs typeface="Times New Roman" panose="02020603050405020304" pitchFamily="18" charset="0"/>
              </a:rPr>
              <a:t> On the </a:t>
            </a:r>
            <a:r>
              <a:rPr lang="en-US" sz="2000" b="1" u="sng" dirty="0">
                <a:highlight>
                  <a:srgbClr val="00FF00"/>
                </a:highlight>
                <a:latin typeface="Times New Roman" panose="02020603050405020304" pitchFamily="18" charset="0"/>
                <a:cs typeface="Times New Roman" panose="02020603050405020304" pitchFamily="18" charset="0"/>
              </a:rPr>
              <a:t>first day of the week</a:t>
            </a:r>
            <a:r>
              <a:rPr lang="en-US" sz="2000" dirty="0">
                <a:latin typeface="Times New Roman" panose="02020603050405020304" pitchFamily="18" charset="0"/>
                <a:cs typeface="Times New Roman" panose="02020603050405020304" pitchFamily="18" charset="0"/>
              </a:rPr>
              <a:t>, when we were </a:t>
            </a:r>
            <a:r>
              <a:rPr lang="en-US" sz="2000" b="1" u="sng" dirty="0">
                <a:highlight>
                  <a:srgbClr val="FFFF00"/>
                </a:highlight>
                <a:latin typeface="Times New Roman" panose="02020603050405020304" pitchFamily="18" charset="0"/>
                <a:cs typeface="Times New Roman" panose="02020603050405020304" pitchFamily="18" charset="0"/>
              </a:rPr>
              <a:t>gathered together </a:t>
            </a:r>
            <a:r>
              <a:rPr lang="en-US" sz="2000" dirty="0">
                <a:latin typeface="Times New Roman" panose="02020603050405020304" pitchFamily="18" charset="0"/>
                <a:cs typeface="Times New Roman" panose="02020603050405020304" pitchFamily="18" charset="0"/>
              </a:rPr>
              <a:t>to </a:t>
            </a:r>
            <a:r>
              <a:rPr lang="en-US" sz="2000" b="1" u="sng" dirty="0">
                <a:highlight>
                  <a:srgbClr val="FFFF00"/>
                </a:highlight>
                <a:latin typeface="Times New Roman" panose="02020603050405020304" pitchFamily="18" charset="0"/>
                <a:cs typeface="Times New Roman" panose="02020603050405020304" pitchFamily="18" charset="0"/>
              </a:rPr>
              <a:t>break bread, </a:t>
            </a:r>
            <a:r>
              <a:rPr lang="en-US" sz="2000" dirty="0">
                <a:latin typeface="Times New Roman" panose="02020603050405020304" pitchFamily="18" charset="0"/>
                <a:cs typeface="Times New Roman" panose="02020603050405020304" pitchFamily="18" charset="0"/>
              </a:rPr>
              <a:t>Paul </a:t>
            </a:r>
            <a:r>
              <a:rPr lang="en-US" sz="2000" i="1" dirty="0">
                <a:latin typeface="Times New Roman" panose="02020603050405020304" pitchFamily="18" charset="0"/>
                <a:cs typeface="Times New Roman" panose="02020603050405020304" pitchFamily="18" charset="0"/>
              </a:rPr>
              <a:t>began</a:t>
            </a:r>
            <a:r>
              <a:rPr lang="en-US" sz="2000" dirty="0">
                <a:latin typeface="Times New Roman" panose="02020603050405020304" pitchFamily="18" charset="0"/>
                <a:cs typeface="Times New Roman" panose="02020603050405020304" pitchFamily="18" charset="0"/>
              </a:rPr>
              <a:t> talking to them,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Corinthians 16:2 </a:t>
            </a:r>
            <a:r>
              <a:rPr lang="en-US" sz="2000" dirty="0">
                <a:latin typeface="Times New Roman" panose="02020603050405020304" pitchFamily="18" charset="0"/>
                <a:cs typeface="Times New Roman" panose="02020603050405020304" pitchFamily="18" charset="0"/>
              </a:rPr>
              <a:t>On the </a:t>
            </a:r>
            <a:r>
              <a:rPr lang="en-US" sz="2000" b="1" u="sng" dirty="0">
                <a:highlight>
                  <a:srgbClr val="00FF00"/>
                </a:highlight>
                <a:latin typeface="Times New Roman" panose="02020603050405020304" pitchFamily="18" charset="0"/>
                <a:cs typeface="Times New Roman" panose="02020603050405020304" pitchFamily="18" charset="0"/>
              </a:rPr>
              <a:t>first day of every week </a:t>
            </a:r>
            <a:r>
              <a:rPr lang="en-US" sz="2000" dirty="0">
                <a:latin typeface="Times New Roman" panose="02020603050405020304" pitchFamily="18" charset="0"/>
                <a:cs typeface="Times New Roman" panose="02020603050405020304" pitchFamily="18" charset="0"/>
              </a:rPr>
              <a:t>each one of you is to </a:t>
            </a:r>
            <a:r>
              <a:rPr lang="en-US" sz="2000" b="1" u="sng" dirty="0">
                <a:highlight>
                  <a:srgbClr val="FFFF00"/>
                </a:highlight>
                <a:latin typeface="Times New Roman" panose="02020603050405020304" pitchFamily="18" charset="0"/>
                <a:cs typeface="Times New Roman" panose="02020603050405020304" pitchFamily="18" charset="0"/>
              </a:rPr>
              <a:t>put aside and save, as he may prosper</a:t>
            </a:r>
            <a:r>
              <a:rPr lang="en-US" sz="2000" dirty="0">
                <a:latin typeface="Times New Roman" panose="02020603050405020304" pitchFamily="18" charset="0"/>
                <a:cs typeface="Times New Roman" panose="02020603050405020304" pitchFamily="18" charset="0"/>
              </a:rPr>
              <a:t>, so that </a:t>
            </a:r>
            <a:r>
              <a:rPr lang="en-US" sz="2000" b="1" u="sng" dirty="0">
                <a:highlight>
                  <a:srgbClr val="00FFFF"/>
                </a:highlight>
                <a:latin typeface="Times New Roman" panose="02020603050405020304" pitchFamily="18" charset="0"/>
                <a:cs typeface="Times New Roman" panose="02020603050405020304" pitchFamily="18" charset="0"/>
              </a:rPr>
              <a:t>no collections </a:t>
            </a:r>
            <a:r>
              <a:rPr lang="en-US" sz="2000" dirty="0">
                <a:latin typeface="Times New Roman" panose="02020603050405020304" pitchFamily="18" charset="0"/>
                <a:cs typeface="Times New Roman" panose="02020603050405020304" pitchFamily="18" charset="0"/>
              </a:rPr>
              <a:t>(for saints in Jerusalem) be made when I come. </a:t>
            </a: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2:42</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They were continually devoting themselves to the </a:t>
            </a:r>
            <a:r>
              <a:rPr lang="en-US" sz="2000" b="1" dirty="0">
                <a:latin typeface="Times New Roman" panose="02020603050405020304" pitchFamily="18" charset="0"/>
                <a:cs typeface="Times New Roman" panose="02020603050405020304" pitchFamily="18" charset="0"/>
              </a:rPr>
              <a:t>apostles' teaching </a:t>
            </a:r>
            <a:r>
              <a:rPr lang="en-US" sz="2000" dirty="0">
                <a:latin typeface="Times New Roman" panose="02020603050405020304" pitchFamily="18" charset="0"/>
                <a:cs typeface="Times New Roman" panose="02020603050405020304" pitchFamily="18" charset="0"/>
              </a:rPr>
              <a:t>and to </a:t>
            </a:r>
            <a:r>
              <a:rPr lang="en-US" sz="2000" b="1" dirty="0">
                <a:latin typeface="Times New Roman" panose="02020603050405020304" pitchFamily="18" charset="0"/>
                <a:cs typeface="Times New Roman" panose="02020603050405020304" pitchFamily="18" charset="0"/>
              </a:rPr>
              <a:t>fellowship</a:t>
            </a:r>
            <a:r>
              <a:rPr lang="en-US" sz="2000" dirty="0">
                <a:latin typeface="Times New Roman" panose="02020603050405020304" pitchFamily="18" charset="0"/>
                <a:cs typeface="Times New Roman" panose="02020603050405020304" pitchFamily="18" charset="0"/>
              </a:rPr>
              <a:t>, to the </a:t>
            </a:r>
            <a:r>
              <a:rPr lang="en-US" sz="2000" b="1" u="sng" dirty="0">
                <a:highlight>
                  <a:srgbClr val="00FF00"/>
                </a:highlight>
                <a:latin typeface="Times New Roman" panose="02020603050405020304" pitchFamily="18" charset="0"/>
                <a:cs typeface="Times New Roman" panose="02020603050405020304" pitchFamily="18" charset="0"/>
              </a:rPr>
              <a:t>breaking of bread </a:t>
            </a:r>
            <a:r>
              <a:rPr lang="en-US" sz="2000" dirty="0">
                <a:latin typeface="Times New Roman" panose="02020603050405020304" pitchFamily="18" charset="0"/>
                <a:cs typeface="Times New Roman" panose="02020603050405020304" pitchFamily="18" charset="0"/>
              </a:rPr>
              <a:t>(Lord’s Supper) and to </a:t>
            </a:r>
            <a:r>
              <a:rPr lang="en-US" sz="2000" b="1" dirty="0">
                <a:latin typeface="Times New Roman" panose="02020603050405020304" pitchFamily="18" charset="0"/>
                <a:cs typeface="Times New Roman" panose="02020603050405020304" pitchFamily="18" charset="0"/>
              </a:rPr>
              <a:t>prayer</a:t>
            </a:r>
            <a:r>
              <a:rPr lang="en-US" sz="2000" dirty="0">
                <a:latin typeface="Times New Roman" panose="02020603050405020304" pitchFamily="18" charset="0"/>
                <a:cs typeface="Times New Roman" panose="02020603050405020304" pitchFamily="18" charset="0"/>
              </a:rPr>
              <a:t>. (All Elements of the Worship Assembly)</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0" marR="0">
              <a:spcBef>
                <a:spcPts val="0"/>
              </a:spcBef>
              <a:spcAft>
                <a:spcPts val="0"/>
              </a:spcAft>
            </a:pPr>
            <a:br>
              <a:rPr lang="en-US" sz="2400" dirty="0"/>
            </a:b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044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7831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Only Revelation of the church in the gospel accounts is made in reference to the Kingdom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Matthew 16:17-19 And Jesus said to him, "Blessed are you, Simon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Barjona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because flesh and blood did not reveal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this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you, but My Father who is in heaven.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also say to you that you are Peter, and upon this rock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I will build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My church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the gates of Hades will not overpower it.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will give you the keys of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 of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whatever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you bind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on earth shall have been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bound in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whatever you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loose on earth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shall have been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loosed in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Here, the juxtaposition of the church and the kingdom in the same statement indicates they are synonymous with each other, i.e., they are one and the same.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951382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 key to understanding the relationship between the church and the kingdom is the reference to the “keys of the kingdom”.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Keys  are of course the means of gaining and denying entrance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In this instance, the keys here refer to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gaining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denying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access to the kingdom of heaven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It is almost universally understood that the keys mentioned by Jesus is a metaphorical reference to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God’s Word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granting entrance into the kingdom or denial of entrance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There are many scriptural examples confirming this conclusion of which we covered them all</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88546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2 Peter 1:5-11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Now for this very reason also, applying all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diligence, in your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faith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supply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moral excellence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moral excellence,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knowledge</a:t>
            </a:r>
            <a:r>
              <a:rPr lang="en-US" sz="2400"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knowledge,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self-control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self-control,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perseverance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perseverance,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godliness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godliness,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brotherly kindness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brotherly kindness,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love</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he who lacks these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qualities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blind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short-sighted, having forgotten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his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purification from his former sins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baptism).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Therefore, brethren, be all the more diligent to make certain about His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calling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(gospel – 2 Thessalonians 2:14)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choosing you</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salvation in Christ - 2 Thessalonians 2:13); for as long as you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practice these things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you will never stumble;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in this way the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entrance</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into the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eternal kingdom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 our Lord and Savior Jesus Christ</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will be abundantly supplied to you.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Note:  Peter is writing to the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saints in Christ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those already sanctified through baptism</a:t>
            </a: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Note vs 11 -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Kingd</a:t>
            </a:r>
            <a:r>
              <a:rPr lang="en-US" sz="2400" b="1" dirty="0">
                <a:latin typeface="Times New Roman" panose="02020603050405020304" pitchFamily="18" charset="0"/>
                <a:ea typeface="Calibri" panose="020F0502020204030204" pitchFamily="34" charset="0"/>
                <a:cs typeface="Times New Roman" panose="02020603050405020304" pitchFamily="18" charset="0"/>
              </a:rPr>
              <a:t>om of Christ (Church of Christ – Romans 16:16)</a:t>
            </a: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Practice of </a:t>
            </a:r>
            <a:r>
              <a:rPr lang="en-US" sz="2400" dirty="0">
                <a:latin typeface="Times New Roman" panose="02020603050405020304" pitchFamily="18" charset="0"/>
                <a:ea typeface="Calibri" panose="020F0502020204030204" pitchFamily="34" charset="0"/>
                <a:cs typeface="Times New Roman" panose="02020603050405020304" pitchFamily="18" charset="0"/>
              </a:rPr>
              <a:t>obedience (holiness and love) assures us entrance into the Kingdom</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Matthew 7:21 </a:t>
            </a:r>
            <a:r>
              <a:rPr lang="en-US" sz="2400" dirty="0">
                <a:latin typeface="Times New Roman" panose="02020603050405020304" pitchFamily="18" charset="0"/>
                <a:cs typeface="Times New Roman" panose="02020603050405020304" pitchFamily="18" charset="0"/>
              </a:rPr>
              <a:t> "Not everyone who says to Me, 'Lord, Lord,' will </a:t>
            </a:r>
            <a:r>
              <a:rPr lang="en-US" sz="2400" b="1" u="sng" dirty="0">
                <a:highlight>
                  <a:srgbClr val="00FF00"/>
                </a:highlight>
                <a:latin typeface="Times New Roman" panose="02020603050405020304" pitchFamily="18" charset="0"/>
                <a:cs typeface="Times New Roman" panose="02020603050405020304" pitchFamily="18" charset="0"/>
              </a:rPr>
              <a:t>enter</a:t>
            </a:r>
            <a:r>
              <a:rPr lang="en-US" sz="2400" dirty="0">
                <a:latin typeface="Times New Roman" panose="02020603050405020304" pitchFamily="18" charset="0"/>
                <a:cs typeface="Times New Roman" panose="02020603050405020304" pitchFamily="18" charset="0"/>
              </a:rPr>
              <a:t> the </a:t>
            </a:r>
            <a:r>
              <a:rPr lang="en-US" sz="2400" b="1" u="sng" dirty="0">
                <a:highlight>
                  <a:srgbClr val="00FF00"/>
                </a:highlight>
                <a:latin typeface="Times New Roman" panose="02020603050405020304" pitchFamily="18" charset="0"/>
                <a:cs typeface="Times New Roman" panose="02020603050405020304" pitchFamily="18" charset="0"/>
              </a:rPr>
              <a:t>kingdom of heaven</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he who does the will of My Father </a:t>
            </a:r>
            <a:r>
              <a:rPr lang="en-US" sz="2400" dirty="0">
                <a:latin typeface="Times New Roman" panose="02020603050405020304" pitchFamily="18" charset="0"/>
                <a:cs typeface="Times New Roman" panose="02020603050405020304" pitchFamily="18" charset="0"/>
              </a:rPr>
              <a:t>who is in heaven </a:t>
            </a:r>
            <a:r>
              <a:rPr lang="en-US" sz="2400" i="1" dirty="0">
                <a:latin typeface="Times New Roman" panose="02020603050405020304" pitchFamily="18" charset="0"/>
                <a:cs typeface="Times New Roman" panose="02020603050405020304" pitchFamily="18" charset="0"/>
              </a:rPr>
              <a:t>will enter.</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090493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524315"/>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second time the term “church” is used in the New Testament gospel accounts is at Matthew 18:17 in reference to discipline of an erring brother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Matthew 18:15-16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If your brother sins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 and show him his fault in private; if he listens to you, you have won your brother.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"But if he does not listen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to 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take one or two more with you, so that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BY THE MOUTH OF TWO OR</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THREE WITNESSES EVERY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FACT MAY BE CONFIRMED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18:17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he refuses to listen to them, tell it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the church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if he refuses to listen even to the church, let him be to you as a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Gentile and a tax collector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3713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053289"/>
            <a:ext cx="11644370" cy="3970318"/>
          </a:xfrm>
          <a:prstGeom prst="rect">
            <a:avLst/>
          </a:prstGeom>
          <a:noFill/>
        </p:spPr>
        <p:txBody>
          <a:bodyPr wrap="square" rtlCol="0">
            <a:spAutoFit/>
          </a:bodyPr>
          <a:lstStyle/>
          <a:p>
            <a:pPr marL="228600"/>
            <a:r>
              <a:rPr lang="en-US" sz="2800" b="1" dirty="0">
                <a:latin typeface="Times New Roman" panose="02020603050405020304" pitchFamily="18" charset="0"/>
                <a:cs typeface="Times New Roman" panose="02020603050405020304" pitchFamily="18" charset="0"/>
              </a:rPr>
              <a:t>Galatians 3:26-29</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For you are all </a:t>
            </a:r>
            <a:r>
              <a:rPr lang="en-US" sz="2800" b="1" u="sng" dirty="0">
                <a:highlight>
                  <a:srgbClr val="FFFF00"/>
                </a:highlight>
                <a:latin typeface="Times New Roman" panose="02020603050405020304" pitchFamily="18" charset="0"/>
                <a:cs typeface="Times New Roman" panose="02020603050405020304" pitchFamily="18" charset="0"/>
              </a:rPr>
              <a:t>sons of God </a:t>
            </a:r>
            <a:r>
              <a:rPr lang="en-US" sz="2800" dirty="0">
                <a:latin typeface="Times New Roman" panose="02020603050405020304" pitchFamily="18" charset="0"/>
                <a:cs typeface="Times New Roman" panose="02020603050405020304" pitchFamily="18" charset="0"/>
              </a:rPr>
              <a:t>through faith in Christ Jesus. </a:t>
            </a:r>
            <a:br>
              <a:rPr lang="en-US" sz="2800" dirty="0">
                <a:latin typeface="Times New Roman" panose="02020603050405020304" pitchFamily="18" charset="0"/>
                <a:cs typeface="Times New Roman" panose="02020603050405020304" pitchFamily="18" charset="0"/>
              </a:rPr>
            </a:br>
            <a:r>
              <a:rPr lang="en-US" sz="2800" baseline="30000" dirty="0">
                <a:latin typeface="Times New Roman" panose="02020603050405020304" pitchFamily="18" charset="0"/>
                <a:cs typeface="Times New Roman" panose="02020603050405020304" pitchFamily="18" charset="0"/>
              </a:rPr>
              <a:t>27 </a:t>
            </a:r>
            <a:r>
              <a:rPr lang="en-US" sz="2800" dirty="0">
                <a:latin typeface="Times New Roman" panose="02020603050405020304" pitchFamily="18" charset="0"/>
                <a:cs typeface="Times New Roman" panose="02020603050405020304" pitchFamily="18" charset="0"/>
              </a:rPr>
              <a:t> For all of you who were </a:t>
            </a:r>
            <a:r>
              <a:rPr lang="en-US" sz="2800" b="1" u="sng" dirty="0">
                <a:highlight>
                  <a:srgbClr val="FFFF00"/>
                </a:highlight>
                <a:latin typeface="Times New Roman" panose="02020603050405020304" pitchFamily="18" charset="0"/>
                <a:cs typeface="Times New Roman" panose="02020603050405020304" pitchFamily="18" charset="0"/>
              </a:rPr>
              <a:t>baptized into Christ </a:t>
            </a:r>
            <a:r>
              <a:rPr lang="en-US" sz="2800" dirty="0">
                <a:latin typeface="Times New Roman" panose="02020603050405020304" pitchFamily="18" charset="0"/>
                <a:cs typeface="Times New Roman" panose="02020603050405020304" pitchFamily="18" charset="0"/>
              </a:rPr>
              <a:t>have clothed yourselves with Christ. </a:t>
            </a:r>
            <a:r>
              <a:rPr lang="en-US" sz="2800" baseline="30000" dirty="0">
                <a:latin typeface="Times New Roman" panose="02020603050405020304" pitchFamily="18" charset="0"/>
                <a:cs typeface="Times New Roman" panose="02020603050405020304" pitchFamily="18" charset="0"/>
              </a:rPr>
              <a:t>28 </a:t>
            </a:r>
            <a:r>
              <a:rPr lang="en-US" sz="2800" dirty="0">
                <a:latin typeface="Times New Roman" panose="02020603050405020304" pitchFamily="18" charset="0"/>
                <a:cs typeface="Times New Roman" panose="02020603050405020304" pitchFamily="18" charset="0"/>
              </a:rPr>
              <a:t> … for you are all one </a:t>
            </a:r>
            <a:r>
              <a:rPr lang="en-US" sz="2800" b="1" u="sng" dirty="0">
                <a:highlight>
                  <a:srgbClr val="FFFF00"/>
                </a:highlight>
                <a:latin typeface="Times New Roman" panose="02020603050405020304" pitchFamily="18" charset="0"/>
                <a:cs typeface="Times New Roman" panose="02020603050405020304" pitchFamily="18" charset="0"/>
              </a:rPr>
              <a:t>in Christ Jesus</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29 </a:t>
            </a:r>
            <a:r>
              <a:rPr lang="en-US" sz="2800" dirty="0">
                <a:latin typeface="Times New Roman" panose="02020603050405020304" pitchFamily="18" charset="0"/>
                <a:cs typeface="Times New Roman" panose="02020603050405020304" pitchFamily="18" charset="0"/>
              </a:rPr>
              <a:t> And if you belong to Christ, then you are </a:t>
            </a:r>
            <a:r>
              <a:rPr lang="en-US" sz="2800" b="1" u="sng" dirty="0">
                <a:highlight>
                  <a:srgbClr val="FFFF00"/>
                </a:highlight>
                <a:latin typeface="Times New Roman" panose="02020603050405020304" pitchFamily="18" charset="0"/>
                <a:cs typeface="Times New Roman" panose="02020603050405020304" pitchFamily="18" charset="0"/>
              </a:rPr>
              <a:t>Abraham's descendants</a:t>
            </a:r>
            <a:r>
              <a:rPr lang="en-US" sz="2800" dirty="0">
                <a:latin typeface="Times New Roman" panose="02020603050405020304" pitchFamily="18" charset="0"/>
                <a:cs typeface="Times New Roman" panose="02020603050405020304" pitchFamily="18" charset="0"/>
              </a:rPr>
              <a:t>, heirs according </a:t>
            </a:r>
            <a:r>
              <a:rPr lang="en-US" sz="2800" b="1" u="sng" dirty="0">
                <a:highlight>
                  <a:srgbClr val="FFFF00"/>
                </a:highlight>
                <a:latin typeface="Times New Roman" panose="02020603050405020304" pitchFamily="18" charset="0"/>
                <a:cs typeface="Times New Roman" panose="02020603050405020304" pitchFamily="18" charset="0"/>
              </a:rPr>
              <a:t>to promise</a:t>
            </a:r>
            <a:r>
              <a:rPr lang="en-US" sz="2800" dirty="0">
                <a:latin typeface="Times New Roman" panose="02020603050405020304" pitchFamily="18" charset="0"/>
                <a:cs typeface="Times New Roman" panose="02020603050405020304" pitchFamily="18" charset="0"/>
              </a:rPr>
              <a:t>. </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Ephesians 1:4-5</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just as </a:t>
            </a:r>
            <a:r>
              <a:rPr lang="en-US" sz="2800" dirty="0">
                <a:latin typeface="Times New Roman" panose="02020603050405020304" pitchFamily="18" charset="0"/>
                <a:cs typeface="Times New Roman" panose="02020603050405020304" pitchFamily="18" charset="0"/>
              </a:rPr>
              <a:t>He chose us </a:t>
            </a:r>
            <a:r>
              <a:rPr lang="en-US" sz="2800" b="1" u="sng" dirty="0">
                <a:highlight>
                  <a:srgbClr val="FFFF00"/>
                </a:highlight>
                <a:latin typeface="Times New Roman" panose="02020603050405020304" pitchFamily="18" charset="0"/>
                <a:cs typeface="Times New Roman" panose="02020603050405020304" pitchFamily="18" charset="0"/>
              </a:rPr>
              <a:t>in Him </a:t>
            </a:r>
            <a:r>
              <a:rPr lang="en-US" sz="2800" dirty="0">
                <a:latin typeface="Times New Roman" panose="02020603050405020304" pitchFamily="18" charset="0"/>
                <a:cs typeface="Times New Roman" panose="02020603050405020304" pitchFamily="18" charset="0"/>
              </a:rPr>
              <a:t>before the foundation of the world, that we would be holy and blameless before Him. In love </a:t>
            </a:r>
            <a:r>
              <a:rPr lang="en-US" sz="2800" baseline="30000" dirty="0">
                <a:latin typeface="Times New Roman" panose="02020603050405020304" pitchFamily="18" charset="0"/>
                <a:cs typeface="Times New Roman" panose="02020603050405020304" pitchFamily="18" charset="0"/>
              </a:rPr>
              <a:t>5 </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He predestined us to adoption as sons </a:t>
            </a:r>
            <a:r>
              <a:rPr lang="en-US" sz="2800" dirty="0">
                <a:latin typeface="Times New Roman" panose="02020603050405020304" pitchFamily="18" charset="0"/>
                <a:cs typeface="Times New Roman" panose="02020603050405020304" pitchFamily="18" charset="0"/>
              </a:rPr>
              <a:t>through Jesus Christ to Himself, according to the kind intention of His will,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2185368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16758"/>
          </a:xfrm>
          <a:prstGeom prst="rect">
            <a:avLst/>
          </a:prstGeom>
          <a:noFill/>
        </p:spPr>
        <p:txBody>
          <a:bodyPr wrap="square" rtlCol="0">
            <a:spAutoFit/>
          </a:bodyPr>
          <a:lstStyle/>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In the Greek, the </a:t>
            </a:r>
            <a:r>
              <a:rPr lang="en-US" sz="3200" b="1"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ecclesia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means literally a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community assembly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of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citizens that had governing authority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3200" b="1" u="sng" dirty="0">
                <a:latin typeface="Times New Roman" panose="02020603050405020304" pitchFamily="18" charset="0"/>
                <a:ea typeface="Times New Roman" panose="02020603050405020304" pitchFamily="18" charset="0"/>
                <a:cs typeface="Times New Roman" panose="02020603050405020304" pitchFamily="18" charset="0"/>
              </a:rPr>
              <a:t>C</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hurch of Christ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was not established until the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Day of Pentecost </a:t>
            </a:r>
            <a:endParaRPr lang="en-US" sz="3200" b="1" u="sng"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85750" marR="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Jesus cited discipline for the unrepentant sinner is to treat him as a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gentile or tax collector</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(i.e., separate him from the community)</a:t>
            </a:r>
          </a:p>
          <a:p>
            <a:pPr marL="285750" marR="0" indent="-285750">
              <a:spcBef>
                <a:spcPts val="0"/>
              </a:spcBef>
              <a:spcAft>
                <a:spcPts val="0"/>
              </a:spcAft>
              <a:buFont typeface="Arial" panose="020B0604020202020204" pitchFamily="34" charset="0"/>
              <a:buChar char="•"/>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ppears the term church or assembly refers more specifically to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Jewish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assembly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such as a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synagogue</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71852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893647"/>
          </a:xfrm>
          <a:prstGeom prst="rect">
            <a:avLst/>
          </a:prstGeom>
          <a:noFill/>
        </p:spPr>
        <p:txBody>
          <a:bodyPr wrap="square" rtlCol="0">
            <a:spAutoFit/>
          </a:bodyPr>
          <a:lstStyle/>
          <a:p>
            <a:pPr marL="0" marR="0" algn="ctr">
              <a:spcBef>
                <a:spcPts val="0"/>
              </a:spcBef>
              <a:spcAft>
                <a:spcPts val="0"/>
              </a:spcAft>
            </a:pP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Gospel Accounts always refer to the Church and the Kingdom in the Future Tense</a:t>
            </a:r>
          </a:p>
          <a:p>
            <a:pPr marL="0" marR="0" algn="ctr">
              <a:spcBef>
                <a:spcPts val="0"/>
              </a:spcBef>
              <a:spcAft>
                <a:spcPts val="0"/>
              </a:spcAft>
            </a:pPr>
            <a:r>
              <a:rPr lang="en-US" sz="7200" dirty="0">
                <a:latin typeface="Times New Roman" panose="02020603050405020304" pitchFamily="18" charset="0"/>
                <a:ea typeface="Calibri" panose="020F0502020204030204" pitchFamily="34" charset="0"/>
                <a:cs typeface="Times New Roman" panose="02020603050405020304" pitchFamily="18" charset="0"/>
              </a:rPr>
              <a:t>But…Near at Hand</a:t>
            </a: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74565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 will be Built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Matthew 16:18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 also say to you that you are Peter, and upon this rock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will build My church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the gates of Hades will not overpower it.</a:t>
            </a:r>
          </a:p>
          <a:p>
            <a:pPr marL="0" marR="0">
              <a:spcBef>
                <a:spcPts val="0"/>
              </a:spcBef>
              <a:spcAft>
                <a:spcPts val="0"/>
              </a:spcAft>
            </a:pPr>
            <a:r>
              <a:rPr lang="en-US" sz="2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preached before hand</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Matthew 3:2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"Repent, for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 of heaven</a:t>
            </a:r>
            <a:r>
              <a:rPr lang="en-US" sz="2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is at hand."</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Mark 1:14-15</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Now after John had been taken into custody, Jesus came into Galilee, preaching the gospel of God,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saying, "The time is fulfilled, and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God is at hand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repent and believe in the gospel</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270846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386090"/>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People alive in time of Christ were to witness the coming of the Kingdom</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Mark 9:1</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And Jesus was saying to them, "Truly I say to you,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there are some of those who are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standing here</a:t>
            </a:r>
            <a:r>
              <a:rPr lang="en-US" sz="3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who will not taste death until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they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see the kingdom of God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after it has come with power</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Luke 9:27</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"But I say to you truthfully,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there are some of those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standing here</a:t>
            </a:r>
            <a:r>
              <a:rPr lang="en-US"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who will not taste death until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they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see the kingdom of God</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884160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031873"/>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Lord’s Supper</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Luke 22:15-18</a:t>
            </a:r>
            <a:r>
              <a:rPr lang="en-US" sz="3200" baseline="30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And He said to them, "I have earnestly desired to eat this Passover with you before I suffer; </a:t>
            </a:r>
            <a:r>
              <a:rPr lang="en-US" sz="3200" baseline="30000" dirty="0">
                <a:latin typeface="Times New Roman" panose="02020603050405020304" pitchFamily="18" charset="0"/>
                <a:cs typeface="Times New Roman" panose="02020603050405020304" pitchFamily="18" charset="0"/>
              </a:rPr>
              <a:t>16 </a:t>
            </a:r>
            <a:r>
              <a:rPr lang="en-US" sz="3200" dirty="0">
                <a:latin typeface="Times New Roman" panose="02020603050405020304" pitchFamily="18" charset="0"/>
                <a:cs typeface="Times New Roman" panose="02020603050405020304" pitchFamily="18" charset="0"/>
              </a:rPr>
              <a:t> for I say to you, </a:t>
            </a:r>
            <a:r>
              <a:rPr lang="en-US" sz="3200" b="1" u="sng" dirty="0">
                <a:highlight>
                  <a:srgbClr val="FFFF00"/>
                </a:highlight>
                <a:latin typeface="Times New Roman" panose="02020603050405020304" pitchFamily="18" charset="0"/>
                <a:cs typeface="Times New Roman" panose="02020603050405020304" pitchFamily="18" charset="0"/>
              </a:rPr>
              <a:t>I shall never again eat it until it is fulfilled in the kingdom of God</a:t>
            </a:r>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17 </a:t>
            </a:r>
            <a:r>
              <a:rPr lang="en-US" sz="3200" dirty="0">
                <a:latin typeface="Times New Roman" panose="02020603050405020304" pitchFamily="18" charset="0"/>
                <a:cs typeface="Times New Roman" panose="02020603050405020304" pitchFamily="18" charset="0"/>
              </a:rPr>
              <a:t> And when He had taken a cup </a:t>
            </a:r>
            <a:r>
              <a:rPr lang="en-US" sz="3200" i="1" dirty="0">
                <a:latin typeface="Times New Roman" panose="02020603050405020304" pitchFamily="18" charset="0"/>
                <a:cs typeface="Times New Roman" panose="02020603050405020304" pitchFamily="18" charset="0"/>
              </a:rPr>
              <a:t>and</a:t>
            </a:r>
            <a:r>
              <a:rPr lang="en-US" sz="3200" dirty="0">
                <a:latin typeface="Times New Roman" panose="02020603050405020304" pitchFamily="18" charset="0"/>
                <a:cs typeface="Times New Roman" panose="02020603050405020304" pitchFamily="18" charset="0"/>
              </a:rPr>
              <a:t> given thanks, He said, "Take this and share it among yourselves; </a:t>
            </a:r>
            <a:r>
              <a:rPr lang="en-US" sz="3200" baseline="30000" dirty="0">
                <a:latin typeface="Times New Roman" panose="02020603050405020304" pitchFamily="18" charset="0"/>
                <a:cs typeface="Times New Roman" panose="02020603050405020304" pitchFamily="18" charset="0"/>
              </a:rPr>
              <a:t>18 </a:t>
            </a:r>
            <a:r>
              <a:rPr lang="en-US" sz="3200" dirty="0">
                <a:latin typeface="Times New Roman" panose="02020603050405020304" pitchFamily="18" charset="0"/>
                <a:cs typeface="Times New Roman" panose="02020603050405020304" pitchFamily="18" charset="0"/>
              </a:rPr>
              <a:t> for I say to you, </a:t>
            </a:r>
            <a:r>
              <a:rPr lang="en-US" sz="3200" b="1" u="sng" dirty="0">
                <a:highlight>
                  <a:srgbClr val="FFFF00"/>
                </a:highlight>
                <a:latin typeface="Times New Roman" panose="02020603050405020304" pitchFamily="18" charset="0"/>
                <a:cs typeface="Times New Roman" panose="02020603050405020304" pitchFamily="18" charset="0"/>
              </a:rPr>
              <a:t>I will not drink of the fruit of the vine from now on until the kingdom of God comes</a:t>
            </a:r>
            <a:r>
              <a:rPr lang="en-US" sz="3200" dirty="0">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37843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826711"/>
            <a:ext cx="12031798" cy="3785652"/>
          </a:xfrm>
          <a:prstGeom prst="rect">
            <a:avLst/>
          </a:prstGeom>
          <a:noFill/>
        </p:spPr>
        <p:txBody>
          <a:bodyPr wrap="square" rtlCol="0">
            <a:spAutoFit/>
          </a:bodyPr>
          <a:lstStyle/>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cs typeface="Times New Roman" panose="02020603050405020304" pitchFamily="18" charset="0"/>
              </a:rPr>
              <a:t>At Pentecost &amp; Subsequent</a:t>
            </a: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cs typeface="Times New Roman" panose="02020603050405020304" pitchFamily="18" charset="0"/>
              </a:rPr>
              <a:t>Kingdom is spoken of as in Existence</a:t>
            </a:r>
            <a:endParaRPr lang="en-US" sz="7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92006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b="1" u="sng" dirty="0">
                <a:latin typeface="Times New Roman" panose="02020603050405020304" pitchFamily="18" charset="0"/>
                <a:cs typeface="Times New Roman" panose="02020603050405020304" pitchFamily="18" charset="0"/>
              </a:rPr>
              <a:t>Church in Existence at Pentecost and Subsequent</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Colossians 1:24 … </a:t>
            </a:r>
            <a:r>
              <a:rPr lang="en-US" sz="2400" b="1" u="sng" dirty="0">
                <a:latin typeface="Times New Roman" panose="02020603050405020304" pitchFamily="18" charset="0"/>
                <a:cs typeface="Times New Roman" panose="02020603050405020304" pitchFamily="18" charset="0"/>
              </a:rPr>
              <a:t>His body</a:t>
            </a:r>
            <a:r>
              <a:rPr lang="en-US" sz="2400" dirty="0">
                <a:latin typeface="Times New Roman" panose="02020603050405020304" pitchFamily="18" charset="0"/>
                <a:cs typeface="Times New Roman" panose="02020603050405020304" pitchFamily="18" charset="0"/>
              </a:rPr>
              <a:t>, which is </a:t>
            </a:r>
            <a:r>
              <a:rPr lang="en-US" sz="2400" b="1" u="sng" dirty="0">
                <a:latin typeface="Times New Roman" panose="02020603050405020304" pitchFamily="18" charset="0"/>
                <a:cs typeface="Times New Roman" panose="02020603050405020304" pitchFamily="18" charset="0"/>
              </a:rPr>
              <a:t>the church</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all of you who were </a:t>
            </a:r>
            <a:r>
              <a:rPr lang="en-US" sz="2400" b="1" u="sng" dirty="0">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2:41 </a:t>
            </a:r>
            <a:r>
              <a:rPr lang="en-US" sz="2400" dirty="0">
                <a:latin typeface="Times New Roman" panose="02020603050405020304" pitchFamily="18" charset="0"/>
                <a:cs typeface="Times New Roman" panose="02020603050405020304" pitchFamily="18" charset="0"/>
              </a:rPr>
              <a:t>So then, those who had received his word were </a:t>
            </a:r>
            <a:r>
              <a:rPr lang="en-US" sz="2400" b="1" u="sng" dirty="0">
                <a:latin typeface="Times New Roman" panose="02020603050405020304" pitchFamily="18" charset="0"/>
                <a:cs typeface="Times New Roman" panose="02020603050405020304" pitchFamily="18" charset="0"/>
              </a:rPr>
              <a:t>baptized;</a:t>
            </a:r>
            <a:r>
              <a:rPr lang="en-US" sz="2400" dirty="0">
                <a:latin typeface="Times New Roman" panose="02020603050405020304" pitchFamily="18" charset="0"/>
                <a:cs typeface="Times New Roman" panose="02020603050405020304" pitchFamily="18" charset="0"/>
              </a:rPr>
              <a:t> and that day </a:t>
            </a:r>
            <a:r>
              <a:rPr lang="en-US" sz="2400" b="1" u="sng" dirty="0">
                <a:latin typeface="Times New Roman" panose="02020603050405020304" pitchFamily="18" charset="0"/>
                <a:cs typeface="Times New Roman" panose="02020603050405020304" pitchFamily="18" charset="0"/>
              </a:rPr>
              <a:t>there were added </a:t>
            </a:r>
            <a:r>
              <a:rPr lang="en-US" sz="2400" dirty="0">
                <a:latin typeface="Times New Roman" panose="02020603050405020304" pitchFamily="18" charset="0"/>
                <a:cs typeface="Times New Roman" panose="02020603050405020304" pitchFamily="18" charset="0"/>
              </a:rPr>
              <a:t>(to the church) about three thousand souls.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2:47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And the </a:t>
            </a:r>
            <a:r>
              <a:rPr lang="en-US" sz="2400" b="1" u="sng" dirty="0">
                <a:latin typeface="Times New Roman" panose="02020603050405020304" pitchFamily="18" charset="0"/>
                <a:cs typeface="Times New Roman" panose="02020603050405020304" pitchFamily="18" charset="0"/>
              </a:rPr>
              <a:t>Lord was adding </a:t>
            </a:r>
            <a:r>
              <a:rPr lang="en-US" sz="2400" dirty="0">
                <a:latin typeface="Times New Roman" panose="02020603050405020304" pitchFamily="18" charset="0"/>
                <a:cs typeface="Times New Roman" panose="02020603050405020304" pitchFamily="18" charset="0"/>
              </a:rPr>
              <a:t>to their number (in the church) day by day </a:t>
            </a:r>
            <a:r>
              <a:rPr lang="en-US" sz="2400" b="1" u="sng" dirty="0">
                <a:latin typeface="Times New Roman" panose="02020603050405020304" pitchFamily="18" charset="0"/>
                <a:cs typeface="Times New Roman" panose="02020603050405020304" pitchFamily="18" charset="0"/>
              </a:rPr>
              <a:t>those who were being saved</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1:30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by </a:t>
            </a:r>
            <a:r>
              <a:rPr lang="en-US" sz="2400" b="1" u="sng" dirty="0">
                <a:latin typeface="Times New Roman" panose="02020603050405020304" pitchFamily="18" charset="0"/>
                <a:cs typeface="Times New Roman" panose="02020603050405020304" pitchFamily="18" charset="0"/>
              </a:rPr>
              <a:t>His doing </a:t>
            </a:r>
            <a:r>
              <a:rPr lang="en-US" sz="2400" dirty="0">
                <a:latin typeface="Times New Roman" panose="02020603050405020304" pitchFamily="18" charset="0"/>
                <a:cs typeface="Times New Roman" panose="02020603050405020304" pitchFamily="18" charset="0"/>
              </a:rPr>
              <a:t>you are </a:t>
            </a:r>
            <a:r>
              <a:rPr lang="en-US" sz="2400" b="1" u="sng" dirty="0">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12:18 </a:t>
            </a:r>
            <a:r>
              <a:rPr lang="en-US" sz="2400" dirty="0">
                <a:latin typeface="Times New Roman" panose="02020603050405020304" pitchFamily="18" charset="0"/>
                <a:cs typeface="Times New Roman" panose="02020603050405020304" pitchFamily="18" charset="0"/>
              </a:rPr>
              <a:t>But now </a:t>
            </a:r>
            <a:r>
              <a:rPr lang="en-US" sz="2400" b="1" u="sng" dirty="0">
                <a:latin typeface="Times New Roman" panose="02020603050405020304" pitchFamily="18" charset="0"/>
                <a:cs typeface="Times New Roman" panose="02020603050405020304" pitchFamily="18" charset="0"/>
              </a:rPr>
              <a:t>God has placed </a:t>
            </a:r>
            <a:r>
              <a:rPr lang="en-US" sz="2400" dirty="0">
                <a:latin typeface="Times New Roman" panose="02020603050405020304" pitchFamily="18" charset="0"/>
                <a:cs typeface="Times New Roman" panose="02020603050405020304" pitchFamily="18" charset="0"/>
              </a:rPr>
              <a:t>the members, each one of them, </a:t>
            </a:r>
            <a:r>
              <a:rPr lang="en-US" sz="2400" b="1" u="sng" dirty="0">
                <a:latin typeface="Times New Roman" panose="02020603050405020304" pitchFamily="18" charset="0"/>
                <a:cs typeface="Times New Roman" panose="02020603050405020304" pitchFamily="18" charset="0"/>
              </a:rPr>
              <a:t>in the body</a:t>
            </a:r>
            <a:r>
              <a:rPr lang="en-US" sz="2400" dirty="0">
                <a:latin typeface="Times New Roman" panose="02020603050405020304" pitchFamily="18" charset="0"/>
                <a:cs typeface="Times New Roman" panose="02020603050405020304" pitchFamily="18" charset="0"/>
              </a:rPr>
              <a:t>, just as He desired.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56655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2923877"/>
          </a:xfrm>
          <a:prstGeom prst="rect">
            <a:avLst/>
          </a:prstGeom>
          <a:noFill/>
        </p:spPr>
        <p:txBody>
          <a:bodyPr wrap="square" rtlCol="0">
            <a:spAutoFit/>
          </a:bodyPr>
          <a:lstStyle/>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3200" b="1" u="sng" dirty="0">
                <a:latin typeface="Times New Roman" panose="02020603050405020304" pitchFamily="18" charset="0"/>
                <a:cs typeface="Times New Roman" panose="02020603050405020304" pitchFamily="18" charset="0"/>
              </a:rPr>
              <a:t>Church in Existence at Pentecost and Subsequent</a:t>
            </a:r>
          </a:p>
          <a:p>
            <a:endParaRPr lang="en-US" sz="3200" b="1" dirty="0">
              <a:latin typeface="Times New Roman" panose="02020603050405020304" pitchFamily="18" charset="0"/>
              <a:cs typeface="Times New Roman" panose="02020603050405020304" pitchFamily="18" charset="0"/>
            </a:endParaRP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1 Corinthians 1:2</a:t>
            </a:r>
            <a:r>
              <a:rPr lang="en-US" sz="3200" dirty="0">
                <a:latin typeface="Times New Roman" panose="02020603050405020304" pitchFamily="18" charset="0"/>
                <a:cs typeface="Times New Roman" panose="02020603050405020304" pitchFamily="18" charset="0"/>
              </a:rPr>
              <a:t> To the </a:t>
            </a:r>
            <a:r>
              <a:rPr lang="en-US" sz="3200" b="1" u="sng" dirty="0">
                <a:latin typeface="Times New Roman" panose="02020603050405020304" pitchFamily="18" charset="0"/>
                <a:cs typeface="Times New Roman" panose="02020603050405020304" pitchFamily="18" charset="0"/>
              </a:rPr>
              <a:t>church of God </a:t>
            </a:r>
            <a:r>
              <a:rPr lang="en-US" sz="3200" dirty="0">
                <a:latin typeface="Times New Roman" panose="02020603050405020304" pitchFamily="18" charset="0"/>
                <a:cs typeface="Times New Roman" panose="02020603050405020304" pitchFamily="18" charset="0"/>
              </a:rPr>
              <a:t>which is at Corinth, to those who have been </a:t>
            </a:r>
            <a:r>
              <a:rPr lang="en-US" sz="3200" b="1" u="sng" dirty="0">
                <a:latin typeface="Times New Roman" panose="02020603050405020304" pitchFamily="18" charset="0"/>
                <a:cs typeface="Times New Roman" panose="02020603050405020304" pitchFamily="18" charset="0"/>
              </a:rPr>
              <a:t>sanctified in Christ Jesus</a:t>
            </a:r>
            <a:r>
              <a:rPr lang="en-US" sz="3200" dirty="0">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rPr>
              <a:t>saints by calling</a:t>
            </a:r>
            <a:r>
              <a:rPr lang="en-US" sz="3200" dirty="0">
                <a:latin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18376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154984"/>
          </a:xfrm>
          <a:prstGeom prst="rect">
            <a:avLst/>
          </a:prstGeom>
          <a:noFill/>
        </p:spPr>
        <p:txBody>
          <a:bodyPr wrap="square" rtlCol="0">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Kingdom in Existence at Pentecost and Subsequent</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2 Thessalonians 2:13-14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God has chosen you </a:t>
            </a:r>
            <a:r>
              <a:rPr lang="en-US" sz="2400" dirty="0">
                <a:latin typeface="Times New Roman" panose="02020603050405020304" pitchFamily="18" charset="0"/>
                <a:cs typeface="Times New Roman" panose="02020603050405020304" pitchFamily="18" charset="0"/>
              </a:rPr>
              <a:t>from the beginning </a:t>
            </a:r>
            <a:r>
              <a:rPr lang="en-US" sz="2400" b="1" u="sng" dirty="0">
                <a:highlight>
                  <a:srgbClr val="FFFF00"/>
                </a:highlight>
                <a:latin typeface="Times New Roman" panose="02020603050405020304" pitchFamily="18" charset="0"/>
                <a:cs typeface="Times New Roman" panose="02020603050405020304" pitchFamily="18" charset="0"/>
              </a:rPr>
              <a:t>for salvation </a:t>
            </a:r>
            <a:r>
              <a:rPr lang="en-US" sz="2400" dirty="0">
                <a:latin typeface="Times New Roman" panose="02020603050405020304" pitchFamily="18" charset="0"/>
                <a:cs typeface="Times New Roman" panose="02020603050405020304" pitchFamily="18" charset="0"/>
              </a:rPr>
              <a:t>….</a:t>
            </a:r>
            <a:r>
              <a:rPr lang="en-US" sz="2400" baseline="30000" dirty="0">
                <a:latin typeface="Times New Roman" panose="02020603050405020304" pitchFamily="18" charset="0"/>
                <a:cs typeface="Times New Roman" panose="02020603050405020304" pitchFamily="18" charset="0"/>
              </a:rPr>
              <a:t>14 </a:t>
            </a:r>
            <a:r>
              <a:rPr lang="en-US" sz="2400" dirty="0">
                <a:latin typeface="Times New Roman" panose="02020603050405020304" pitchFamily="18" charset="0"/>
                <a:cs typeface="Times New Roman" panose="02020603050405020304" pitchFamily="18" charset="0"/>
              </a:rPr>
              <a:t> It was for this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called </a:t>
            </a:r>
            <a:r>
              <a:rPr lang="en-US" sz="2400" b="1" u="sng" dirty="0">
                <a:highlight>
                  <a:srgbClr val="FFFF00"/>
                </a:highlight>
                <a:latin typeface="Times New Roman" panose="02020603050405020304" pitchFamily="18" charset="0"/>
                <a:cs typeface="Times New Roman" panose="02020603050405020304" pitchFamily="18" charset="0"/>
              </a:rPr>
              <a:t>you </a:t>
            </a:r>
            <a:r>
              <a:rPr lang="en-US" sz="2400" dirty="0">
                <a:latin typeface="Times New Roman" panose="02020603050405020304" pitchFamily="18" charset="0"/>
                <a:cs typeface="Times New Roman" panose="02020603050405020304" pitchFamily="18" charset="0"/>
              </a:rPr>
              <a:t>through our gospel, ….</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Peter 2:9 … </a:t>
            </a:r>
            <a:r>
              <a:rPr lang="en-US" sz="2400" dirty="0">
                <a:latin typeface="Times New Roman" panose="02020603050405020304" pitchFamily="18" charset="0"/>
                <a:cs typeface="Times New Roman" panose="02020603050405020304" pitchFamily="18" charset="0"/>
              </a:rPr>
              <a:t>of Him who has </a:t>
            </a:r>
            <a:r>
              <a:rPr lang="en-US" sz="2400" b="1" u="sng" dirty="0">
                <a:highlight>
                  <a:srgbClr val="00FF00"/>
                </a:highlight>
                <a:latin typeface="Times New Roman" panose="02020603050405020304" pitchFamily="18" charset="0"/>
                <a:cs typeface="Times New Roman" panose="02020603050405020304" pitchFamily="18" charset="0"/>
              </a:rPr>
              <a:t>called</a:t>
            </a:r>
            <a:r>
              <a:rPr lang="en-US" sz="2400" b="1" u="sng" dirty="0">
                <a:highlight>
                  <a:srgbClr val="FFFF00"/>
                </a:highlight>
                <a:latin typeface="Times New Roman" panose="02020603050405020304" pitchFamily="18" charset="0"/>
                <a:cs typeface="Times New Roman" panose="02020603050405020304" pitchFamily="18" charset="0"/>
              </a:rPr>
              <a:t> you out of darkness</a:t>
            </a:r>
            <a:r>
              <a:rPr lang="en-US" sz="2400" dirty="0">
                <a:latin typeface="Times New Roman" panose="02020603050405020304" pitchFamily="18" charset="0"/>
                <a:cs typeface="Times New Roman" panose="02020603050405020304" pitchFamily="18" charset="0"/>
              </a:rPr>
              <a:t> (the world) into </a:t>
            </a:r>
            <a:r>
              <a:rPr lang="en-US" sz="2400" b="1" u="sng" dirty="0">
                <a:highlight>
                  <a:srgbClr val="FFFF00"/>
                </a:highlight>
                <a:latin typeface="Times New Roman" panose="02020603050405020304" pitchFamily="18" charset="0"/>
                <a:cs typeface="Times New Roman" panose="02020603050405020304" pitchFamily="18" charset="0"/>
              </a:rPr>
              <a:t>His marvelous light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 Thessalonians 2:12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so that you would walk in a manner worthy of the God who </a:t>
            </a:r>
            <a:r>
              <a:rPr lang="en-US" sz="24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calls</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you into His own kingdom and glory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41339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Kingdom in Existence at Pentecost and Subsequent</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14:22 … </a:t>
            </a:r>
            <a:r>
              <a:rPr lang="en-US" sz="2400" dirty="0">
                <a:latin typeface="Times New Roman" panose="02020603050405020304" pitchFamily="18" charset="0"/>
                <a:cs typeface="Times New Roman" panose="02020603050405020304" pitchFamily="18" charset="0"/>
              </a:rPr>
              <a:t>"Through many tribulations we must enter the </a:t>
            </a:r>
            <a:r>
              <a:rPr lang="en-US" sz="2400" b="1" u="sng" dirty="0">
                <a:highlight>
                  <a:srgbClr val="FFFF00"/>
                </a:highlight>
                <a:latin typeface="Times New Roman" panose="02020603050405020304" pitchFamily="18" charset="0"/>
                <a:cs typeface="Times New Roman" panose="02020603050405020304" pitchFamily="18" charset="0"/>
              </a:rPr>
              <a:t>kingdom of God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8:12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when they believed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Philip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preaching</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good news about the kingdom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the name of Jesus Christ, they were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being baptized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men and women alike.</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28:23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When </a:t>
            </a:r>
            <a:r>
              <a:rPr lang="en-US" sz="2400" b="1" u="sng" dirty="0">
                <a:highlight>
                  <a:srgbClr val="FFFF00"/>
                </a:highlight>
                <a:latin typeface="Times New Roman" panose="02020603050405020304" pitchFamily="18" charset="0"/>
                <a:cs typeface="Times New Roman" panose="02020603050405020304" pitchFamily="18" charset="0"/>
              </a:rPr>
              <a:t>they</a:t>
            </a:r>
            <a:r>
              <a:rPr lang="en-US" sz="2400" dirty="0">
                <a:latin typeface="Times New Roman" panose="02020603050405020304" pitchFamily="18" charset="0"/>
                <a:cs typeface="Times New Roman" panose="02020603050405020304" pitchFamily="18" charset="0"/>
              </a:rPr>
              <a:t> (leading Jews in Rome who Paul had summoned) had set a day for Paul, they came to him at his lodging in large numbers; and he was explaining to them by solemnly testifying about </a:t>
            </a:r>
            <a:r>
              <a:rPr lang="en-US" sz="2400" b="1" u="sng" dirty="0">
                <a:highlight>
                  <a:srgbClr val="FFFF00"/>
                </a:highlight>
                <a:latin typeface="Times New Roman" panose="02020603050405020304" pitchFamily="18" charset="0"/>
                <a:cs typeface="Times New Roman" panose="02020603050405020304" pitchFamily="18" charset="0"/>
              </a:rPr>
              <a:t>the kingdom of God </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20:25</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now, behold, I know that all of you, among whom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went about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preaching</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kingdom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will no longer see my face.</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Hebrews 12:28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Therefore, since </a:t>
            </a:r>
            <a:r>
              <a:rPr lang="en-US" sz="2400" b="1" u="sng" dirty="0">
                <a:highlight>
                  <a:srgbClr val="FFFF00"/>
                </a:highlight>
                <a:latin typeface="Times New Roman" panose="02020603050405020304" pitchFamily="18" charset="0"/>
                <a:cs typeface="Times New Roman" panose="02020603050405020304" pitchFamily="18" charset="0"/>
              </a:rPr>
              <a:t>we receive a kingdom </a:t>
            </a:r>
            <a:r>
              <a:rPr lang="en-US" sz="2400" dirty="0">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4748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0711"/>
            <a:ext cx="11644370" cy="6001643"/>
          </a:xfrm>
          <a:prstGeom prst="rect">
            <a:avLst/>
          </a:prstGeom>
          <a:noFill/>
        </p:spPr>
        <p:txBody>
          <a:bodyPr wrap="square" rtlCol="0">
            <a:spAutoFit/>
          </a:bodyPr>
          <a:lstStyle/>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In the English </a:t>
            </a:r>
            <a:r>
              <a:rPr lang="en-US" sz="2400" dirty="0">
                <a:latin typeface="Times New Roman" panose="02020603050405020304" pitchFamily="18" charset="0"/>
                <a:ea typeface="Calibri" panose="020F0502020204030204" pitchFamily="34" charset="0"/>
                <a:cs typeface="Times New Roman" panose="02020603050405020304" pitchFamily="18" charset="0"/>
              </a:rPr>
              <a:t>language,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word “for” </a:t>
            </a:r>
            <a:r>
              <a:rPr lang="en-US" sz="2400" dirty="0">
                <a:latin typeface="Times New Roman" panose="02020603050405020304" pitchFamily="18" charset="0"/>
                <a:ea typeface="Calibri" panose="020F0502020204030204" pitchFamily="34" charset="0"/>
                <a:cs typeface="Times New Roman" panose="02020603050405020304" pitchFamily="18" charset="0"/>
              </a:rPr>
              <a:t>has many different meanings.  For purposes of understanding scripture, there are two principal applications of the word “for” when used as a preposition </a:t>
            </a:r>
            <a:r>
              <a:rPr lang="en-US" sz="2400" b="1" dirty="0">
                <a:latin typeface="Times New Roman" panose="02020603050405020304" pitchFamily="18" charset="0"/>
                <a:ea typeface="Calibri" panose="020F0502020204030204" pitchFamily="34" charset="0"/>
                <a:cs typeface="Times New Roman" panose="02020603050405020304" pitchFamily="18" charset="0"/>
              </a:rPr>
              <a:t>in the English language</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For – </a:t>
            </a:r>
            <a:r>
              <a:rPr lang="en-US" sz="2400" dirty="0">
                <a:latin typeface="Times New Roman" panose="02020603050405020304" pitchFamily="18" charset="0"/>
                <a:ea typeface="Calibri" panose="020F0502020204030204" pitchFamily="34" charset="0"/>
                <a:cs typeface="Times New Roman" panose="02020603050405020304" pitchFamily="18" charset="0"/>
              </a:rPr>
              <a:t>a “function word” indicating the object of the verb to show </a:t>
            </a:r>
            <a:r>
              <a:rPr lang="en-US" sz="2400" b="1" dirty="0">
                <a:latin typeface="Times New Roman" panose="02020603050405020304" pitchFamily="18" charset="0"/>
                <a:ea typeface="Calibri" panose="020F0502020204030204" pitchFamily="34" charset="0"/>
                <a:cs typeface="Times New Roman" panose="02020603050405020304" pitchFamily="18" charset="0"/>
              </a:rPr>
              <a:t>purpose or cause </a:t>
            </a:r>
            <a:r>
              <a:rPr lang="en-US" sz="2400" dirty="0">
                <a:latin typeface="Times New Roman" panose="02020603050405020304" pitchFamily="18" charset="0"/>
                <a:ea typeface="Calibri" panose="020F0502020204030204" pitchFamily="34" charset="0"/>
                <a:cs typeface="Times New Roman" panose="02020603050405020304" pitchFamily="18" charset="0"/>
              </a:rPr>
              <a:t>of something</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Example:</a:t>
            </a:r>
            <a:r>
              <a:rPr lang="en-US" sz="2400" dirty="0">
                <a:latin typeface="Times New Roman" panose="02020603050405020304" pitchFamily="18" charset="0"/>
                <a:ea typeface="Calibri" panose="020F0502020204030204" pitchFamily="34" charset="0"/>
                <a:cs typeface="Times New Roman" panose="02020603050405020304" pitchFamily="18" charset="0"/>
              </a:rPr>
              <a:t> Exercise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for</a:t>
            </a:r>
            <a:r>
              <a:rPr lang="en-US" sz="2400" dirty="0">
                <a:latin typeface="Times New Roman" panose="02020603050405020304" pitchFamily="18" charset="0"/>
                <a:ea typeface="Calibri" panose="020F0502020204030204" pitchFamily="34" charset="0"/>
                <a:cs typeface="Times New Roman" panose="02020603050405020304" pitchFamily="18" charset="0"/>
              </a:rPr>
              <a:t> strength. Strength is the object of the verb exercise – shows the purpose or goal of the verb exercise, i.e., for </a:t>
            </a:r>
            <a:r>
              <a:rPr lang="en-US" sz="2400" b="1" dirty="0">
                <a:latin typeface="Times New Roman" panose="02020603050405020304" pitchFamily="18" charset="0"/>
                <a:ea typeface="Calibri" panose="020F0502020204030204" pitchFamily="34" charset="0"/>
                <a:cs typeface="Times New Roman" panose="02020603050405020304" pitchFamily="18" charset="0"/>
              </a:rPr>
              <a:t>the purpose </a:t>
            </a:r>
            <a:r>
              <a:rPr lang="en-US" sz="2400" dirty="0">
                <a:latin typeface="Times New Roman" panose="02020603050405020304" pitchFamily="18" charset="0"/>
                <a:ea typeface="Calibri" panose="020F0502020204030204" pitchFamily="34" charset="0"/>
                <a:cs typeface="Times New Roman" panose="02020603050405020304" pitchFamily="18" charset="0"/>
              </a:rPr>
              <a:t>of strength or </a:t>
            </a:r>
            <a:r>
              <a:rPr lang="en-US" sz="2400" b="1" dirty="0">
                <a:latin typeface="Times New Roman" panose="02020603050405020304" pitchFamily="18" charset="0"/>
                <a:ea typeface="Calibri" panose="020F0502020204030204" pitchFamily="34" charset="0"/>
                <a:cs typeface="Times New Roman" panose="02020603050405020304" pitchFamily="18" charset="0"/>
              </a:rPr>
              <a:t>in order to </a:t>
            </a:r>
            <a:r>
              <a:rPr lang="en-US" sz="2400" dirty="0">
                <a:latin typeface="Times New Roman" panose="02020603050405020304" pitchFamily="18" charset="0"/>
                <a:ea typeface="Calibri" panose="020F0502020204030204" pitchFamily="34" charset="0"/>
                <a:cs typeface="Times New Roman" panose="02020603050405020304" pitchFamily="18" charset="0"/>
              </a:rPr>
              <a:t>be strong</a:t>
            </a:r>
          </a:p>
          <a:p>
            <a:pPr marL="228600"/>
            <a:endParaRPr lang="en-US" sz="2400" b="1" i="1"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For </a:t>
            </a:r>
            <a:r>
              <a:rPr lang="en-US" sz="2400" dirty="0">
                <a:latin typeface="Times New Roman" panose="02020603050405020304" pitchFamily="18" charset="0"/>
                <a:ea typeface="Calibri" panose="020F0502020204030204" pitchFamily="34" charset="0"/>
                <a:cs typeface="Times New Roman" panose="02020603050405020304" pitchFamily="18" charset="0"/>
              </a:rPr>
              <a:t>– a “causal word” that introduces a </a:t>
            </a:r>
            <a:r>
              <a:rPr lang="en-US" sz="2400" b="0" i="0" dirty="0">
                <a:solidFill>
                  <a:srgbClr val="040C28"/>
                </a:solidFill>
                <a:effectLst/>
                <a:latin typeface="Times New Roman" panose="02020603050405020304" pitchFamily="18" charset="0"/>
                <a:cs typeface="Times New Roman" panose="02020603050405020304" pitchFamily="18" charset="0"/>
              </a:rPr>
              <a:t>clause which is used as </a:t>
            </a:r>
            <a:r>
              <a:rPr lang="en-US" sz="2400" b="1" i="0" dirty="0">
                <a:solidFill>
                  <a:srgbClr val="040C28"/>
                </a:solidFill>
                <a:effectLst/>
                <a:latin typeface="Times New Roman" panose="02020603050405020304" pitchFamily="18" charset="0"/>
                <a:cs typeface="Times New Roman" panose="02020603050405020304" pitchFamily="18" charset="0"/>
              </a:rPr>
              <a:t>an explanation</a:t>
            </a:r>
            <a:r>
              <a:rPr lang="en-US" sz="2400" b="0" i="0" dirty="0">
                <a:solidFill>
                  <a:srgbClr val="040C28"/>
                </a:solidFill>
                <a:effectLst/>
                <a:latin typeface="Times New Roman" panose="02020603050405020304" pitchFamily="18" charset="0"/>
                <a:cs typeface="Times New Roman" panose="02020603050405020304" pitchFamily="18" charset="0"/>
              </a:rPr>
              <a:t>, i.e.,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a:t>
            </a:r>
          </a:p>
          <a:p>
            <a:pPr marL="228600"/>
            <a:endParaRPr lang="en-US" sz="2400" dirty="0">
              <a:solidFill>
                <a:srgbClr val="040C28"/>
              </a:solidFill>
              <a:latin typeface="Times New Roman" panose="02020603050405020304" pitchFamily="18" charset="0"/>
              <a:cs typeface="Times New Roman" panose="02020603050405020304" pitchFamily="18" charset="0"/>
            </a:endParaRPr>
          </a:p>
          <a:p>
            <a:pPr marL="228600"/>
            <a:r>
              <a:rPr lang="en-US" sz="2400" b="0" i="0" dirty="0">
                <a:solidFill>
                  <a:srgbClr val="040C28"/>
                </a:solidFill>
                <a:effectLst/>
                <a:latin typeface="Times New Roman" panose="02020603050405020304" pitchFamily="18" charset="0"/>
                <a:cs typeface="Times New Roman" panose="02020603050405020304" pitchFamily="18" charset="0"/>
              </a:rPr>
              <a:t>Example:  Put on your coat </a:t>
            </a:r>
            <a:r>
              <a:rPr lang="en-US" sz="2400" b="1" i="0" u="sng" dirty="0">
                <a:solidFill>
                  <a:srgbClr val="040C28"/>
                </a:solidFill>
                <a:effectLst/>
                <a:latin typeface="Times New Roman" panose="02020603050405020304" pitchFamily="18" charset="0"/>
                <a:cs typeface="Times New Roman" panose="02020603050405020304" pitchFamily="18" charset="0"/>
              </a:rPr>
              <a:t>for</a:t>
            </a:r>
            <a:r>
              <a:rPr lang="en-US" sz="2400" b="0" i="0" dirty="0">
                <a:solidFill>
                  <a:srgbClr val="040C28"/>
                </a:solidFill>
                <a:effectLst/>
                <a:latin typeface="Times New Roman" panose="02020603050405020304" pitchFamily="18" charset="0"/>
                <a:cs typeface="Times New Roman" panose="02020603050405020304" pitchFamily="18" charset="0"/>
              </a:rPr>
              <a:t> it is cold, </a:t>
            </a:r>
            <a:r>
              <a:rPr lang="en-US" sz="2400" b="0" i="0" dirty="0" err="1">
                <a:solidFill>
                  <a:srgbClr val="040C28"/>
                </a:solidFill>
                <a:effectLst/>
                <a:latin typeface="Times New Roman" panose="02020603050405020304" pitchFamily="18" charset="0"/>
                <a:cs typeface="Times New Roman" panose="02020603050405020304" pitchFamily="18" charset="0"/>
              </a:rPr>
              <a:t>i.e</a:t>
            </a:r>
            <a:r>
              <a:rPr lang="en-US" sz="2400" b="0" i="0" dirty="0">
                <a:solidFill>
                  <a:srgbClr val="040C28"/>
                </a:solidFill>
                <a:effectLst/>
                <a:latin typeface="Times New Roman" panose="02020603050405020304" pitchFamily="18" charset="0"/>
                <a:cs typeface="Times New Roman" panose="02020603050405020304" pitchFamily="18" charset="0"/>
              </a:rPr>
              <a:t>, “for” introduces the clause explaining why you put your coat on -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it is cold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398880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509200"/>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 Kingdom in Existence at Pentecost and Subsequent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1:13-14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For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 rescued</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(saved – 2 Thess 2:13)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us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from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800" b="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(Satan’s domain in this world – Acts 26:18)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 us</a:t>
            </a:r>
            <a:r>
              <a:rPr lang="en-US" sz="2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to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in whom</a:t>
            </a:r>
            <a:r>
              <a:rPr lang="en-US" sz="2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we have </a:t>
            </a:r>
            <a:r>
              <a:rPr lang="en-US" sz="28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redemption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US" sz="28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forgiveness of sins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Note:  God adds us to Christ at baptism – Gal 3:27;1 Cor 1:30; 12:18</a:t>
            </a:r>
          </a:p>
          <a:p>
            <a:pPr marL="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Acts 26:16-18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(Jesus purpose for Paul)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have appeared to you, to appoint you a minister and a witness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open their eyes so that they may turn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from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8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from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dominion of Satan</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8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Question:  How can we enter into God’s Kingdom without the washing away of our sins?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cxnSp>
        <p:nvCxnSpPr>
          <p:cNvPr id="5" name="Straight Arrow Connector 4">
            <a:extLst>
              <a:ext uri="{FF2B5EF4-FFF2-40B4-BE49-F238E27FC236}">
                <a16:creationId xmlns:a16="http://schemas.microsoft.com/office/drawing/2014/main" id="{165E0E7B-35F8-CC00-027F-81046E5A5269}"/>
              </a:ext>
            </a:extLst>
          </p:cNvPr>
          <p:cNvCxnSpPr/>
          <p:nvPr/>
        </p:nvCxnSpPr>
        <p:spPr>
          <a:xfrm flipH="1">
            <a:off x="7612380" y="2118360"/>
            <a:ext cx="3817620" cy="24460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4C94300-DC0E-A136-BD51-CB223864F91F}"/>
              </a:ext>
            </a:extLst>
          </p:cNvPr>
          <p:cNvCxnSpPr>
            <a:cxnSpLocks/>
          </p:cNvCxnSpPr>
          <p:nvPr/>
        </p:nvCxnSpPr>
        <p:spPr>
          <a:xfrm>
            <a:off x="1249680" y="2529840"/>
            <a:ext cx="0" cy="2179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741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539430"/>
          </a:xfrm>
          <a:prstGeom prst="rect">
            <a:avLst/>
          </a:prstGeom>
          <a:noFill/>
        </p:spPr>
        <p:txBody>
          <a:bodyPr wrap="square" rtlCol="0">
            <a:spAutoFit/>
          </a:bodyPr>
          <a:lstStyle/>
          <a:p>
            <a:pPr marL="0" marR="0">
              <a:spcBef>
                <a:spcPts val="0"/>
              </a:spcBef>
              <a:spcAft>
                <a:spcPts val="0"/>
              </a:spcAft>
            </a:pPr>
            <a:endParaRPr lang="en-US" sz="9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600" b="1" dirty="0">
                <a:effectLst/>
                <a:latin typeface="Times New Roman" panose="02020603050405020304" pitchFamily="18" charset="0"/>
                <a:ea typeface="Calibri" panose="020F0502020204030204" pitchFamily="34" charset="0"/>
                <a:cs typeface="Times New Roman" panose="02020603050405020304" pitchFamily="18" charset="0"/>
              </a:rPr>
              <a:t>Kingdom of Priests</a:t>
            </a:r>
            <a:br>
              <a:rPr lang="en-US" sz="3200" dirty="0"/>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63782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16758"/>
          </a:xfrm>
          <a:prstGeom prst="rect">
            <a:avLst/>
          </a:prstGeom>
          <a:noFill/>
        </p:spPr>
        <p:txBody>
          <a:bodyPr wrap="square" rtlCol="0">
            <a:spAutoFit/>
          </a:bodyPr>
          <a:lstStyle/>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Scriptures declare the Church is a Kingdom of Royal Priests</a:t>
            </a:r>
          </a:p>
          <a:p>
            <a:pPr marL="0" marR="0">
              <a:spcBef>
                <a:spcPts val="0"/>
              </a:spcBef>
              <a:spcAft>
                <a:spcPts val="0"/>
              </a:spcAft>
            </a:pPr>
            <a:endParaRPr lang="en-US" sz="32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Revelation 1:5-6 … </a:t>
            </a:r>
            <a:r>
              <a:rPr lang="en-US" sz="3200" b="1" u="sng" dirty="0">
                <a:latin typeface="Times New Roman" panose="02020603050405020304" pitchFamily="18" charset="0"/>
                <a:cs typeface="Times New Roman" panose="02020603050405020304" pitchFamily="18" charset="0"/>
              </a:rPr>
              <a:t>Jesus Christ</a:t>
            </a:r>
            <a:r>
              <a:rPr lang="en-US" sz="3200" dirty="0">
                <a:latin typeface="Times New Roman" panose="02020603050405020304" pitchFamily="18" charset="0"/>
                <a:cs typeface="Times New Roman" panose="02020603050405020304" pitchFamily="18" charset="0"/>
              </a:rPr>
              <a:t>, …To Him who loves us and </a:t>
            </a:r>
            <a:r>
              <a:rPr lang="en-US" sz="3200" b="1" u="sng" dirty="0">
                <a:latin typeface="Times New Roman" panose="02020603050405020304" pitchFamily="18" charset="0"/>
                <a:cs typeface="Times New Roman" panose="02020603050405020304" pitchFamily="18" charset="0"/>
              </a:rPr>
              <a:t>washed us from our sins by His blood</a:t>
            </a:r>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6 </a:t>
            </a:r>
            <a:r>
              <a:rPr lang="en-US" sz="3200" dirty="0">
                <a:latin typeface="Times New Roman" panose="02020603050405020304" pitchFamily="18" charset="0"/>
                <a:cs typeface="Times New Roman" panose="02020603050405020304" pitchFamily="18" charset="0"/>
              </a:rPr>
              <a:t> and </a:t>
            </a:r>
            <a:r>
              <a:rPr lang="en-US" sz="3200" b="1" u="sng" dirty="0">
                <a:highlight>
                  <a:srgbClr val="FFFF00"/>
                </a:highlight>
                <a:latin typeface="Times New Roman" panose="02020603050405020304" pitchFamily="18" charset="0"/>
                <a:cs typeface="Times New Roman" panose="02020603050405020304" pitchFamily="18" charset="0"/>
              </a:rPr>
              <a:t>He has made us</a:t>
            </a:r>
            <a:r>
              <a:rPr lang="en-US" sz="3200" dirty="0">
                <a:highlight>
                  <a:srgbClr val="FFFF00"/>
                </a:highlight>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(saints cleansed by Christ’s blood – the church) </a:t>
            </a:r>
            <a:r>
              <a:rPr lang="en-US" sz="3200" i="1" dirty="0">
                <a:latin typeface="Times New Roman" panose="02020603050405020304" pitchFamily="18" charset="0"/>
                <a:cs typeface="Times New Roman" panose="02020603050405020304" pitchFamily="18" charset="0"/>
              </a:rPr>
              <a:t>to be</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a kingdom, priests </a:t>
            </a:r>
            <a:r>
              <a:rPr lang="en-US" sz="3200" dirty="0">
                <a:latin typeface="Times New Roman" panose="02020603050405020304" pitchFamily="18" charset="0"/>
                <a:cs typeface="Times New Roman" panose="02020603050405020304" pitchFamily="18" charset="0"/>
              </a:rPr>
              <a:t>to His God and Father….</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1 Peter 2:9 (Apostle Peter writing to the “chosen” ) </a:t>
            </a:r>
            <a:r>
              <a:rPr lang="en-US" sz="3200" dirty="0">
                <a:latin typeface="Times New Roman" panose="02020603050405020304" pitchFamily="18" charset="0"/>
                <a:cs typeface="Times New Roman" panose="02020603050405020304" pitchFamily="18" charset="0"/>
              </a:rPr>
              <a:t>But </a:t>
            </a:r>
            <a:r>
              <a:rPr lang="en-US" sz="3200" b="1" u="sng" dirty="0">
                <a:highlight>
                  <a:srgbClr val="FFFF00"/>
                </a:highlight>
                <a:latin typeface="Times New Roman" panose="02020603050405020304" pitchFamily="18" charset="0"/>
                <a:cs typeface="Times New Roman" panose="02020603050405020304" pitchFamily="18" charset="0"/>
              </a:rPr>
              <a:t>you are </a:t>
            </a:r>
            <a:r>
              <a:rPr lang="en-US" sz="3200" cap="small" dirty="0">
                <a:effectLst/>
                <a:latin typeface="Times New Roman" panose="02020603050405020304" pitchFamily="18" charset="0"/>
                <a:cs typeface="Times New Roman" panose="02020603050405020304" pitchFamily="18" charset="0"/>
              </a:rPr>
              <a:t>… a</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royal priesthood</a:t>
            </a:r>
            <a:r>
              <a:rPr lang="en-US" sz="3200" dirty="0">
                <a:latin typeface="Times New Roman" panose="02020603050405020304" pitchFamily="18" charset="0"/>
                <a:cs typeface="Times New Roman" panose="02020603050405020304" pitchFamily="18" charset="0"/>
              </a:rPr>
              <a:t>, a </a:t>
            </a:r>
            <a:r>
              <a:rPr lang="en-US" sz="3200" b="1" u="sng" dirty="0">
                <a:highlight>
                  <a:srgbClr val="FFFF00"/>
                </a:highlight>
                <a:latin typeface="Times New Roman" panose="02020603050405020304" pitchFamily="18" charset="0"/>
                <a:cs typeface="Times New Roman" panose="02020603050405020304" pitchFamily="18" charset="0"/>
              </a:rPr>
              <a:t>holy nation</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823352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2554545"/>
          </a:xfrm>
          <a:prstGeom prst="rect">
            <a:avLst/>
          </a:prstGeom>
          <a:noFill/>
        </p:spPr>
        <p:txBody>
          <a:bodyPr wrap="square" rtlCol="0">
            <a:spAutoFit/>
          </a:bodyPr>
          <a:lstStyle/>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basileia</a:t>
            </a:r>
            <a:r>
              <a:rPr lang="en-US" sz="3200" dirty="0">
                <a:effectLst/>
                <a:latin typeface="Times New Roman" panose="02020603050405020304" pitchFamily="18" charset="0"/>
                <a:cs typeface="Times New Roman" panose="02020603050405020304" pitchFamily="18" charset="0"/>
              </a:rPr>
              <a:t> - kingdom, sovereignty, royal power</a:t>
            </a:r>
            <a:br>
              <a:rPr lang="en-US" sz="3200" dirty="0">
                <a:effectLst/>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Root Greek Word: </a:t>
            </a:r>
            <a:r>
              <a:rPr lang="en-US" sz="3200" b="1" i="1" dirty="0">
                <a:effectLst/>
                <a:latin typeface="Times New Roman" panose="02020603050405020304" pitchFamily="18" charset="0"/>
                <a:cs typeface="Times New Roman" panose="02020603050405020304" pitchFamily="18" charset="0"/>
              </a:rPr>
              <a:t>basileuô</a:t>
            </a:r>
            <a:r>
              <a:rPr lang="en-US" sz="3200" dirty="0">
                <a:latin typeface="Times New Roman" panose="02020603050405020304" pitchFamily="18" charset="0"/>
                <a:cs typeface="Times New Roman" panose="02020603050405020304" pitchFamily="18" charset="0"/>
              </a:rPr>
              <a:t> – to be king, to reign</a:t>
            </a:r>
            <a:br>
              <a:rPr lang="en-US" sz="3200" dirty="0">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br>
              <a:rPr lang="en-US" sz="3200" dirty="0">
                <a:effectLst/>
                <a:latin typeface="Times New Roman" panose="02020603050405020304" pitchFamily="18" charset="0"/>
                <a:cs typeface="Times New Roman" panose="02020603050405020304" pitchFamily="18" charset="0"/>
              </a:rPr>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397262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416320"/>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Summarize to this Point:</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enter into Christ and are united to – Galatians 3:26-27</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adds us to the body of Christ (the church) – 1 Cor 1:30; 12:13; 12:18</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saves the “in Christ” – 2 Thessalonians 2:13; Ephesians 1:4</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adopts the saved “in Christ” to be His sons – Ephesians 1:5</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God adds the “in Christ” saints to the Kingdom of Christ – Colossians 1:13-14</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Christ makes the saints a kingdom of royal priests – 1 Peter 2:9; Revelation 1:6</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89322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524863"/>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Kingdom of Israel is the prophetic figure of the Kingdom of Christ in virtually every detail. </a:t>
            </a:r>
          </a:p>
          <a:p>
            <a:pPr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revelations concerning these different aspects of the two kingdoms are spoken respectively to</a:t>
            </a: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children of Israel under the Old Law of Moses and </a:t>
            </a: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saints in the church (children of God) under the New Covenant law of Christ, i.e., to the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saints in the church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fact these revelations are spoken to the children of God who are in the church is a fairly decisive confirmation the church is the Kingdom of Christ also called the Kingdom of God and the Kingdom of Heaven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br>
              <a:rPr lang="en-US" sz="3200" dirty="0"/>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38542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32311"/>
          </a:xfrm>
          <a:prstGeom prst="rect">
            <a:avLst/>
          </a:prstGeom>
          <a:noFill/>
        </p:spPr>
        <p:txBody>
          <a:bodyPr wrap="square" rtlCol="0">
            <a:spAutoFit/>
          </a:bodyPr>
          <a:lstStyle/>
          <a:p>
            <a:pPr marR="0" lvl="0" algn="ctr">
              <a:spcBef>
                <a:spcPts val="0"/>
              </a:spcBef>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lgn="ctr">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Kingdom of Israel and the Kingdom of Christ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1 Samuel 15:28; 24:20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Ephesians 5:5; Colossians 1:13-14</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2"/>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Kingdom of Priests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Moses – Exodus 19:6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2:9; Revelation 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3"/>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Holy Nation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Exodus 19:6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4"/>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Chosen People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out of all the people on the earth.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Chosen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Deut 7:6;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2 Thess 2:13; Eph 1:4-51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81477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6308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Possession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I will be their God and they will be My people.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My People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 19:5-6; Ex 29:45; Lev 26:11-12; Deut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Hebrews 8:10; 2 Cor 6:16; 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Holy People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God’s children shall be Holy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Holy (Sanctified, Saints)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Lev 11:45; Deut 7:6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1:15-16, Eph 1:5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Dwelling Place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Temple, Saints, Church, and Kingdom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Dwelling Place – think union.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 25:8-9; Ex 29:45; Lev 26:11-12;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2 Cor 6:16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8440434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2215991"/>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Kings and Priests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7423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6308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3:24</a:t>
            </a:r>
            <a:r>
              <a:rPr lang="en-US" sz="2400" dirty="0">
                <a:latin typeface="Times New Roman" panose="02020603050405020304" pitchFamily="18" charset="0"/>
                <a:cs typeface="Times New Roman" panose="02020603050405020304" pitchFamily="18" charset="0"/>
              </a:rPr>
              <a:t> Therefore the </a:t>
            </a:r>
            <a:r>
              <a:rPr lang="en-US" sz="2400" b="1" u="sng" dirty="0">
                <a:highlight>
                  <a:srgbClr val="FFFF00"/>
                </a:highlight>
                <a:latin typeface="Times New Roman" panose="02020603050405020304" pitchFamily="18" charset="0"/>
                <a:cs typeface="Times New Roman" panose="02020603050405020304" pitchFamily="18" charset="0"/>
              </a:rPr>
              <a:t>Law has become our tutor </a:t>
            </a:r>
            <a:r>
              <a:rPr lang="en-US" sz="2400" b="1" i="1" u="sng" dirty="0">
                <a:highlight>
                  <a:srgbClr val="FFFF00"/>
                </a:highlight>
                <a:latin typeface="Times New Roman" panose="02020603050405020304" pitchFamily="18" charset="0"/>
                <a:cs typeface="Times New Roman" panose="02020603050405020304" pitchFamily="18" charset="0"/>
              </a:rPr>
              <a:t>to lead us</a:t>
            </a:r>
            <a:r>
              <a:rPr lang="en-US" sz="2400" b="1" u="sng" dirty="0">
                <a:highlight>
                  <a:srgbClr val="FFFF00"/>
                </a:highlight>
                <a:latin typeface="Times New Roman" panose="02020603050405020304" pitchFamily="18" charset="0"/>
                <a:cs typeface="Times New Roman" panose="02020603050405020304" pitchFamily="18" charset="0"/>
              </a:rPr>
              <a:t> to Christ</a:t>
            </a:r>
            <a:r>
              <a:rPr lang="en-US" sz="2400" dirty="0">
                <a:latin typeface="Times New Roman" panose="02020603050405020304" pitchFamily="18" charset="0"/>
                <a:cs typeface="Times New Roman" panose="02020603050405020304" pitchFamily="18" charset="0"/>
              </a:rPr>
              <a:t>, so that we may be justified by faith.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10:1</a:t>
            </a:r>
            <a:r>
              <a:rPr lang="en-US" sz="2400" dirty="0">
                <a:latin typeface="Times New Roman" panose="02020603050405020304" pitchFamily="18" charset="0"/>
                <a:cs typeface="Times New Roman" panose="02020603050405020304" pitchFamily="18" charset="0"/>
              </a:rPr>
              <a:t> For </a:t>
            </a:r>
            <a:r>
              <a:rPr lang="en-US" sz="2400" b="1" u="sng" dirty="0">
                <a:highlight>
                  <a:srgbClr val="FFFF00"/>
                </a:highlight>
                <a:latin typeface="Times New Roman" panose="02020603050405020304" pitchFamily="18" charset="0"/>
                <a:cs typeface="Times New Roman" panose="02020603050405020304" pitchFamily="18" charset="0"/>
              </a:rPr>
              <a:t>the Law, since it has </a:t>
            </a:r>
            <a:r>
              <a:rPr lang="en-US" sz="2400" b="1" i="1" u="sng" dirty="0">
                <a:highlight>
                  <a:srgbClr val="FFFF00"/>
                </a:highlight>
                <a:latin typeface="Times New Roman" panose="02020603050405020304" pitchFamily="18" charset="0"/>
                <a:cs typeface="Times New Roman" panose="02020603050405020304" pitchFamily="18" charset="0"/>
              </a:rPr>
              <a:t>only</a:t>
            </a:r>
            <a:r>
              <a:rPr lang="en-US" sz="2400" b="1" u="sng" dirty="0">
                <a:highlight>
                  <a:srgbClr val="FFFF00"/>
                </a:highlight>
                <a:latin typeface="Times New Roman" panose="02020603050405020304" pitchFamily="18" charset="0"/>
                <a:cs typeface="Times New Roman" panose="02020603050405020304" pitchFamily="18" charset="0"/>
              </a:rPr>
              <a:t> a shadow</a:t>
            </a:r>
            <a:r>
              <a:rPr lang="en-US" sz="2400" dirty="0">
                <a:latin typeface="Times New Roman" panose="02020603050405020304" pitchFamily="18" charset="0"/>
                <a:cs typeface="Times New Roman" panose="02020603050405020304" pitchFamily="18" charset="0"/>
              </a:rPr>
              <a:t> of the good things to come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not the very form of things,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commanded instructions and practices under the Old Law of Moses represented in physical terms prophetic figures of the New Covenant spiritual realities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Kingdom of Israel was a </a:t>
            </a:r>
            <a:r>
              <a:rPr lang="en-US" sz="2400" b="1" u="sng" dirty="0">
                <a:latin typeface="Times New Roman" panose="02020603050405020304" pitchFamily="18" charset="0"/>
                <a:cs typeface="Times New Roman" panose="02020603050405020304" pitchFamily="18" charset="0"/>
              </a:rPr>
              <a:t>kingdom led by kings and priests </a:t>
            </a:r>
            <a:r>
              <a:rPr lang="en-US" sz="2400" dirty="0">
                <a:latin typeface="Times New Roman" panose="02020603050405020304" pitchFamily="18" charset="0"/>
                <a:cs typeface="Times New Roman" panose="02020603050405020304" pitchFamily="18" charset="0"/>
              </a:rPr>
              <a:t>from two separate tribes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Tribe of Levi – Priests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Tribe of Judah - Kings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3765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0711"/>
            <a:ext cx="11644370" cy="5632311"/>
          </a:xfrm>
          <a:prstGeom prst="rect">
            <a:avLst/>
          </a:prstGeom>
          <a:noFill/>
        </p:spPr>
        <p:txBody>
          <a:bodyPr wrap="square" rtlCol="0">
            <a:spAutoFit/>
          </a:bodyPr>
          <a:lstStyle/>
          <a:p>
            <a:pPr marL="228600"/>
            <a:r>
              <a:rPr lang="en-US" sz="2400" dirty="0">
                <a:latin typeface="Times New Roman" panose="02020603050405020304" pitchFamily="18" charset="0"/>
                <a:ea typeface="Calibri" panose="020F0502020204030204" pitchFamily="34" charset="0"/>
                <a:cs typeface="Times New Roman" panose="02020603050405020304" pitchFamily="18" charset="0"/>
              </a:rPr>
              <a:t>In the Greek language, the English word </a:t>
            </a:r>
            <a:r>
              <a:rPr lang="en-US" sz="2400" b="1" dirty="0">
                <a:latin typeface="Times New Roman" panose="02020603050405020304" pitchFamily="18" charset="0"/>
                <a:ea typeface="Calibri" panose="020F0502020204030204" pitchFamily="34" charset="0"/>
                <a:cs typeface="Times New Roman" panose="02020603050405020304" pitchFamily="18" charset="0"/>
              </a:rPr>
              <a:t>“for”</a:t>
            </a:r>
            <a:r>
              <a:rPr lang="en-US" sz="2400" dirty="0">
                <a:latin typeface="Times New Roman" panose="02020603050405020304" pitchFamily="18" charset="0"/>
                <a:ea typeface="Calibri" panose="020F0502020204030204" pitchFamily="34" charset="0"/>
                <a:cs typeface="Times New Roman" panose="02020603050405020304" pitchFamily="18" charset="0"/>
              </a:rPr>
              <a:t> is translated from </a:t>
            </a:r>
            <a:r>
              <a:rPr lang="en-US" sz="2400" b="1" dirty="0">
                <a:latin typeface="Times New Roman" panose="02020603050405020304" pitchFamily="18" charset="0"/>
                <a:ea typeface="Calibri" panose="020F0502020204030204" pitchFamily="34" charset="0"/>
                <a:cs typeface="Times New Roman" panose="02020603050405020304" pitchFamily="18" charset="0"/>
              </a:rPr>
              <a:t>two Greek words</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i="1" dirty="0">
                <a:latin typeface="Times New Roman" panose="02020603050405020304" pitchFamily="18" charset="0"/>
                <a:ea typeface="Calibri" panose="020F0502020204030204" pitchFamily="34" charset="0"/>
                <a:cs typeface="Times New Roman" panose="02020603050405020304" pitchFamily="18" charset="0"/>
              </a:rPr>
              <a:t>Eis</a:t>
            </a:r>
            <a:r>
              <a:rPr lang="en-US" sz="2400" b="1"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a “function word” indicating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object of the verb </a:t>
            </a:r>
            <a:r>
              <a:rPr lang="en-US" sz="2400" dirty="0">
                <a:latin typeface="Times New Roman" panose="02020603050405020304" pitchFamily="18" charset="0"/>
                <a:ea typeface="Calibri" panose="020F0502020204030204" pitchFamily="34" charset="0"/>
                <a:cs typeface="Times New Roman" panose="02020603050405020304" pitchFamily="18" charset="0"/>
              </a:rPr>
              <a:t>to show </a:t>
            </a:r>
            <a:r>
              <a:rPr lang="en-US" sz="2400" b="1" dirty="0">
                <a:latin typeface="Times New Roman" panose="02020603050405020304" pitchFamily="18" charset="0"/>
                <a:ea typeface="Calibri" panose="020F0502020204030204" pitchFamily="34" charset="0"/>
                <a:cs typeface="Times New Roman" panose="02020603050405020304" pitchFamily="18" charset="0"/>
              </a:rPr>
              <a:t>purpose</a:t>
            </a:r>
            <a:r>
              <a:rPr lang="en-US" sz="2400" dirty="0">
                <a:latin typeface="Times New Roman" panose="02020603050405020304" pitchFamily="18" charset="0"/>
                <a:ea typeface="Calibri" panose="020F0502020204030204" pitchFamily="34" charset="0"/>
                <a:cs typeface="Times New Roman" panose="02020603050405020304" pitchFamily="18" charset="0"/>
              </a:rPr>
              <a:t> or </a:t>
            </a:r>
            <a:r>
              <a:rPr lang="en-US" sz="2400" b="1" dirty="0">
                <a:latin typeface="Times New Roman" panose="02020603050405020304" pitchFamily="18" charset="0"/>
                <a:ea typeface="Calibri" panose="020F0502020204030204" pitchFamily="34" charset="0"/>
                <a:cs typeface="Times New Roman" panose="02020603050405020304" pitchFamily="18" charset="0"/>
              </a:rPr>
              <a:t>cause</a:t>
            </a:r>
            <a:r>
              <a:rPr lang="en-US" sz="2400" dirty="0">
                <a:latin typeface="Times New Roman" panose="02020603050405020304" pitchFamily="18" charset="0"/>
                <a:ea typeface="Calibri" panose="020F0502020204030204" pitchFamily="34" charset="0"/>
                <a:cs typeface="Times New Roman" panose="02020603050405020304" pitchFamily="18" charset="0"/>
              </a:rPr>
              <a:t> of something.  </a:t>
            </a:r>
            <a:r>
              <a:rPr lang="en-US" sz="2400" b="1" dirty="0">
                <a:latin typeface="Times New Roman" panose="02020603050405020304" pitchFamily="18" charset="0"/>
                <a:ea typeface="Calibri" panose="020F0502020204030204" pitchFamily="34" charset="0"/>
                <a:cs typeface="Times New Roman" panose="02020603050405020304" pitchFamily="18" charset="0"/>
              </a:rPr>
              <a:t>It is directional </a:t>
            </a:r>
            <a:r>
              <a:rPr lang="en-US" sz="2400" dirty="0">
                <a:latin typeface="Times New Roman" panose="02020603050405020304" pitchFamily="18" charset="0"/>
                <a:ea typeface="Calibri" panose="020F0502020204030204" pitchFamily="34" charset="0"/>
                <a:cs typeface="Times New Roman" panose="02020603050405020304" pitchFamily="18" charset="0"/>
              </a:rPr>
              <a:t>– it is always </a:t>
            </a:r>
            <a:r>
              <a:rPr lang="en-US" sz="2400" b="1" dirty="0">
                <a:latin typeface="Times New Roman" panose="02020603050405020304" pitchFamily="18" charset="0"/>
                <a:ea typeface="Calibri" panose="020F0502020204030204" pitchFamily="34" charset="0"/>
                <a:cs typeface="Times New Roman" panose="02020603050405020304" pitchFamily="18" charset="0"/>
              </a:rPr>
              <a:t>forward looking</a:t>
            </a:r>
            <a:r>
              <a:rPr lang="en-US" sz="2400" dirty="0">
                <a:latin typeface="Times New Roman" panose="02020603050405020304" pitchFamily="18" charset="0"/>
                <a:ea typeface="Calibri" panose="020F0502020204030204" pitchFamily="34" charset="0"/>
                <a:cs typeface="Times New Roman" panose="02020603050405020304" pitchFamily="18" charset="0"/>
              </a:rPr>
              <a:t>. In its most literal sense, it means “</a:t>
            </a:r>
            <a:r>
              <a:rPr lang="en-US" sz="24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a:t>
            </a:r>
            <a:r>
              <a:rPr lang="en-US" sz="2400" dirty="0">
                <a:latin typeface="Times New Roman" panose="02020603050405020304" pitchFamily="18" charset="0"/>
                <a:ea typeface="Calibri" panose="020F0502020204030204" pitchFamily="34" charset="0"/>
                <a:cs typeface="Times New Roman" panose="02020603050405020304" pitchFamily="18" charset="0"/>
              </a:rPr>
              <a:t>” or “</a:t>
            </a:r>
            <a:r>
              <a:rPr lang="en-US" sz="24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into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Acts 2:38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Peter </a:t>
            </a:r>
            <a:r>
              <a:rPr lang="en-US" sz="2400" i="1" dirty="0">
                <a:latin typeface="Times New Roman" panose="02020603050405020304" pitchFamily="18" charset="0"/>
                <a:cs typeface="Times New Roman" panose="02020603050405020304" pitchFamily="18" charset="0"/>
              </a:rPr>
              <a:t>said</a:t>
            </a:r>
            <a:r>
              <a:rPr lang="en-US" sz="2400" dirty="0">
                <a:latin typeface="Times New Roman" panose="02020603050405020304" pitchFamily="18" charset="0"/>
                <a:cs typeface="Times New Roman" panose="02020603050405020304" pitchFamily="18" charset="0"/>
              </a:rPr>
              <a:t> to them, "Repent, and each of you be baptized in the name of Jesus Christ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eis – for the purpose of, in order for, to, into</a:t>
            </a:r>
            <a:r>
              <a:rPr lang="en-US" sz="2400" dirty="0">
                <a:latin typeface="Times New Roman" panose="02020603050405020304" pitchFamily="18" charset="0"/>
                <a:cs typeface="Times New Roman" panose="02020603050405020304" pitchFamily="18" charset="0"/>
              </a:rPr>
              <a:t>) the </a:t>
            </a:r>
            <a:r>
              <a:rPr lang="en-US" sz="2400" b="1" u="sng" dirty="0">
                <a:latin typeface="Times New Roman" panose="02020603050405020304" pitchFamily="18" charset="0"/>
                <a:cs typeface="Times New Roman" panose="02020603050405020304" pitchFamily="18" charset="0"/>
              </a:rPr>
              <a:t>forgiveness of your sins</a:t>
            </a:r>
            <a:r>
              <a:rPr lang="en-US" sz="2400" dirty="0">
                <a:latin typeface="Times New Roman" panose="02020603050405020304" pitchFamily="18" charset="0"/>
                <a:cs typeface="Times New Roman" panose="02020603050405020304" pitchFamily="18" charset="0"/>
              </a:rPr>
              <a:t>; ….</a:t>
            </a:r>
          </a:p>
          <a:p>
            <a:pPr marL="228600"/>
            <a:endParaRPr lang="en-US" sz="2400" b="1" dirty="0">
              <a:latin typeface="Times New Roman" panose="02020603050405020304" pitchFamily="18" charset="0"/>
              <a:cs typeface="Times New Roman" panose="02020603050405020304" pitchFamily="18" charset="0"/>
            </a:endParaRPr>
          </a:p>
          <a:p>
            <a:pPr marL="228600"/>
            <a:r>
              <a:rPr lang="en-US" sz="2400" b="1" i="1" dirty="0">
                <a:latin typeface="Times New Roman" panose="02020603050405020304" pitchFamily="18" charset="0"/>
                <a:cs typeface="Times New Roman" panose="02020603050405020304" pitchFamily="18" charset="0"/>
              </a:rPr>
              <a:t>Gar</a:t>
            </a:r>
            <a:r>
              <a:rPr lang="en-US" sz="2400"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a “causal word” that </a:t>
            </a:r>
            <a:r>
              <a:rPr lang="en-US" sz="2400" b="1" dirty="0">
                <a:latin typeface="Times New Roman" panose="02020603050405020304" pitchFamily="18" charset="0"/>
                <a:ea typeface="Calibri" panose="020F0502020204030204" pitchFamily="34" charset="0"/>
                <a:cs typeface="Times New Roman" panose="02020603050405020304" pitchFamily="18" charset="0"/>
              </a:rPr>
              <a:t>introduces</a:t>
            </a:r>
            <a:r>
              <a:rPr lang="en-US" sz="2400" dirty="0">
                <a:latin typeface="Times New Roman" panose="02020603050405020304" pitchFamily="18" charset="0"/>
                <a:ea typeface="Calibri" panose="020F0502020204030204" pitchFamily="34" charset="0"/>
                <a:cs typeface="Times New Roman" panose="02020603050405020304" pitchFamily="18" charset="0"/>
              </a:rPr>
              <a:t> a </a:t>
            </a:r>
            <a:r>
              <a:rPr lang="en-US" sz="2400" b="0" i="0" dirty="0">
                <a:solidFill>
                  <a:srgbClr val="040C28"/>
                </a:solidFill>
                <a:effectLst/>
                <a:latin typeface="Times New Roman" panose="02020603050405020304" pitchFamily="18" charset="0"/>
                <a:cs typeface="Times New Roman" panose="02020603050405020304" pitchFamily="18" charset="0"/>
              </a:rPr>
              <a:t>clause which is used as </a:t>
            </a:r>
            <a:r>
              <a:rPr lang="en-US" sz="2400" b="1" i="0" dirty="0">
                <a:solidFill>
                  <a:srgbClr val="040C28"/>
                </a:solidFill>
                <a:effectLst/>
                <a:latin typeface="Times New Roman" panose="02020603050405020304" pitchFamily="18" charset="0"/>
                <a:cs typeface="Times New Roman" panose="02020603050405020304" pitchFamily="18" charset="0"/>
              </a:rPr>
              <a:t>an explanation</a:t>
            </a:r>
            <a:r>
              <a:rPr lang="en-US" sz="2400" b="0" i="0" dirty="0">
                <a:solidFill>
                  <a:srgbClr val="040C28"/>
                </a:solidFill>
                <a:effectLst/>
                <a:latin typeface="Times New Roman" panose="02020603050405020304" pitchFamily="18" charset="0"/>
                <a:cs typeface="Times New Roman" panose="02020603050405020304" pitchFamily="18" charset="0"/>
              </a:rPr>
              <a:t>, i.e.,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In Matthew 26:28, why drink fro</a:t>
            </a:r>
            <a:r>
              <a:rPr lang="en-US" sz="2400" dirty="0">
                <a:solidFill>
                  <a:srgbClr val="040C28"/>
                </a:solidFill>
                <a:latin typeface="Times New Roman" panose="02020603050405020304" pitchFamily="18" charset="0"/>
                <a:cs typeface="Times New Roman" panose="02020603050405020304" pitchFamily="18" charset="0"/>
              </a:rPr>
              <a:t>m the cup?  </a:t>
            </a:r>
            <a:r>
              <a:rPr lang="en-US" sz="2400" b="1" u="sng" dirty="0">
                <a:solidFill>
                  <a:srgbClr val="040C28"/>
                </a:solidFill>
                <a:highlight>
                  <a:srgbClr val="FFFF00"/>
                </a:highlight>
                <a:latin typeface="Times New Roman" panose="02020603050405020304" pitchFamily="18" charset="0"/>
                <a:cs typeface="Times New Roman" panose="02020603050405020304" pitchFamily="18" charset="0"/>
              </a:rPr>
              <a:t>Because</a:t>
            </a:r>
            <a:r>
              <a:rPr lang="en-US" sz="2400" dirty="0">
                <a:solidFill>
                  <a:srgbClr val="040C28"/>
                </a:solidFill>
                <a:latin typeface="Times New Roman" panose="02020603050405020304" pitchFamily="18" charset="0"/>
                <a:cs typeface="Times New Roman" panose="02020603050405020304" pitchFamily="18" charset="0"/>
              </a:rPr>
              <a:t> ….</a:t>
            </a:r>
          </a:p>
          <a:p>
            <a:pPr marL="228600"/>
            <a:endParaRPr lang="en-US" sz="2400" b="1" i="1" dirty="0">
              <a:solidFill>
                <a:srgbClr val="040C28"/>
              </a:solidFill>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Matthew 26:28</a:t>
            </a:r>
            <a:r>
              <a:rPr lang="en-US" sz="2400" dirty="0">
                <a:latin typeface="Times New Roman" panose="02020603050405020304" pitchFamily="18" charset="0"/>
                <a:cs typeface="Times New Roman" panose="02020603050405020304" pitchFamily="18" charset="0"/>
              </a:rPr>
              <a:t> (drink from the cup)</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gar – because</a:t>
            </a:r>
            <a:r>
              <a:rPr lang="en-US" sz="2400" dirty="0">
                <a:latin typeface="Times New Roman" panose="02020603050405020304" pitchFamily="18" charset="0"/>
                <a:cs typeface="Times New Roman" panose="02020603050405020304" pitchFamily="18" charset="0"/>
              </a:rPr>
              <a:t>) this is My blood of the covenant, which is poured out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peri – concerning) </a:t>
            </a:r>
            <a:r>
              <a:rPr lang="en-US" sz="2400" dirty="0">
                <a:latin typeface="Times New Roman" panose="02020603050405020304" pitchFamily="18" charset="0"/>
                <a:cs typeface="Times New Roman" panose="02020603050405020304" pitchFamily="18" charset="0"/>
              </a:rPr>
              <a:t>many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eis – for the purpose of, in order for, to, into</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forgiveness of sins</a:t>
            </a:r>
            <a:r>
              <a:rPr lang="en-US" sz="2400" dirty="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49693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Judah – the Tribe of Kings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833409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Judah – the Tribe of Kings</a:t>
            </a: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Genesis 49:8-10 </a:t>
            </a:r>
            <a:r>
              <a:rPr lang="en-US" sz="2800" dirty="0">
                <a:latin typeface="Times New Roman" panose="02020603050405020304" pitchFamily="18" charset="0"/>
                <a:cs typeface="Times New Roman" panose="02020603050405020304" pitchFamily="18" charset="0"/>
              </a:rPr>
              <a:t>"</a:t>
            </a:r>
            <a:r>
              <a:rPr lang="en-US" sz="2800" b="1" u="sng" dirty="0">
                <a:latin typeface="Times New Roman" panose="02020603050405020304" pitchFamily="18" charset="0"/>
                <a:cs typeface="Times New Roman" panose="02020603050405020304" pitchFamily="18" charset="0"/>
              </a:rPr>
              <a:t>Judah</a:t>
            </a:r>
            <a:r>
              <a:rPr lang="en-US" sz="2800" dirty="0">
                <a:latin typeface="Times New Roman" panose="02020603050405020304" pitchFamily="18" charset="0"/>
                <a:cs typeface="Times New Roman" panose="02020603050405020304" pitchFamily="18" charset="0"/>
              </a:rPr>
              <a:t>, your brothers shall praise you; Your hand shall be on the neck of your enemies; Your father's sons </a:t>
            </a:r>
            <a:r>
              <a:rPr lang="en-US" sz="2800" b="1" u="sng" dirty="0">
                <a:latin typeface="Times New Roman" panose="02020603050405020304" pitchFamily="18" charset="0"/>
                <a:cs typeface="Times New Roman" panose="02020603050405020304" pitchFamily="18" charset="0"/>
              </a:rPr>
              <a:t>shall bow down to you</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9 </a:t>
            </a:r>
            <a:r>
              <a:rPr lang="en-US" sz="2800" dirty="0">
                <a:latin typeface="Times New Roman" panose="02020603050405020304" pitchFamily="18" charset="0"/>
                <a:cs typeface="Times New Roman" panose="02020603050405020304" pitchFamily="18" charset="0"/>
              </a:rPr>
              <a:t> "Judah is a </a:t>
            </a:r>
            <a:r>
              <a:rPr lang="en-US" sz="2800" b="1" u="sng" dirty="0">
                <a:latin typeface="Times New Roman" panose="02020603050405020304" pitchFamily="18" charset="0"/>
                <a:cs typeface="Times New Roman" panose="02020603050405020304" pitchFamily="18" charset="0"/>
              </a:rPr>
              <a:t>lion's whelp</a:t>
            </a:r>
            <a:r>
              <a:rPr lang="en-US" sz="2800" dirty="0">
                <a:latin typeface="Times New Roman" panose="02020603050405020304" pitchFamily="18" charset="0"/>
                <a:cs typeface="Times New Roman" panose="02020603050405020304" pitchFamily="18" charset="0"/>
              </a:rPr>
              <a:t>; From the prey, my son, you have gone up. He couches, he lies down as </a:t>
            </a:r>
            <a:r>
              <a:rPr lang="en-US" sz="2800" b="1" u="sng" dirty="0">
                <a:latin typeface="Times New Roman" panose="02020603050405020304" pitchFamily="18" charset="0"/>
                <a:cs typeface="Times New Roman" panose="02020603050405020304" pitchFamily="18" charset="0"/>
              </a:rPr>
              <a:t>a lion</a:t>
            </a:r>
            <a:r>
              <a:rPr lang="en-US" sz="2800" dirty="0">
                <a:latin typeface="Times New Roman" panose="02020603050405020304" pitchFamily="18" charset="0"/>
                <a:cs typeface="Times New Roman" panose="02020603050405020304" pitchFamily="18" charset="0"/>
              </a:rPr>
              <a:t>, And as </a:t>
            </a:r>
            <a:r>
              <a:rPr lang="en-US" sz="2800" b="1" u="sng" dirty="0">
                <a:latin typeface="Times New Roman" panose="02020603050405020304" pitchFamily="18" charset="0"/>
                <a:cs typeface="Times New Roman" panose="02020603050405020304" pitchFamily="18" charset="0"/>
              </a:rPr>
              <a:t>a lion</a:t>
            </a:r>
            <a:r>
              <a:rPr lang="en-US" sz="2800" dirty="0">
                <a:latin typeface="Times New Roman" panose="02020603050405020304" pitchFamily="18" charset="0"/>
                <a:cs typeface="Times New Roman" panose="02020603050405020304" pitchFamily="18" charset="0"/>
              </a:rPr>
              <a:t>, who dares rouse him up? </a:t>
            </a:r>
            <a:r>
              <a:rPr lang="en-US" sz="2800" baseline="30000" dirty="0">
                <a:latin typeface="Times New Roman" panose="02020603050405020304" pitchFamily="18" charset="0"/>
                <a:cs typeface="Times New Roman" panose="02020603050405020304" pitchFamily="18" charset="0"/>
              </a:rPr>
              <a:t>10 </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scepter shall not depart </a:t>
            </a:r>
            <a:r>
              <a:rPr lang="en-US" sz="2800" dirty="0">
                <a:latin typeface="Times New Roman" panose="02020603050405020304" pitchFamily="18" charset="0"/>
                <a:cs typeface="Times New Roman" panose="02020603050405020304" pitchFamily="18" charset="0"/>
              </a:rPr>
              <a:t>from Judah, Nor the </a:t>
            </a:r>
            <a:r>
              <a:rPr lang="en-US" sz="2800" b="1" u="sng" dirty="0">
                <a:latin typeface="Times New Roman" panose="02020603050405020304" pitchFamily="18" charset="0"/>
                <a:cs typeface="Times New Roman" panose="02020603050405020304" pitchFamily="18" charset="0"/>
              </a:rPr>
              <a:t>ruler's staff </a:t>
            </a:r>
            <a:r>
              <a:rPr lang="en-US" sz="2800" dirty="0">
                <a:latin typeface="Times New Roman" panose="02020603050405020304" pitchFamily="18" charset="0"/>
                <a:cs typeface="Times New Roman" panose="02020603050405020304" pitchFamily="18" charset="0"/>
              </a:rPr>
              <a:t>from between his feet, </a:t>
            </a:r>
            <a:r>
              <a:rPr lang="en-US" sz="2800" b="1" u="sng" dirty="0">
                <a:latin typeface="Times New Roman" panose="02020603050405020304" pitchFamily="18" charset="0"/>
                <a:cs typeface="Times New Roman" panose="02020603050405020304" pitchFamily="18" charset="0"/>
              </a:rPr>
              <a:t>Until Shiloh comes</a:t>
            </a:r>
            <a:r>
              <a:rPr lang="en-US" sz="2800" dirty="0">
                <a:latin typeface="Times New Roman" panose="02020603050405020304" pitchFamily="18" charset="0"/>
                <a:cs typeface="Times New Roman" panose="02020603050405020304" pitchFamily="18" charset="0"/>
              </a:rPr>
              <a:t>, And to him </a:t>
            </a:r>
            <a:r>
              <a:rPr lang="en-US" sz="2800" i="1" dirty="0">
                <a:latin typeface="Times New Roman" panose="02020603050405020304" pitchFamily="18" charset="0"/>
                <a:cs typeface="Times New Roman" panose="02020603050405020304" pitchFamily="18" charset="0"/>
              </a:rPr>
              <a:t>shall be</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obedience of the peoples</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Revelation 5:5 </a:t>
            </a:r>
            <a:r>
              <a:rPr lang="en-US" sz="2800" dirty="0">
                <a:latin typeface="Times New Roman" panose="02020603050405020304" pitchFamily="18" charset="0"/>
                <a:cs typeface="Times New Roman" panose="02020603050405020304" pitchFamily="18" charset="0"/>
              </a:rPr>
              <a:t>(elders declare Jesus is worthy to open the book)… behold, </a:t>
            </a:r>
            <a:r>
              <a:rPr lang="en-US" sz="2800" b="1" u="sng" dirty="0">
                <a:latin typeface="Times New Roman" panose="02020603050405020304" pitchFamily="18" charset="0"/>
                <a:cs typeface="Times New Roman" panose="02020603050405020304" pitchFamily="18" charset="0"/>
              </a:rPr>
              <a:t>the Lion </a:t>
            </a:r>
            <a:r>
              <a:rPr lang="en-US" sz="2800" dirty="0">
                <a:latin typeface="Times New Roman" panose="02020603050405020304" pitchFamily="18" charset="0"/>
                <a:cs typeface="Times New Roman" panose="02020603050405020304" pitchFamily="18" charset="0"/>
              </a:rPr>
              <a:t>that is from the </a:t>
            </a:r>
            <a:r>
              <a:rPr lang="en-US" sz="2800" b="1" u="sng" dirty="0">
                <a:latin typeface="Times New Roman" panose="02020603050405020304" pitchFamily="18" charset="0"/>
                <a:cs typeface="Times New Roman" panose="02020603050405020304" pitchFamily="18" charset="0"/>
              </a:rPr>
              <a:t>tribe of Judah</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Root of David</a:t>
            </a:r>
            <a:r>
              <a:rPr lang="en-US" sz="2800" dirty="0">
                <a:latin typeface="Times New Roman" panose="02020603050405020304" pitchFamily="18" charset="0"/>
                <a:cs typeface="Times New Roman" panose="02020603050405020304" pitchFamily="18" charset="0"/>
              </a:rPr>
              <a:t>, has overcome so as to open the book and its seven seals." </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781710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Kingdom of Israel had twenty-two (22) physical Kings (excluding </a:t>
            </a:r>
            <a:r>
              <a:rPr lang="en-US" sz="2800" b="1" dirty="0" err="1">
                <a:latin typeface="Times New Roman" panose="02020603050405020304" pitchFamily="18" charset="0"/>
                <a:cs typeface="Times New Roman" panose="02020603050405020304" pitchFamily="18" charset="0"/>
              </a:rPr>
              <a:t>Athalia</a:t>
            </a:r>
            <a:r>
              <a:rPr lang="en-US" sz="2800" b="1"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United Kingdom: </a:t>
            </a:r>
            <a:r>
              <a:rPr lang="en-US" sz="2800" dirty="0">
                <a:latin typeface="Times New Roman" panose="02020603050405020304" pitchFamily="18" charset="0"/>
                <a:cs typeface="Times New Roman" panose="02020603050405020304" pitchFamily="18" charset="0"/>
              </a:rPr>
              <a:t>Three (3)</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Kings Saul, David, and Solomon</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Judah under the divided Kingdom: </a:t>
            </a:r>
            <a:r>
              <a:rPr lang="en-US" sz="2800" dirty="0">
                <a:latin typeface="Times New Roman" panose="02020603050405020304" pitchFamily="18" charset="0"/>
                <a:cs typeface="Times New Roman" panose="02020603050405020304" pitchFamily="18" charset="0"/>
              </a:rPr>
              <a:t>Nineteen (19) Kings Rehoboam-Abijah-Asa-Jehosphat-Jehoram-Ahaziah-Jehoash-Amaziah-Uzziah-Jotham-Ahaz-Hezekiah-Mannasseh-Amon-Josiah-Jehoahaz-Jehoahakim-Jehoiachin-Zedekiah</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 priests came from the Tribe of Judah</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 king was allowed to minister to God in the tabernacle or to perform the duties of a priest</a:t>
            </a: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32931831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Sad Story of King Saul</a:t>
            </a:r>
          </a:p>
          <a:p>
            <a:pPr marL="0"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King Saul was from the Tribe of Benjamin – 1 Samuel 9:21</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Notwithstanding Genesis 49:10, God instructed Samuel to anoint Saul as king over Israel  - I Samuel 9:16</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King Saul was about to be attacked by the Philistines, he grew inpatient waiting on Samuel to offer sacrifices before the Lord.  Therefore, Saul performed the priestly duty himself. 1 Samuel 13:9</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4591297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R="0">
              <a:spcBef>
                <a:spcPts val="0"/>
              </a:spcBef>
              <a:spcAft>
                <a:spcPts val="0"/>
              </a:spcAft>
            </a:pPr>
            <a:r>
              <a:rPr lang="en-US" sz="2800" b="1" dirty="0">
                <a:latin typeface="Times New Roman" panose="02020603050405020304" pitchFamily="18" charset="0"/>
                <a:cs typeface="Times New Roman" panose="02020603050405020304" pitchFamily="18" charset="0"/>
              </a:rPr>
              <a:t>1 Samuel 13:13-14</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Samuel said to Saul, "You have </a:t>
            </a:r>
            <a:r>
              <a:rPr lang="en-US" sz="2800" b="1" u="sng" dirty="0">
                <a:latin typeface="Times New Roman" panose="02020603050405020304" pitchFamily="18" charset="0"/>
                <a:cs typeface="Times New Roman" panose="02020603050405020304" pitchFamily="18" charset="0"/>
              </a:rPr>
              <a:t>acted foolishly</a:t>
            </a:r>
            <a:r>
              <a:rPr lang="en-US" sz="2800" dirty="0">
                <a:latin typeface="Times New Roman" panose="02020603050405020304" pitchFamily="18" charset="0"/>
                <a:cs typeface="Times New Roman" panose="02020603050405020304" pitchFamily="18" charset="0"/>
              </a:rPr>
              <a:t>; you have </a:t>
            </a:r>
            <a:r>
              <a:rPr lang="en-US" sz="2800" b="1" u="sng" dirty="0">
                <a:highlight>
                  <a:srgbClr val="FFFF00"/>
                </a:highlight>
                <a:latin typeface="Times New Roman" panose="02020603050405020304" pitchFamily="18" charset="0"/>
                <a:cs typeface="Times New Roman" panose="02020603050405020304" pitchFamily="18" charset="0"/>
              </a:rPr>
              <a:t>not kept the commandment </a:t>
            </a:r>
            <a:r>
              <a:rPr lang="en-US" sz="2800" dirty="0">
                <a:latin typeface="Times New Roman" panose="02020603050405020304" pitchFamily="18" charset="0"/>
                <a:cs typeface="Times New Roman" panose="02020603050405020304" pitchFamily="18" charset="0"/>
              </a:rPr>
              <a:t>of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your God, which He commanded you, for now </a:t>
            </a:r>
            <a:r>
              <a:rPr lang="en-US" sz="2800" b="1" u="sng" dirty="0">
                <a:highlight>
                  <a:srgbClr val="FFFF00"/>
                </a:highlight>
                <a:latin typeface="Times New Roman" panose="02020603050405020304" pitchFamily="18" charset="0"/>
                <a:cs typeface="Times New Roman" panose="02020603050405020304" pitchFamily="18" charset="0"/>
              </a:rPr>
              <a:t>the </a:t>
            </a:r>
            <a:r>
              <a:rPr lang="en-US" sz="2800" b="1" u="sng" cap="small" dirty="0">
                <a:effectLst/>
                <a:highlight>
                  <a:srgbClr val="FFFF00"/>
                </a:highlight>
                <a:latin typeface="Times New Roman" panose="02020603050405020304" pitchFamily="18" charset="0"/>
                <a:cs typeface="Times New Roman" panose="02020603050405020304" pitchFamily="18" charset="0"/>
              </a:rPr>
              <a:t>LORD</a:t>
            </a:r>
            <a:r>
              <a:rPr lang="en-US" sz="2800" b="1" u="sng" dirty="0">
                <a:highlight>
                  <a:srgbClr val="FFFF00"/>
                </a:highlight>
                <a:latin typeface="Times New Roman" panose="02020603050405020304" pitchFamily="18" charset="0"/>
                <a:cs typeface="Times New Roman" panose="02020603050405020304" pitchFamily="18" charset="0"/>
              </a:rPr>
              <a:t> would have established </a:t>
            </a:r>
            <a:r>
              <a:rPr lang="en-US" sz="2800" b="1" u="sng" dirty="0">
                <a:highlight>
                  <a:srgbClr val="00FF00"/>
                </a:highlight>
                <a:latin typeface="Times New Roman" panose="02020603050405020304" pitchFamily="18" charset="0"/>
                <a:cs typeface="Times New Roman" panose="02020603050405020304" pitchFamily="18" charset="0"/>
              </a:rPr>
              <a:t>your kingdom </a:t>
            </a:r>
            <a:r>
              <a:rPr lang="en-US" sz="2800" b="1" u="sng" dirty="0">
                <a:highlight>
                  <a:srgbClr val="FFFF00"/>
                </a:highlight>
                <a:latin typeface="Times New Roman" panose="02020603050405020304" pitchFamily="18" charset="0"/>
                <a:cs typeface="Times New Roman" panose="02020603050405020304" pitchFamily="18" charset="0"/>
              </a:rPr>
              <a:t>over Israel </a:t>
            </a:r>
            <a:r>
              <a:rPr lang="en-US" sz="2800" b="1" u="sng" dirty="0">
                <a:highlight>
                  <a:srgbClr val="00FF00"/>
                </a:highlight>
                <a:latin typeface="Times New Roman" panose="02020603050405020304" pitchFamily="18" charset="0"/>
                <a:cs typeface="Times New Roman" panose="02020603050405020304" pitchFamily="18" charset="0"/>
              </a:rPr>
              <a:t>forever</a:t>
            </a:r>
            <a:r>
              <a:rPr lang="en-US" sz="2800" dirty="0">
                <a:highlight>
                  <a:srgbClr val="00FF00"/>
                </a:highlight>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14 </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But now </a:t>
            </a:r>
            <a:r>
              <a:rPr lang="en-US" sz="2800" b="1" u="sng" dirty="0">
                <a:highlight>
                  <a:srgbClr val="00FF00"/>
                </a:highlight>
                <a:latin typeface="Times New Roman" panose="02020603050405020304" pitchFamily="18" charset="0"/>
                <a:cs typeface="Times New Roman" panose="02020603050405020304" pitchFamily="18" charset="0"/>
              </a:rPr>
              <a:t>your kingdom</a:t>
            </a:r>
            <a:r>
              <a:rPr lang="en-US" sz="2800" b="1" u="sng" dirty="0">
                <a:highlight>
                  <a:srgbClr val="FFFF00"/>
                </a:highlight>
                <a:latin typeface="Times New Roman" panose="02020603050405020304" pitchFamily="18" charset="0"/>
                <a:cs typeface="Times New Roman" panose="02020603050405020304" pitchFamily="18" charset="0"/>
              </a:rPr>
              <a:t> shall not endure</a:t>
            </a:r>
            <a:r>
              <a:rPr lang="en-US" sz="2800" dirty="0">
                <a:latin typeface="Times New Roman" panose="02020603050405020304" pitchFamily="18" charset="0"/>
                <a:cs typeface="Times New Roman" panose="02020603050405020304" pitchFamily="18" charset="0"/>
              </a:rPr>
              <a:t>.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has sought out for Himself a man after His own heart, and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has appointed him as ruler over His people, because </a:t>
            </a:r>
            <a:r>
              <a:rPr lang="en-US" sz="2800" b="1" u="sng" dirty="0">
                <a:highlight>
                  <a:srgbClr val="FFFF00"/>
                </a:highlight>
                <a:latin typeface="Times New Roman" panose="02020603050405020304" pitchFamily="18" charset="0"/>
                <a:cs typeface="Times New Roman" panose="02020603050405020304" pitchFamily="18" charset="0"/>
              </a:rPr>
              <a:t>you have not kept what the </a:t>
            </a:r>
            <a:r>
              <a:rPr lang="en-US" sz="2800" b="1" u="sng" cap="small" dirty="0">
                <a:effectLst/>
                <a:highlight>
                  <a:srgbClr val="FFFF00"/>
                </a:highlight>
                <a:latin typeface="Times New Roman" panose="02020603050405020304" pitchFamily="18" charset="0"/>
                <a:cs typeface="Times New Roman" panose="02020603050405020304" pitchFamily="18" charset="0"/>
              </a:rPr>
              <a:t>LORD</a:t>
            </a:r>
            <a:r>
              <a:rPr lang="en-US" sz="2800" b="1" u="sng" dirty="0">
                <a:highlight>
                  <a:srgbClr val="FFFF00"/>
                </a:highlight>
                <a:latin typeface="Times New Roman" panose="02020603050405020304" pitchFamily="18" charset="0"/>
                <a:cs typeface="Times New Roman" panose="02020603050405020304" pitchFamily="18" charset="0"/>
              </a:rPr>
              <a:t> commanded you</a:t>
            </a:r>
            <a:r>
              <a:rPr lang="en-US" sz="2800" dirty="0">
                <a:latin typeface="Times New Roman" panose="02020603050405020304" pitchFamily="18" charset="0"/>
                <a:cs typeface="Times New Roman" panose="02020603050405020304" pitchFamily="18" charset="0"/>
              </a:rPr>
              <a:t>." </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dirty="0">
                <a:latin typeface="Times New Roman" panose="02020603050405020304" pitchFamily="18" charset="0"/>
                <a:cs typeface="Times New Roman" panose="02020603050405020304" pitchFamily="18" charset="0"/>
              </a:rPr>
              <a:t>King David was given the covenant promise that God would establish an eternal king and kingdom from David’s descendant – the “Son of David.”</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dirty="0">
                <a:latin typeface="Times New Roman" panose="02020603050405020304" pitchFamily="18" charset="0"/>
                <a:cs typeface="Times New Roman" panose="02020603050405020304" pitchFamily="18" charset="0"/>
              </a:rPr>
              <a:t>King Saul is omitted from the royal line of kings from which God brought forth the Messiah – Matthew 1:23-38; Luke 3:23-38</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1333404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R="0">
              <a:spcBef>
                <a:spcPts val="0"/>
              </a:spcBef>
              <a:spcAft>
                <a:spcPts val="0"/>
              </a:spcAft>
            </a:pPr>
            <a:r>
              <a:rPr lang="en-US" sz="2800" dirty="0">
                <a:latin typeface="Times New Roman" panose="02020603050405020304" pitchFamily="18" charset="0"/>
                <a:cs typeface="Times New Roman" panose="02020603050405020304" pitchFamily="18" charset="0"/>
              </a:rPr>
              <a:t>Kingdom of Christ has one king – Jesus Christ of the tribe of Judah – the Lion from the Tribe of Judah  Genesis 49:10; Revelation 5:5</a:t>
            </a:r>
          </a:p>
          <a:p>
            <a:pPr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Hebrews 7:14 </a:t>
            </a:r>
            <a:r>
              <a:rPr lang="en-US" sz="2800" dirty="0">
                <a:latin typeface="Times New Roman" panose="02020603050405020304" pitchFamily="18" charset="0"/>
                <a:cs typeface="Times New Roman" panose="02020603050405020304" pitchFamily="18" charset="0"/>
              </a:rPr>
              <a:t>For it is evident that our </a:t>
            </a:r>
            <a:r>
              <a:rPr lang="en-US" sz="2800" b="1" u="sng" dirty="0">
                <a:highlight>
                  <a:srgbClr val="FFFF00"/>
                </a:highlight>
                <a:latin typeface="Times New Roman" panose="02020603050405020304" pitchFamily="18" charset="0"/>
                <a:cs typeface="Times New Roman" panose="02020603050405020304" pitchFamily="18" charset="0"/>
              </a:rPr>
              <a:t>Lord was descended from Judah</a:t>
            </a:r>
            <a:r>
              <a:rPr lang="en-US" sz="2800" dirty="0">
                <a:latin typeface="Times New Roman" panose="02020603050405020304" pitchFamily="18" charset="0"/>
                <a:cs typeface="Times New Roman" panose="02020603050405020304" pitchFamily="18" charset="0"/>
              </a:rPr>
              <a:t>, a tribe with reference to which Moses spoke nothing concerning priests. </a:t>
            </a: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John 18:36-37</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Jesus answered, "</a:t>
            </a:r>
            <a:r>
              <a:rPr lang="en-US" sz="2800" b="1" u="sng" dirty="0">
                <a:highlight>
                  <a:srgbClr val="FFFF00"/>
                </a:highlight>
                <a:latin typeface="Times New Roman" panose="02020603050405020304" pitchFamily="18" charset="0"/>
                <a:cs typeface="Times New Roman" panose="02020603050405020304" pitchFamily="18" charset="0"/>
              </a:rPr>
              <a:t>My kingdom </a:t>
            </a:r>
            <a:r>
              <a:rPr lang="en-US" sz="2800" dirty="0">
                <a:latin typeface="Times New Roman" panose="02020603050405020304" pitchFamily="18" charset="0"/>
                <a:cs typeface="Times New Roman" panose="02020603050405020304" pitchFamily="18" charset="0"/>
              </a:rPr>
              <a:t>is not of this world. …</a:t>
            </a:r>
            <a:r>
              <a:rPr lang="en-US" sz="2800" b="1" u="sng" dirty="0">
                <a:highlight>
                  <a:srgbClr val="FFFF00"/>
                </a:highlight>
                <a:latin typeface="Times New Roman" panose="02020603050405020304" pitchFamily="18" charset="0"/>
                <a:cs typeface="Times New Roman" panose="02020603050405020304" pitchFamily="18" charset="0"/>
              </a:rPr>
              <a:t>My kingdom </a:t>
            </a:r>
            <a:r>
              <a:rPr lang="en-US" sz="2800" dirty="0">
                <a:latin typeface="Times New Roman" panose="02020603050405020304" pitchFamily="18" charset="0"/>
                <a:cs typeface="Times New Roman" panose="02020603050405020304" pitchFamily="18" charset="0"/>
              </a:rPr>
              <a:t>is not of this realm." </a:t>
            </a:r>
            <a:r>
              <a:rPr lang="en-US" sz="2800" baseline="30000" dirty="0">
                <a:latin typeface="Times New Roman" panose="02020603050405020304" pitchFamily="18" charset="0"/>
                <a:cs typeface="Times New Roman" panose="02020603050405020304" pitchFamily="18" charset="0"/>
              </a:rPr>
              <a:t>37 </a:t>
            </a:r>
            <a:r>
              <a:rPr lang="en-US" sz="2800" dirty="0">
                <a:latin typeface="Times New Roman" panose="02020603050405020304" pitchFamily="18" charset="0"/>
                <a:cs typeface="Times New Roman" panose="02020603050405020304" pitchFamily="18" charset="0"/>
              </a:rPr>
              <a:t> Therefore Pilate said to Him, "So You are a king?" Jesus answered, "You say </a:t>
            </a:r>
            <a:r>
              <a:rPr lang="en-US" sz="2800" i="1" dirty="0">
                <a:latin typeface="Times New Roman" panose="02020603050405020304" pitchFamily="18" charset="0"/>
                <a:cs typeface="Times New Roman" panose="02020603050405020304" pitchFamily="18" charset="0"/>
              </a:rPr>
              <a:t>correctly</a:t>
            </a:r>
            <a:r>
              <a:rPr lang="en-US" sz="2800" dirty="0">
                <a:latin typeface="Times New Roman" panose="02020603050405020304" pitchFamily="18" charset="0"/>
                <a:cs typeface="Times New Roman" panose="02020603050405020304" pitchFamily="18" charset="0"/>
              </a:rPr>
              <a:t> that </a:t>
            </a:r>
            <a:r>
              <a:rPr lang="en-US" sz="2800" b="1" u="sng" dirty="0">
                <a:highlight>
                  <a:srgbClr val="FFFF00"/>
                </a:highlight>
                <a:latin typeface="Times New Roman" panose="02020603050405020304" pitchFamily="18" charset="0"/>
                <a:cs typeface="Times New Roman" panose="02020603050405020304" pitchFamily="18" charset="0"/>
              </a:rPr>
              <a:t>I am a king</a:t>
            </a:r>
            <a:r>
              <a:rPr lang="en-US" sz="2800" dirty="0">
                <a:latin typeface="Times New Roman" panose="02020603050405020304" pitchFamily="18" charset="0"/>
                <a:cs typeface="Times New Roman" panose="02020603050405020304" pitchFamily="18" charset="0"/>
              </a:rPr>
              <a:t>. …</a:t>
            </a:r>
          </a:p>
          <a:p>
            <a:pPr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1 Timothy 6:15 ...</a:t>
            </a:r>
            <a:r>
              <a:rPr lang="en-US" sz="2800" dirty="0">
                <a:latin typeface="Times New Roman" panose="02020603050405020304" pitchFamily="18" charset="0"/>
                <a:cs typeface="Times New Roman" panose="02020603050405020304" pitchFamily="18" charset="0"/>
              </a:rPr>
              <a:t>He who is the blessed and only Sovereign, the </a:t>
            </a:r>
            <a:r>
              <a:rPr lang="en-US" sz="2800" b="1" u="sng" dirty="0">
                <a:highlight>
                  <a:srgbClr val="FFFF00"/>
                </a:highlight>
                <a:latin typeface="Times New Roman" panose="02020603050405020304" pitchFamily="18" charset="0"/>
                <a:cs typeface="Times New Roman" panose="02020603050405020304" pitchFamily="18" charset="0"/>
              </a:rPr>
              <a:t>King of kings and Lord of lords</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37837770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pPr marR="0">
              <a:spcBef>
                <a:spcPts val="0"/>
              </a:spcBef>
              <a:spcAft>
                <a:spcPts val="0"/>
              </a:spcAft>
            </a:pPr>
            <a:r>
              <a:rPr lang="en-US" sz="2400" b="1" dirty="0">
                <a:latin typeface="Times New Roman" panose="02020603050405020304" pitchFamily="18" charset="0"/>
                <a:cs typeface="Times New Roman" panose="02020603050405020304" pitchFamily="18" charset="0"/>
              </a:rPr>
              <a:t>As King, God granted a throne to sit upon and reign</a:t>
            </a:r>
          </a:p>
          <a:p>
            <a:pPr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cs typeface="Times New Roman" panose="02020603050405020304" pitchFamily="18" charset="0"/>
              </a:rPr>
              <a:t>Luke 1:32-33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 Lord God will </a:t>
            </a:r>
            <a:r>
              <a:rPr lang="en-US" sz="2400" b="1" u="sng" dirty="0">
                <a:latin typeface="Times New Roman" panose="02020603050405020304" pitchFamily="18" charset="0"/>
                <a:cs typeface="Times New Roman" panose="02020603050405020304" pitchFamily="18" charset="0"/>
              </a:rPr>
              <a:t>give Him </a:t>
            </a:r>
            <a:r>
              <a:rPr lang="en-US" sz="2400" b="1" u="sng" dirty="0">
                <a:highlight>
                  <a:srgbClr val="FFFF00"/>
                </a:highlight>
                <a:latin typeface="Times New Roman" panose="02020603050405020304" pitchFamily="18" charset="0"/>
                <a:cs typeface="Times New Roman" panose="02020603050405020304" pitchFamily="18" charset="0"/>
              </a:rPr>
              <a:t>the throne </a:t>
            </a:r>
            <a:r>
              <a:rPr lang="en-US" sz="2400" b="1" u="sng" dirty="0">
                <a:latin typeface="Times New Roman" panose="02020603050405020304" pitchFamily="18" charset="0"/>
                <a:cs typeface="Times New Roman" panose="02020603050405020304" pitchFamily="18" charset="0"/>
              </a:rPr>
              <a:t>of His father David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33 </a:t>
            </a:r>
            <a:r>
              <a:rPr lang="en-US" sz="2400" dirty="0">
                <a:latin typeface="Times New Roman" panose="02020603050405020304" pitchFamily="18" charset="0"/>
                <a:cs typeface="Times New Roman" panose="02020603050405020304" pitchFamily="18" charset="0"/>
              </a:rPr>
              <a:t> and </a:t>
            </a:r>
            <a:r>
              <a:rPr lang="en-US" sz="2400" b="1" u="sng" dirty="0">
                <a:latin typeface="Times New Roman" panose="02020603050405020304" pitchFamily="18" charset="0"/>
                <a:cs typeface="Times New Roman" panose="02020603050405020304" pitchFamily="18" charset="0"/>
              </a:rPr>
              <a:t>He will reign </a:t>
            </a:r>
            <a:r>
              <a:rPr lang="en-US" sz="2400" dirty="0">
                <a:latin typeface="Times New Roman" panose="02020603050405020304" pitchFamily="18" charset="0"/>
                <a:cs typeface="Times New Roman" panose="02020603050405020304" pitchFamily="18" charset="0"/>
              </a:rPr>
              <a:t>over the house of Jacob </a:t>
            </a:r>
            <a:r>
              <a:rPr lang="en-US" sz="2400" b="1" u="sng" dirty="0">
                <a:latin typeface="Times New Roman" panose="02020603050405020304" pitchFamily="18" charset="0"/>
                <a:cs typeface="Times New Roman" panose="02020603050405020304" pitchFamily="18" charset="0"/>
              </a:rPr>
              <a:t>forever</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His kingdom will have no end</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of the </a:t>
            </a:r>
            <a:r>
              <a:rPr lang="en-US" sz="2400" b="1" u="sng" dirty="0">
                <a:highlight>
                  <a:srgbClr val="FFFF00"/>
                </a:highlight>
                <a:latin typeface="Times New Roman" panose="02020603050405020304" pitchFamily="18" charset="0"/>
                <a:cs typeface="Times New Roman" panose="02020603050405020304" pitchFamily="18" charset="0"/>
              </a:rPr>
              <a:t>Son</a:t>
            </a:r>
            <a:r>
              <a:rPr lang="en-US" sz="2400" dirty="0">
                <a:latin typeface="Times New Roman" panose="02020603050405020304" pitchFamily="18" charset="0"/>
                <a:cs typeface="Times New Roman" panose="02020603050405020304" pitchFamily="18" charset="0"/>
              </a:rPr>
              <a:t> </a:t>
            </a:r>
            <a:r>
              <a:rPr lang="en-US" sz="2400" b="1" i="1" u="sng" dirty="0">
                <a:highlight>
                  <a:srgbClr val="FFFF00"/>
                </a:highlight>
                <a:latin typeface="Times New Roman" panose="02020603050405020304" pitchFamily="18" charset="0"/>
                <a:cs typeface="Times New Roman" panose="02020603050405020304" pitchFamily="18" charset="0"/>
              </a:rPr>
              <a:t>He</a:t>
            </a:r>
            <a:r>
              <a:rPr lang="en-US" sz="2400" i="1" dirty="0">
                <a:latin typeface="Times New Roman" panose="02020603050405020304" pitchFamily="18" charset="0"/>
                <a:cs typeface="Times New Roman" panose="02020603050405020304" pitchFamily="18" charset="0"/>
              </a:rPr>
              <a:t> (God) says,</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YOUR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THRONE</a:t>
            </a:r>
            <a:r>
              <a:rPr lang="en-US" sz="2400" dirty="0">
                <a:latin typeface="Times New Roman" panose="02020603050405020304" pitchFamily="18" charset="0"/>
                <a:cs typeface="Times New Roman" panose="02020603050405020304" pitchFamily="18" charset="0"/>
              </a:rPr>
              <a:t>, O </a:t>
            </a:r>
            <a:r>
              <a:rPr lang="en-US" sz="2400" cap="small" dirty="0">
                <a:effectLst/>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IS FOREVER AND EVER</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THE RIGHTEOUS SCEPTER IS THE </a:t>
            </a:r>
            <a:r>
              <a:rPr lang="en-US" sz="2400" b="1" u="sng" cap="small" dirty="0">
                <a:effectLst/>
                <a:highlight>
                  <a:srgbClr val="00FF00"/>
                </a:highlight>
                <a:latin typeface="Times New Roman" panose="02020603050405020304" pitchFamily="18" charset="0"/>
                <a:cs typeface="Times New Roman" panose="02020603050405020304" pitchFamily="18" charset="0"/>
              </a:rPr>
              <a:t>SCEPTER</a:t>
            </a:r>
            <a:r>
              <a:rPr lang="en-US" sz="2400" b="1" u="sng" cap="small" dirty="0">
                <a:effectLst/>
                <a:highlight>
                  <a:srgbClr val="FFFF00"/>
                </a:highlight>
                <a:latin typeface="Times New Roman" panose="02020603050405020304" pitchFamily="18" charset="0"/>
                <a:cs typeface="Times New Roman" panose="02020603050405020304" pitchFamily="18" charset="0"/>
              </a:rPr>
              <a:t> OF</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HIS KINGDOM</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Genesis 49:10</a:t>
            </a:r>
            <a:r>
              <a:rPr lang="en-US" sz="2400" dirty="0">
                <a:latin typeface="Times New Roman" panose="02020603050405020304" pitchFamily="18" charset="0"/>
                <a:cs typeface="Times New Roman" panose="02020603050405020304" pitchFamily="18" charset="0"/>
              </a:rPr>
              <a:t> The </a:t>
            </a:r>
            <a:r>
              <a:rPr lang="en-US" sz="2400" b="1" u="sng" dirty="0">
                <a:highlight>
                  <a:srgbClr val="00FF00"/>
                </a:highlight>
                <a:latin typeface="Times New Roman" panose="02020603050405020304" pitchFamily="18" charset="0"/>
                <a:cs typeface="Times New Roman" panose="02020603050405020304" pitchFamily="18" charset="0"/>
              </a:rPr>
              <a:t>scepter</a:t>
            </a:r>
            <a:r>
              <a:rPr lang="en-US" sz="2400" b="1" u="sng" dirty="0">
                <a:latin typeface="Times New Roman" panose="02020603050405020304" pitchFamily="18" charset="0"/>
                <a:cs typeface="Times New Roman" panose="02020603050405020304" pitchFamily="18" charset="0"/>
              </a:rPr>
              <a:t> shall not depart </a:t>
            </a:r>
            <a:r>
              <a:rPr lang="en-US" sz="2400" dirty="0">
                <a:latin typeface="Times New Roman" panose="02020603050405020304" pitchFamily="18" charset="0"/>
                <a:cs typeface="Times New Roman" panose="02020603050405020304" pitchFamily="18" charset="0"/>
              </a:rPr>
              <a:t>from Judah, Nor the </a:t>
            </a:r>
            <a:r>
              <a:rPr lang="en-US" sz="2400" b="1" u="sng" dirty="0">
                <a:latin typeface="Times New Roman" panose="02020603050405020304" pitchFamily="18" charset="0"/>
                <a:cs typeface="Times New Roman" panose="02020603050405020304" pitchFamily="18" charset="0"/>
              </a:rPr>
              <a:t>ruler's staff </a:t>
            </a:r>
            <a:r>
              <a:rPr lang="en-US" sz="2400" dirty="0">
                <a:latin typeface="Times New Roman" panose="02020603050405020304" pitchFamily="18" charset="0"/>
                <a:cs typeface="Times New Roman" panose="02020603050405020304" pitchFamily="18" charset="0"/>
              </a:rPr>
              <a:t>from between his feet, </a:t>
            </a:r>
            <a:r>
              <a:rPr lang="en-US" sz="2400" b="1" u="sng" dirty="0">
                <a:latin typeface="Times New Roman" panose="02020603050405020304" pitchFamily="18" charset="0"/>
                <a:cs typeface="Times New Roman" panose="02020603050405020304" pitchFamily="18" charset="0"/>
              </a:rPr>
              <a:t>Until Shiloh comes</a:t>
            </a:r>
            <a:r>
              <a:rPr lang="en-US" sz="2400" dirty="0">
                <a:latin typeface="Times New Roman" panose="02020603050405020304" pitchFamily="18" charset="0"/>
                <a:cs typeface="Times New Roman" panose="02020603050405020304" pitchFamily="18" charset="0"/>
              </a:rPr>
              <a:t>, And to him </a:t>
            </a:r>
            <a:r>
              <a:rPr lang="en-US" sz="2400" i="1" dirty="0">
                <a:latin typeface="Times New Roman" panose="02020603050405020304" pitchFamily="18" charset="0"/>
                <a:cs typeface="Times New Roman" panose="02020603050405020304" pitchFamily="18" charset="0"/>
              </a:rPr>
              <a:t>shall be</a:t>
            </a:r>
            <a:r>
              <a:rPr lang="en-US" sz="2400" dirty="0">
                <a:latin typeface="Times New Roman" panose="02020603050405020304" pitchFamily="18" charset="0"/>
                <a:cs typeface="Times New Roman" panose="02020603050405020304" pitchFamily="18" charset="0"/>
              </a:rPr>
              <a:t> the </a:t>
            </a:r>
            <a:r>
              <a:rPr lang="en-US" sz="2400" b="1" u="sng" dirty="0">
                <a:latin typeface="Times New Roman" panose="02020603050405020304" pitchFamily="18" charset="0"/>
                <a:cs typeface="Times New Roman" panose="02020603050405020304" pitchFamily="18" charset="0"/>
              </a:rPr>
              <a:t>obedience of the peoples</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22:1</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throne of God and of the Lamb</a:t>
            </a:r>
            <a:r>
              <a:rPr lang="en-US" sz="2400" dirty="0">
                <a:latin typeface="Times New Roman" panose="02020603050405020304" pitchFamily="18" charset="0"/>
                <a:cs typeface="Times New Roman" panose="02020603050405020304" pitchFamily="18" charset="0"/>
              </a:rPr>
              <a:t> will be in </a:t>
            </a:r>
            <a:r>
              <a:rPr lang="en-US" sz="2400" b="1" u="sng" dirty="0">
                <a:highlight>
                  <a:srgbClr val="FFFF00"/>
                </a:highlight>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(heavenly city of the New Jerusalem)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3646700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6001643"/>
          </a:xfrm>
          <a:prstGeom prst="rect">
            <a:avLst/>
          </a:prstGeom>
          <a:noFill/>
        </p:spPr>
        <p:txBody>
          <a:bodyPr wrap="square" rtlCol="0">
            <a:spAutoFit/>
          </a:bodyPr>
          <a:lstStyle/>
          <a:p>
            <a:pPr marR="0">
              <a:spcBef>
                <a:spcPts val="0"/>
              </a:spcBef>
              <a:spcAft>
                <a:spcPts val="0"/>
              </a:spcAft>
            </a:pPr>
            <a:r>
              <a:rPr lang="en-US" sz="2400" b="1" dirty="0">
                <a:latin typeface="Times New Roman" panose="02020603050405020304" pitchFamily="18" charset="0"/>
                <a:cs typeface="Times New Roman" panose="02020603050405020304" pitchFamily="18" charset="0"/>
              </a:rPr>
              <a:t>However, God has granted His other sons reigning authority</a:t>
            </a:r>
          </a:p>
          <a:p>
            <a:pPr marR="0">
              <a:spcBef>
                <a:spcPts val="0"/>
              </a:spcBef>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1:5-6 … </a:t>
            </a:r>
            <a:r>
              <a:rPr lang="en-US" sz="2400" b="1" u="sng" dirty="0">
                <a:latin typeface="Times New Roman" panose="02020603050405020304" pitchFamily="18" charset="0"/>
                <a:cs typeface="Times New Roman" panose="02020603050405020304" pitchFamily="18" charset="0"/>
              </a:rPr>
              <a:t>Jesus Christ</a:t>
            </a:r>
            <a:r>
              <a:rPr lang="en-US" sz="2400" dirty="0">
                <a:latin typeface="Times New Roman" panose="02020603050405020304" pitchFamily="18" charset="0"/>
                <a:cs typeface="Times New Roman" panose="02020603050405020304" pitchFamily="18" charset="0"/>
              </a:rPr>
              <a:t>, …To Him who loves us and washed us from our sins by His blood— </a:t>
            </a: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and He has made us </a:t>
            </a:r>
            <a:r>
              <a:rPr lang="en-US" sz="2400" i="1" dirty="0">
                <a:latin typeface="Times New Roman" panose="02020603050405020304" pitchFamily="18" charset="0"/>
                <a:cs typeface="Times New Roman" panose="02020603050405020304" pitchFamily="18" charset="0"/>
              </a:rPr>
              <a:t>to be</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a kingdom</a:t>
            </a:r>
            <a:r>
              <a:rPr lang="en-US" sz="2400" dirty="0">
                <a:latin typeface="Times New Roman" panose="02020603050405020304" pitchFamily="18" charset="0"/>
                <a:cs typeface="Times New Roman" panose="02020603050405020304" pitchFamily="18" charset="0"/>
              </a:rPr>
              <a:t>, priests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Timothy 2:12 </a:t>
            </a:r>
            <a:r>
              <a:rPr lang="en-US" sz="2400" dirty="0">
                <a:latin typeface="Times New Roman" panose="02020603050405020304" pitchFamily="18" charset="0"/>
                <a:cs typeface="Times New Roman" panose="02020603050405020304" pitchFamily="18" charset="0"/>
              </a:rPr>
              <a:t>If </a:t>
            </a:r>
            <a:r>
              <a:rPr lang="en-US" sz="2400" b="1" u="sng" dirty="0">
                <a:highlight>
                  <a:srgbClr val="FFFF00"/>
                </a:highlight>
                <a:latin typeface="Times New Roman" panose="02020603050405020304" pitchFamily="18" charset="0"/>
                <a:cs typeface="Times New Roman" panose="02020603050405020304" pitchFamily="18" charset="0"/>
              </a:rPr>
              <a:t>we</a:t>
            </a:r>
            <a:r>
              <a:rPr lang="en-US" sz="2400" dirty="0">
                <a:latin typeface="Times New Roman" panose="02020603050405020304" pitchFamily="18" charset="0"/>
                <a:cs typeface="Times New Roman" panose="02020603050405020304" pitchFamily="18" charset="0"/>
              </a:rPr>
              <a:t> endure, we will also </a:t>
            </a:r>
            <a:r>
              <a:rPr lang="en-US" sz="2400" b="1" u="sng" dirty="0">
                <a:highlight>
                  <a:srgbClr val="FFFF00"/>
                </a:highlight>
                <a:latin typeface="Times New Roman" panose="02020603050405020304" pitchFamily="18" charset="0"/>
                <a:cs typeface="Times New Roman" panose="02020603050405020304" pitchFamily="18" charset="0"/>
              </a:rPr>
              <a:t>reign</a:t>
            </a:r>
            <a:r>
              <a:rPr lang="en-US" sz="2400" dirty="0">
                <a:latin typeface="Times New Roman" panose="02020603050405020304" pitchFamily="18" charset="0"/>
                <a:cs typeface="Times New Roman" panose="02020603050405020304" pitchFamily="18" charset="0"/>
              </a:rPr>
              <a:t> with Him;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22:3-5 </a:t>
            </a:r>
            <a:r>
              <a:rPr lang="en-US" sz="2400" dirty="0">
                <a:latin typeface="Times New Roman" panose="02020603050405020304" pitchFamily="18" charset="0"/>
                <a:cs typeface="Times New Roman" panose="02020603050405020304" pitchFamily="18" charset="0"/>
              </a:rPr>
              <a:t>the throne of God and of the Lamb will be in it, and His bond-servants will serve Him;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they will reign forever and ever</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basileia</a:t>
            </a:r>
            <a:r>
              <a:rPr lang="en-US" sz="2400" dirty="0">
                <a:effectLst/>
                <a:latin typeface="Times New Roman" panose="02020603050405020304" pitchFamily="18" charset="0"/>
                <a:cs typeface="Times New Roman" panose="02020603050405020304" pitchFamily="18" charset="0"/>
              </a:rPr>
              <a:t> - kingdom, sovereignty, royal power</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Reign </a:t>
            </a:r>
            <a:r>
              <a:rPr lang="en-US" sz="2400" dirty="0">
                <a:effectLst/>
                <a:latin typeface="Times New Roman" panose="02020603050405020304" pitchFamily="18" charset="0"/>
                <a:cs typeface="Times New Roman" panose="02020603050405020304" pitchFamily="18" charset="0"/>
              </a:rPr>
              <a:t>(root word for kingdom)</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basileuô</a:t>
            </a:r>
            <a:r>
              <a:rPr lang="en-US" sz="2400" dirty="0">
                <a:latin typeface="Times New Roman" panose="02020603050405020304" pitchFamily="18" charset="0"/>
                <a:cs typeface="Times New Roman" panose="02020603050405020304" pitchFamily="18" charset="0"/>
              </a:rPr>
              <a:t> – to be king, to reign</a:t>
            </a:r>
          </a:p>
          <a:p>
            <a:pPr marL="3429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Root </a:t>
            </a: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basileus</a:t>
            </a:r>
            <a:r>
              <a:rPr lang="en-US" sz="2400" dirty="0">
                <a:effectLst/>
                <a:latin typeface="Times New Roman" panose="02020603050405020304" pitchFamily="18" charset="0"/>
                <a:cs typeface="Times New Roman" panose="02020603050405020304" pitchFamily="18" charset="0"/>
              </a:rPr>
              <a:t> – a king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32958092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3539430"/>
          </a:xfrm>
          <a:prstGeom prst="rect">
            <a:avLst/>
          </a:prstGeom>
          <a:noFill/>
        </p:spPr>
        <p:txBody>
          <a:bodyPr wrap="square" rtlCol="0">
            <a:spAutoFit/>
          </a:bodyPr>
          <a:lstStyle/>
          <a:p>
            <a:pPr marR="0">
              <a:spcBef>
                <a:spcPts val="0"/>
              </a:spcBef>
              <a:spcAft>
                <a:spcPts val="0"/>
              </a:spcAft>
            </a:pPr>
            <a:r>
              <a:rPr lang="en-US" sz="3200" b="1" dirty="0">
                <a:latin typeface="Times New Roman" panose="02020603050405020304" pitchFamily="18" charset="0"/>
                <a:cs typeface="Times New Roman" panose="02020603050405020304" pitchFamily="18" charset="0"/>
              </a:rPr>
              <a:t>Thus, as God has granted Jesus Christ the right to sit on His throne, Christ grants to us the right to sit with Him on His throne</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Revelation 3:21 </a:t>
            </a:r>
            <a:r>
              <a:rPr lang="en-US" sz="3200" b="1" u="sng" dirty="0">
                <a:highlight>
                  <a:srgbClr val="FFFF00"/>
                </a:highlight>
                <a:latin typeface="Times New Roman" panose="02020603050405020304" pitchFamily="18" charset="0"/>
                <a:cs typeface="Times New Roman" panose="02020603050405020304" pitchFamily="18" charset="0"/>
              </a:rPr>
              <a:t>'He who overcomes</a:t>
            </a:r>
            <a:r>
              <a:rPr lang="en-US" sz="3200" dirty="0">
                <a:latin typeface="Times New Roman" panose="02020603050405020304" pitchFamily="18" charset="0"/>
                <a:cs typeface="Times New Roman" panose="02020603050405020304" pitchFamily="18" charset="0"/>
              </a:rPr>
              <a:t>, I will grant to him to </a:t>
            </a:r>
            <a:r>
              <a:rPr lang="en-US" sz="3200" b="1" u="sng" dirty="0">
                <a:highlight>
                  <a:srgbClr val="FFFF00"/>
                </a:highlight>
                <a:latin typeface="Times New Roman" panose="02020603050405020304" pitchFamily="18" charset="0"/>
                <a:cs typeface="Times New Roman" panose="02020603050405020304" pitchFamily="18" charset="0"/>
              </a:rPr>
              <a:t>sit down with Me on My throne</a:t>
            </a:r>
            <a:r>
              <a:rPr lang="en-US" sz="3200" dirty="0">
                <a:highlight>
                  <a:srgbClr val="FFFF00"/>
                </a:highlight>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as I also overcame and sat down with My Father on His throne.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18146334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Levi – the Tribe of Priests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912761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705311"/>
            <a:ext cx="11644370" cy="5940088"/>
          </a:xfrm>
          <a:prstGeom prst="rect">
            <a:avLst/>
          </a:prstGeom>
          <a:noFill/>
        </p:spPr>
        <p:txBody>
          <a:bodyPr wrap="square" rtlCol="0">
            <a:spAutoFit/>
          </a:bodyPr>
          <a:lstStyle/>
          <a:p>
            <a:pPr marL="22860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Galatians 3:24-25</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(Concerning the preparatory nature of the Law of Moses) Therefore the Law has become </a:t>
            </a:r>
            <a:r>
              <a:rPr lang="en-US" sz="2000" b="1" u="sng" dirty="0">
                <a:latin typeface="Times New Roman" panose="02020603050405020304" pitchFamily="18" charset="0"/>
                <a:cs typeface="Times New Roman" panose="02020603050405020304" pitchFamily="18" charset="0"/>
              </a:rPr>
              <a:t>our tutor </a:t>
            </a:r>
            <a:r>
              <a:rPr lang="en-US" sz="2000" b="1" i="1" u="sng" dirty="0">
                <a:latin typeface="Times New Roman" panose="02020603050405020304" pitchFamily="18" charset="0"/>
                <a:cs typeface="Times New Roman" panose="02020603050405020304" pitchFamily="18" charset="0"/>
              </a:rPr>
              <a:t>to lead us</a:t>
            </a:r>
            <a:r>
              <a:rPr lang="en-US" sz="2000" b="1" u="sng" dirty="0">
                <a:latin typeface="Times New Roman" panose="02020603050405020304" pitchFamily="18" charset="0"/>
                <a:cs typeface="Times New Roman" panose="02020603050405020304" pitchFamily="18" charset="0"/>
              </a:rPr>
              <a:t> to Christ</a:t>
            </a:r>
            <a:r>
              <a:rPr lang="en-US" sz="2000" dirty="0">
                <a:latin typeface="Times New Roman" panose="02020603050405020304" pitchFamily="18" charset="0"/>
                <a:cs typeface="Times New Roman" panose="02020603050405020304" pitchFamily="18" charset="0"/>
              </a:rPr>
              <a:t>, so that we may be justified by faith. </a:t>
            </a:r>
            <a:r>
              <a:rPr lang="en-US" sz="2000" baseline="30000" dirty="0">
                <a:latin typeface="Times New Roman" panose="02020603050405020304" pitchFamily="18" charset="0"/>
                <a:cs typeface="Times New Roman" panose="02020603050405020304" pitchFamily="18" charset="0"/>
              </a:rPr>
              <a:t>25 </a:t>
            </a:r>
            <a:r>
              <a:rPr lang="en-US" sz="2000" dirty="0">
                <a:latin typeface="Times New Roman" panose="02020603050405020304" pitchFamily="18" charset="0"/>
                <a:cs typeface="Times New Roman" panose="02020603050405020304" pitchFamily="18" charset="0"/>
              </a:rPr>
              <a:t> But now that faith has come, </a:t>
            </a:r>
            <a:r>
              <a:rPr lang="en-US" sz="2000" b="1" u="sng" dirty="0">
                <a:latin typeface="Times New Roman" panose="02020603050405020304" pitchFamily="18" charset="0"/>
                <a:cs typeface="Times New Roman" panose="02020603050405020304" pitchFamily="18" charset="0"/>
              </a:rPr>
              <a:t>we are no longer under a tutor</a:t>
            </a:r>
            <a:r>
              <a:rPr lang="en-US" sz="20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0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000" b="1" dirty="0">
                <a:latin typeface="Times New Roman" panose="02020603050405020304" pitchFamily="18" charset="0"/>
                <a:cs typeface="Times New Roman" panose="02020603050405020304" pitchFamily="18" charset="0"/>
              </a:rPr>
              <a:t>Question: </a:t>
            </a:r>
            <a:r>
              <a:rPr lang="en-US" sz="2000" b="1" dirty="0">
                <a:highlight>
                  <a:srgbClr val="00FF00"/>
                </a:highlight>
                <a:latin typeface="Times New Roman" panose="02020603050405020304" pitchFamily="18" charset="0"/>
                <a:cs typeface="Times New Roman" panose="02020603050405020304" pitchFamily="18" charset="0"/>
              </a:rPr>
              <a:t>Why?</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do we know faith has come?  </a:t>
            </a:r>
            <a:r>
              <a:rPr lang="en-US" sz="2000" b="1" dirty="0">
                <a:highlight>
                  <a:srgbClr val="00FF00"/>
                </a:highlight>
                <a:latin typeface="Times New Roman" panose="02020603050405020304" pitchFamily="18" charset="0"/>
                <a:cs typeface="Times New Roman" panose="02020603050405020304" pitchFamily="18" charset="0"/>
              </a:rPr>
              <a:t>Because….</a:t>
            </a:r>
            <a:endParaRPr lang="en-US" sz="2000" b="1" dirty="0">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Galatians 3:26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For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 are all sons of God</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through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faith in Christ Jesus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latin typeface="Times New Roman" panose="02020603050405020304" pitchFamily="18" charset="0"/>
                <a:cs typeface="Times New Roman" panose="02020603050405020304" pitchFamily="18" charset="0"/>
              </a:rPr>
              <a:t>Question: Why?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How do we know we are sons of God? </a:t>
            </a:r>
            <a:r>
              <a:rPr lang="en-US" sz="20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Because….</a:t>
            </a:r>
          </a:p>
          <a:p>
            <a:pPr marL="228600" marR="0">
              <a:spcBef>
                <a:spcPts val="0"/>
              </a:spcBef>
              <a:spcAft>
                <a:spcPts val="0"/>
              </a:spcAft>
            </a:pPr>
            <a:br>
              <a:rPr lang="en-US" sz="2000"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Galatians 3:27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For</a:t>
            </a:r>
            <a:r>
              <a:rPr lang="en-US" sz="20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all of you who were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baptized into Christ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have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put on</a:t>
            </a:r>
            <a:r>
              <a:rPr lang="en-US" sz="20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hrist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000" b="1" dirty="0">
                <a:latin typeface="Times New Roman" panose="02020603050405020304" pitchFamily="18" charset="0"/>
                <a:cs typeface="Times New Roman" panose="02020603050405020304" pitchFamily="18" charset="0"/>
              </a:rPr>
              <a:t>Question: Why?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How do we know we are in Christ? </a:t>
            </a:r>
            <a:r>
              <a:rPr lang="en-US" sz="20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Because….</a:t>
            </a:r>
          </a:p>
          <a:p>
            <a:pPr marL="228600"/>
            <a:endParaRPr lang="en-US" sz="2000" b="1" dirty="0">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000" baseline="30000" dirty="0">
                <a:latin typeface="Times New Roman" panose="02020603050405020304" pitchFamily="18" charset="0"/>
                <a:cs typeface="Times New Roman" panose="02020603050405020304" pitchFamily="18" charset="0"/>
              </a:rPr>
              <a:t>28 </a:t>
            </a:r>
            <a:r>
              <a:rPr lang="en-US" sz="2000" dirty="0">
                <a:latin typeface="Times New Roman" panose="02020603050405020304" pitchFamily="18" charset="0"/>
                <a:cs typeface="Times New Roman" panose="02020603050405020304" pitchFamily="18" charset="0"/>
              </a:rPr>
              <a:t> … </a:t>
            </a:r>
            <a:r>
              <a:rPr lang="en-US" sz="2000" b="1" dirty="0">
                <a:highlight>
                  <a:srgbClr val="00FF00"/>
                </a:highlight>
                <a:latin typeface="Times New Roman" panose="02020603050405020304" pitchFamily="18" charset="0"/>
                <a:cs typeface="Times New Roman" panose="02020603050405020304" pitchFamily="18" charset="0"/>
              </a:rPr>
              <a:t>for</a:t>
            </a:r>
            <a:r>
              <a:rPr lang="en-US" sz="2000" dirty="0">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t>
            </a:r>
            <a:r>
              <a:rPr lang="en-US" sz="2000" b="1" u="sng" dirty="0">
                <a:highlight>
                  <a:srgbClr val="FFFF00"/>
                </a:highlight>
                <a:latin typeface="Times New Roman" panose="02020603050405020304" pitchFamily="18" charset="0"/>
                <a:cs typeface="Times New Roman" panose="02020603050405020304" pitchFamily="18" charset="0"/>
              </a:rPr>
              <a:t>you are all one in Christ Jesus</a:t>
            </a:r>
            <a:r>
              <a:rPr lang="en-US" sz="2000" dirty="0">
                <a:latin typeface="Times New Roman" panose="02020603050405020304" pitchFamily="18" charset="0"/>
                <a:cs typeface="Times New Roman" panose="02020603050405020304" pitchFamily="18" charset="0"/>
              </a:rPr>
              <a:t>.(the body of Christ which is the church) </a:t>
            </a:r>
            <a:r>
              <a:rPr lang="en-US" sz="2000" baseline="30000" dirty="0">
                <a:latin typeface="Times New Roman" panose="02020603050405020304" pitchFamily="18" charset="0"/>
                <a:cs typeface="Times New Roman" panose="02020603050405020304" pitchFamily="18" charset="0"/>
              </a:rPr>
              <a:t>29 </a:t>
            </a:r>
            <a:r>
              <a:rPr lang="en-US" sz="2000" dirty="0">
                <a:latin typeface="Times New Roman" panose="02020603050405020304" pitchFamily="18" charset="0"/>
                <a:cs typeface="Times New Roman" panose="02020603050405020304" pitchFamily="18" charset="0"/>
              </a:rPr>
              <a:t> And if </a:t>
            </a:r>
            <a:r>
              <a:rPr lang="en-US" sz="2000" b="1" u="sng" dirty="0">
                <a:highlight>
                  <a:srgbClr val="FFFF00"/>
                </a:highlight>
                <a:latin typeface="Times New Roman" panose="02020603050405020304" pitchFamily="18" charset="0"/>
                <a:cs typeface="Times New Roman" panose="02020603050405020304" pitchFamily="18" charset="0"/>
              </a:rPr>
              <a:t>you</a:t>
            </a:r>
            <a:r>
              <a:rPr lang="en-US" sz="2000" dirty="0">
                <a:highlight>
                  <a:srgbClr val="FFFF00"/>
                </a:highlight>
                <a:latin typeface="Times New Roman" panose="02020603050405020304" pitchFamily="18" charset="0"/>
                <a:cs typeface="Times New Roman" panose="02020603050405020304" pitchFamily="18" charset="0"/>
              </a:rPr>
              <a:t> </a:t>
            </a:r>
            <a:r>
              <a:rPr lang="en-US" sz="2000" b="1" u="sng" dirty="0">
                <a:highlight>
                  <a:srgbClr val="FFFF00"/>
                </a:highlight>
                <a:latin typeface="Times New Roman" panose="02020603050405020304" pitchFamily="18" charset="0"/>
                <a:cs typeface="Times New Roman" panose="02020603050405020304" pitchFamily="18" charset="0"/>
              </a:rPr>
              <a:t>belong to Christ</a:t>
            </a:r>
            <a:r>
              <a:rPr lang="en-US" sz="2000" dirty="0">
                <a:latin typeface="Times New Roman" panose="02020603050405020304" pitchFamily="18" charset="0"/>
                <a:cs typeface="Times New Roman" panose="02020603050405020304" pitchFamily="18" charset="0"/>
              </a:rPr>
              <a:t> (church belongs to Christ), then </a:t>
            </a:r>
            <a:r>
              <a:rPr lang="en-US" sz="2000" b="1" u="sng" dirty="0">
                <a:highlight>
                  <a:srgbClr val="00FF00"/>
                </a:highlight>
                <a:latin typeface="Times New Roman" panose="02020603050405020304" pitchFamily="18" charset="0"/>
                <a:cs typeface="Times New Roman" panose="02020603050405020304" pitchFamily="18" charset="0"/>
              </a:rPr>
              <a:t>you</a:t>
            </a:r>
            <a:r>
              <a:rPr lang="en-US" sz="2000" dirty="0">
                <a:latin typeface="Times New Roman" panose="02020603050405020304" pitchFamily="18" charset="0"/>
                <a:cs typeface="Times New Roman" panose="02020603050405020304" pitchFamily="18" charset="0"/>
              </a:rPr>
              <a:t> are </a:t>
            </a:r>
            <a:r>
              <a:rPr lang="en-US" sz="2000" b="1" u="sng" dirty="0">
                <a:highlight>
                  <a:srgbClr val="00FF00"/>
                </a:highlight>
                <a:latin typeface="Times New Roman" panose="02020603050405020304" pitchFamily="18" charset="0"/>
                <a:cs typeface="Times New Roman" panose="02020603050405020304" pitchFamily="18" charset="0"/>
              </a:rPr>
              <a:t>Abraham's descendants</a:t>
            </a:r>
            <a:r>
              <a:rPr lang="en-US" sz="2000" dirty="0">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heirs according to promise</a:t>
            </a:r>
            <a:r>
              <a:rPr lang="en-US" sz="2000" dirty="0">
                <a:latin typeface="Times New Roman" panose="02020603050405020304" pitchFamily="18" charset="0"/>
                <a:cs typeface="Times New Roman" panose="02020603050405020304" pitchFamily="18" charset="0"/>
              </a:rPr>
              <a:t>. (Promise is eternal life – Titus 1:2; Christ is the promised blessing – Galatians 3:16)</a:t>
            </a:r>
          </a:p>
          <a:p>
            <a:pPr marL="228600"/>
            <a:endParaRPr lang="en-US" sz="2000" dirty="0">
              <a:latin typeface="Times New Roman" panose="02020603050405020304" pitchFamily="18" charset="0"/>
              <a:cs typeface="Times New Roman" panose="02020603050405020304" pitchFamily="18" charset="0"/>
            </a:endParaRPr>
          </a:p>
          <a:p>
            <a:pPr marL="228600"/>
            <a:r>
              <a:rPr lang="en-US" sz="2000" b="1" dirty="0">
                <a:latin typeface="Times New Roman" panose="02020603050405020304" pitchFamily="18" charset="0"/>
                <a:cs typeface="Times New Roman" panose="02020603050405020304" pitchFamily="18" charset="0"/>
              </a:rPr>
              <a:t>Galatians 4:28</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And </a:t>
            </a:r>
            <a:r>
              <a:rPr lang="en-US" sz="2000" b="1" u="sng" dirty="0">
                <a:highlight>
                  <a:srgbClr val="00FF00"/>
                </a:highlight>
                <a:latin typeface="Times New Roman" panose="02020603050405020304" pitchFamily="18" charset="0"/>
                <a:cs typeface="Times New Roman" panose="02020603050405020304" pitchFamily="18" charset="0"/>
              </a:rPr>
              <a:t>you</a:t>
            </a:r>
            <a:r>
              <a:rPr lang="en-US" sz="2000" dirty="0">
                <a:latin typeface="Times New Roman" panose="02020603050405020304" pitchFamily="18" charset="0"/>
                <a:cs typeface="Times New Roman" panose="02020603050405020304" pitchFamily="18" charset="0"/>
              </a:rPr>
              <a:t> brethren, like </a:t>
            </a:r>
            <a:r>
              <a:rPr lang="en-US" sz="2000" b="1" u="sng" dirty="0">
                <a:highlight>
                  <a:srgbClr val="00FF00"/>
                </a:highlight>
                <a:latin typeface="Times New Roman" panose="02020603050405020304" pitchFamily="18" charset="0"/>
                <a:cs typeface="Times New Roman" panose="02020603050405020304" pitchFamily="18" charset="0"/>
              </a:rPr>
              <a:t>Isaac</a:t>
            </a:r>
            <a:r>
              <a:rPr lang="en-US" sz="2000" dirty="0">
                <a:latin typeface="Times New Roman" panose="02020603050405020304" pitchFamily="18" charset="0"/>
                <a:cs typeface="Times New Roman" panose="02020603050405020304" pitchFamily="18" charset="0"/>
              </a:rPr>
              <a:t>, are </a:t>
            </a:r>
            <a:r>
              <a:rPr lang="en-US" sz="2000" b="1" u="sng" dirty="0">
                <a:highlight>
                  <a:srgbClr val="00FF00"/>
                </a:highlight>
                <a:latin typeface="Times New Roman" panose="02020603050405020304" pitchFamily="18" charset="0"/>
                <a:cs typeface="Times New Roman" panose="02020603050405020304" pitchFamily="18" charset="0"/>
              </a:rPr>
              <a:t>children of promise</a:t>
            </a:r>
            <a:r>
              <a:rPr lang="en-US" sz="2000" dirty="0"/>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120536"/>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24239015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529719"/>
          </a:xfrm>
          <a:prstGeom prst="rect">
            <a:avLst/>
          </a:prstGeom>
          <a:noFill/>
        </p:spPr>
        <p:txBody>
          <a:bodyPr wrap="square" rtlCol="0">
            <a:spAutoFit/>
          </a:bodyPr>
          <a:lstStyle/>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46:11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sons of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Levi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Gershon,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Kohath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Merari.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Exodus 6:18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sons of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Kohath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Amram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Izhar and Hebron and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Uzziel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Exodus 6:20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Amram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married his father's sister Jochebed, and she bore him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Aaron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Moses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Exodus 28:1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(God speaking to Moses)</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"Then bring near to yourself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Aaron</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 your brother</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sons</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with him, from among the sons of Israel,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minister as priest to Me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kings came from the Tribe of Levi</a:t>
            </a:r>
          </a:p>
          <a:p>
            <a:pPr marL="342900" marR="0" indent="-342900">
              <a:spcBef>
                <a:spcPts val="0"/>
              </a:spcBef>
              <a:spcAft>
                <a:spcPts val="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priest was allowed to serve as king over Israel or to perform the duties of a king</a:t>
            </a: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cxnSp>
        <p:nvCxnSpPr>
          <p:cNvPr id="5" name="Straight Arrow Connector 4">
            <a:extLst>
              <a:ext uri="{FF2B5EF4-FFF2-40B4-BE49-F238E27FC236}">
                <a16:creationId xmlns:a16="http://schemas.microsoft.com/office/drawing/2014/main" id="{07037FE3-10FC-CC31-8BE0-9E86345FD34C}"/>
              </a:ext>
            </a:extLst>
          </p:cNvPr>
          <p:cNvCxnSpPr/>
          <p:nvPr/>
        </p:nvCxnSpPr>
        <p:spPr>
          <a:xfrm flipH="1">
            <a:off x="4175760" y="1249680"/>
            <a:ext cx="1767840" cy="411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9EF1ECB-A524-60A1-76FA-CAD33472DB36}"/>
              </a:ext>
            </a:extLst>
          </p:cNvPr>
          <p:cNvCxnSpPr/>
          <p:nvPr/>
        </p:nvCxnSpPr>
        <p:spPr>
          <a:xfrm flipH="1">
            <a:off x="3093720" y="2118360"/>
            <a:ext cx="1767840" cy="411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C0194D6-77CA-1E2D-3556-EEF2CA03AFC1}"/>
              </a:ext>
            </a:extLst>
          </p:cNvPr>
          <p:cNvCxnSpPr>
            <a:cxnSpLocks/>
          </p:cNvCxnSpPr>
          <p:nvPr/>
        </p:nvCxnSpPr>
        <p:spPr>
          <a:xfrm flipH="1">
            <a:off x="9380220" y="2857500"/>
            <a:ext cx="784860" cy="7546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912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32311"/>
          </a:xfrm>
          <a:prstGeom prst="rect">
            <a:avLst/>
          </a:prstGeom>
          <a:noFill/>
        </p:spPr>
        <p:txBody>
          <a:bodyPr wrap="square" rtlCol="0">
            <a:spAutoFit/>
          </a:bodyPr>
          <a:lstStyle/>
          <a:p>
            <a:pPr marR="0">
              <a:spcBef>
                <a:spcPts val="0"/>
              </a:spcBef>
              <a:spcAft>
                <a:spcPts val="0"/>
              </a:spcAft>
            </a:pPr>
            <a:r>
              <a:rPr lang="en-US" sz="2400" dirty="0">
                <a:latin typeface="Times New Roman" panose="02020603050405020304" pitchFamily="18" charset="0"/>
                <a:cs typeface="Times New Roman" panose="02020603050405020304" pitchFamily="18" charset="0"/>
              </a:rPr>
              <a:t>In the Kingdom of Israel, God appointed High Priests and Priests to serve in the tabernacle</a:t>
            </a:r>
          </a:p>
          <a:p>
            <a:pPr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Only Aaron and his sons were consecrated priests to serve in the tabernacle</a:t>
            </a:r>
          </a:p>
          <a:p>
            <a:pPr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Aaron – the brother of Moses – consecrated to be the first High Priest</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High Priest could enter both chambers of the tabernacle</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Outer chamber was a copy of the church</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Inner chamber was a copy of heaven – Hebrews 9:24</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Day of Atonement – entrance to purify the people of their sins</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Aaron’s sons were consecrated to serve in the outer chamber of the tabernacle – the copy of the church</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7 branch oil burning lamp – churches – Revelation 1:20</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Partake of the wine and the bread of the presence – Lord’s Supper – Numbers 4:7</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Burned incense – prayers of the saints – Revelation 5:8</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24794467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pic>
        <p:nvPicPr>
          <p:cNvPr id="5" name="Picture 4">
            <a:extLst>
              <a:ext uri="{FF2B5EF4-FFF2-40B4-BE49-F238E27FC236}">
                <a16:creationId xmlns:a16="http://schemas.microsoft.com/office/drawing/2014/main" id="{02065F28-9C34-D552-F042-14D5B9F6AC33}"/>
              </a:ext>
            </a:extLst>
          </p:cNvPr>
          <p:cNvPicPr>
            <a:picLocks noChangeAspect="1"/>
          </p:cNvPicPr>
          <p:nvPr/>
        </p:nvPicPr>
        <p:blipFill>
          <a:blip r:embed="rId2"/>
          <a:stretch>
            <a:fillRect/>
          </a:stretch>
        </p:blipFill>
        <p:spPr>
          <a:xfrm>
            <a:off x="967740" y="1019347"/>
            <a:ext cx="8823960" cy="4099560"/>
          </a:xfrm>
          <a:prstGeom prst="rect">
            <a:avLst/>
          </a:prstGeom>
        </p:spPr>
      </p:pic>
      <p:sp>
        <p:nvSpPr>
          <p:cNvPr id="6" name="TextBox 5">
            <a:extLst>
              <a:ext uri="{FF2B5EF4-FFF2-40B4-BE49-F238E27FC236}">
                <a16:creationId xmlns:a16="http://schemas.microsoft.com/office/drawing/2014/main" id="{75C15CC6-D344-EF0D-40A2-0786C8477932}"/>
              </a:ext>
            </a:extLst>
          </p:cNvPr>
          <p:cNvSpPr txBox="1"/>
          <p:nvPr/>
        </p:nvSpPr>
        <p:spPr>
          <a:xfrm>
            <a:off x="1518698" y="4431268"/>
            <a:ext cx="2565622" cy="369332"/>
          </a:xfrm>
          <a:prstGeom prst="rect">
            <a:avLst/>
          </a:prstGeom>
          <a:solidFill>
            <a:schemeClr val="bg1"/>
          </a:solidFill>
          <a:ln w="41275">
            <a:solidFill>
              <a:srgbClr val="FF0000"/>
            </a:solidFill>
          </a:ln>
        </p:spPr>
        <p:txBody>
          <a:bodyPr wrap="square" rtlCol="0">
            <a:spAutoFit/>
          </a:bodyPr>
          <a:lstStyle/>
          <a:p>
            <a:r>
              <a:rPr lang="en-US" dirty="0"/>
              <a:t>Heaven – Hebrews 9:24</a:t>
            </a:r>
          </a:p>
        </p:txBody>
      </p:sp>
      <p:sp>
        <p:nvSpPr>
          <p:cNvPr id="7" name="TextBox 6">
            <a:extLst>
              <a:ext uri="{FF2B5EF4-FFF2-40B4-BE49-F238E27FC236}">
                <a16:creationId xmlns:a16="http://schemas.microsoft.com/office/drawing/2014/main" id="{3C930787-1A22-9A2B-F86A-4DC93CE4D3CE}"/>
              </a:ext>
            </a:extLst>
          </p:cNvPr>
          <p:cNvSpPr txBox="1"/>
          <p:nvPr/>
        </p:nvSpPr>
        <p:spPr>
          <a:xfrm>
            <a:off x="1518698" y="2175358"/>
            <a:ext cx="3695700" cy="369332"/>
          </a:xfrm>
          <a:prstGeom prst="rect">
            <a:avLst/>
          </a:prstGeom>
          <a:solidFill>
            <a:schemeClr val="bg1"/>
          </a:solidFill>
          <a:ln w="41275">
            <a:solidFill>
              <a:srgbClr val="FF0000"/>
            </a:solidFill>
          </a:ln>
        </p:spPr>
        <p:txBody>
          <a:bodyPr wrap="square" rtlCol="0">
            <a:spAutoFit/>
          </a:bodyPr>
          <a:lstStyle/>
          <a:p>
            <a:r>
              <a:rPr lang="en-US" dirty="0"/>
              <a:t>Body of Christ – Hebrews 10:20</a:t>
            </a:r>
          </a:p>
        </p:txBody>
      </p:sp>
      <p:sp>
        <p:nvSpPr>
          <p:cNvPr id="9" name="TextBox 8">
            <a:extLst>
              <a:ext uri="{FF2B5EF4-FFF2-40B4-BE49-F238E27FC236}">
                <a16:creationId xmlns:a16="http://schemas.microsoft.com/office/drawing/2014/main" id="{456A33A2-387A-B43C-91BC-E66B4F669EF8}"/>
              </a:ext>
            </a:extLst>
          </p:cNvPr>
          <p:cNvSpPr txBox="1"/>
          <p:nvPr/>
        </p:nvSpPr>
        <p:spPr>
          <a:xfrm>
            <a:off x="213360" y="5522488"/>
            <a:ext cx="11811000" cy="954107"/>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Matthew 27:51 </a:t>
            </a:r>
            <a:r>
              <a:rPr lang="en-US" sz="2800" dirty="0">
                <a:latin typeface="Times New Roman" panose="02020603050405020304" pitchFamily="18" charset="0"/>
                <a:cs typeface="Times New Roman" panose="02020603050405020304" pitchFamily="18" charset="0"/>
              </a:rPr>
              <a:t> And behold, the veil of the temple was torn in two from top to bottom; and the earth shook and the rocks were split. </a:t>
            </a:r>
          </a:p>
        </p:txBody>
      </p:sp>
      <p:cxnSp>
        <p:nvCxnSpPr>
          <p:cNvPr id="10" name="Straight Arrow Connector 9">
            <a:extLst>
              <a:ext uri="{FF2B5EF4-FFF2-40B4-BE49-F238E27FC236}">
                <a16:creationId xmlns:a16="http://schemas.microsoft.com/office/drawing/2014/main" id="{9F2C5D5A-E127-17F1-75B1-AB3DF996FC94}"/>
              </a:ext>
            </a:extLst>
          </p:cNvPr>
          <p:cNvCxnSpPr>
            <a:cxnSpLocks/>
          </p:cNvCxnSpPr>
          <p:nvPr/>
        </p:nvCxnSpPr>
        <p:spPr>
          <a:xfrm>
            <a:off x="3124200" y="2544690"/>
            <a:ext cx="426720" cy="9757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98429A-4DB7-14E3-7C79-EC6E56A2E81C}"/>
              </a:ext>
            </a:extLst>
          </p:cNvPr>
          <p:cNvCxnSpPr>
            <a:cxnSpLocks/>
          </p:cNvCxnSpPr>
          <p:nvPr/>
        </p:nvCxnSpPr>
        <p:spPr>
          <a:xfrm flipV="1">
            <a:off x="1988820" y="3710940"/>
            <a:ext cx="662940" cy="720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2240521-DEDD-A3EB-8243-61EF80FA97EA}"/>
              </a:ext>
            </a:extLst>
          </p:cNvPr>
          <p:cNvSpPr txBox="1"/>
          <p:nvPr/>
        </p:nvSpPr>
        <p:spPr>
          <a:xfrm>
            <a:off x="6189758" y="4370308"/>
            <a:ext cx="1818862" cy="369332"/>
          </a:xfrm>
          <a:prstGeom prst="rect">
            <a:avLst/>
          </a:prstGeom>
          <a:solidFill>
            <a:schemeClr val="bg1"/>
          </a:solidFill>
          <a:ln w="41275">
            <a:solidFill>
              <a:srgbClr val="FF0000"/>
            </a:solidFill>
          </a:ln>
        </p:spPr>
        <p:txBody>
          <a:bodyPr wrap="square" rtlCol="0">
            <a:spAutoFit/>
          </a:bodyPr>
          <a:lstStyle/>
          <a:p>
            <a:r>
              <a:rPr lang="en-US" dirty="0"/>
              <a:t>Water - Baptism</a:t>
            </a:r>
          </a:p>
        </p:txBody>
      </p:sp>
      <p:cxnSp>
        <p:nvCxnSpPr>
          <p:cNvPr id="17" name="Straight Arrow Connector 16">
            <a:extLst>
              <a:ext uri="{FF2B5EF4-FFF2-40B4-BE49-F238E27FC236}">
                <a16:creationId xmlns:a16="http://schemas.microsoft.com/office/drawing/2014/main" id="{B4C74239-3831-F9E2-9AC7-2AD1C6BF1687}"/>
              </a:ext>
            </a:extLst>
          </p:cNvPr>
          <p:cNvCxnSpPr>
            <a:cxnSpLocks/>
          </p:cNvCxnSpPr>
          <p:nvPr/>
        </p:nvCxnSpPr>
        <p:spPr>
          <a:xfrm flipV="1">
            <a:off x="6667500" y="3787140"/>
            <a:ext cx="0" cy="5831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D854E77-B362-9990-9CCC-454679C451CD}"/>
              </a:ext>
            </a:extLst>
          </p:cNvPr>
          <p:cNvSpPr txBox="1"/>
          <p:nvPr/>
        </p:nvSpPr>
        <p:spPr>
          <a:xfrm>
            <a:off x="9108218" y="3341608"/>
            <a:ext cx="1704562" cy="369332"/>
          </a:xfrm>
          <a:prstGeom prst="rect">
            <a:avLst/>
          </a:prstGeom>
          <a:solidFill>
            <a:schemeClr val="bg1"/>
          </a:solidFill>
          <a:ln w="41275">
            <a:solidFill>
              <a:srgbClr val="FF0000"/>
            </a:solidFill>
          </a:ln>
        </p:spPr>
        <p:txBody>
          <a:bodyPr wrap="square" rtlCol="0">
            <a:spAutoFit/>
          </a:bodyPr>
          <a:lstStyle/>
          <a:p>
            <a:r>
              <a:rPr lang="en-US" dirty="0"/>
              <a:t>Sacrifice - Jesus</a:t>
            </a:r>
          </a:p>
        </p:txBody>
      </p:sp>
      <p:cxnSp>
        <p:nvCxnSpPr>
          <p:cNvPr id="23" name="Straight Arrow Connector 22">
            <a:extLst>
              <a:ext uri="{FF2B5EF4-FFF2-40B4-BE49-F238E27FC236}">
                <a16:creationId xmlns:a16="http://schemas.microsoft.com/office/drawing/2014/main" id="{0C5CE7FD-C18B-29C4-0E1E-77BA259EC780}"/>
              </a:ext>
            </a:extLst>
          </p:cNvPr>
          <p:cNvCxnSpPr>
            <a:cxnSpLocks/>
          </p:cNvCxnSpPr>
          <p:nvPr/>
        </p:nvCxnSpPr>
        <p:spPr>
          <a:xfrm flipH="1">
            <a:off x="8374380" y="3550920"/>
            <a:ext cx="6781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5093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4431983"/>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If Christ is the High Priest – How Can He be a King?</a:t>
            </a:r>
          </a:p>
          <a:p>
            <a:pPr algn="ct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b="1" dirty="0">
                <a:latin typeface="Times New Roman" panose="02020603050405020304" pitchFamily="18" charset="0"/>
                <a:ea typeface="Calibri" panose="020F0502020204030204" pitchFamily="34" charset="0"/>
                <a:cs typeface="Times New Roman" panose="02020603050405020304" pitchFamily="18" charset="0"/>
              </a:rPr>
              <a:t>If the Saints are Priests – How Can We Reign with Christ?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173893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21562"/>
            <a:ext cx="11644370" cy="5170646"/>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High Priest According to the Order of Melchizedek</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575296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26142" y="938682"/>
            <a:ext cx="11644370" cy="5909310"/>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Genesis 14:18 </a:t>
            </a:r>
            <a:r>
              <a:rPr lang="en-US" sz="2400" dirty="0">
                <a:latin typeface="Times New Roman" panose="02020603050405020304" pitchFamily="18" charset="0"/>
                <a:cs typeface="Times New Roman" panose="02020603050405020304" pitchFamily="18" charset="0"/>
              </a:rPr>
              <a:t> And Melchizedek </a:t>
            </a:r>
            <a:r>
              <a:rPr lang="en-US" sz="2400" b="1" u="sng" dirty="0">
                <a:highlight>
                  <a:srgbClr val="00FF00"/>
                </a:highlight>
                <a:latin typeface="Times New Roman" panose="02020603050405020304" pitchFamily="18" charset="0"/>
                <a:cs typeface="Times New Roman" panose="02020603050405020304" pitchFamily="18" charset="0"/>
              </a:rPr>
              <a:t>king</a:t>
            </a:r>
            <a:r>
              <a:rPr lang="en-US" sz="2400" dirty="0">
                <a:latin typeface="Times New Roman" panose="02020603050405020304" pitchFamily="18" charset="0"/>
                <a:cs typeface="Times New Roman" panose="02020603050405020304" pitchFamily="18" charset="0"/>
              </a:rPr>
              <a:t> of Salem brought out bread and wine; now he was a </a:t>
            </a:r>
            <a:r>
              <a:rPr lang="en-US" sz="2400" b="1" u="sng" dirty="0">
                <a:highlight>
                  <a:srgbClr val="00FF00"/>
                </a:highlight>
                <a:latin typeface="Times New Roman" panose="02020603050405020304" pitchFamily="18" charset="0"/>
                <a:cs typeface="Times New Roman" panose="02020603050405020304" pitchFamily="18" charset="0"/>
              </a:rPr>
              <a:t>priest</a:t>
            </a:r>
            <a:r>
              <a:rPr lang="en-US" sz="2400" dirty="0">
                <a:latin typeface="Times New Roman" panose="02020603050405020304" pitchFamily="18" charset="0"/>
                <a:cs typeface="Times New Roman" panose="02020603050405020304" pitchFamily="18" charset="0"/>
              </a:rPr>
              <a:t> of God Most High.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(Melchizedek) blessed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(Abram) and said, "Blessed be Abram of God Most High, Possessor of heaven and earth;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And blessed be God Most High, Who has delivered your enemies into your hand."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(Abram) gave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(Melchizedek) a tenth of all.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After Abraham defeated the five kings to free his nephew Lot, Melchizedek greeted Abram who would become Abraham from whom Jesus was descended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Melchizedek is both King and Priest.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birth. No death. No parents or lineage given – indicates eternal</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Melchizedek was greater than Abram because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Melchizedek blessed Abram and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Abram paid tithes to Melchizedek</a:t>
            </a:r>
          </a:p>
          <a:p>
            <a:br>
              <a:rPr lang="en-US" sz="2400" dirty="0"/>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2618186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5262979"/>
          </a:xfrm>
          <a:prstGeom prst="rect">
            <a:avLst/>
          </a:prstGeom>
          <a:noFill/>
        </p:spPr>
        <p:txBody>
          <a:bodyPr wrap="square" rtlCol="0">
            <a:spAutoFit/>
          </a:bodyPr>
          <a:lstStyle/>
          <a:p>
            <a:pPr marR="0" lvl="0">
              <a:spcBef>
                <a:spcPts val="0"/>
              </a:spcBef>
              <a:spcAft>
                <a:spcPts val="0"/>
              </a:spcAft>
            </a:pPr>
            <a:r>
              <a:rPr lang="en-US" sz="2400" b="1" dirty="0">
                <a:latin typeface="Times New Roman" panose="02020603050405020304" pitchFamily="18" charset="0"/>
                <a:cs typeface="Times New Roman" panose="02020603050405020304" pitchFamily="18" charset="0"/>
              </a:rPr>
              <a:t>Hebrews 2:10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it was fitting for </a:t>
            </a:r>
            <a:r>
              <a:rPr lang="en-US" sz="2400" b="1" u="sng" dirty="0">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(God), for whom are all things, and through whom are all things, in </a:t>
            </a:r>
            <a:r>
              <a:rPr lang="en-US" sz="2400" b="1" u="sng" dirty="0">
                <a:highlight>
                  <a:srgbClr val="FFFF00"/>
                </a:highlight>
                <a:latin typeface="Times New Roman" panose="02020603050405020304" pitchFamily="18" charset="0"/>
                <a:cs typeface="Times New Roman" panose="02020603050405020304" pitchFamily="18" charset="0"/>
              </a:rPr>
              <a:t>bringing many </a:t>
            </a:r>
            <a:r>
              <a:rPr lang="en-US" sz="2400" b="1" u="sng" dirty="0">
                <a:highlight>
                  <a:srgbClr val="00FF00"/>
                </a:highlight>
                <a:latin typeface="Times New Roman" panose="02020603050405020304" pitchFamily="18" charset="0"/>
                <a:cs typeface="Times New Roman" panose="02020603050405020304" pitchFamily="18" charset="0"/>
              </a:rPr>
              <a:t>sons</a:t>
            </a:r>
            <a:r>
              <a:rPr lang="en-US" sz="2400" b="1" u="sng" dirty="0">
                <a:highlight>
                  <a:srgbClr val="FFFF00"/>
                </a:highlight>
                <a:latin typeface="Times New Roman" panose="02020603050405020304" pitchFamily="18" charset="0"/>
                <a:cs typeface="Times New Roman" panose="02020603050405020304" pitchFamily="18" charset="0"/>
              </a:rPr>
              <a:t> to glory</a:t>
            </a:r>
            <a:r>
              <a:rPr lang="en-US" sz="2400" dirty="0">
                <a:latin typeface="Times New Roman" panose="02020603050405020304" pitchFamily="18" charset="0"/>
                <a:cs typeface="Times New Roman" panose="02020603050405020304" pitchFamily="18" charset="0"/>
              </a:rPr>
              <a:t>, to </a:t>
            </a:r>
            <a:r>
              <a:rPr lang="en-US" sz="2400" b="1" u="sng" dirty="0">
                <a:highlight>
                  <a:srgbClr val="00FF00"/>
                </a:highlight>
                <a:latin typeface="Times New Roman" panose="02020603050405020304" pitchFamily="18" charset="0"/>
                <a:cs typeface="Times New Roman" panose="02020603050405020304" pitchFamily="18" charset="0"/>
              </a:rPr>
              <a:t>perfect</a:t>
            </a:r>
            <a:r>
              <a:rPr lang="en-US" sz="2400" b="1" u="sng" dirty="0">
                <a:highlight>
                  <a:srgbClr val="FFFF00"/>
                </a:highlight>
                <a:latin typeface="Times New Roman" panose="02020603050405020304" pitchFamily="18" charset="0"/>
                <a:cs typeface="Times New Roman" panose="02020603050405020304" pitchFamily="18" charset="0"/>
              </a:rPr>
              <a:t> the author of their salvation through sufferings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5:5-10</a:t>
            </a:r>
            <a:r>
              <a:rPr lang="en-US" sz="2400" dirty="0">
                <a:latin typeface="Times New Roman" panose="02020603050405020304" pitchFamily="18" charset="0"/>
                <a:cs typeface="Times New Roman" panose="02020603050405020304" pitchFamily="18" charset="0"/>
              </a:rPr>
              <a:t> So also Christ did not glorify Himself so as to become </a:t>
            </a:r>
            <a:r>
              <a:rPr lang="en-US" sz="2400" b="1" u="sng" dirty="0">
                <a:highlight>
                  <a:srgbClr val="FFFF00"/>
                </a:highlight>
                <a:latin typeface="Times New Roman" panose="02020603050405020304" pitchFamily="18" charset="0"/>
                <a:cs typeface="Times New Roman" panose="02020603050405020304" pitchFamily="18" charset="0"/>
              </a:rPr>
              <a:t>a high priest</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(God) who said to Him, "</a:t>
            </a:r>
            <a:r>
              <a:rPr lang="en-US" sz="2400" cap="small" dirty="0">
                <a:effectLst/>
                <a:latin typeface="Times New Roman" panose="02020603050405020304" pitchFamily="18" charset="0"/>
                <a:cs typeface="Times New Roman" panose="02020603050405020304" pitchFamily="18" charset="0"/>
              </a:rPr>
              <a:t>YOU ARE</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MY</a:t>
            </a:r>
            <a:r>
              <a:rPr lang="en-US" sz="2400" b="1" u="sng" dirty="0">
                <a:highlight>
                  <a:srgbClr val="00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SON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TODAY</a:t>
            </a:r>
            <a:r>
              <a:rPr lang="en-US" sz="2400" dirty="0">
                <a:latin typeface="Times New Roman" panose="02020603050405020304" pitchFamily="18" charset="0"/>
                <a:cs typeface="Times New Roman" panose="02020603050405020304" pitchFamily="18" charset="0"/>
              </a:rPr>
              <a:t> I </a:t>
            </a:r>
            <a:r>
              <a:rPr lang="en-US" sz="2400" cap="small" dirty="0">
                <a:effectLst/>
                <a:latin typeface="Times New Roman" panose="02020603050405020304" pitchFamily="18" charset="0"/>
                <a:cs typeface="Times New Roman" panose="02020603050405020304" pitchFamily="18" charset="0"/>
              </a:rPr>
              <a:t>HAVE BEGOTTEN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just as He says also in another </a:t>
            </a:r>
            <a:r>
              <a:rPr lang="en-US" sz="2400" i="1" dirty="0">
                <a:latin typeface="Times New Roman" panose="02020603050405020304" pitchFamily="18" charset="0"/>
                <a:cs typeface="Times New Roman" panose="02020603050405020304" pitchFamily="18" charset="0"/>
              </a:rPr>
              <a:t>passage,</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YOU ARE A PRIEST FOREVER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ACCORDING TO</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THE ORDER OF</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MELCHIZEDEK</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 In the days of His flesh, He offered up both prayers and supplications with loud crying and tears to the One able to save Him from death, and He was heard because of His piety.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Although He was a Son, He </a:t>
            </a:r>
            <a:r>
              <a:rPr lang="en-US" sz="2400" b="1" u="sng" dirty="0">
                <a:highlight>
                  <a:srgbClr val="FFFF00"/>
                </a:highlight>
                <a:latin typeface="Times New Roman" panose="02020603050405020304" pitchFamily="18" charset="0"/>
                <a:cs typeface="Times New Roman" panose="02020603050405020304" pitchFamily="18" charset="0"/>
              </a:rPr>
              <a:t>learned obedience from the things which He suffered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And having </a:t>
            </a:r>
            <a:r>
              <a:rPr lang="en-US" sz="2400" b="1" u="sng" dirty="0">
                <a:highlight>
                  <a:srgbClr val="FFFF00"/>
                </a:highlight>
                <a:latin typeface="Times New Roman" panose="02020603050405020304" pitchFamily="18" charset="0"/>
                <a:cs typeface="Times New Roman" panose="02020603050405020304" pitchFamily="18" charset="0"/>
              </a:rPr>
              <a:t>been made </a:t>
            </a:r>
            <a:r>
              <a:rPr lang="en-US" sz="2400" b="1" u="sng" dirty="0">
                <a:highlight>
                  <a:srgbClr val="00FF00"/>
                </a:highlight>
                <a:latin typeface="Times New Roman" panose="02020603050405020304" pitchFamily="18" charset="0"/>
                <a:cs typeface="Times New Roman" panose="02020603050405020304" pitchFamily="18" charset="0"/>
              </a:rPr>
              <a:t>perfect</a:t>
            </a:r>
            <a:r>
              <a:rPr lang="en-US" sz="2400" dirty="0">
                <a:latin typeface="Times New Roman" panose="02020603050405020304" pitchFamily="18" charset="0"/>
                <a:cs typeface="Times New Roman" panose="02020603050405020304" pitchFamily="18" charset="0"/>
              </a:rPr>
              <a:t>, He became to all those who obey Him the source of eternal salvation, </a:t>
            </a:r>
            <a:r>
              <a:rPr lang="en-US" sz="2400" baseline="30000" dirty="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 being </a:t>
            </a:r>
            <a:r>
              <a:rPr lang="en-US" sz="2400" b="1" u="sng" dirty="0">
                <a:highlight>
                  <a:srgbClr val="FFFF00"/>
                </a:highlight>
                <a:latin typeface="Times New Roman" panose="02020603050405020304" pitchFamily="18" charset="0"/>
                <a:cs typeface="Times New Roman" panose="02020603050405020304" pitchFamily="18" charset="0"/>
              </a:rPr>
              <a:t>designated by God as a high priest according to the order of Melchizedek</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9929460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94722" y="816762"/>
            <a:ext cx="11644370" cy="4801314"/>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t>Hebrews 7:11-17</a:t>
            </a:r>
            <a:r>
              <a:rPr lang="en-US" sz="2400" baseline="30000" dirty="0"/>
              <a:t> </a:t>
            </a:r>
            <a:r>
              <a:rPr lang="en-US" sz="2400" dirty="0"/>
              <a:t> Now if perfection was through the </a:t>
            </a:r>
            <a:r>
              <a:rPr lang="en-US" sz="2400" b="1" u="sng" dirty="0">
                <a:highlight>
                  <a:srgbClr val="FFFF00"/>
                </a:highlight>
              </a:rPr>
              <a:t>Levitical priesthood </a:t>
            </a:r>
            <a:r>
              <a:rPr lang="en-US" sz="2400" dirty="0"/>
              <a:t>(for on the basis of it the people received the Law), what further need </a:t>
            </a:r>
            <a:r>
              <a:rPr lang="en-US" sz="2400" i="1" dirty="0"/>
              <a:t>was there</a:t>
            </a:r>
            <a:r>
              <a:rPr lang="en-US" sz="2400" dirty="0"/>
              <a:t> for </a:t>
            </a:r>
            <a:r>
              <a:rPr lang="en-US" sz="2400" b="1" u="sng" dirty="0">
                <a:highlight>
                  <a:srgbClr val="FFFF00"/>
                </a:highlight>
              </a:rPr>
              <a:t>another priest to arise </a:t>
            </a:r>
            <a:r>
              <a:rPr lang="en-US" sz="2400" dirty="0"/>
              <a:t>according to the </a:t>
            </a:r>
            <a:r>
              <a:rPr lang="en-US" sz="2400" b="1" u="sng" dirty="0">
                <a:highlight>
                  <a:srgbClr val="FFFF00"/>
                </a:highlight>
              </a:rPr>
              <a:t>order of Melchizedek</a:t>
            </a:r>
            <a:r>
              <a:rPr lang="en-US" sz="2400" dirty="0"/>
              <a:t>, and not be designated according to the </a:t>
            </a:r>
            <a:r>
              <a:rPr lang="en-US" sz="2400" b="1" u="sng" dirty="0">
                <a:highlight>
                  <a:srgbClr val="FFFF00"/>
                </a:highlight>
              </a:rPr>
              <a:t>order of Aaron</a:t>
            </a:r>
            <a:r>
              <a:rPr lang="en-US" sz="2400" dirty="0"/>
              <a:t>? </a:t>
            </a:r>
            <a:r>
              <a:rPr lang="en-US" sz="2400" baseline="30000" dirty="0"/>
              <a:t>12 </a:t>
            </a:r>
            <a:r>
              <a:rPr lang="en-US" sz="2400" dirty="0"/>
              <a:t> For when the </a:t>
            </a:r>
            <a:r>
              <a:rPr lang="en-US" sz="2400" b="1" u="sng" dirty="0">
                <a:highlight>
                  <a:srgbClr val="FFFF00"/>
                </a:highlight>
              </a:rPr>
              <a:t>priesthood is changed</a:t>
            </a:r>
            <a:r>
              <a:rPr lang="en-US" sz="2400" dirty="0"/>
              <a:t>, of necessity there takes place </a:t>
            </a:r>
            <a:r>
              <a:rPr lang="en-US" sz="2400" b="1" u="sng" dirty="0"/>
              <a:t>a </a:t>
            </a:r>
            <a:r>
              <a:rPr lang="en-US" sz="2400" b="1" u="sng" dirty="0">
                <a:highlight>
                  <a:srgbClr val="FFFF00"/>
                </a:highlight>
              </a:rPr>
              <a:t>change of law </a:t>
            </a:r>
            <a:r>
              <a:rPr lang="en-US" sz="2400" dirty="0"/>
              <a:t>also. </a:t>
            </a:r>
            <a:r>
              <a:rPr lang="en-US" sz="2400" baseline="30000" dirty="0"/>
              <a:t>13 </a:t>
            </a:r>
            <a:r>
              <a:rPr lang="en-US" sz="2400" dirty="0"/>
              <a:t> </a:t>
            </a:r>
            <a:r>
              <a:rPr lang="en-US" sz="2400" b="1" u="sng" dirty="0">
                <a:highlight>
                  <a:srgbClr val="FFFF00"/>
                </a:highlight>
              </a:rPr>
              <a:t>For the one </a:t>
            </a:r>
            <a:r>
              <a:rPr lang="en-US" sz="2400" dirty="0"/>
              <a:t>concerning whom these things are spoken </a:t>
            </a:r>
            <a:r>
              <a:rPr lang="en-US" sz="2400" b="1" u="sng" dirty="0">
                <a:highlight>
                  <a:srgbClr val="FFFF00"/>
                </a:highlight>
              </a:rPr>
              <a:t>belongs to another tribe </a:t>
            </a:r>
            <a:r>
              <a:rPr lang="en-US" sz="2400" dirty="0"/>
              <a:t>(Jesus of Judah) , from which </a:t>
            </a:r>
            <a:r>
              <a:rPr lang="en-US" sz="2400" b="1" u="sng" dirty="0">
                <a:highlight>
                  <a:srgbClr val="FFFF00"/>
                </a:highlight>
              </a:rPr>
              <a:t>no one has officiated at the altar </a:t>
            </a:r>
            <a:r>
              <a:rPr lang="en-US" sz="2400" dirty="0"/>
              <a:t>(Aaron of Levi). </a:t>
            </a:r>
            <a:r>
              <a:rPr lang="en-US" sz="2400" baseline="30000" dirty="0"/>
              <a:t>14 </a:t>
            </a:r>
            <a:r>
              <a:rPr lang="en-US" sz="2400" dirty="0"/>
              <a:t> For it is evident that our </a:t>
            </a:r>
            <a:r>
              <a:rPr lang="en-US" sz="2400" b="1" u="sng" dirty="0">
                <a:highlight>
                  <a:srgbClr val="FFFF00"/>
                </a:highlight>
              </a:rPr>
              <a:t>Lord was descended from Judah</a:t>
            </a:r>
            <a:r>
              <a:rPr lang="en-US" sz="2400" dirty="0"/>
              <a:t>, a tribe with reference to which </a:t>
            </a:r>
            <a:r>
              <a:rPr lang="en-US" sz="2400" b="1" u="sng" dirty="0">
                <a:highlight>
                  <a:srgbClr val="FFFF00"/>
                </a:highlight>
              </a:rPr>
              <a:t>Moses spoke nothing concerning priests</a:t>
            </a:r>
            <a:r>
              <a:rPr lang="en-US" sz="2400" dirty="0"/>
              <a:t>. </a:t>
            </a:r>
            <a:r>
              <a:rPr lang="en-US" sz="2400" baseline="30000" dirty="0"/>
              <a:t>15 </a:t>
            </a:r>
            <a:r>
              <a:rPr lang="en-US" sz="2400" dirty="0"/>
              <a:t> And this is clearer still, if another priest arises according to the likeness of Melchizedek, </a:t>
            </a:r>
            <a:r>
              <a:rPr lang="en-US" sz="2400" baseline="30000" dirty="0"/>
              <a:t>16 </a:t>
            </a:r>
            <a:r>
              <a:rPr lang="en-US" sz="2400" dirty="0"/>
              <a:t> who has become </a:t>
            </a:r>
            <a:r>
              <a:rPr lang="en-US" sz="2400" i="1" dirty="0"/>
              <a:t>such</a:t>
            </a:r>
            <a:r>
              <a:rPr lang="en-US" sz="2400" dirty="0"/>
              <a:t> not on the </a:t>
            </a:r>
            <a:r>
              <a:rPr lang="en-US" sz="2400" b="1" u="sng" dirty="0">
                <a:highlight>
                  <a:srgbClr val="FFFF00"/>
                </a:highlight>
              </a:rPr>
              <a:t>basis of a law of physical requirement</a:t>
            </a:r>
            <a:r>
              <a:rPr lang="en-US" sz="2400" dirty="0"/>
              <a:t>, but according to the </a:t>
            </a:r>
            <a:r>
              <a:rPr lang="en-US" sz="2400" b="1" u="sng" dirty="0">
                <a:highlight>
                  <a:srgbClr val="FFFF00"/>
                </a:highlight>
              </a:rPr>
              <a:t>power of an indestructible life</a:t>
            </a:r>
            <a:r>
              <a:rPr lang="en-US" sz="2400" dirty="0"/>
              <a:t>. </a:t>
            </a:r>
            <a:r>
              <a:rPr lang="en-US" sz="2400" baseline="30000" dirty="0"/>
              <a:t>17 </a:t>
            </a:r>
            <a:r>
              <a:rPr lang="en-US" sz="2400" dirty="0"/>
              <a:t> For it is attested </a:t>
            </a:r>
            <a:r>
              <a:rPr lang="en-US" sz="2400" i="1" dirty="0"/>
              <a:t>of Him,</a:t>
            </a:r>
            <a:r>
              <a:rPr lang="en-US" sz="2400" dirty="0"/>
              <a:t> "</a:t>
            </a:r>
            <a:r>
              <a:rPr lang="en-US" sz="2400" cap="small" dirty="0">
                <a:effectLst/>
              </a:rPr>
              <a:t>YOU ARE A PRIEST FOREVER</a:t>
            </a:r>
            <a:r>
              <a:rPr lang="en-US" sz="2400" dirty="0"/>
              <a:t> </a:t>
            </a:r>
            <a:r>
              <a:rPr lang="en-US" sz="2400" cap="small" dirty="0">
                <a:effectLst/>
              </a:rPr>
              <a:t>ACCORDING TO THE ORDER OF</a:t>
            </a:r>
            <a:r>
              <a:rPr lang="en-US" sz="2400" dirty="0"/>
              <a:t> </a:t>
            </a:r>
            <a:r>
              <a:rPr lang="en-US" sz="2400" cap="small" dirty="0">
                <a:effectLst/>
              </a:rPr>
              <a:t>MELCHIZEDEK</a:t>
            </a:r>
            <a:r>
              <a:rPr lang="en-US" sz="2400" dirty="0"/>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8737427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4401205"/>
          </a:xfrm>
          <a:prstGeom prst="rect">
            <a:avLst/>
          </a:prstGeom>
          <a:noFill/>
        </p:spPr>
        <p:txBody>
          <a:bodyPr wrap="square" rtlCol="0">
            <a:spAutoFit/>
          </a:bodyPr>
          <a:lstStyle/>
          <a:p>
            <a:pPr marR="0" lvl="0">
              <a:spcBef>
                <a:spcPts val="0"/>
              </a:spcBef>
              <a:spcAft>
                <a:spcPts val="0"/>
              </a:spcAft>
            </a:pPr>
            <a:r>
              <a:rPr lang="en-US" sz="3200" b="1" u="sng" dirty="0">
                <a:latin typeface="Times New Roman" panose="02020603050405020304" pitchFamily="18" charset="0"/>
                <a:cs typeface="Times New Roman" panose="02020603050405020304" pitchFamily="18" charset="0"/>
              </a:rPr>
              <a:t>Being designated by God as a high priest according to the order of Melchizedek</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Jesus is both King and High Priest according to the order of Melchizedek</a:t>
            </a:r>
          </a:p>
          <a:p>
            <a:endParaRPr lang="en-US" sz="3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Therefore, Jesus is both Head over the Church and King over the Kingdom; the two being the same institution</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869165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2215991"/>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The Royal Priesthood</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96272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97762" cy="6278642"/>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God promised Abraham a son – Isaac – the promised child</a:t>
            </a:r>
          </a:p>
          <a:p>
            <a:pPr marL="5715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God chose Isaac over Ishmael – Abraham’s son and heir</a:t>
            </a:r>
          </a:p>
          <a:p>
            <a:pPr marL="571500" marR="0" indent="-342900">
              <a:spcBef>
                <a:spcPts val="0"/>
              </a:spcBef>
              <a:spcAft>
                <a:spcPts val="0"/>
              </a:spcAft>
              <a:buFont typeface="Arial" panose="020B0604020202020204" pitchFamily="34" charset="0"/>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God chooses us in Christ (the promised blessing) to be His children</a:t>
            </a:r>
          </a:p>
          <a:p>
            <a:pPr marL="5715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Therefore, we are children of promise and heirs of promise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a:r>
              <a:rPr lang="en-US" sz="2400" b="1" dirty="0">
                <a:latin typeface="Times New Roman" panose="02020603050405020304" pitchFamily="18" charset="0"/>
                <a:cs typeface="Times New Roman" panose="02020603050405020304" pitchFamily="18" charset="0"/>
              </a:rPr>
              <a:t>Galatians 3:26-29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t>
            </a:r>
            <a:r>
              <a:rPr lang="en-US" sz="2400" b="1" u="sng" dirty="0">
                <a:highlight>
                  <a:srgbClr val="00FF00"/>
                </a:highlight>
                <a:latin typeface="Times New Roman" panose="02020603050405020304" pitchFamily="18" charset="0"/>
                <a:cs typeface="Times New Roman" panose="02020603050405020304" pitchFamily="18" charset="0"/>
              </a:rPr>
              <a:t>you are all sons of God </a:t>
            </a:r>
            <a:r>
              <a:rPr lang="en-US" sz="2400" dirty="0">
                <a:latin typeface="Times New Roman" panose="02020603050405020304" pitchFamily="18" charset="0"/>
                <a:cs typeface="Times New Roman" panose="02020603050405020304" pitchFamily="18" charset="0"/>
              </a:rPr>
              <a:t>through faith in Christ Jesus.  (Why?)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a:t>
            </a:r>
            <a:r>
              <a:rPr lang="en-US" sz="2400" b="1" dirty="0">
                <a:highlight>
                  <a:srgbClr val="FFFF00"/>
                </a:highlight>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clothed yourselves with Christ. (Why?)</a:t>
            </a:r>
          </a:p>
          <a:p>
            <a:pPr marL="171450"/>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 </a:t>
            </a:r>
            <a:r>
              <a:rPr lang="en-US" sz="2400" b="1"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are all one </a:t>
            </a:r>
            <a:r>
              <a:rPr lang="en-US" sz="2400" b="1" u="sng" dirty="0">
                <a:highlight>
                  <a:srgbClr val="FFFF00"/>
                </a:highlight>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29 </a:t>
            </a:r>
            <a:r>
              <a:rPr lang="en-US" sz="2400" dirty="0">
                <a:latin typeface="Times New Roman" panose="02020603050405020304" pitchFamily="18" charset="0"/>
                <a:cs typeface="Times New Roman" panose="02020603050405020304" pitchFamily="18" charset="0"/>
              </a:rPr>
              <a:t> And if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belong to Christ</a:t>
            </a:r>
            <a:r>
              <a:rPr lang="en-US" sz="2400" dirty="0">
                <a:latin typeface="Times New Roman" panose="02020603050405020304" pitchFamily="18" charset="0"/>
                <a:cs typeface="Times New Roman" panose="02020603050405020304" pitchFamily="18" charset="0"/>
              </a:rPr>
              <a:t> (church belongs to Christ), then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are </a:t>
            </a:r>
            <a:r>
              <a:rPr lang="en-US" sz="2400" b="1" u="sng" dirty="0">
                <a:highlight>
                  <a:srgbClr val="00FF00"/>
                </a:highlight>
                <a:latin typeface="Times New Roman" panose="02020603050405020304" pitchFamily="18" charset="0"/>
                <a:cs typeface="Times New Roman" panose="02020603050405020304" pitchFamily="18" charset="0"/>
              </a:rPr>
              <a:t>Abraham's descendants</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heirs according to promise</a:t>
            </a:r>
            <a:r>
              <a:rPr lang="en-US" sz="2400" dirty="0">
                <a:latin typeface="Times New Roman" panose="02020603050405020304" pitchFamily="18" charset="0"/>
                <a:cs typeface="Times New Roman" panose="02020603050405020304" pitchFamily="18" charset="0"/>
              </a:rPr>
              <a:t>. </a:t>
            </a:r>
          </a:p>
          <a:p>
            <a:pPr marL="17145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171450"/>
            <a:r>
              <a:rPr lang="en-US" sz="2400" b="1" dirty="0">
                <a:latin typeface="Times New Roman" panose="02020603050405020304" pitchFamily="18" charset="0"/>
                <a:cs typeface="Times New Roman" panose="02020603050405020304" pitchFamily="18" charset="0"/>
              </a:rPr>
              <a:t>Galatians 4:28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brethren, like </a:t>
            </a:r>
            <a:r>
              <a:rPr lang="en-US" sz="2400" b="1" u="sng" dirty="0">
                <a:highlight>
                  <a:srgbClr val="00FF00"/>
                </a:highlight>
                <a:latin typeface="Times New Roman" panose="02020603050405020304" pitchFamily="18" charset="0"/>
                <a:cs typeface="Times New Roman" panose="02020603050405020304" pitchFamily="18" charset="0"/>
              </a:rPr>
              <a:t>Isaac</a:t>
            </a:r>
            <a:r>
              <a:rPr lang="en-US" sz="2400" dirty="0">
                <a:latin typeface="Times New Roman" panose="02020603050405020304" pitchFamily="18" charset="0"/>
                <a:cs typeface="Times New Roman" panose="02020603050405020304" pitchFamily="18" charset="0"/>
              </a:rPr>
              <a:t>, are </a:t>
            </a:r>
            <a:r>
              <a:rPr lang="en-US" sz="2400" b="1" u="sng" dirty="0">
                <a:highlight>
                  <a:srgbClr val="00FF00"/>
                </a:highlight>
                <a:latin typeface="Times New Roman" panose="02020603050405020304" pitchFamily="18" charset="0"/>
                <a:cs typeface="Times New Roman" panose="02020603050405020304" pitchFamily="18" charset="0"/>
              </a:rPr>
              <a:t>children of promise</a:t>
            </a:r>
            <a:r>
              <a:rPr lang="en-US" sz="2400" dirty="0"/>
              <a:t>. </a:t>
            </a:r>
            <a:r>
              <a:rPr lang="en-US" sz="2400" dirty="0">
                <a:latin typeface="Times New Roman" panose="02020603050405020304" pitchFamily="18" charset="0"/>
                <a:cs typeface="Times New Roman" panose="02020603050405020304" pitchFamily="18" charset="0"/>
              </a:rPr>
              <a:t>(Christ is the promise)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171450" marR="0">
              <a:spcBef>
                <a:spcPts val="0"/>
              </a:spcBef>
              <a:spcAft>
                <a:spcPts val="0"/>
              </a:spcAft>
            </a:pPr>
            <a:r>
              <a:rPr lang="en-US" sz="2400" b="1" dirty="0">
                <a:latin typeface="Times New Roman" panose="02020603050405020304" pitchFamily="18" charset="0"/>
                <a:cs typeface="Times New Roman" panose="02020603050405020304" pitchFamily="18" charset="0"/>
              </a:rPr>
              <a:t>Romans 9:6-8 … </a:t>
            </a:r>
            <a:r>
              <a:rPr lang="en-US" sz="2400" dirty="0">
                <a:latin typeface="Times New Roman" panose="02020603050405020304" pitchFamily="18" charset="0"/>
                <a:cs typeface="Times New Roman" panose="02020603050405020304" pitchFamily="18" charset="0"/>
              </a:rPr>
              <a:t>For they are not all Israel who are </a:t>
            </a:r>
            <a:r>
              <a:rPr lang="en-US" sz="2400" i="1" dirty="0">
                <a:latin typeface="Times New Roman" panose="02020603050405020304" pitchFamily="18" charset="0"/>
                <a:cs typeface="Times New Roman" panose="02020603050405020304" pitchFamily="18" charset="0"/>
              </a:rPr>
              <a:t>descended</a:t>
            </a:r>
            <a:r>
              <a:rPr lang="en-US" sz="2400" dirty="0">
                <a:latin typeface="Times New Roman" panose="02020603050405020304" pitchFamily="18" charset="0"/>
                <a:cs typeface="Times New Roman" panose="02020603050405020304" pitchFamily="18" charset="0"/>
              </a:rPr>
              <a:t> from Israel; </a:t>
            </a:r>
            <a:r>
              <a:rPr lang="en-US" sz="2400" baseline="30000" dirty="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 nor are they all children because they are Abraham's descendants, but: "</a:t>
            </a:r>
            <a:r>
              <a:rPr lang="en-US" sz="2400" b="1" cap="small" dirty="0">
                <a:effectLst/>
                <a:highlight>
                  <a:srgbClr val="FFFF00"/>
                </a:highlight>
                <a:latin typeface="Times New Roman" panose="02020603050405020304" pitchFamily="18" charset="0"/>
                <a:cs typeface="Times New Roman" panose="02020603050405020304" pitchFamily="18" charset="0"/>
              </a:rPr>
              <a:t>THROUGH</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ISAAC</a:t>
            </a:r>
            <a:r>
              <a:rPr lang="en-US" sz="2400" b="1" cap="small" dirty="0">
                <a:effectLst/>
                <a:highlight>
                  <a:srgbClr val="FFFF00"/>
                </a:highlight>
                <a:latin typeface="Times New Roman" panose="02020603050405020304" pitchFamily="18" charset="0"/>
                <a:cs typeface="Times New Roman" panose="02020603050405020304" pitchFamily="18" charset="0"/>
              </a:rPr>
              <a:t> YOUR</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DESCENDANTS</a:t>
            </a:r>
            <a:r>
              <a:rPr lang="en-US" sz="2400" b="1" cap="small" dirty="0">
                <a:effectLst/>
                <a:highlight>
                  <a:srgbClr val="00FF00"/>
                </a:highlight>
                <a:latin typeface="Times New Roman" panose="02020603050405020304" pitchFamily="18" charset="0"/>
                <a:cs typeface="Times New Roman" panose="02020603050405020304" pitchFamily="18" charset="0"/>
              </a:rPr>
              <a:t> </a:t>
            </a:r>
            <a:r>
              <a:rPr lang="en-US" sz="2400" b="1" cap="small" dirty="0">
                <a:effectLst/>
                <a:highlight>
                  <a:srgbClr val="FFFF00"/>
                </a:highlight>
                <a:latin typeface="Times New Roman" panose="02020603050405020304" pitchFamily="18" charset="0"/>
                <a:cs typeface="Times New Roman" panose="02020603050405020304" pitchFamily="18" charset="0"/>
              </a:rPr>
              <a:t>WILL BE CALLED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That is, it is not the children of the flesh who are </a:t>
            </a:r>
            <a:r>
              <a:rPr lang="en-US" sz="2400" b="1" u="sng" dirty="0">
                <a:highlight>
                  <a:srgbClr val="00FF00"/>
                </a:highlight>
                <a:latin typeface="Times New Roman" panose="02020603050405020304" pitchFamily="18" charset="0"/>
                <a:cs typeface="Times New Roman" panose="02020603050405020304" pitchFamily="18" charset="0"/>
              </a:rPr>
              <a:t>children of God</a:t>
            </a:r>
            <a:r>
              <a:rPr lang="en-US" sz="2400" dirty="0">
                <a:latin typeface="Times New Roman" panose="02020603050405020304" pitchFamily="18" charset="0"/>
                <a:cs typeface="Times New Roman" panose="02020603050405020304" pitchFamily="18" charset="0"/>
              </a:rPr>
              <a:t>, but the </a:t>
            </a:r>
            <a:r>
              <a:rPr lang="en-US" sz="2400" b="1" u="sng" dirty="0">
                <a:highlight>
                  <a:srgbClr val="00FF00"/>
                </a:highlight>
                <a:latin typeface="Times New Roman" panose="02020603050405020304" pitchFamily="18" charset="0"/>
                <a:cs typeface="Times New Roman" panose="02020603050405020304" pitchFamily="18" charset="0"/>
              </a:rPr>
              <a:t>children of the promise </a:t>
            </a:r>
            <a:r>
              <a:rPr lang="en-US" sz="2400" dirty="0">
                <a:latin typeface="Times New Roman" panose="02020603050405020304" pitchFamily="18" charset="0"/>
                <a:cs typeface="Times New Roman" panose="02020603050405020304" pitchFamily="18" charset="0"/>
              </a:rPr>
              <a:t>are regarded as </a:t>
            </a:r>
            <a:r>
              <a:rPr lang="en-US" sz="2400" b="1" u="sng" dirty="0">
                <a:highlight>
                  <a:srgbClr val="00FF00"/>
                </a:highlight>
                <a:latin typeface="Times New Roman" panose="02020603050405020304" pitchFamily="18" charset="0"/>
                <a:cs typeface="Times New Roman" panose="02020603050405020304" pitchFamily="18" charset="0"/>
              </a:rPr>
              <a:t>descendants</a:t>
            </a:r>
            <a:r>
              <a:rPr lang="en-US" sz="2400" dirty="0">
                <a:latin typeface="Times New Roman" panose="02020603050405020304" pitchFamily="18" charset="0"/>
                <a:cs typeface="Times New Roman" panose="02020603050405020304" pitchFamily="18" charset="0"/>
              </a:rPr>
              <a:t>. </a:t>
            </a:r>
          </a:p>
          <a:p>
            <a:pPr marL="17145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6" name="Straight Arrow Connector 5">
            <a:extLst>
              <a:ext uri="{FF2B5EF4-FFF2-40B4-BE49-F238E27FC236}">
                <a16:creationId xmlns:a16="http://schemas.microsoft.com/office/drawing/2014/main" id="{5222EE7D-FFCE-223B-53DF-40DE8B7CC845}"/>
              </a:ext>
            </a:extLst>
          </p:cNvPr>
          <p:cNvCxnSpPr>
            <a:cxnSpLocks/>
          </p:cNvCxnSpPr>
          <p:nvPr/>
        </p:nvCxnSpPr>
        <p:spPr>
          <a:xfrm>
            <a:off x="5780197" y="4132321"/>
            <a:ext cx="0"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17CD63A-C24C-1E69-3A50-DF6E13809675}"/>
              </a:ext>
            </a:extLst>
          </p:cNvPr>
          <p:cNvCxnSpPr>
            <a:cxnSpLocks/>
          </p:cNvCxnSpPr>
          <p:nvPr/>
        </p:nvCxnSpPr>
        <p:spPr>
          <a:xfrm>
            <a:off x="5839690" y="3058391"/>
            <a:ext cx="0" cy="7412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858CE9E-E5FE-7551-908B-F61090A81F01}"/>
              </a:ext>
            </a:extLst>
          </p:cNvPr>
          <p:cNvCxnSpPr>
            <a:cxnSpLocks/>
          </p:cNvCxnSpPr>
          <p:nvPr/>
        </p:nvCxnSpPr>
        <p:spPr>
          <a:xfrm flipH="1">
            <a:off x="6283036" y="4862263"/>
            <a:ext cx="969819" cy="14900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163BB74-52FB-84B4-EC92-860061ABEC11}"/>
              </a:ext>
            </a:extLst>
          </p:cNvPr>
          <p:cNvCxnSpPr>
            <a:cxnSpLocks/>
          </p:cNvCxnSpPr>
          <p:nvPr/>
        </p:nvCxnSpPr>
        <p:spPr>
          <a:xfrm flipH="1">
            <a:off x="1773382" y="2918691"/>
            <a:ext cx="1496291" cy="4479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4176715-69D8-2015-D160-6C3C1C6BD1BA}"/>
              </a:ext>
            </a:extLst>
          </p:cNvPr>
          <p:cNvCxnSpPr>
            <a:cxnSpLocks/>
          </p:cNvCxnSpPr>
          <p:nvPr/>
        </p:nvCxnSpPr>
        <p:spPr>
          <a:xfrm>
            <a:off x="2410691" y="4132322"/>
            <a:ext cx="461275"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63718A2-3E28-8957-3F80-EB9D49C31E99}"/>
              </a:ext>
            </a:extLst>
          </p:cNvPr>
          <p:cNvCxnSpPr>
            <a:cxnSpLocks/>
          </p:cNvCxnSpPr>
          <p:nvPr/>
        </p:nvCxnSpPr>
        <p:spPr>
          <a:xfrm>
            <a:off x="7252855" y="4132321"/>
            <a:ext cx="0"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AA27A7E-3E46-DE27-CB16-0D51FF6B2F55}"/>
              </a:ext>
            </a:extLst>
          </p:cNvPr>
          <p:cNvCxnSpPr>
            <a:cxnSpLocks/>
          </p:cNvCxnSpPr>
          <p:nvPr/>
        </p:nvCxnSpPr>
        <p:spPr>
          <a:xfrm flipH="1">
            <a:off x="2410691" y="4862263"/>
            <a:ext cx="755072" cy="14900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9B48770-71A5-F320-FBD4-AB1A101B7A0C}"/>
              </a:ext>
            </a:extLst>
          </p:cNvPr>
          <p:cNvCxnSpPr>
            <a:cxnSpLocks/>
          </p:cNvCxnSpPr>
          <p:nvPr/>
        </p:nvCxnSpPr>
        <p:spPr>
          <a:xfrm>
            <a:off x="3269673" y="2918691"/>
            <a:ext cx="318654" cy="2609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CF292CF-560E-C5D4-9A15-D60FACC42D4D}"/>
              </a:ext>
            </a:extLst>
          </p:cNvPr>
          <p:cNvCxnSpPr>
            <a:cxnSpLocks/>
          </p:cNvCxnSpPr>
          <p:nvPr/>
        </p:nvCxnSpPr>
        <p:spPr>
          <a:xfrm>
            <a:off x="5780197" y="4862263"/>
            <a:ext cx="0" cy="14207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4435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6001643"/>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Revelation 1:5-6 … </a:t>
            </a:r>
            <a:r>
              <a:rPr lang="en-US" sz="3200" b="1" u="sng" dirty="0">
                <a:latin typeface="Times New Roman" panose="02020603050405020304" pitchFamily="18" charset="0"/>
                <a:cs typeface="Times New Roman" panose="02020603050405020304" pitchFamily="18" charset="0"/>
              </a:rPr>
              <a:t>Jesus Christ</a:t>
            </a:r>
            <a:r>
              <a:rPr lang="en-US" sz="3200" dirty="0">
                <a:latin typeface="Times New Roman" panose="02020603050405020304" pitchFamily="18" charset="0"/>
                <a:cs typeface="Times New Roman" panose="02020603050405020304" pitchFamily="18" charset="0"/>
              </a:rPr>
              <a:t>, …To Him who loves us and washed us from our sins by His blood— </a:t>
            </a:r>
            <a:r>
              <a:rPr lang="en-US" sz="3200" baseline="30000" dirty="0">
                <a:latin typeface="Times New Roman" panose="02020603050405020304" pitchFamily="18" charset="0"/>
                <a:cs typeface="Times New Roman" panose="02020603050405020304" pitchFamily="18" charset="0"/>
              </a:rPr>
              <a:t>6 </a:t>
            </a:r>
            <a:r>
              <a:rPr lang="en-US" sz="3200" dirty="0">
                <a:latin typeface="Times New Roman" panose="02020603050405020304" pitchFamily="18" charset="0"/>
                <a:cs typeface="Times New Roman" panose="02020603050405020304" pitchFamily="18" charset="0"/>
              </a:rPr>
              <a:t> and He has made us </a:t>
            </a:r>
            <a:r>
              <a:rPr lang="en-US" sz="3200" i="1" dirty="0">
                <a:latin typeface="Times New Roman" panose="02020603050405020304" pitchFamily="18" charset="0"/>
                <a:cs typeface="Times New Roman" panose="02020603050405020304" pitchFamily="18" charset="0"/>
              </a:rPr>
              <a:t>to be</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a kingdom</a:t>
            </a:r>
            <a:r>
              <a:rPr lang="en-US" sz="3200" dirty="0">
                <a:latin typeface="Times New Roman" panose="02020603050405020304" pitchFamily="18" charset="0"/>
                <a:cs typeface="Times New Roman" panose="02020603050405020304" pitchFamily="18" charset="0"/>
              </a:rPr>
              <a:t>, priests</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2 Timothy 2:12 </a:t>
            </a:r>
            <a:r>
              <a:rPr lang="en-US" sz="3200" dirty="0">
                <a:latin typeface="Times New Roman" panose="02020603050405020304" pitchFamily="18" charset="0"/>
                <a:cs typeface="Times New Roman" panose="02020603050405020304" pitchFamily="18" charset="0"/>
              </a:rPr>
              <a:t>If </a:t>
            </a:r>
            <a:r>
              <a:rPr lang="en-US" sz="3200" b="1" u="sng" dirty="0">
                <a:highlight>
                  <a:srgbClr val="FFFF00"/>
                </a:highlight>
                <a:latin typeface="Times New Roman" panose="02020603050405020304" pitchFamily="18" charset="0"/>
                <a:cs typeface="Times New Roman" panose="02020603050405020304" pitchFamily="18" charset="0"/>
              </a:rPr>
              <a:t>we</a:t>
            </a:r>
            <a:r>
              <a:rPr lang="en-US" sz="3200" dirty="0">
                <a:latin typeface="Times New Roman" panose="02020603050405020304" pitchFamily="18" charset="0"/>
                <a:cs typeface="Times New Roman" panose="02020603050405020304" pitchFamily="18" charset="0"/>
              </a:rPr>
              <a:t> endure, we will also </a:t>
            </a:r>
            <a:r>
              <a:rPr lang="en-US" sz="3200" b="1" u="sng" dirty="0">
                <a:highlight>
                  <a:srgbClr val="FFFF00"/>
                </a:highlight>
                <a:latin typeface="Times New Roman" panose="02020603050405020304" pitchFamily="18" charset="0"/>
                <a:cs typeface="Times New Roman" panose="02020603050405020304" pitchFamily="18" charset="0"/>
              </a:rPr>
              <a:t>reign</a:t>
            </a:r>
            <a:r>
              <a:rPr lang="en-US" sz="3200" dirty="0">
                <a:latin typeface="Times New Roman" panose="02020603050405020304" pitchFamily="18" charset="0"/>
                <a:cs typeface="Times New Roman" panose="02020603050405020304" pitchFamily="18" charset="0"/>
              </a:rPr>
              <a:t> with Him; …</a:t>
            </a: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Revelation 22:3-5 </a:t>
            </a:r>
            <a:r>
              <a:rPr lang="en-US" sz="3200" dirty="0">
                <a:latin typeface="Times New Roman" panose="02020603050405020304" pitchFamily="18" charset="0"/>
                <a:cs typeface="Times New Roman" panose="02020603050405020304" pitchFamily="18" charset="0"/>
              </a:rPr>
              <a:t>the throne of God and of the Lamb will be in it, and His bond-servants will serve Him; ….</a:t>
            </a:r>
            <a:r>
              <a:rPr lang="en-US" sz="3200" baseline="30000" dirty="0">
                <a:latin typeface="Times New Roman" panose="02020603050405020304" pitchFamily="18" charset="0"/>
                <a:cs typeface="Times New Roman" panose="02020603050405020304" pitchFamily="18" charset="0"/>
              </a:rPr>
              <a:t>5 </a:t>
            </a:r>
            <a:r>
              <a:rPr lang="en-US" sz="3200" dirty="0">
                <a:latin typeface="Times New Roman" panose="02020603050405020304" pitchFamily="18" charset="0"/>
                <a:cs typeface="Times New Roman" panose="02020603050405020304" pitchFamily="18" charset="0"/>
              </a:rPr>
              <a:t> ….and </a:t>
            </a:r>
            <a:r>
              <a:rPr lang="en-US" sz="3200" b="1" u="sng" dirty="0">
                <a:highlight>
                  <a:srgbClr val="FFFF00"/>
                </a:highlight>
                <a:latin typeface="Times New Roman" panose="02020603050405020304" pitchFamily="18" charset="0"/>
                <a:cs typeface="Times New Roman" panose="02020603050405020304" pitchFamily="18" charset="0"/>
              </a:rPr>
              <a:t>they will reign forever and ever</a:t>
            </a:r>
            <a:r>
              <a:rPr lang="en-US" sz="32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1 Peter 2:9</a:t>
            </a:r>
            <a:r>
              <a:rPr lang="en-US" sz="3200" baseline="30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But you are a chosen race, a </a:t>
            </a:r>
            <a:r>
              <a:rPr lang="en-US" sz="3200" b="1" u="sng" dirty="0">
                <a:highlight>
                  <a:srgbClr val="FFFF00"/>
                </a:highlight>
                <a:latin typeface="Times New Roman" panose="02020603050405020304" pitchFamily="18" charset="0"/>
                <a:cs typeface="Times New Roman" panose="02020603050405020304" pitchFamily="18" charset="0"/>
              </a:rPr>
              <a:t>royal priesthood</a:t>
            </a:r>
            <a:r>
              <a:rPr lang="en-US" sz="3200" dirty="0">
                <a:latin typeface="Times New Roman" panose="02020603050405020304" pitchFamily="18" charset="0"/>
                <a:cs typeface="Times New Roman" panose="02020603050405020304" pitchFamily="18" charset="0"/>
              </a:rPr>
              <a:t>, a holy nation….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894805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509200"/>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basileia</a:t>
            </a:r>
            <a:r>
              <a:rPr lang="en-US" sz="3200" dirty="0">
                <a:effectLst/>
                <a:latin typeface="Times New Roman" panose="02020603050405020304" pitchFamily="18" charset="0"/>
                <a:cs typeface="Times New Roman" panose="02020603050405020304" pitchFamily="18" charset="0"/>
              </a:rPr>
              <a:t> - kingdom, sovereignty, royal power</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Reign</a:t>
            </a:r>
            <a:r>
              <a:rPr lang="en-US" sz="3200" b="1" dirty="0">
                <a:effectLst/>
                <a:latin typeface="Times New Roman" panose="02020603050405020304" pitchFamily="18" charset="0"/>
                <a:cs typeface="Times New Roman" panose="02020603050405020304" pitchFamily="18" charset="0"/>
              </a:rPr>
              <a:t> (root word for Kingdom)</a:t>
            </a:r>
            <a:br>
              <a:rPr lang="en-US" sz="3200" dirty="0">
                <a:effectLst/>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basileuô</a:t>
            </a:r>
            <a:r>
              <a:rPr lang="en-US" sz="3200" dirty="0">
                <a:latin typeface="Times New Roman" panose="02020603050405020304" pitchFamily="18" charset="0"/>
                <a:cs typeface="Times New Roman" panose="02020603050405020304" pitchFamily="18" charset="0"/>
              </a:rPr>
              <a:t> – to be king, to reign as king</a:t>
            </a:r>
          </a:p>
          <a:p>
            <a:pPr marL="457200" marR="0" indent="-457200">
              <a:spcBef>
                <a:spcPts val="0"/>
              </a:spcBef>
              <a:spcAft>
                <a:spcPts val="0"/>
              </a:spcAft>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Root </a:t>
            </a: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Royal</a:t>
            </a:r>
          </a:p>
          <a:p>
            <a:pPr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basileios</a:t>
            </a:r>
            <a:r>
              <a:rPr lang="en-US" sz="3200" dirty="0">
                <a:effectLst/>
                <a:latin typeface="Times New Roman" panose="02020603050405020304" pitchFamily="18" charset="0"/>
                <a:cs typeface="Times New Roman" panose="02020603050405020304" pitchFamily="18" charset="0"/>
              </a:rPr>
              <a:t> meaning royal - </a:t>
            </a:r>
            <a:r>
              <a:rPr lang="en-US" sz="3200" b="0" i="0" dirty="0">
                <a:solidFill>
                  <a:srgbClr val="202124"/>
                </a:solidFill>
                <a:effectLst/>
                <a:latin typeface="Times New Roman" panose="02020603050405020304" pitchFamily="18" charset="0"/>
                <a:cs typeface="Times New Roman" panose="02020603050405020304" pitchFamily="18" charset="0"/>
              </a:rPr>
              <a:t>having the status of a king or </a:t>
            </a:r>
            <a:r>
              <a:rPr lang="en-US" sz="3200" b="0" i="0" dirty="0" err="1">
                <a:solidFill>
                  <a:srgbClr val="202124"/>
                </a:solidFill>
                <a:effectLst/>
                <a:latin typeface="Times New Roman" panose="02020603050405020304" pitchFamily="18" charset="0"/>
                <a:cs typeface="Times New Roman" panose="02020603050405020304" pitchFamily="18" charset="0"/>
              </a:rPr>
              <a:t>or</a:t>
            </a:r>
            <a:r>
              <a:rPr lang="en-US" sz="3200" b="0" i="0" dirty="0">
                <a:solidFill>
                  <a:srgbClr val="202124"/>
                </a:solidFill>
                <a:effectLst/>
                <a:latin typeface="Times New Roman" panose="02020603050405020304" pitchFamily="18" charset="0"/>
                <a:cs typeface="Times New Roman" panose="02020603050405020304" pitchFamily="18" charset="0"/>
              </a:rPr>
              <a:t> a member of the king’s family</a:t>
            </a:r>
            <a:endParaRPr lang="en-US" sz="3200" dirty="0">
              <a:effectLst/>
              <a:latin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200" b="1" dirty="0">
                <a:effectLst/>
                <a:latin typeface="Times New Roman" panose="02020603050405020304" pitchFamily="18" charset="0"/>
                <a:cs typeface="Times New Roman" panose="02020603050405020304" pitchFamily="18" charset="0"/>
              </a:rPr>
              <a:t>Root 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129752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5386090"/>
          </a:xfrm>
          <a:prstGeom prst="rect">
            <a:avLst/>
          </a:prstGeom>
          <a:noFill/>
        </p:spPr>
        <p:txBody>
          <a:bodyPr wrap="square" rtlCol="0">
            <a:spAutoFit/>
          </a:bodyPr>
          <a:lstStyle/>
          <a:p>
            <a:pPr marR="0" lvl="0">
              <a:spcBef>
                <a:spcPts val="0"/>
              </a:spcBef>
              <a:spcAft>
                <a:spcPts val="0"/>
              </a:spcAft>
            </a:pPr>
            <a:r>
              <a:rPr lang="en-US" sz="3200" dirty="0">
                <a:latin typeface="Times New Roman" panose="02020603050405020304" pitchFamily="18" charset="0"/>
                <a:cs typeface="Times New Roman" panose="02020603050405020304" pitchFamily="18" charset="0"/>
              </a:rPr>
              <a:t>Being designated by God as </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His sons – who are the brothers of Jesus our king</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We are of the royal family) and therefore a</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Royal Priesthood</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Then like Jesus (“the” Son of God who is king), the other sons of God are a royal priesthood that</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Serve as priests to God and His Son Jesus – Revelation 20:6</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Reign with Christ and sit on His throne – 2 Timothy 2:12; Revelation 3:21; Revelation 22:3-5 </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642619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34254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Kingdom of Israel was a Physical Kingdom</a:t>
            </a:r>
          </a:p>
          <a:p>
            <a:pPr algn="ct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b="1" dirty="0">
                <a:latin typeface="Times New Roman" panose="02020603050405020304" pitchFamily="18" charset="0"/>
                <a:ea typeface="Calibri" panose="020F0502020204030204" pitchFamily="34" charset="0"/>
                <a:cs typeface="Times New Roman" panose="02020603050405020304" pitchFamily="18" charset="0"/>
              </a:rPr>
              <a:t>Kingdom of Christ is a Spiritual Heavenly Kingdom</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782618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342542"/>
            <a:ext cx="11644370" cy="5170646"/>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4800" b="1" dirty="0">
                <a:latin typeface="Times New Roman" panose="02020603050405020304" pitchFamily="18" charset="0"/>
                <a:cs typeface="Times New Roman" panose="02020603050405020304" pitchFamily="18" charset="0"/>
              </a:rPr>
              <a:t>John 18:36 </a:t>
            </a:r>
            <a:r>
              <a:rPr lang="en-US" sz="4800" dirty="0">
                <a:latin typeface="Times New Roman" panose="02020603050405020304" pitchFamily="18" charset="0"/>
                <a:cs typeface="Times New Roman" panose="02020603050405020304" pitchFamily="18" charset="0"/>
              </a:rPr>
              <a:t>Jesus answered, "</a:t>
            </a:r>
            <a:r>
              <a:rPr lang="en-US" sz="4800" b="1" u="sng" dirty="0">
                <a:latin typeface="Times New Roman" panose="02020603050405020304" pitchFamily="18" charset="0"/>
                <a:cs typeface="Times New Roman" panose="02020603050405020304" pitchFamily="18" charset="0"/>
              </a:rPr>
              <a:t>My kingdom is not of this world</a:t>
            </a:r>
            <a:r>
              <a:rPr lang="en-US" sz="4800" dirty="0">
                <a:latin typeface="Times New Roman" panose="02020603050405020304" pitchFamily="18" charset="0"/>
                <a:cs typeface="Times New Roman" panose="02020603050405020304" pitchFamily="18" charset="0"/>
              </a:rPr>
              <a:t>. If My kingdom were of this world, then My servants would be fighting so that I would not be handed over to the Jews; but as it is, </a:t>
            </a:r>
            <a:r>
              <a:rPr lang="en-US" sz="4800" b="1" u="sng" dirty="0">
                <a:latin typeface="Times New Roman" panose="02020603050405020304" pitchFamily="18" charset="0"/>
                <a:cs typeface="Times New Roman" panose="02020603050405020304" pitchFamily="18" charset="0"/>
              </a:rPr>
              <a:t>My kingdom is not of this realm</a:t>
            </a:r>
            <a:r>
              <a:rPr lang="en-US" sz="4800" dirty="0">
                <a:latin typeface="Times New Roman" panose="02020603050405020304" pitchFamily="18" charset="0"/>
                <a:cs typeface="Times New Roman" panose="02020603050405020304" pitchFamily="18" charset="0"/>
              </a:rPr>
              <a:t>." </a:t>
            </a:r>
            <a:br>
              <a:rPr lang="en-US" sz="48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8459195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693526"/>
            <a:ext cx="11644370" cy="5293757"/>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If the Kingdom of Christ is a Heavenly Kingdom  -Who are We in this World?</a:t>
            </a: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15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637097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Don’t belong to this World – in the world but not of the world</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17:11 </a:t>
            </a:r>
            <a:r>
              <a:rPr lang="en-US" sz="2400" dirty="0">
                <a:latin typeface="Times New Roman" panose="02020603050405020304" pitchFamily="18" charset="0"/>
                <a:cs typeface="Times New Roman" panose="02020603050405020304" pitchFamily="18" charset="0"/>
              </a:rPr>
              <a:t> "I am no longer in the world; and </a:t>
            </a:r>
            <a:r>
              <a:rPr lang="en-US" sz="2400" i="1" dirty="0">
                <a:latin typeface="Times New Roman" panose="02020603050405020304" pitchFamily="18" charset="0"/>
                <a:cs typeface="Times New Roman" panose="02020603050405020304" pitchFamily="18" charset="0"/>
              </a:rPr>
              <a:t>yet</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they themselves are </a:t>
            </a:r>
            <a:r>
              <a:rPr lang="en-US" sz="2400" b="1" u="sng" dirty="0">
                <a:highlight>
                  <a:srgbClr val="FFFF00"/>
                </a:highlight>
                <a:latin typeface="Times New Roman" panose="02020603050405020304" pitchFamily="18" charset="0"/>
                <a:cs typeface="Times New Roman" panose="02020603050405020304" pitchFamily="18" charset="0"/>
              </a:rPr>
              <a:t>in the world</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Citizenship is in Heaven</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15:19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"If you </a:t>
            </a:r>
            <a:r>
              <a:rPr lang="en-US" sz="2400" b="1" u="sng" dirty="0">
                <a:latin typeface="Times New Roman" panose="02020603050405020304" pitchFamily="18" charset="0"/>
                <a:cs typeface="Times New Roman" panose="02020603050405020304" pitchFamily="18" charset="0"/>
              </a:rPr>
              <a:t>were of the world</a:t>
            </a:r>
            <a:r>
              <a:rPr lang="en-US" sz="2400" dirty="0">
                <a:latin typeface="Times New Roman" panose="02020603050405020304" pitchFamily="18" charset="0"/>
                <a:cs typeface="Times New Roman" panose="02020603050405020304" pitchFamily="18" charset="0"/>
              </a:rPr>
              <a:t>, the world would love its own; but </a:t>
            </a:r>
            <a:r>
              <a:rPr lang="en-US" sz="2400" b="1" u="sng" dirty="0">
                <a:latin typeface="Times New Roman" panose="02020603050405020304" pitchFamily="18" charset="0"/>
                <a:cs typeface="Times New Roman" panose="02020603050405020304" pitchFamily="18" charset="0"/>
              </a:rPr>
              <a:t>because you are </a:t>
            </a:r>
            <a:r>
              <a:rPr lang="en-US" sz="2400" b="1" u="sng" dirty="0">
                <a:highlight>
                  <a:srgbClr val="FFFF00"/>
                </a:highlight>
                <a:latin typeface="Times New Roman" panose="02020603050405020304" pitchFamily="18" charset="0"/>
                <a:cs typeface="Times New Roman" panose="02020603050405020304" pitchFamily="18" charset="0"/>
              </a:rPr>
              <a:t>not of the world</a:t>
            </a:r>
            <a:r>
              <a:rPr lang="en-US" sz="2400" dirty="0">
                <a:latin typeface="Times New Roman" panose="02020603050405020304" pitchFamily="18" charset="0"/>
                <a:cs typeface="Times New Roman" panose="02020603050405020304" pitchFamily="18" charset="0"/>
              </a:rPr>
              <a:t>, but I chose you out of the world, because of this </a:t>
            </a:r>
            <a:r>
              <a:rPr lang="en-US" sz="2400" b="1" u="sng" dirty="0">
                <a:latin typeface="Times New Roman" panose="02020603050405020304" pitchFamily="18" charset="0"/>
                <a:cs typeface="Times New Roman" panose="02020603050405020304" pitchFamily="18" charset="0"/>
              </a:rPr>
              <a:t>the world hates you</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17:14-17 </a:t>
            </a:r>
            <a:r>
              <a:rPr lang="en-US" sz="2400" dirty="0">
                <a:latin typeface="Times New Roman" panose="02020603050405020304" pitchFamily="18" charset="0"/>
                <a:cs typeface="Times New Roman" panose="02020603050405020304" pitchFamily="18" charset="0"/>
              </a:rPr>
              <a:t> "I have given them Your word; and the </a:t>
            </a:r>
            <a:r>
              <a:rPr lang="en-US" sz="2400" b="1" u="sng" dirty="0">
                <a:latin typeface="Times New Roman" panose="02020603050405020304" pitchFamily="18" charset="0"/>
                <a:cs typeface="Times New Roman" panose="02020603050405020304" pitchFamily="18" charset="0"/>
              </a:rPr>
              <a:t>world has hated them</a:t>
            </a:r>
            <a:r>
              <a:rPr lang="en-US" sz="2400" dirty="0">
                <a:latin typeface="Times New Roman" panose="02020603050405020304" pitchFamily="18" charset="0"/>
                <a:cs typeface="Times New Roman" panose="02020603050405020304" pitchFamily="18" charset="0"/>
              </a:rPr>
              <a:t>, because </a:t>
            </a:r>
            <a:r>
              <a:rPr lang="en-US" sz="2400" b="1" u="sng" dirty="0">
                <a:highlight>
                  <a:srgbClr val="FFFF00"/>
                </a:highlight>
                <a:latin typeface="Times New Roman" panose="02020603050405020304" pitchFamily="18" charset="0"/>
                <a:cs typeface="Times New Roman" panose="02020603050405020304" pitchFamily="18" charset="0"/>
              </a:rPr>
              <a:t>they are not of the world, even as I am not of the world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15 </a:t>
            </a:r>
            <a:r>
              <a:rPr lang="en-US" sz="2400" dirty="0">
                <a:latin typeface="Times New Roman" panose="02020603050405020304" pitchFamily="18" charset="0"/>
                <a:cs typeface="Times New Roman" panose="02020603050405020304" pitchFamily="18" charset="0"/>
              </a:rPr>
              <a:t> "I do not ask You to take them out of the world, but to </a:t>
            </a:r>
            <a:r>
              <a:rPr lang="en-US" sz="2400" b="1" u="sng" dirty="0">
                <a:latin typeface="Times New Roman" panose="02020603050405020304" pitchFamily="18" charset="0"/>
                <a:cs typeface="Times New Roman" panose="02020603050405020304" pitchFamily="18" charset="0"/>
              </a:rPr>
              <a:t>keep them from the evil </a:t>
            </a:r>
            <a:r>
              <a:rPr lang="en-US" sz="2400" b="1" i="1" u="sng" dirty="0">
                <a:latin typeface="Times New Roman" panose="02020603050405020304" pitchFamily="18" charset="0"/>
                <a:cs typeface="Times New Roman" panose="02020603050405020304" pitchFamily="18" charset="0"/>
              </a:rPr>
              <a:t>one</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16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They are not of the world</a:t>
            </a:r>
            <a:r>
              <a:rPr lang="en-US" sz="2400" dirty="0">
                <a:latin typeface="Times New Roman" panose="02020603050405020304" pitchFamily="18" charset="0"/>
                <a:cs typeface="Times New Roman" panose="02020603050405020304" pitchFamily="18" charset="0"/>
              </a:rPr>
              <a:t>, even as I am not of the world.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"Sanctify them in the truth; Your word is truth. </a:t>
            </a:r>
            <a:br>
              <a:rPr lang="en-US" sz="2400" dirty="0"/>
            </a:b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460705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632311"/>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Citizens of Heaven – Aliens to the World</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Philippians 3:20 </a:t>
            </a:r>
            <a:r>
              <a:rPr lang="en-US" sz="2400" dirty="0">
                <a:latin typeface="Times New Roman" panose="02020603050405020304" pitchFamily="18" charset="0"/>
                <a:cs typeface="Times New Roman" panose="02020603050405020304" pitchFamily="18" charset="0"/>
              </a:rPr>
              <a:t>For our </a:t>
            </a:r>
            <a:r>
              <a:rPr lang="en-US" sz="2400" b="1" u="sng" dirty="0">
                <a:latin typeface="Times New Roman" panose="02020603050405020304" pitchFamily="18" charset="0"/>
                <a:cs typeface="Times New Roman" panose="02020603050405020304" pitchFamily="18" charset="0"/>
              </a:rPr>
              <a:t>citizenship is in heaven</a:t>
            </a:r>
            <a:r>
              <a:rPr lang="en-US" sz="2400" dirty="0">
                <a:latin typeface="Times New Roman" panose="02020603050405020304" pitchFamily="18" charset="0"/>
                <a:cs typeface="Times New Roman" panose="02020603050405020304" pitchFamily="18" charset="0"/>
              </a:rPr>
              <a:t>, from which also we eagerly wait for a Savior, the Lord Jesus Christ;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2:19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So then you are no longer </a:t>
            </a:r>
            <a:r>
              <a:rPr lang="en-US" sz="2400" b="1" u="sng" dirty="0">
                <a:latin typeface="Times New Roman" panose="02020603050405020304" pitchFamily="18" charset="0"/>
                <a:cs typeface="Times New Roman" panose="02020603050405020304" pitchFamily="18" charset="0"/>
              </a:rPr>
              <a:t>strangers and aliens </a:t>
            </a:r>
            <a:r>
              <a:rPr lang="en-US" sz="2400" dirty="0">
                <a:latin typeface="Times New Roman" panose="02020603050405020304" pitchFamily="18" charset="0"/>
                <a:cs typeface="Times New Roman" panose="02020603050405020304" pitchFamily="18" charset="0"/>
              </a:rPr>
              <a:t>(to heaven), but you are </a:t>
            </a:r>
            <a:r>
              <a:rPr lang="en-US" sz="2400" b="1" u="sng" dirty="0">
                <a:latin typeface="Times New Roman" panose="02020603050405020304" pitchFamily="18" charset="0"/>
                <a:cs typeface="Times New Roman" panose="02020603050405020304" pitchFamily="18" charset="0"/>
              </a:rPr>
              <a:t>fellow citizens </a:t>
            </a:r>
            <a:r>
              <a:rPr lang="en-US" sz="2400" dirty="0">
                <a:latin typeface="Times New Roman" panose="02020603050405020304" pitchFamily="18" charset="0"/>
                <a:cs typeface="Times New Roman" panose="02020603050405020304" pitchFamily="18" charset="0"/>
              </a:rPr>
              <a:t>with the saints, and are of </a:t>
            </a:r>
            <a:r>
              <a:rPr lang="en-US" sz="2400" b="1" u="sng" dirty="0">
                <a:latin typeface="Times New Roman" panose="02020603050405020304" pitchFamily="18" charset="0"/>
                <a:cs typeface="Times New Roman" panose="02020603050405020304" pitchFamily="18" charset="0"/>
              </a:rPr>
              <a:t>God's household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12:23 … </a:t>
            </a:r>
            <a:r>
              <a:rPr lang="en-US" sz="2400" b="1" u="sng" dirty="0">
                <a:latin typeface="Times New Roman" panose="02020603050405020304" pitchFamily="18" charset="0"/>
                <a:cs typeface="Times New Roman" panose="02020603050405020304" pitchFamily="18" charset="0"/>
              </a:rPr>
              <a:t>church</a:t>
            </a:r>
            <a:r>
              <a:rPr lang="en-US" sz="2400" dirty="0">
                <a:latin typeface="Times New Roman" panose="02020603050405020304" pitchFamily="18" charset="0"/>
                <a:cs typeface="Times New Roman" panose="02020603050405020304" pitchFamily="18" charset="0"/>
              </a:rPr>
              <a:t> of the firstborn (Christ – Romans 8:29) who are </a:t>
            </a:r>
            <a:r>
              <a:rPr lang="en-US" sz="2400" b="1" u="sng" dirty="0">
                <a:latin typeface="Times New Roman" panose="02020603050405020304" pitchFamily="18" charset="0"/>
                <a:cs typeface="Times New Roman" panose="02020603050405020304" pitchFamily="18" charset="0"/>
              </a:rPr>
              <a:t>enrolled in heaven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Peter 1:1 </a:t>
            </a:r>
            <a:r>
              <a:rPr lang="en-US" sz="2400" dirty="0">
                <a:latin typeface="Times New Roman" panose="02020603050405020304" pitchFamily="18" charset="0"/>
                <a:cs typeface="Times New Roman" panose="02020603050405020304" pitchFamily="18" charset="0"/>
              </a:rPr>
              <a:t>Peter, an apostle of Jesus Christ, To those who </a:t>
            </a:r>
            <a:r>
              <a:rPr lang="en-US" sz="2400" b="1" u="sng" dirty="0">
                <a:latin typeface="Times New Roman" panose="02020603050405020304" pitchFamily="18" charset="0"/>
                <a:cs typeface="Times New Roman" panose="02020603050405020304" pitchFamily="18" charset="0"/>
              </a:rPr>
              <a:t>reside as aliens</a:t>
            </a:r>
            <a:r>
              <a:rPr lang="en-US" sz="2400" dirty="0">
                <a:latin typeface="Times New Roman" panose="02020603050405020304" pitchFamily="18" charset="0"/>
                <a:cs typeface="Times New Roman" panose="02020603050405020304" pitchFamily="18" charset="0"/>
              </a:rPr>
              <a:t> (to the world), scattered throughout Pontus, Galatia, Cappadocia, Asia, and Bithynia, </a:t>
            </a:r>
            <a:r>
              <a:rPr lang="en-US" sz="2400" b="1" u="sng" dirty="0">
                <a:latin typeface="Times New Roman" panose="02020603050405020304" pitchFamily="18" charset="0"/>
                <a:cs typeface="Times New Roman" panose="02020603050405020304" pitchFamily="18" charset="0"/>
              </a:rPr>
              <a:t>who are chosen </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921014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Possession of the Kingdom</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8036941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563231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God gave Adam – son of God - possession and dominion over the physical kingdom of the Garden of Eden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God likewise gives - the other sons of God – possession and dominion over the spiritual kingdom of Christ – subject to the superior reigning authority of God and the His Son.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Which brings us to an interesting juxtaposition of God’s promised blessings and the blessings we inherit from God.</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 never bestows His promised blessings upon anyone other than His children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children receive the promised blessings by right of inheritance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children inherit God’s promises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 promises His children their inheritances</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228144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678204"/>
          </a:xfrm>
          <a:prstGeom prst="rect">
            <a:avLst/>
          </a:prstGeom>
          <a:noFill/>
        </p:spPr>
        <p:txBody>
          <a:bodyPr wrap="square" rtlCol="0">
            <a:spAutoFit/>
          </a:bodyPr>
          <a:lstStyle/>
          <a:p>
            <a:pPr marL="22860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Confirming Galatians 3:26-27 is Ephesians 1:4-5</a:t>
            </a:r>
          </a:p>
          <a:p>
            <a:pPr marL="228600"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cs typeface="Times New Roman" panose="02020603050405020304" pitchFamily="18" charset="0"/>
              </a:rPr>
              <a:t>Ephesians 1:4-5 </a:t>
            </a:r>
            <a:r>
              <a:rPr lang="en-US" sz="2800" dirty="0">
                <a:latin typeface="Times New Roman" panose="02020603050405020304" pitchFamily="18" charset="0"/>
                <a:cs typeface="Times New Roman" panose="02020603050405020304" pitchFamily="18" charset="0"/>
              </a:rPr>
              <a:t> just as </a:t>
            </a:r>
            <a:r>
              <a:rPr lang="en-US" sz="2800" b="1" u="sng" dirty="0">
                <a:latin typeface="Times New Roman" panose="02020603050405020304" pitchFamily="18" charset="0"/>
                <a:cs typeface="Times New Roman" panose="02020603050405020304" pitchFamily="18" charset="0"/>
              </a:rPr>
              <a:t>He chose us in Him </a:t>
            </a:r>
            <a:r>
              <a:rPr lang="en-US" sz="2800" dirty="0">
                <a:latin typeface="Times New Roman" panose="02020603050405020304" pitchFamily="18" charset="0"/>
                <a:cs typeface="Times New Roman" panose="02020603050405020304" pitchFamily="18" charset="0"/>
              </a:rPr>
              <a:t>before the foundation of the world , that we would be holy and blameless before Him. In love </a:t>
            </a:r>
            <a:r>
              <a:rPr lang="en-US" sz="2800" baseline="30000" dirty="0">
                <a:latin typeface="Times New Roman" panose="02020603050405020304" pitchFamily="18" charset="0"/>
                <a:cs typeface="Times New Roman" panose="02020603050405020304" pitchFamily="18" charset="0"/>
              </a:rPr>
              <a:t>5 </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He predestined us to adoption as sons through Jesus Christ </a:t>
            </a:r>
            <a:r>
              <a:rPr lang="en-US" sz="28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cs typeface="Times New Roman" panose="02020603050405020304" pitchFamily="18" charset="0"/>
              </a:rPr>
              <a:t>2 Peter 3:15-16 </a:t>
            </a:r>
            <a:r>
              <a:rPr lang="en-US" sz="2800" dirty="0">
                <a:latin typeface="Times New Roman" panose="02020603050405020304" pitchFamily="18" charset="0"/>
                <a:cs typeface="Times New Roman" panose="02020603050405020304" pitchFamily="18" charset="0"/>
              </a:rPr>
              <a:t>just as also our </a:t>
            </a:r>
            <a:r>
              <a:rPr lang="en-US" sz="2800" b="1" dirty="0">
                <a:latin typeface="Times New Roman" panose="02020603050405020304" pitchFamily="18" charset="0"/>
                <a:cs typeface="Times New Roman" panose="02020603050405020304" pitchFamily="18" charset="0"/>
              </a:rPr>
              <a:t>beloved brother Paul</a:t>
            </a:r>
            <a:r>
              <a:rPr lang="en-US" sz="2800" dirty="0">
                <a:latin typeface="Times New Roman" panose="02020603050405020304" pitchFamily="18" charset="0"/>
                <a:cs typeface="Times New Roman" panose="02020603050405020304" pitchFamily="18" charset="0"/>
              </a:rPr>
              <a:t>, …wrote to you, </a:t>
            </a:r>
            <a:r>
              <a:rPr lang="en-US" sz="2800" baseline="30000" dirty="0">
                <a:latin typeface="Times New Roman" panose="02020603050405020304" pitchFamily="18" charset="0"/>
                <a:cs typeface="Times New Roman" panose="02020603050405020304" pitchFamily="18" charset="0"/>
              </a:rPr>
              <a:t>16 </a:t>
            </a:r>
            <a:r>
              <a:rPr lang="en-US" sz="2800" dirty="0">
                <a:latin typeface="Times New Roman" panose="02020603050405020304" pitchFamily="18" charset="0"/>
                <a:cs typeface="Times New Roman" panose="02020603050405020304" pitchFamily="18" charset="0"/>
              </a:rPr>
              <a:t> as also in all </a:t>
            </a:r>
            <a:r>
              <a:rPr lang="en-US" sz="2800" i="1" dirty="0">
                <a:latin typeface="Times New Roman" panose="02020603050405020304" pitchFamily="18" charset="0"/>
                <a:cs typeface="Times New Roman" panose="02020603050405020304" pitchFamily="18" charset="0"/>
              </a:rPr>
              <a:t>his</a:t>
            </a:r>
            <a:r>
              <a:rPr lang="en-US" sz="2800" dirty="0">
                <a:latin typeface="Times New Roman" panose="02020603050405020304" pitchFamily="18" charset="0"/>
                <a:cs typeface="Times New Roman" panose="02020603050405020304" pitchFamily="18" charset="0"/>
              </a:rPr>
              <a:t> letters, speaking in them of these things, in which </a:t>
            </a:r>
            <a:r>
              <a:rPr lang="en-US" sz="2800" b="1" u="sng" dirty="0">
                <a:latin typeface="Times New Roman" panose="02020603050405020304" pitchFamily="18" charset="0"/>
                <a:cs typeface="Times New Roman" panose="02020603050405020304" pitchFamily="18" charset="0"/>
              </a:rPr>
              <a:t>are some things hard to understand</a:t>
            </a:r>
            <a:r>
              <a:rPr lang="en-US" sz="2800" dirty="0">
                <a:latin typeface="Times New Roman" panose="02020603050405020304" pitchFamily="18" charset="0"/>
                <a:cs typeface="Times New Roman" panose="02020603050405020304" pitchFamily="18" charset="0"/>
              </a:rPr>
              <a:t>, which the </a:t>
            </a:r>
            <a:r>
              <a:rPr lang="en-US" sz="2800" b="1" u="sng" dirty="0">
                <a:latin typeface="Times New Roman" panose="02020603050405020304" pitchFamily="18" charset="0"/>
                <a:cs typeface="Times New Roman" panose="02020603050405020304" pitchFamily="18" charset="0"/>
              </a:rPr>
              <a:t>untaught and unstable distort</a:t>
            </a:r>
            <a:r>
              <a:rPr lang="en-US" sz="2800" dirty="0">
                <a:latin typeface="Times New Roman" panose="02020603050405020304" pitchFamily="18" charset="0"/>
                <a:cs typeface="Times New Roman" panose="02020603050405020304" pitchFamily="18" charset="0"/>
              </a:rPr>
              <a:t>, as </a:t>
            </a:r>
            <a:r>
              <a:rPr lang="en-US" sz="2800" i="1" dirty="0">
                <a:latin typeface="Times New Roman" panose="02020603050405020304" pitchFamily="18" charset="0"/>
                <a:cs typeface="Times New Roman" panose="02020603050405020304" pitchFamily="18" charset="0"/>
              </a:rPr>
              <a:t>they do</a:t>
            </a:r>
            <a:r>
              <a:rPr lang="en-US" sz="2800" dirty="0">
                <a:latin typeface="Times New Roman" panose="02020603050405020304" pitchFamily="18" charset="0"/>
                <a:cs typeface="Times New Roman" panose="02020603050405020304" pitchFamily="18" charset="0"/>
              </a:rPr>
              <a:t> also the rest of the Scriptures, </a:t>
            </a:r>
            <a:r>
              <a:rPr lang="en-US" sz="2800" b="1" u="sng" dirty="0">
                <a:latin typeface="Times New Roman" panose="02020603050405020304" pitchFamily="18" charset="0"/>
                <a:cs typeface="Times New Roman" panose="02020603050405020304" pitchFamily="18" charset="0"/>
              </a:rPr>
              <a:t>to their own destruction</a:t>
            </a:r>
            <a:r>
              <a:rPr lang="en-US" sz="2800"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42269936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980210"/>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Hebrews 9:15 </a:t>
            </a:r>
            <a:r>
              <a:rPr lang="en-US" sz="2800" kern="100" dirty="0">
                <a:effectLst/>
                <a:latin typeface="Times New Roman" panose="02020603050405020304" pitchFamily="18" charset="0"/>
                <a:ea typeface="Calibri" panose="020F0502020204030204" pitchFamily="34" charset="0"/>
              </a:rPr>
              <a:t> For this reason </a:t>
            </a:r>
            <a:r>
              <a:rPr lang="en-US" sz="2800" b="1" u="sng" kern="100" dirty="0">
                <a:effectLst/>
                <a:latin typeface="Times New Roman" panose="02020603050405020304" pitchFamily="18" charset="0"/>
                <a:ea typeface="Calibri" panose="020F0502020204030204" pitchFamily="34" charset="0"/>
              </a:rPr>
              <a:t>He</a:t>
            </a:r>
            <a:r>
              <a:rPr lang="en-US" sz="2800" kern="100" dirty="0">
                <a:effectLst/>
                <a:latin typeface="Times New Roman" panose="02020603050405020304" pitchFamily="18" charset="0"/>
                <a:ea typeface="Calibri" panose="020F0502020204030204" pitchFamily="34" charset="0"/>
              </a:rPr>
              <a:t> (Jesus) is the mediator of a new covenant, so that, … those </a:t>
            </a:r>
            <a:r>
              <a:rPr lang="en-US" sz="2800" b="1" u="sng" kern="100" dirty="0">
                <a:effectLst/>
                <a:latin typeface="Times New Roman" panose="02020603050405020304" pitchFamily="18" charset="0"/>
                <a:ea typeface="Calibri" panose="020F0502020204030204" pitchFamily="34" charset="0"/>
              </a:rPr>
              <a:t>who have been called </a:t>
            </a:r>
            <a:r>
              <a:rPr lang="en-US" sz="2800" kern="100" dirty="0">
                <a:effectLst/>
                <a:latin typeface="Times New Roman" panose="02020603050405020304" pitchFamily="18" charset="0"/>
                <a:ea typeface="Calibri" panose="020F0502020204030204" pitchFamily="34" charset="0"/>
              </a:rPr>
              <a:t>may receive </a:t>
            </a:r>
            <a:r>
              <a:rPr lang="en-US" sz="2800" b="1" u="sng" kern="100" dirty="0">
                <a:effectLst/>
                <a:highlight>
                  <a:srgbClr val="FFFF00"/>
                </a:highlight>
                <a:latin typeface="Times New Roman" panose="02020603050405020304" pitchFamily="18" charset="0"/>
                <a:ea typeface="Calibri" panose="020F0502020204030204" pitchFamily="34" charset="0"/>
              </a:rPr>
              <a:t>the promise of the eternal inheritance</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Hebrews 6:12 </a:t>
            </a:r>
            <a:r>
              <a:rPr lang="en-US" sz="2800" kern="0" dirty="0">
                <a:effectLst/>
                <a:latin typeface="Times New Roman" panose="02020603050405020304" pitchFamily="18" charset="0"/>
                <a:ea typeface="Times New Roman" panose="02020603050405020304" pitchFamily="18" charset="0"/>
              </a:rPr>
              <a:t>(be) imitators of those who through faith and patience </a:t>
            </a:r>
            <a:r>
              <a:rPr lang="en-US" sz="2800" b="1" u="sng" kern="0" dirty="0">
                <a:effectLst/>
                <a:highlight>
                  <a:srgbClr val="FFFF00"/>
                </a:highlight>
                <a:latin typeface="Times New Roman" panose="02020603050405020304" pitchFamily="18" charset="0"/>
                <a:ea typeface="Times New Roman" panose="02020603050405020304" pitchFamily="18" charset="0"/>
              </a:rPr>
              <a:t>inherit the promises</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457200" marR="0" indent="-457200">
              <a:lnSpc>
                <a:spcPct val="107000"/>
              </a:lnSpc>
              <a:spcBef>
                <a:spcPts val="0"/>
              </a:spcBef>
              <a:spcAft>
                <a:spcPts val="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rPr>
              <a:t>First comes the promises and </a:t>
            </a:r>
          </a:p>
          <a:p>
            <a:pPr marL="457200" marR="0" indent="-457200">
              <a:lnSpc>
                <a:spcPct val="107000"/>
              </a:lnSpc>
              <a:spcBef>
                <a:spcPts val="0"/>
              </a:spcBef>
              <a:spcAft>
                <a:spcPts val="0"/>
              </a:spcAft>
              <a:buFont typeface="Arial" panose="020B0604020202020204" pitchFamily="34" charset="0"/>
              <a:buChar char="•"/>
            </a:pPr>
            <a:r>
              <a:rPr lang="en-US" sz="2800" kern="100" dirty="0">
                <a:latin typeface="Times New Roman" panose="02020603050405020304" pitchFamily="18" charset="0"/>
                <a:ea typeface="Calibri" panose="020F0502020204030204" pitchFamily="34" charset="0"/>
              </a:rPr>
              <a:t>The granting of the promises </a:t>
            </a:r>
            <a:r>
              <a:rPr lang="en-US" sz="2800" kern="100" dirty="0">
                <a:effectLst/>
                <a:latin typeface="Times New Roman" panose="02020603050405020304" pitchFamily="18" charset="0"/>
                <a:ea typeface="Calibri" panose="020F0502020204030204" pitchFamily="34" charset="0"/>
              </a:rPr>
              <a:t>comes by way of inheritance.</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7175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3785652"/>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Who are the Heirs?</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887000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5532925"/>
          </a:xfrm>
          <a:prstGeom prst="rect">
            <a:avLst/>
          </a:prstGeom>
          <a:noFill/>
        </p:spPr>
        <p:txBody>
          <a:bodyPr wrap="square" rtlCol="0">
            <a:spAutoFit/>
          </a:bodyPr>
          <a:lstStyle/>
          <a:p>
            <a:pPr marL="0" marR="0">
              <a:lnSpc>
                <a:spcPct val="107000"/>
              </a:lnSpc>
              <a:spcBef>
                <a:spcPts val="0"/>
              </a:spcBef>
              <a:spcAft>
                <a:spcPts val="0"/>
              </a:spcAft>
            </a:pPr>
            <a:r>
              <a:rPr lang="en-US" sz="2800" b="1" dirty="0">
                <a:latin typeface="Times New Roman" panose="02020603050405020304" pitchFamily="18" charset="0"/>
                <a:cs typeface="Times New Roman" panose="02020603050405020304" pitchFamily="18" charset="0"/>
              </a:rPr>
              <a:t>Galatians 3:26-27 </a:t>
            </a:r>
            <a:r>
              <a:rPr lang="en-US" sz="2800" dirty="0">
                <a:latin typeface="Times New Roman" panose="02020603050405020304" pitchFamily="18" charset="0"/>
                <a:cs typeface="Times New Roman" panose="02020603050405020304" pitchFamily="18" charset="0"/>
              </a:rPr>
              <a:t>For you are all </a:t>
            </a:r>
            <a:r>
              <a:rPr lang="en-US" sz="2800" b="1" u="sng" dirty="0">
                <a:latin typeface="Times New Roman" panose="02020603050405020304" pitchFamily="18" charset="0"/>
                <a:cs typeface="Times New Roman" panose="02020603050405020304" pitchFamily="18" charset="0"/>
              </a:rPr>
              <a:t>sons of God </a:t>
            </a:r>
            <a:r>
              <a:rPr lang="en-US" sz="2800" dirty="0">
                <a:latin typeface="Times New Roman" panose="02020603050405020304" pitchFamily="18" charset="0"/>
                <a:cs typeface="Times New Roman" panose="02020603050405020304" pitchFamily="18" charset="0"/>
              </a:rPr>
              <a:t>through faith in Christ Jesus. </a:t>
            </a:r>
            <a:r>
              <a:rPr lang="en-US" sz="2800" baseline="30000" dirty="0">
                <a:latin typeface="Times New Roman" panose="02020603050405020304" pitchFamily="18" charset="0"/>
                <a:cs typeface="Times New Roman" panose="02020603050405020304" pitchFamily="18" charset="0"/>
              </a:rPr>
              <a:t>27 </a:t>
            </a:r>
            <a:r>
              <a:rPr lang="en-US" sz="2800" dirty="0">
                <a:latin typeface="Times New Roman" panose="02020603050405020304" pitchFamily="18" charset="0"/>
                <a:cs typeface="Times New Roman" panose="02020603050405020304" pitchFamily="18" charset="0"/>
              </a:rPr>
              <a:t> For all of you who were </a:t>
            </a:r>
            <a:r>
              <a:rPr lang="en-US" sz="2800" b="1" u="sng" dirty="0">
                <a:latin typeface="Times New Roman" panose="02020603050405020304" pitchFamily="18" charset="0"/>
                <a:cs typeface="Times New Roman" panose="02020603050405020304" pitchFamily="18" charset="0"/>
              </a:rPr>
              <a:t>baptized into Christ </a:t>
            </a:r>
            <a:r>
              <a:rPr lang="en-US" sz="2800" dirty="0">
                <a:latin typeface="Times New Roman" panose="02020603050405020304" pitchFamily="18" charset="0"/>
                <a:cs typeface="Times New Roman" panose="02020603050405020304" pitchFamily="18" charset="0"/>
              </a:rPr>
              <a:t>have put on Christ. </a:t>
            </a:r>
          </a:p>
          <a:p>
            <a:pPr marL="0" marR="0">
              <a:lnSpc>
                <a:spcPct val="107000"/>
              </a:lnSpc>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Romans 8:16-17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Spirit Himself testifies with our spirit that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we are children of God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if children,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heirs also, heirs of God and fellow heirs with Christ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Question:  </a:t>
            </a:r>
            <a:r>
              <a:rPr lang="en-US" sz="2800" dirty="0">
                <a:latin typeface="Times New Roman" panose="02020603050405020304" pitchFamily="18" charset="0"/>
                <a:ea typeface="Calibri" panose="020F0502020204030204" pitchFamily="34" charset="0"/>
                <a:cs typeface="Times New Roman" panose="02020603050405020304" pitchFamily="18" charset="0"/>
              </a:rPr>
              <a:t>If the Kingdom of God is given by inheritance, how do we received the kingdom without being a child of God?</a:t>
            </a:r>
          </a:p>
          <a:p>
            <a:pPr marL="0" marR="0">
              <a:lnSpc>
                <a:spcPct val="107000"/>
              </a:lnSpc>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Question:</a:t>
            </a:r>
            <a:r>
              <a:rPr lang="en-US" sz="2800" dirty="0">
                <a:latin typeface="Times New Roman" panose="02020603050405020304" pitchFamily="18" charset="0"/>
                <a:ea typeface="Calibri" panose="020F0502020204030204" pitchFamily="34" charset="0"/>
                <a:cs typeface="Times New Roman" panose="02020603050405020304" pitchFamily="18" charset="0"/>
              </a:rPr>
              <a:t> How do we become a child of God without baptism?</a:t>
            </a:r>
            <a:endParaRPr lang="en-US" sz="2800" b="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602940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808560"/>
          </a:xfrm>
          <a:prstGeom prst="rect">
            <a:avLst/>
          </a:prstGeom>
          <a:noFill/>
        </p:spPr>
        <p:txBody>
          <a:bodyPr wrap="square" rtlCol="0">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Scriptures only of the saints inheriting God’s blessings</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Galatians 3:29 </a:t>
            </a:r>
            <a:r>
              <a:rPr lang="en-US" sz="2400" kern="100" dirty="0">
                <a:effectLst/>
                <a:latin typeface="Times New Roman" panose="02020603050405020304" pitchFamily="18" charset="0"/>
                <a:ea typeface="Calibri" panose="020F0502020204030204" pitchFamily="34" charset="0"/>
              </a:rPr>
              <a:t> And </a:t>
            </a:r>
            <a:r>
              <a:rPr lang="en-US" sz="2400" b="1" u="sng" kern="100" dirty="0">
                <a:effectLst/>
                <a:latin typeface="Times New Roman" panose="02020603050405020304" pitchFamily="18" charset="0"/>
                <a:ea typeface="Calibri" panose="020F0502020204030204" pitchFamily="34" charset="0"/>
              </a:rPr>
              <a:t>if you belong to Christ</a:t>
            </a:r>
            <a:r>
              <a:rPr lang="en-US" sz="2400" kern="100" dirty="0">
                <a:effectLst/>
                <a:latin typeface="Times New Roman" panose="02020603050405020304" pitchFamily="18" charset="0"/>
                <a:ea typeface="Calibri" panose="020F0502020204030204" pitchFamily="34" charset="0"/>
              </a:rPr>
              <a:t>, then you are Abraham's descendants, </a:t>
            </a:r>
            <a:r>
              <a:rPr lang="en-US" sz="2400" b="1" u="sng" kern="100" dirty="0">
                <a:effectLst/>
                <a:latin typeface="Times New Roman" panose="02020603050405020304" pitchFamily="18" charset="0"/>
                <a:ea typeface="Calibri" panose="020F0502020204030204" pitchFamily="34" charset="0"/>
              </a:rPr>
              <a:t>heirs according to promise</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Acts 20:32 </a:t>
            </a:r>
            <a:r>
              <a:rPr lang="en-US" sz="2400" kern="100" dirty="0">
                <a:effectLst/>
                <a:latin typeface="Times New Roman" panose="02020603050405020304" pitchFamily="18" charset="0"/>
                <a:ea typeface="Calibri" panose="020F0502020204030204" pitchFamily="34" charset="0"/>
              </a:rPr>
              <a:t> "And now I commend you to God and to the word of His grace, which is able to build </a:t>
            </a:r>
            <a:r>
              <a:rPr lang="en-US" sz="2400" i="1" kern="100" dirty="0">
                <a:effectLs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up and to give </a:t>
            </a:r>
            <a:r>
              <a:rPr lang="en-US" sz="2400" i="1" kern="100" dirty="0">
                <a:effectLs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the inheritance among all those who are sanctified</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Acts 26:18 </a:t>
            </a:r>
            <a:r>
              <a:rPr lang="en-US" sz="2400" kern="0" baseline="30000" dirty="0">
                <a:solidFill>
                  <a:srgbClr val="000000"/>
                </a:solidFill>
                <a:effectLst/>
                <a:latin typeface="Times New Roman" panose="02020603050405020304" pitchFamily="18" charset="0"/>
                <a:ea typeface="Times New Roman" panose="02020603050405020304" pitchFamily="18" charset="0"/>
              </a:rPr>
              <a:t>18 </a:t>
            </a:r>
            <a:r>
              <a:rPr lang="en-US" sz="2400" kern="0" dirty="0">
                <a:effectLst/>
                <a:latin typeface="Times New Roman" panose="02020603050405020304" pitchFamily="18" charset="0"/>
                <a:ea typeface="Times New Roman" panose="02020603050405020304" pitchFamily="18" charset="0"/>
              </a:rPr>
              <a:t> to open their eyes so that they may turn from darkness to light and from the dominion of Satan to God, that they may receive forgiveness of sins and an </a:t>
            </a:r>
            <a:r>
              <a:rPr lang="en-US" sz="2400" b="1" u="sng" kern="0" dirty="0">
                <a:effectLst/>
                <a:latin typeface="Times New Roman" panose="02020603050405020304" pitchFamily="18" charset="0"/>
                <a:ea typeface="Times New Roman" panose="02020603050405020304" pitchFamily="18" charset="0"/>
              </a:rPr>
              <a:t>inheritance among those who have been sanctified by faith in Me</a:t>
            </a:r>
            <a:r>
              <a:rPr lang="en-US" sz="2400"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103355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354525"/>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Scriptures only of the saints inheriting God’s blessings</a:t>
            </a:r>
          </a:p>
          <a:p>
            <a:pPr marL="0" marR="0">
              <a:lnSpc>
                <a:spcPct val="107000"/>
              </a:lnSpc>
              <a:spcBef>
                <a:spcPts val="0"/>
              </a:spcBef>
              <a:spcAft>
                <a:spcPts val="0"/>
              </a:spcAft>
            </a:pPr>
            <a:r>
              <a:rPr lang="en-US" sz="1800" kern="0" dirty="0">
                <a:effectLst/>
                <a:latin typeface="Times New Roman" panose="02020603050405020304" pitchFamily="18" charset="0"/>
                <a:ea typeface="Times New Roman" panose="02020603050405020304" pitchFamily="18" charset="0"/>
              </a:rPr>
              <a:t> </a:t>
            </a:r>
            <a:endParaRPr lang="en-US" sz="1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Colossians 1:12 </a:t>
            </a:r>
            <a:r>
              <a:rPr lang="en-US" sz="2800" kern="100" dirty="0">
                <a:effectLst/>
                <a:latin typeface="Times New Roman" panose="02020603050405020304" pitchFamily="18" charset="0"/>
                <a:ea typeface="Calibri" panose="020F0502020204030204" pitchFamily="34" charset="0"/>
              </a:rPr>
              <a:t>giving thanks to the Father, who has qualified </a:t>
            </a:r>
            <a:r>
              <a:rPr lang="en-US" sz="2800" b="1" u="sng" kern="100" dirty="0">
                <a:effectLst/>
                <a:latin typeface="Times New Roman" panose="02020603050405020304" pitchFamily="18" charset="0"/>
                <a:ea typeface="Calibri" panose="020F0502020204030204" pitchFamily="34" charset="0"/>
              </a:rPr>
              <a:t>us</a:t>
            </a:r>
            <a:r>
              <a:rPr lang="en-US" sz="2800" kern="100" dirty="0">
                <a:effectLst/>
                <a:latin typeface="Times New Roman" panose="02020603050405020304" pitchFamily="18" charset="0"/>
                <a:ea typeface="Calibri" panose="020F0502020204030204" pitchFamily="34" charset="0"/>
              </a:rPr>
              <a:t> (saints in Colossian church) </a:t>
            </a:r>
            <a:r>
              <a:rPr lang="en-US" sz="2800" b="1" u="sng" kern="100" dirty="0">
                <a:effectLst/>
                <a:latin typeface="Times New Roman" panose="02020603050405020304" pitchFamily="18" charset="0"/>
                <a:ea typeface="Calibri" panose="020F0502020204030204" pitchFamily="34" charset="0"/>
              </a:rPr>
              <a:t>to share in the inheritance of the saints in Light</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Colossians 3:24 </a:t>
            </a:r>
            <a:r>
              <a:rPr lang="en-US" sz="2800" kern="100" dirty="0">
                <a:effectLst/>
                <a:latin typeface="Times New Roman" panose="02020603050405020304" pitchFamily="18" charset="0"/>
                <a:ea typeface="Calibri" panose="020F0502020204030204" pitchFamily="34" charset="0"/>
              </a:rPr>
              <a:t> knowing that from the Lord </a:t>
            </a:r>
            <a:r>
              <a:rPr lang="en-US" sz="2800" b="1" u="sng" kern="100" dirty="0">
                <a:effectLst/>
                <a:latin typeface="Times New Roman" panose="02020603050405020304" pitchFamily="18" charset="0"/>
                <a:ea typeface="Calibri" panose="020F0502020204030204" pitchFamily="34" charset="0"/>
              </a:rPr>
              <a:t>you</a:t>
            </a:r>
            <a:r>
              <a:rPr lang="en-US" sz="2800" kern="100" dirty="0">
                <a:effectLst/>
                <a:latin typeface="Times New Roman" panose="02020603050405020304" pitchFamily="18" charset="0"/>
                <a:ea typeface="Calibri" panose="020F0502020204030204" pitchFamily="34" charset="0"/>
              </a:rPr>
              <a:t> (the saints in the Church at Colossi) will </a:t>
            </a:r>
            <a:r>
              <a:rPr lang="en-US" sz="2800" b="1" u="sng" kern="100" dirty="0">
                <a:effectLst/>
                <a:latin typeface="Times New Roman" panose="02020603050405020304" pitchFamily="18" charset="0"/>
                <a:ea typeface="Calibri" panose="020F0502020204030204" pitchFamily="34" charset="0"/>
              </a:rPr>
              <a:t>receive the reward of the inheritance</a:t>
            </a: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757885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What do the Heirs </a:t>
            </a:r>
          </a:p>
          <a:p>
            <a:pPr algn="ctr"/>
            <a:r>
              <a:rPr lang="en-US" sz="9600" b="1" dirty="0">
                <a:latin typeface="Times New Roman" panose="02020603050405020304" pitchFamily="18" charset="0"/>
                <a:cs typeface="Times New Roman" panose="02020603050405020304" pitchFamily="18" charset="0"/>
              </a:rPr>
              <a:t>of God Inherit?</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83431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6429261"/>
          </a:xfrm>
          <a:prstGeom prst="rect">
            <a:avLst/>
          </a:prstGeom>
          <a:noFill/>
        </p:spPr>
        <p:txBody>
          <a:bodyPr wrap="square" rtlCol="0">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Hebrews 1:1-2 </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rPr>
              <a:t>God</a:t>
            </a:r>
            <a:r>
              <a:rPr lang="en-US" sz="2400" kern="0" dirty="0">
                <a:effectLst/>
                <a:latin typeface="Times New Roman" panose="02020603050405020304" pitchFamily="18" charset="0"/>
                <a:ea typeface="Times New Roman" panose="02020603050405020304" pitchFamily="18" charset="0"/>
              </a:rPr>
              <a:t>, …, </a:t>
            </a:r>
            <a:r>
              <a:rPr lang="en-US" sz="2400" kern="0" baseline="30000" dirty="0">
                <a:solidFill>
                  <a:srgbClr val="000000"/>
                </a:solidFill>
                <a:effectLst/>
                <a:latin typeface="Times New Roman" panose="02020603050405020304" pitchFamily="18" charset="0"/>
                <a:ea typeface="Times New Roman" panose="02020603050405020304" pitchFamily="18" charset="0"/>
              </a:rPr>
              <a:t>2 </a:t>
            </a:r>
            <a:r>
              <a:rPr lang="en-US" sz="2400" kern="0" dirty="0">
                <a:effectLst/>
                <a:latin typeface="Times New Roman" panose="02020603050405020304" pitchFamily="18" charset="0"/>
                <a:ea typeface="Times New Roman" panose="02020603050405020304" pitchFamily="18" charset="0"/>
              </a:rPr>
              <a:t> in these last days has spoken to us in </a:t>
            </a:r>
            <a:r>
              <a:rPr lang="en-US" sz="2400" b="1" u="sng" kern="0" dirty="0">
                <a:effectLst/>
                <a:latin typeface="Times New Roman" panose="02020603050405020304" pitchFamily="18" charset="0"/>
                <a:ea typeface="Times New Roman" panose="02020603050405020304" pitchFamily="18" charset="0"/>
              </a:rPr>
              <a:t>His Son</a:t>
            </a:r>
            <a:r>
              <a:rPr lang="en-US" sz="2400" kern="0" dirty="0">
                <a:effectLst/>
                <a:latin typeface="Times New Roman" panose="02020603050405020304" pitchFamily="18" charset="0"/>
                <a:ea typeface="Times New Roman" panose="02020603050405020304" pitchFamily="18" charset="0"/>
              </a:rPr>
              <a:t>, whom </a:t>
            </a:r>
            <a:r>
              <a:rPr lang="en-US" sz="2400" b="1" u="sng" kern="0" dirty="0">
                <a:effectLst/>
                <a:latin typeface="Times New Roman" panose="02020603050405020304" pitchFamily="18" charset="0"/>
                <a:ea typeface="Times New Roman" panose="02020603050405020304" pitchFamily="18" charset="0"/>
              </a:rPr>
              <a:t>He appointed heir of all things</a:t>
            </a:r>
            <a:r>
              <a:rPr lang="en-US" sz="2400" kern="0" dirty="0">
                <a:effectLst/>
                <a:latin typeface="Times New Roman" panose="02020603050405020304" pitchFamily="18" charset="0"/>
                <a:ea typeface="Times New Roman" panose="02020603050405020304" pitchFamily="18" charset="0"/>
              </a:rPr>
              <a:t>, through whom also He made the world.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rPr>
              <a:t>Note that Jesus is the heir of all things is also the Son of God</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rPr>
              <a:t>Thus as the other sons of God, we inherit all things with Jesus “the” Son of God.”</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1 Peter 1:4 </a:t>
            </a:r>
            <a:r>
              <a:rPr lang="en-US" sz="2400" kern="100" dirty="0">
                <a:effectLst/>
                <a:latin typeface="Times New Roman" panose="02020603050405020304" pitchFamily="18" charset="0"/>
                <a:ea typeface="Calibri" panose="020F0502020204030204" pitchFamily="34" charset="0"/>
              </a:rPr>
              <a:t> to </a:t>
            </a:r>
            <a:r>
              <a:rPr lang="en-US" sz="2400" i="1" kern="100" dirty="0">
                <a:effectLst/>
                <a:latin typeface="Times New Roman" panose="02020603050405020304" pitchFamily="18" charset="0"/>
                <a:ea typeface="Calibri" panose="020F0502020204030204" pitchFamily="34" charset="0"/>
              </a:rPr>
              <a:t>obtain</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an inheritance</a:t>
            </a:r>
            <a:r>
              <a:rPr lang="en-US" sz="2400" kern="100" dirty="0">
                <a:effectLst/>
                <a:latin typeface="Times New Roman" panose="02020603050405020304" pitchFamily="18" charset="0"/>
                <a:ea typeface="Calibri" panose="020F0502020204030204" pitchFamily="34" charset="0"/>
              </a:rPr>
              <a:t> </a:t>
            </a:r>
            <a:r>
              <a:rPr lang="en-US" sz="2400" i="1" kern="100" dirty="0">
                <a:effectLst/>
                <a:latin typeface="Times New Roman" panose="02020603050405020304" pitchFamily="18" charset="0"/>
                <a:ea typeface="Calibri" panose="020F0502020204030204" pitchFamily="34" charset="0"/>
              </a:rPr>
              <a:t>which is</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imperishable and undefiled</a:t>
            </a:r>
            <a:r>
              <a:rPr lang="en-US" sz="2400" kern="100" dirty="0">
                <a:effectLst/>
                <a:latin typeface="Times New Roman" panose="02020603050405020304" pitchFamily="18" charset="0"/>
                <a:ea typeface="Calibri" panose="020F0502020204030204" pitchFamily="34" charset="0"/>
              </a:rPr>
              <a:t> and will not fade away, reserved </a:t>
            </a:r>
            <a:r>
              <a:rPr lang="en-US" sz="2400" b="1" u="sng" kern="100" dirty="0">
                <a:effectLst/>
                <a:latin typeface="Times New Roman" panose="02020603050405020304" pitchFamily="18" charset="0"/>
                <a:ea typeface="Calibri" panose="020F0502020204030204" pitchFamily="34" charset="0"/>
              </a:rPr>
              <a:t>in heaven</a:t>
            </a:r>
            <a:r>
              <a:rPr lang="en-US" sz="2400" kern="100" dirty="0">
                <a:effectLst/>
                <a:latin typeface="Times New Roman" panose="02020603050405020304" pitchFamily="18" charset="0"/>
                <a:ea typeface="Calibri" panose="020F0502020204030204" pitchFamily="34" charset="0"/>
              </a:rPr>
              <a:t> for </a:t>
            </a:r>
            <a:r>
              <a:rPr lang="en-US" sz="2400" b="1" u="sng" kern="100" dirty="0">
                <a:effectLs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(Heavenly spiritual inheritance)</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Ephesians 1:1-3 …</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rPr>
              <a:t>To the saints</a:t>
            </a:r>
            <a:r>
              <a:rPr lang="en-US" sz="2400" kern="0" dirty="0">
                <a:effectLst/>
                <a:latin typeface="Times New Roman" panose="02020603050405020304" pitchFamily="18" charset="0"/>
                <a:ea typeface="Times New Roman" panose="02020603050405020304" pitchFamily="18" charset="0"/>
              </a:rPr>
              <a:t> who are at Ephesus and </a:t>
            </a:r>
            <a:r>
              <a:rPr lang="en-US" sz="2400" i="1" kern="0" dirty="0">
                <a:effectLst/>
                <a:latin typeface="Times New Roman" panose="02020603050405020304" pitchFamily="18" charset="0"/>
                <a:ea typeface="Times New Roman" panose="02020603050405020304" pitchFamily="18" charset="0"/>
              </a:rPr>
              <a:t>who are</a:t>
            </a:r>
            <a:r>
              <a:rPr lang="en-US" sz="2400" kern="0" dirty="0">
                <a:effectLst/>
                <a:latin typeface="Times New Roman" panose="02020603050405020304" pitchFamily="18" charset="0"/>
                <a:ea typeface="Times New Roman" panose="02020603050405020304" pitchFamily="18" charset="0"/>
              </a:rPr>
              <a:t> faithful </a:t>
            </a:r>
            <a:r>
              <a:rPr lang="en-US" sz="2400" b="1" u="sng" kern="0" dirty="0">
                <a:effectLst/>
                <a:latin typeface="Times New Roman" panose="02020603050405020304" pitchFamily="18" charset="0"/>
                <a:ea typeface="Times New Roman" panose="02020603050405020304" pitchFamily="18" charset="0"/>
              </a:rPr>
              <a:t>in Christ Jesus</a:t>
            </a:r>
            <a:r>
              <a:rPr lang="en-US" sz="2400" kern="0" dirty="0">
                <a:effectLst/>
                <a:latin typeface="Times New Roman" panose="02020603050405020304" pitchFamily="18" charset="0"/>
                <a:ea typeface="Times New Roman" panose="02020603050405020304" pitchFamily="18" charset="0"/>
              </a:rPr>
              <a:t>: </a:t>
            </a:r>
            <a:br>
              <a:rPr lang="en-US" sz="2400" kern="0" dirty="0">
                <a:effectLst/>
                <a:latin typeface="Times New Roman" panose="02020603050405020304" pitchFamily="18" charset="0"/>
                <a:ea typeface="Times New Roman" panose="02020603050405020304" pitchFamily="18" charset="0"/>
              </a:rPr>
            </a:br>
            <a:r>
              <a:rPr lang="en-US" sz="2400" kern="0" baseline="30000" dirty="0">
                <a:solidFill>
                  <a:srgbClr val="000000"/>
                </a:solidFill>
                <a:effectLst/>
                <a:latin typeface="Times New Roman" panose="02020603050405020304" pitchFamily="18" charset="0"/>
                <a:ea typeface="Times New Roman" panose="02020603050405020304" pitchFamily="18" charset="0"/>
              </a:rPr>
              <a:t>2 </a:t>
            </a:r>
            <a:r>
              <a:rPr lang="en-US" sz="2400" kern="0" dirty="0">
                <a:effectLst/>
                <a:latin typeface="Times New Roman" panose="02020603050405020304" pitchFamily="18" charset="0"/>
                <a:ea typeface="Times New Roman" panose="02020603050405020304" pitchFamily="18" charset="0"/>
              </a:rPr>
              <a:t> Grace to you and peace from God our Father and the Lord Jesus Christ. </a:t>
            </a:r>
            <a:r>
              <a:rPr lang="en-US" sz="2400" kern="0" baseline="30000" dirty="0">
                <a:solidFill>
                  <a:srgbClr val="000000"/>
                </a:solidFill>
                <a:effectLst/>
                <a:latin typeface="Times New Roman" panose="02020603050405020304" pitchFamily="18" charset="0"/>
                <a:ea typeface="Times New Roman" panose="02020603050405020304" pitchFamily="18" charset="0"/>
              </a:rPr>
              <a:t>3 </a:t>
            </a:r>
            <a:r>
              <a:rPr lang="en-US" sz="2400" kern="0" dirty="0">
                <a:effectLst/>
                <a:latin typeface="Times New Roman" panose="02020603050405020304" pitchFamily="18" charset="0"/>
                <a:ea typeface="Times New Roman" panose="02020603050405020304" pitchFamily="18" charset="0"/>
              </a:rPr>
              <a:t> Blessed </a:t>
            </a:r>
            <a:r>
              <a:rPr lang="en-US" sz="2400" i="1" kern="0" dirty="0">
                <a:effectLst/>
                <a:latin typeface="Times New Roman" panose="02020603050405020304" pitchFamily="18" charset="0"/>
                <a:ea typeface="Times New Roman" panose="02020603050405020304" pitchFamily="18" charset="0"/>
              </a:rPr>
              <a:t>be</a:t>
            </a:r>
            <a:r>
              <a:rPr lang="en-US" sz="2400" kern="0" dirty="0">
                <a:effectLst/>
                <a:latin typeface="Times New Roman" panose="02020603050405020304" pitchFamily="18" charset="0"/>
                <a:ea typeface="Times New Roman" panose="02020603050405020304" pitchFamily="18" charset="0"/>
              </a:rPr>
              <a:t> the God and Father of our Lord Jesus Christ, who has </a:t>
            </a:r>
            <a:r>
              <a:rPr lang="en-US" sz="2400" b="1" u="sng" kern="0" dirty="0">
                <a:effectLst/>
                <a:latin typeface="Times New Roman" panose="02020603050405020304" pitchFamily="18" charset="0"/>
                <a:ea typeface="Times New Roman" panose="02020603050405020304" pitchFamily="18" charset="0"/>
              </a:rPr>
              <a:t>blessed us with every spiritual blessing</a:t>
            </a:r>
            <a:r>
              <a:rPr lang="en-US" sz="2400" kern="0" dirty="0">
                <a:effectLst/>
                <a:latin typeface="Times New Roman" panose="02020603050405020304" pitchFamily="18" charset="0"/>
                <a:ea typeface="Times New Roman" panose="02020603050405020304" pitchFamily="18" charset="0"/>
              </a:rPr>
              <a:t> in the heavenly </a:t>
            </a:r>
            <a:r>
              <a:rPr lang="en-US" sz="2400" i="1" kern="0" dirty="0">
                <a:effectLst/>
                <a:latin typeface="Times New Roman" panose="02020603050405020304" pitchFamily="18" charset="0"/>
                <a:ea typeface="Times New Roman" panose="02020603050405020304" pitchFamily="18" charset="0"/>
              </a:rPr>
              <a:t>places</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rPr>
              <a:t>in Christ</a:t>
            </a:r>
            <a:r>
              <a:rPr lang="en-US" sz="2400"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3562391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Example of the Promised Land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719199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94162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Promise to Abraham</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Genesis 12:7 </a:t>
            </a:r>
            <a:r>
              <a:rPr lang="en-US" sz="2400" kern="100" dirty="0">
                <a:effectLst/>
                <a:latin typeface="Times New Roman" panose="02020603050405020304" pitchFamily="18" charset="0"/>
                <a:ea typeface="Calibri" panose="020F0502020204030204" pitchFamily="34" charset="0"/>
              </a:rPr>
              <a:t>The </a:t>
            </a:r>
            <a:r>
              <a:rPr lang="en-US" sz="2400" kern="100" cap="small" dirty="0">
                <a:effectLst/>
                <a:latin typeface="Times New Roman" panose="02020603050405020304" pitchFamily="18" charset="0"/>
                <a:ea typeface="Calibri" panose="020F0502020204030204" pitchFamily="34" charset="0"/>
              </a:rPr>
              <a:t>LORD</a:t>
            </a:r>
            <a:r>
              <a:rPr lang="en-US" sz="2400" kern="100" dirty="0">
                <a:effectLst/>
                <a:latin typeface="Times New Roman" panose="02020603050405020304" pitchFamily="18" charset="0"/>
                <a:ea typeface="Calibri" panose="020F0502020204030204" pitchFamily="34" charset="0"/>
              </a:rPr>
              <a:t> appeared to Abram and said, "To your descendants </a:t>
            </a:r>
            <a:r>
              <a:rPr lang="en-US" sz="2400" b="1" u="sng" kern="100" dirty="0">
                <a:effectLst/>
                <a:highlight>
                  <a:srgbClr val="FFFF00"/>
                </a:highlight>
                <a:latin typeface="Times New Roman" panose="02020603050405020304" pitchFamily="18" charset="0"/>
                <a:ea typeface="Calibri" panose="020F0502020204030204" pitchFamily="34" charset="0"/>
              </a:rPr>
              <a:t>I will give</a:t>
            </a:r>
            <a:r>
              <a:rPr lang="en-US" sz="2400" b="1" u="sng" kern="100" dirty="0">
                <a:effectLst/>
                <a:latin typeface="Times New Roman" panose="02020603050405020304" pitchFamily="18" charset="0"/>
                <a:ea typeface="Calibri" panose="020F0502020204030204" pitchFamily="34" charset="0"/>
              </a:rPr>
              <a:t> this </a:t>
            </a:r>
            <a:r>
              <a:rPr lang="en-US" sz="2400" b="1" u="sng" kern="100" dirty="0">
                <a:effectLst/>
                <a:highlight>
                  <a:srgbClr val="FFFF00"/>
                </a:highlight>
                <a:latin typeface="Times New Roman" panose="02020603050405020304" pitchFamily="18" charset="0"/>
                <a:ea typeface="Calibri" panose="020F0502020204030204" pitchFamily="34" charset="0"/>
              </a:rPr>
              <a:t>land</a:t>
            </a: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Genesis 13:14-15 </a:t>
            </a:r>
            <a:r>
              <a:rPr lang="en-US" sz="2400" kern="100" dirty="0">
                <a:effectLst/>
                <a:latin typeface="Times New Roman" panose="02020603050405020304" pitchFamily="18" charset="0"/>
                <a:ea typeface="Calibri" panose="020F0502020204030204" pitchFamily="34" charset="0"/>
              </a:rPr>
              <a:t> The </a:t>
            </a:r>
            <a:r>
              <a:rPr lang="en-US" sz="2400" kern="100" cap="small" dirty="0">
                <a:effectLst/>
                <a:latin typeface="Times New Roman" panose="02020603050405020304" pitchFamily="18" charset="0"/>
                <a:ea typeface="Calibri" panose="020F0502020204030204" pitchFamily="34" charset="0"/>
              </a:rPr>
              <a:t>LORD</a:t>
            </a:r>
            <a:r>
              <a:rPr lang="en-US" sz="2400" kern="100" dirty="0">
                <a:effectLst/>
                <a:latin typeface="Times New Roman" panose="02020603050405020304" pitchFamily="18" charset="0"/>
                <a:ea typeface="Calibri" panose="020F0502020204030204" pitchFamily="34" charset="0"/>
              </a:rPr>
              <a:t> said to Abram, after Lot had separated from him, "Now lift up your eyes and look from the place where you are, northward and southward and eastward and westward; </a:t>
            </a:r>
            <a:br>
              <a:rPr lang="en-US" sz="2400" kern="100" dirty="0">
                <a:effectLst/>
                <a:latin typeface="Times New Roman" panose="02020603050405020304" pitchFamily="18" charset="0"/>
                <a:ea typeface="Calibri" panose="020F0502020204030204" pitchFamily="34" charset="0"/>
              </a:rPr>
            </a:br>
            <a:r>
              <a:rPr lang="en-US" sz="2400" kern="100" baseline="30000" dirty="0">
                <a:solidFill>
                  <a:srgbClr val="000000"/>
                </a:solidFill>
                <a:effectLst/>
                <a:latin typeface="Times New Roman" panose="02020603050405020304" pitchFamily="18" charset="0"/>
                <a:ea typeface="Calibri" panose="020F0502020204030204" pitchFamily="34" charset="0"/>
              </a:rPr>
              <a:t>15 </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for all the </a:t>
            </a:r>
            <a:r>
              <a:rPr lang="en-US" sz="2400" b="1" u="sng" kern="100" dirty="0">
                <a:effectLst/>
                <a:highlight>
                  <a:srgbClr val="FFFF00"/>
                </a:highlight>
                <a:latin typeface="Times New Roman" panose="02020603050405020304" pitchFamily="18" charset="0"/>
                <a:ea typeface="Calibri" panose="020F0502020204030204" pitchFamily="34" charset="0"/>
              </a:rPr>
              <a:t>land</a:t>
            </a:r>
            <a:r>
              <a:rPr lang="en-US" sz="2400" b="1" u="sng" kern="100" dirty="0">
                <a:effectLst/>
                <a:latin typeface="Times New Roman" panose="02020603050405020304" pitchFamily="18" charset="0"/>
                <a:ea typeface="Calibri" panose="020F0502020204030204" pitchFamily="34" charset="0"/>
              </a:rPr>
              <a:t> which you see</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highlight>
                  <a:srgbClr val="FFFF00"/>
                </a:highlight>
                <a:latin typeface="Times New Roman" panose="02020603050405020304" pitchFamily="18" charset="0"/>
                <a:ea typeface="Calibri" panose="020F0502020204030204" pitchFamily="34" charset="0"/>
              </a:rPr>
              <a:t>I will give it</a:t>
            </a:r>
            <a:r>
              <a:rPr lang="en-US" sz="2400" b="1" kern="100" dirty="0">
                <a:effectLst/>
                <a:latin typeface="Times New Roman" panose="02020603050405020304" pitchFamily="18" charset="0"/>
                <a:ea typeface="Calibri" panose="020F0502020204030204" pitchFamily="34" charset="0"/>
              </a:rPr>
              <a:t> to you and to your descendants forever</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Genesis 15:18 </a:t>
            </a:r>
            <a:r>
              <a:rPr lang="en-US" sz="2400" kern="0" dirty="0">
                <a:effectLst/>
                <a:latin typeface="Times New Roman" panose="02020603050405020304" pitchFamily="18" charset="0"/>
                <a:ea typeface="Times New Roman" panose="02020603050405020304" pitchFamily="18" charset="0"/>
              </a:rPr>
              <a:t> On that day the </a:t>
            </a:r>
            <a:r>
              <a:rPr lang="en-US" sz="2400" kern="0" cap="small" dirty="0">
                <a:effectLst/>
                <a:latin typeface="Times New Roman" panose="02020603050405020304" pitchFamily="18" charset="0"/>
                <a:ea typeface="Times New Roman" panose="02020603050405020304" pitchFamily="18" charset="0"/>
              </a:rPr>
              <a:t>LORD</a:t>
            </a:r>
            <a:r>
              <a:rPr lang="en-US" sz="2400" kern="0" dirty="0">
                <a:effectLst/>
                <a:latin typeface="Times New Roman" panose="02020603050405020304" pitchFamily="18" charset="0"/>
                <a:ea typeface="Times New Roman" panose="02020603050405020304" pitchFamily="18" charset="0"/>
              </a:rPr>
              <a:t> made a covenant with Abram, saying, "</a:t>
            </a:r>
            <a:r>
              <a:rPr lang="en-US" sz="2400" b="1" u="sng" kern="0" dirty="0">
                <a:effectLst/>
                <a:latin typeface="Times New Roman" panose="02020603050405020304" pitchFamily="18" charset="0"/>
                <a:ea typeface="Times New Roman" panose="02020603050405020304" pitchFamily="18" charset="0"/>
              </a:rPr>
              <a:t>To your descendants </a:t>
            </a:r>
            <a:r>
              <a:rPr lang="en-US" sz="2400" b="1" u="sng" kern="0" dirty="0">
                <a:effectLst/>
                <a:highlight>
                  <a:srgbClr val="FFFF00"/>
                </a:highlight>
                <a:latin typeface="Times New Roman" panose="02020603050405020304" pitchFamily="18" charset="0"/>
                <a:ea typeface="Times New Roman" panose="02020603050405020304" pitchFamily="18" charset="0"/>
              </a:rPr>
              <a:t>I have given</a:t>
            </a:r>
            <a:r>
              <a:rPr lang="en-US" sz="2400" b="1" u="sng" kern="0" dirty="0">
                <a:effectLst/>
                <a:latin typeface="Times New Roman" panose="02020603050405020304" pitchFamily="18" charset="0"/>
                <a:ea typeface="Times New Roman" panose="02020603050405020304" pitchFamily="18" charset="0"/>
              </a:rPr>
              <a:t> this </a:t>
            </a:r>
            <a:r>
              <a:rPr lang="en-US" sz="2400" b="1" u="sng" kern="0" dirty="0">
                <a:effectLst/>
                <a:highlight>
                  <a:srgbClr val="FFFF00"/>
                </a:highlight>
                <a:latin typeface="Times New Roman" panose="02020603050405020304" pitchFamily="18" charset="0"/>
                <a:ea typeface="Times New Roman" panose="02020603050405020304" pitchFamily="18" charset="0"/>
              </a:rPr>
              <a:t>land</a:t>
            </a:r>
            <a:r>
              <a:rPr lang="en-US" sz="2400" kern="0" dirty="0">
                <a:effectLst/>
                <a:latin typeface="Times New Roman" panose="02020603050405020304" pitchFamily="18" charset="0"/>
                <a:ea typeface="Times New Roman" panose="02020603050405020304" pitchFamily="18" charset="0"/>
              </a:rPr>
              <a:t>, From the river of Egypt as far as the great river, the river Euphrates: </a:t>
            </a: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253087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41013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Promise to Isaac</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Genesis 26:3 </a:t>
            </a:r>
            <a:r>
              <a:rPr lang="en-US" sz="2800" dirty="0">
                <a:effectLst/>
                <a:latin typeface="Times New Roman" panose="02020603050405020304" pitchFamily="18" charset="0"/>
                <a:ea typeface="Calibri" panose="020F0502020204030204" pitchFamily="34" charset="0"/>
              </a:rPr>
              <a:t> "Sojourn in this land and I will be with you and bless you, for </a:t>
            </a:r>
            <a:r>
              <a:rPr lang="en-US" sz="2800" b="1" u="sng" dirty="0">
                <a:effectLst/>
                <a:latin typeface="Times New Roman" panose="02020603050405020304" pitchFamily="18" charset="0"/>
                <a:ea typeface="Calibri" panose="020F0502020204030204" pitchFamily="34" charset="0"/>
              </a:rPr>
              <a:t>to you and to your descendants </a:t>
            </a:r>
            <a:r>
              <a:rPr lang="en-US" sz="2800" b="1" u="sng" dirty="0">
                <a:effectLst/>
                <a:highlight>
                  <a:srgbClr val="FFFF00"/>
                </a:highlight>
                <a:latin typeface="Times New Roman" panose="02020603050405020304" pitchFamily="18" charset="0"/>
                <a:ea typeface="Calibri" panose="020F0502020204030204" pitchFamily="34" charset="0"/>
              </a:rPr>
              <a:t>I will give</a:t>
            </a:r>
            <a:r>
              <a:rPr lang="en-US" sz="2800" b="1" u="sng" dirty="0">
                <a:effectLst/>
                <a:latin typeface="Times New Roman" panose="02020603050405020304" pitchFamily="18" charset="0"/>
                <a:ea typeface="Calibri" panose="020F0502020204030204" pitchFamily="34" charset="0"/>
              </a:rPr>
              <a:t> all </a:t>
            </a:r>
            <a:r>
              <a:rPr lang="en-US" sz="2800" b="1" u="sng" dirty="0">
                <a:effectLst/>
                <a:highlight>
                  <a:srgbClr val="FFFF00"/>
                </a:highlight>
                <a:latin typeface="Times New Roman" panose="02020603050405020304" pitchFamily="18" charset="0"/>
                <a:ea typeface="Calibri" panose="020F0502020204030204" pitchFamily="34" charset="0"/>
              </a:rPr>
              <a:t>these lands</a:t>
            </a:r>
            <a:endParaRPr lang="en-US" sz="2800" dirty="0">
              <a:effectLst/>
              <a:highlight>
                <a:srgbClr val="FFFF00"/>
              </a:highligh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800" b="1" u="sng"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Promise to Jacob (Israel)</a:t>
            </a:r>
          </a:p>
          <a:p>
            <a:pPr marL="0" marR="0">
              <a:lnSpc>
                <a:spcPct val="107000"/>
              </a:lnSpc>
              <a:spcBef>
                <a:spcPts val="0"/>
              </a:spcBef>
              <a:spcAft>
                <a:spcPts val="0"/>
              </a:spcAft>
            </a:pPr>
            <a:endParaRPr lang="en-US" sz="2800" b="1" u="sng"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Genesis 28:13-14 </a:t>
            </a:r>
            <a:r>
              <a:rPr lang="en-US" sz="2800" dirty="0">
                <a:effectLst/>
                <a:latin typeface="Times New Roman" panose="02020603050405020304" pitchFamily="18" charset="0"/>
                <a:ea typeface="Calibri" panose="020F0502020204030204" pitchFamily="34" charset="0"/>
              </a:rPr>
              <a:t> And behold, the </a:t>
            </a:r>
            <a:r>
              <a:rPr lang="en-US" sz="2800" cap="small" dirty="0">
                <a:effectLst/>
                <a:latin typeface="Times New Roman" panose="02020603050405020304" pitchFamily="18" charset="0"/>
                <a:ea typeface="Calibri" panose="020F0502020204030204" pitchFamily="34" charset="0"/>
              </a:rPr>
              <a:t>LORD</a:t>
            </a:r>
            <a:r>
              <a:rPr lang="en-US" sz="2800" dirty="0">
                <a:effectLst/>
                <a:latin typeface="Times New Roman" panose="02020603050405020304" pitchFamily="18" charset="0"/>
                <a:ea typeface="Calibri" panose="020F0502020204030204" pitchFamily="34" charset="0"/>
              </a:rPr>
              <a:t> stood above it and said, "I am the </a:t>
            </a:r>
            <a:r>
              <a:rPr lang="en-US" sz="2800" cap="small" dirty="0">
                <a:effectLst/>
                <a:latin typeface="Times New Roman" panose="02020603050405020304" pitchFamily="18" charset="0"/>
                <a:ea typeface="Calibri" panose="020F0502020204030204" pitchFamily="34" charset="0"/>
              </a:rPr>
              <a:t>LORD</a:t>
            </a:r>
            <a:r>
              <a:rPr lang="en-US" sz="2800" dirty="0">
                <a:effectLst/>
                <a:latin typeface="Times New Roman" panose="02020603050405020304" pitchFamily="18" charset="0"/>
                <a:ea typeface="Calibri" panose="020F0502020204030204" pitchFamily="34" charset="0"/>
              </a:rPr>
              <a:t>, the God of your father Abraham and the God of Isaac; </a:t>
            </a:r>
            <a:r>
              <a:rPr lang="en-US" sz="2800" b="1" u="sng" dirty="0">
                <a:effectLst/>
                <a:highlight>
                  <a:srgbClr val="FFFF00"/>
                </a:highlight>
                <a:latin typeface="Times New Roman" panose="02020603050405020304" pitchFamily="18" charset="0"/>
                <a:ea typeface="Calibri" panose="020F0502020204030204" pitchFamily="34" charset="0"/>
              </a:rPr>
              <a:t>the land </a:t>
            </a:r>
            <a:r>
              <a:rPr lang="en-US" sz="2800" b="1" u="sng" dirty="0">
                <a:effectLst/>
                <a:latin typeface="Times New Roman" panose="02020603050405020304" pitchFamily="18" charset="0"/>
                <a:ea typeface="Calibri" panose="020F0502020204030204" pitchFamily="34" charset="0"/>
              </a:rPr>
              <a:t>on which you lie, </a:t>
            </a:r>
            <a:r>
              <a:rPr lang="en-US" sz="2800" b="1" u="sng" dirty="0">
                <a:effectLst/>
                <a:highlight>
                  <a:srgbClr val="FFFF00"/>
                </a:highlight>
                <a:latin typeface="Times New Roman" panose="02020603050405020304" pitchFamily="18" charset="0"/>
                <a:ea typeface="Calibri" panose="020F0502020204030204" pitchFamily="34" charset="0"/>
              </a:rPr>
              <a:t>I will give</a:t>
            </a:r>
            <a:r>
              <a:rPr lang="en-US" sz="2800" b="1" u="sng" dirty="0">
                <a:effectLst/>
                <a:latin typeface="Times New Roman" panose="02020603050405020304" pitchFamily="18" charset="0"/>
                <a:ea typeface="Calibri" panose="020F0502020204030204" pitchFamily="34" charset="0"/>
              </a:rPr>
              <a:t> it to you and to your descendants</a:t>
            </a:r>
            <a:r>
              <a:rPr lang="en-US" sz="28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6462423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81117</TotalTime>
  <Words>37853</Words>
  <Application>Microsoft Office PowerPoint</Application>
  <PresentationFormat>Widescreen</PresentationFormat>
  <Paragraphs>3135</Paragraphs>
  <Slides>351</Slides>
  <Notes>55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351</vt:i4>
      </vt:variant>
    </vt:vector>
  </HeadingPairs>
  <TitlesOfParts>
    <vt:vector size="360" baseType="lpstr">
      <vt:lpstr>Arial</vt:lpstr>
      <vt:lpstr>Calibri</vt:lpstr>
      <vt:lpstr>Calibri Light</vt:lpstr>
      <vt:lpstr>Courier New</vt:lpstr>
      <vt:lpstr>Gentium</vt:lpstr>
      <vt:lpstr>Gill Sans MT</vt:lpstr>
      <vt:lpstr>Symbol</vt:lpstr>
      <vt:lpstr>Times New Roman</vt:lpstr>
      <vt:lpstr>Parcel</vt:lpstr>
      <vt:lpstr>Church of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of Christ</dc:title>
  <dc:creator>BRIAN HALEY</dc:creator>
  <cp:lastModifiedBy>Robert McDonald</cp:lastModifiedBy>
  <cp:revision>134</cp:revision>
  <cp:lastPrinted>2023-08-25T22:30:44Z</cp:lastPrinted>
  <dcterms:created xsi:type="dcterms:W3CDTF">2023-06-03T18:53:09Z</dcterms:created>
  <dcterms:modified xsi:type="dcterms:W3CDTF">2023-08-27T14:13:20Z</dcterms:modified>
</cp:coreProperties>
</file>