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36"/>
  </p:notesMasterIdLst>
  <p:sldIdLst>
    <p:sldId id="256" r:id="rId2"/>
    <p:sldId id="639" r:id="rId3"/>
    <p:sldId id="676" r:id="rId4"/>
    <p:sldId id="677" r:id="rId5"/>
    <p:sldId id="643" r:id="rId6"/>
    <p:sldId id="654" r:id="rId7"/>
    <p:sldId id="638" r:id="rId8"/>
    <p:sldId id="678" r:id="rId9"/>
    <p:sldId id="640" r:id="rId10"/>
    <p:sldId id="655" r:id="rId11"/>
    <p:sldId id="656" r:id="rId12"/>
    <p:sldId id="657" r:id="rId13"/>
    <p:sldId id="658" r:id="rId14"/>
    <p:sldId id="659" r:id="rId15"/>
    <p:sldId id="660" r:id="rId16"/>
    <p:sldId id="661" r:id="rId17"/>
    <p:sldId id="718" r:id="rId18"/>
    <p:sldId id="719" r:id="rId19"/>
    <p:sldId id="721" r:id="rId20"/>
    <p:sldId id="720" r:id="rId21"/>
    <p:sldId id="723" r:id="rId22"/>
    <p:sldId id="724" r:id="rId23"/>
    <p:sldId id="725" r:id="rId24"/>
    <p:sldId id="727" r:id="rId25"/>
    <p:sldId id="746" r:id="rId26"/>
    <p:sldId id="752" r:id="rId27"/>
    <p:sldId id="728" r:id="rId28"/>
    <p:sldId id="729" r:id="rId29"/>
    <p:sldId id="714" r:id="rId30"/>
    <p:sldId id="730" r:id="rId31"/>
    <p:sldId id="731" r:id="rId32"/>
    <p:sldId id="732" r:id="rId33"/>
    <p:sldId id="753" r:id="rId34"/>
    <p:sldId id="733" r:id="rId35"/>
    <p:sldId id="717" r:id="rId36"/>
    <p:sldId id="734" r:id="rId37"/>
    <p:sldId id="736" r:id="rId38"/>
    <p:sldId id="737" r:id="rId39"/>
    <p:sldId id="738" r:id="rId40"/>
    <p:sldId id="739" r:id="rId41"/>
    <p:sldId id="740" r:id="rId42"/>
    <p:sldId id="754" r:id="rId43"/>
    <p:sldId id="741" r:id="rId44"/>
    <p:sldId id="794" r:id="rId45"/>
    <p:sldId id="755" r:id="rId46"/>
    <p:sldId id="742" r:id="rId47"/>
    <p:sldId id="757" r:id="rId48"/>
    <p:sldId id="756" r:id="rId49"/>
    <p:sldId id="760" r:id="rId50"/>
    <p:sldId id="759" r:id="rId51"/>
    <p:sldId id="743" r:id="rId52"/>
    <p:sldId id="761" r:id="rId53"/>
    <p:sldId id="764" r:id="rId54"/>
    <p:sldId id="762" r:id="rId55"/>
    <p:sldId id="745" r:id="rId56"/>
    <p:sldId id="715" r:id="rId57"/>
    <p:sldId id="716" r:id="rId58"/>
    <p:sldId id="763" r:id="rId59"/>
    <p:sldId id="747" r:id="rId60"/>
    <p:sldId id="768" r:id="rId61"/>
    <p:sldId id="766" r:id="rId62"/>
    <p:sldId id="748" r:id="rId63"/>
    <p:sldId id="771" r:id="rId64"/>
    <p:sldId id="772" r:id="rId65"/>
    <p:sldId id="765" r:id="rId66"/>
    <p:sldId id="749" r:id="rId67"/>
    <p:sldId id="751" r:id="rId68"/>
    <p:sldId id="767" r:id="rId69"/>
    <p:sldId id="769" r:id="rId70"/>
    <p:sldId id="750" r:id="rId71"/>
    <p:sldId id="770" r:id="rId72"/>
    <p:sldId id="773" r:id="rId73"/>
    <p:sldId id="774" r:id="rId74"/>
    <p:sldId id="775" r:id="rId75"/>
    <p:sldId id="780" r:id="rId76"/>
    <p:sldId id="776" r:id="rId77"/>
    <p:sldId id="778" r:id="rId78"/>
    <p:sldId id="777" r:id="rId79"/>
    <p:sldId id="779" r:id="rId80"/>
    <p:sldId id="781" r:id="rId81"/>
    <p:sldId id="785" r:id="rId82"/>
    <p:sldId id="782" r:id="rId83"/>
    <p:sldId id="786" r:id="rId84"/>
    <p:sldId id="787" r:id="rId85"/>
    <p:sldId id="790" r:id="rId86"/>
    <p:sldId id="789" r:id="rId87"/>
    <p:sldId id="791" r:id="rId88"/>
    <p:sldId id="792" r:id="rId89"/>
    <p:sldId id="793" r:id="rId90"/>
    <p:sldId id="796" r:id="rId91"/>
    <p:sldId id="799" r:id="rId92"/>
    <p:sldId id="798" r:id="rId93"/>
    <p:sldId id="797" r:id="rId94"/>
    <p:sldId id="801" r:id="rId95"/>
    <p:sldId id="803" r:id="rId96"/>
    <p:sldId id="802" r:id="rId97"/>
    <p:sldId id="804" r:id="rId98"/>
    <p:sldId id="795" r:id="rId99"/>
    <p:sldId id="807" r:id="rId100"/>
    <p:sldId id="808" r:id="rId101"/>
    <p:sldId id="816" r:id="rId102"/>
    <p:sldId id="817" r:id="rId103"/>
    <p:sldId id="810" r:id="rId104"/>
    <p:sldId id="809" r:id="rId105"/>
    <p:sldId id="811" r:id="rId106"/>
    <p:sldId id="806" r:id="rId107"/>
    <p:sldId id="812" r:id="rId108"/>
    <p:sldId id="813" r:id="rId109"/>
    <p:sldId id="814" r:id="rId110"/>
    <p:sldId id="815" r:id="rId111"/>
    <p:sldId id="805" r:id="rId112"/>
    <p:sldId id="818" r:id="rId113"/>
    <p:sldId id="822" r:id="rId114"/>
    <p:sldId id="821" r:id="rId115"/>
    <p:sldId id="819" r:id="rId116"/>
    <p:sldId id="824" r:id="rId117"/>
    <p:sldId id="820" r:id="rId118"/>
    <p:sldId id="823" r:id="rId119"/>
    <p:sldId id="825" r:id="rId120"/>
    <p:sldId id="826" r:id="rId121"/>
    <p:sldId id="853" r:id="rId122"/>
    <p:sldId id="852" r:id="rId123"/>
    <p:sldId id="854" r:id="rId124"/>
    <p:sldId id="830" r:id="rId125"/>
    <p:sldId id="829" r:id="rId126"/>
    <p:sldId id="832" r:id="rId127"/>
    <p:sldId id="834" r:id="rId128"/>
    <p:sldId id="835" r:id="rId129"/>
    <p:sldId id="836" r:id="rId130"/>
    <p:sldId id="837" r:id="rId131"/>
    <p:sldId id="838" r:id="rId132"/>
    <p:sldId id="839" r:id="rId133"/>
    <p:sldId id="840" r:id="rId134"/>
    <p:sldId id="841" r:id="rId135"/>
    <p:sldId id="894" r:id="rId136"/>
    <p:sldId id="842" r:id="rId137"/>
    <p:sldId id="895" r:id="rId138"/>
    <p:sldId id="844" r:id="rId139"/>
    <p:sldId id="845" r:id="rId140"/>
    <p:sldId id="846" r:id="rId141"/>
    <p:sldId id="847" r:id="rId142"/>
    <p:sldId id="848" r:id="rId143"/>
    <p:sldId id="849" r:id="rId144"/>
    <p:sldId id="850" r:id="rId145"/>
    <p:sldId id="831" r:id="rId146"/>
    <p:sldId id="855" r:id="rId147"/>
    <p:sldId id="856" r:id="rId148"/>
    <p:sldId id="858" r:id="rId149"/>
    <p:sldId id="857" r:id="rId150"/>
    <p:sldId id="871" r:id="rId151"/>
    <p:sldId id="864" r:id="rId152"/>
    <p:sldId id="860" r:id="rId153"/>
    <p:sldId id="863" r:id="rId154"/>
    <p:sldId id="872" r:id="rId155"/>
    <p:sldId id="862" r:id="rId156"/>
    <p:sldId id="875" r:id="rId157"/>
    <p:sldId id="873" r:id="rId158"/>
    <p:sldId id="859" r:id="rId159"/>
    <p:sldId id="869" r:id="rId160"/>
    <p:sldId id="866" r:id="rId161"/>
    <p:sldId id="867" r:id="rId162"/>
    <p:sldId id="868" r:id="rId163"/>
    <p:sldId id="962" r:id="rId164"/>
    <p:sldId id="874" r:id="rId165"/>
    <p:sldId id="877" r:id="rId166"/>
    <p:sldId id="878" r:id="rId167"/>
    <p:sldId id="879" r:id="rId168"/>
    <p:sldId id="886" r:id="rId169"/>
    <p:sldId id="885" r:id="rId170"/>
    <p:sldId id="880" r:id="rId171"/>
    <p:sldId id="898" r:id="rId172"/>
    <p:sldId id="912" r:id="rId173"/>
    <p:sldId id="887" r:id="rId174"/>
    <p:sldId id="888" r:id="rId175"/>
    <p:sldId id="882" r:id="rId176"/>
    <p:sldId id="896" r:id="rId177"/>
    <p:sldId id="891" r:id="rId178"/>
    <p:sldId id="889" r:id="rId179"/>
    <p:sldId id="897" r:id="rId180"/>
    <p:sldId id="913" r:id="rId181"/>
    <p:sldId id="899" r:id="rId182"/>
    <p:sldId id="900" r:id="rId183"/>
    <p:sldId id="901" r:id="rId184"/>
    <p:sldId id="907" r:id="rId185"/>
    <p:sldId id="902" r:id="rId186"/>
    <p:sldId id="322" r:id="rId187"/>
    <p:sldId id="908" r:id="rId188"/>
    <p:sldId id="903" r:id="rId189"/>
    <p:sldId id="353" r:id="rId190"/>
    <p:sldId id="909" r:id="rId191"/>
    <p:sldId id="905" r:id="rId192"/>
    <p:sldId id="892" r:id="rId193"/>
    <p:sldId id="904" r:id="rId194"/>
    <p:sldId id="914" r:id="rId195"/>
    <p:sldId id="910" r:id="rId196"/>
    <p:sldId id="915" r:id="rId197"/>
    <p:sldId id="916" r:id="rId198"/>
    <p:sldId id="917" r:id="rId199"/>
    <p:sldId id="918" r:id="rId200"/>
    <p:sldId id="920" r:id="rId201"/>
    <p:sldId id="921" r:id="rId202"/>
    <p:sldId id="923" r:id="rId203"/>
    <p:sldId id="925" r:id="rId204"/>
    <p:sldId id="926" r:id="rId205"/>
    <p:sldId id="927" r:id="rId206"/>
    <p:sldId id="928" r:id="rId207"/>
    <p:sldId id="929" r:id="rId208"/>
    <p:sldId id="930" r:id="rId209"/>
    <p:sldId id="931" r:id="rId210"/>
    <p:sldId id="933" r:id="rId211"/>
    <p:sldId id="934" r:id="rId212"/>
    <p:sldId id="935" r:id="rId213"/>
    <p:sldId id="936" r:id="rId214"/>
    <p:sldId id="937" r:id="rId215"/>
    <p:sldId id="939" r:id="rId216"/>
    <p:sldId id="940" r:id="rId217"/>
    <p:sldId id="941" r:id="rId218"/>
    <p:sldId id="911" r:id="rId219"/>
    <p:sldId id="943" r:id="rId220"/>
    <p:sldId id="944" r:id="rId221"/>
    <p:sldId id="946" r:id="rId222"/>
    <p:sldId id="947" r:id="rId223"/>
    <p:sldId id="948" r:id="rId224"/>
    <p:sldId id="952" r:id="rId225"/>
    <p:sldId id="950" r:id="rId226"/>
    <p:sldId id="953" r:id="rId227"/>
    <p:sldId id="955" r:id="rId228"/>
    <p:sldId id="954" r:id="rId229"/>
    <p:sldId id="956" r:id="rId230"/>
    <p:sldId id="949" r:id="rId231"/>
    <p:sldId id="957" r:id="rId232"/>
    <p:sldId id="959" r:id="rId233"/>
    <p:sldId id="960" r:id="rId234"/>
    <p:sldId id="961" r:id="rId2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1" d="100"/>
          <a:sy n="81"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D58FA-9E60-4CF2-9CAB-5A39BC9AC69A}" type="datetimeFigureOut">
              <a:rPr lang="en-US" smtClean="0"/>
              <a:t>8/16/2023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233D39-676F-4F26-B20F-00944D4886B1}" type="slidenum">
              <a:rPr lang="en-US" smtClean="0"/>
              <a:t>‹#›</a:t>
            </a:fld>
            <a:endParaRPr lang="en-US" dirty="0"/>
          </a:p>
        </p:txBody>
      </p:sp>
    </p:spTree>
    <p:extLst>
      <p:ext uri="{BB962C8B-B14F-4D97-AF65-F5344CB8AC3E}">
        <p14:creationId xmlns:p14="http://schemas.microsoft.com/office/powerpoint/2010/main" val="2518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a:t>
            </a:fld>
            <a:endParaRPr lang="en-US" dirty="0"/>
          </a:p>
        </p:txBody>
      </p:sp>
    </p:spTree>
    <p:extLst>
      <p:ext uri="{BB962C8B-B14F-4D97-AF65-F5344CB8AC3E}">
        <p14:creationId xmlns:p14="http://schemas.microsoft.com/office/powerpoint/2010/main" val="455981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11</a:t>
            </a:fld>
            <a:endParaRPr lang="en-US" dirty="0"/>
          </a:p>
        </p:txBody>
      </p:sp>
    </p:spTree>
    <p:extLst>
      <p:ext uri="{BB962C8B-B14F-4D97-AF65-F5344CB8AC3E}">
        <p14:creationId xmlns:p14="http://schemas.microsoft.com/office/powerpoint/2010/main" val="80200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12</a:t>
            </a:fld>
            <a:endParaRPr lang="en-US" dirty="0"/>
          </a:p>
        </p:txBody>
      </p:sp>
    </p:spTree>
    <p:extLst>
      <p:ext uri="{BB962C8B-B14F-4D97-AF65-F5344CB8AC3E}">
        <p14:creationId xmlns:p14="http://schemas.microsoft.com/office/powerpoint/2010/main" val="131138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13</a:t>
            </a:fld>
            <a:endParaRPr lang="en-US" dirty="0"/>
          </a:p>
        </p:txBody>
      </p:sp>
    </p:spTree>
    <p:extLst>
      <p:ext uri="{BB962C8B-B14F-4D97-AF65-F5344CB8AC3E}">
        <p14:creationId xmlns:p14="http://schemas.microsoft.com/office/powerpoint/2010/main" val="288088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14</a:t>
            </a:fld>
            <a:endParaRPr lang="en-US" dirty="0"/>
          </a:p>
        </p:txBody>
      </p:sp>
    </p:spTree>
    <p:extLst>
      <p:ext uri="{BB962C8B-B14F-4D97-AF65-F5344CB8AC3E}">
        <p14:creationId xmlns:p14="http://schemas.microsoft.com/office/powerpoint/2010/main" val="5437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15</a:t>
            </a:fld>
            <a:endParaRPr lang="en-US" dirty="0"/>
          </a:p>
        </p:txBody>
      </p:sp>
    </p:spTree>
    <p:extLst>
      <p:ext uri="{BB962C8B-B14F-4D97-AF65-F5344CB8AC3E}">
        <p14:creationId xmlns:p14="http://schemas.microsoft.com/office/powerpoint/2010/main" val="114280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16</a:t>
            </a:fld>
            <a:endParaRPr lang="en-US" dirty="0"/>
          </a:p>
        </p:txBody>
      </p:sp>
    </p:spTree>
    <p:extLst>
      <p:ext uri="{BB962C8B-B14F-4D97-AF65-F5344CB8AC3E}">
        <p14:creationId xmlns:p14="http://schemas.microsoft.com/office/powerpoint/2010/main" val="151895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17</a:t>
            </a:fld>
            <a:endParaRPr lang="en-US" dirty="0"/>
          </a:p>
        </p:txBody>
      </p:sp>
    </p:spTree>
    <p:extLst>
      <p:ext uri="{BB962C8B-B14F-4D97-AF65-F5344CB8AC3E}">
        <p14:creationId xmlns:p14="http://schemas.microsoft.com/office/powerpoint/2010/main" val="336997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18</a:t>
            </a:fld>
            <a:endParaRPr lang="en-US" dirty="0"/>
          </a:p>
        </p:txBody>
      </p:sp>
    </p:spTree>
    <p:extLst>
      <p:ext uri="{BB962C8B-B14F-4D97-AF65-F5344CB8AC3E}">
        <p14:creationId xmlns:p14="http://schemas.microsoft.com/office/powerpoint/2010/main" val="182280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19</a:t>
            </a:fld>
            <a:endParaRPr lang="en-US" dirty="0"/>
          </a:p>
        </p:txBody>
      </p:sp>
    </p:spTree>
    <p:extLst>
      <p:ext uri="{BB962C8B-B14F-4D97-AF65-F5344CB8AC3E}">
        <p14:creationId xmlns:p14="http://schemas.microsoft.com/office/powerpoint/2010/main" val="34506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20</a:t>
            </a:fld>
            <a:endParaRPr lang="en-US" dirty="0"/>
          </a:p>
        </p:txBody>
      </p:sp>
    </p:spTree>
    <p:extLst>
      <p:ext uri="{BB962C8B-B14F-4D97-AF65-F5344CB8AC3E}">
        <p14:creationId xmlns:p14="http://schemas.microsoft.com/office/powerpoint/2010/main" val="371313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a:t>
            </a:fld>
            <a:endParaRPr lang="en-US" dirty="0"/>
          </a:p>
        </p:txBody>
      </p:sp>
    </p:spTree>
    <p:extLst>
      <p:ext uri="{BB962C8B-B14F-4D97-AF65-F5344CB8AC3E}">
        <p14:creationId xmlns:p14="http://schemas.microsoft.com/office/powerpoint/2010/main" val="1743858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21</a:t>
            </a:fld>
            <a:endParaRPr lang="en-US" dirty="0"/>
          </a:p>
        </p:txBody>
      </p:sp>
    </p:spTree>
    <p:extLst>
      <p:ext uri="{BB962C8B-B14F-4D97-AF65-F5344CB8AC3E}">
        <p14:creationId xmlns:p14="http://schemas.microsoft.com/office/powerpoint/2010/main" val="2146135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22</a:t>
            </a:fld>
            <a:endParaRPr lang="en-US" dirty="0"/>
          </a:p>
        </p:txBody>
      </p:sp>
    </p:spTree>
    <p:extLst>
      <p:ext uri="{BB962C8B-B14F-4D97-AF65-F5344CB8AC3E}">
        <p14:creationId xmlns:p14="http://schemas.microsoft.com/office/powerpoint/2010/main" val="895829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23</a:t>
            </a:fld>
            <a:endParaRPr lang="en-US" dirty="0"/>
          </a:p>
        </p:txBody>
      </p:sp>
    </p:spTree>
    <p:extLst>
      <p:ext uri="{BB962C8B-B14F-4D97-AF65-F5344CB8AC3E}">
        <p14:creationId xmlns:p14="http://schemas.microsoft.com/office/powerpoint/2010/main" val="2139004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24</a:t>
            </a:fld>
            <a:endParaRPr lang="en-US" dirty="0"/>
          </a:p>
        </p:txBody>
      </p:sp>
    </p:spTree>
    <p:extLst>
      <p:ext uri="{BB962C8B-B14F-4D97-AF65-F5344CB8AC3E}">
        <p14:creationId xmlns:p14="http://schemas.microsoft.com/office/powerpoint/2010/main" val="1272893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25</a:t>
            </a:fld>
            <a:endParaRPr lang="en-US" dirty="0"/>
          </a:p>
        </p:txBody>
      </p:sp>
    </p:spTree>
    <p:extLst>
      <p:ext uri="{BB962C8B-B14F-4D97-AF65-F5344CB8AC3E}">
        <p14:creationId xmlns:p14="http://schemas.microsoft.com/office/powerpoint/2010/main" val="35258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26</a:t>
            </a:fld>
            <a:endParaRPr lang="en-US" dirty="0"/>
          </a:p>
        </p:txBody>
      </p:sp>
    </p:spTree>
    <p:extLst>
      <p:ext uri="{BB962C8B-B14F-4D97-AF65-F5344CB8AC3E}">
        <p14:creationId xmlns:p14="http://schemas.microsoft.com/office/powerpoint/2010/main" val="361549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27</a:t>
            </a:fld>
            <a:endParaRPr lang="en-US" dirty="0"/>
          </a:p>
        </p:txBody>
      </p:sp>
    </p:spTree>
    <p:extLst>
      <p:ext uri="{BB962C8B-B14F-4D97-AF65-F5344CB8AC3E}">
        <p14:creationId xmlns:p14="http://schemas.microsoft.com/office/powerpoint/2010/main" val="76645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28</a:t>
            </a:fld>
            <a:endParaRPr lang="en-US" dirty="0"/>
          </a:p>
        </p:txBody>
      </p:sp>
    </p:spTree>
    <p:extLst>
      <p:ext uri="{BB962C8B-B14F-4D97-AF65-F5344CB8AC3E}">
        <p14:creationId xmlns:p14="http://schemas.microsoft.com/office/powerpoint/2010/main" val="165795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29</a:t>
            </a:fld>
            <a:endParaRPr lang="en-US" dirty="0"/>
          </a:p>
        </p:txBody>
      </p:sp>
    </p:spTree>
    <p:extLst>
      <p:ext uri="{BB962C8B-B14F-4D97-AF65-F5344CB8AC3E}">
        <p14:creationId xmlns:p14="http://schemas.microsoft.com/office/powerpoint/2010/main" val="136089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30</a:t>
            </a:fld>
            <a:endParaRPr lang="en-US" dirty="0"/>
          </a:p>
        </p:txBody>
      </p:sp>
    </p:spTree>
    <p:extLst>
      <p:ext uri="{BB962C8B-B14F-4D97-AF65-F5344CB8AC3E}">
        <p14:creationId xmlns:p14="http://schemas.microsoft.com/office/powerpoint/2010/main" val="310581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a:t>
            </a:fld>
            <a:endParaRPr lang="en-US" dirty="0"/>
          </a:p>
        </p:txBody>
      </p:sp>
    </p:spTree>
    <p:extLst>
      <p:ext uri="{BB962C8B-B14F-4D97-AF65-F5344CB8AC3E}">
        <p14:creationId xmlns:p14="http://schemas.microsoft.com/office/powerpoint/2010/main" val="280106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31</a:t>
            </a:fld>
            <a:endParaRPr lang="en-US" dirty="0"/>
          </a:p>
        </p:txBody>
      </p:sp>
    </p:spTree>
    <p:extLst>
      <p:ext uri="{BB962C8B-B14F-4D97-AF65-F5344CB8AC3E}">
        <p14:creationId xmlns:p14="http://schemas.microsoft.com/office/powerpoint/2010/main" val="1800333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32</a:t>
            </a:fld>
            <a:endParaRPr lang="en-US" dirty="0"/>
          </a:p>
        </p:txBody>
      </p:sp>
    </p:spTree>
    <p:extLst>
      <p:ext uri="{BB962C8B-B14F-4D97-AF65-F5344CB8AC3E}">
        <p14:creationId xmlns:p14="http://schemas.microsoft.com/office/powerpoint/2010/main" val="293656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33</a:t>
            </a:fld>
            <a:endParaRPr lang="en-US" dirty="0"/>
          </a:p>
        </p:txBody>
      </p:sp>
    </p:spTree>
    <p:extLst>
      <p:ext uri="{BB962C8B-B14F-4D97-AF65-F5344CB8AC3E}">
        <p14:creationId xmlns:p14="http://schemas.microsoft.com/office/powerpoint/2010/main" val="706329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34</a:t>
            </a:fld>
            <a:endParaRPr lang="en-US" dirty="0"/>
          </a:p>
        </p:txBody>
      </p:sp>
    </p:spTree>
    <p:extLst>
      <p:ext uri="{BB962C8B-B14F-4D97-AF65-F5344CB8AC3E}">
        <p14:creationId xmlns:p14="http://schemas.microsoft.com/office/powerpoint/2010/main" val="248382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35</a:t>
            </a:fld>
            <a:endParaRPr lang="en-US" dirty="0"/>
          </a:p>
        </p:txBody>
      </p:sp>
    </p:spTree>
    <p:extLst>
      <p:ext uri="{BB962C8B-B14F-4D97-AF65-F5344CB8AC3E}">
        <p14:creationId xmlns:p14="http://schemas.microsoft.com/office/powerpoint/2010/main" val="421929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36</a:t>
            </a:fld>
            <a:endParaRPr lang="en-US" dirty="0"/>
          </a:p>
        </p:txBody>
      </p:sp>
    </p:spTree>
    <p:extLst>
      <p:ext uri="{BB962C8B-B14F-4D97-AF65-F5344CB8AC3E}">
        <p14:creationId xmlns:p14="http://schemas.microsoft.com/office/powerpoint/2010/main" val="482357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37</a:t>
            </a:fld>
            <a:endParaRPr lang="en-US" dirty="0"/>
          </a:p>
        </p:txBody>
      </p:sp>
    </p:spTree>
    <p:extLst>
      <p:ext uri="{BB962C8B-B14F-4D97-AF65-F5344CB8AC3E}">
        <p14:creationId xmlns:p14="http://schemas.microsoft.com/office/powerpoint/2010/main" val="1249959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38</a:t>
            </a:fld>
            <a:endParaRPr lang="en-US" dirty="0"/>
          </a:p>
        </p:txBody>
      </p:sp>
    </p:spTree>
    <p:extLst>
      <p:ext uri="{BB962C8B-B14F-4D97-AF65-F5344CB8AC3E}">
        <p14:creationId xmlns:p14="http://schemas.microsoft.com/office/powerpoint/2010/main" val="3632094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39</a:t>
            </a:fld>
            <a:endParaRPr lang="en-US" dirty="0"/>
          </a:p>
        </p:txBody>
      </p:sp>
    </p:spTree>
    <p:extLst>
      <p:ext uri="{BB962C8B-B14F-4D97-AF65-F5344CB8AC3E}">
        <p14:creationId xmlns:p14="http://schemas.microsoft.com/office/powerpoint/2010/main" val="118830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40</a:t>
            </a:fld>
            <a:endParaRPr lang="en-US" dirty="0"/>
          </a:p>
        </p:txBody>
      </p:sp>
    </p:spTree>
    <p:extLst>
      <p:ext uri="{BB962C8B-B14F-4D97-AF65-F5344CB8AC3E}">
        <p14:creationId xmlns:p14="http://schemas.microsoft.com/office/powerpoint/2010/main" val="225286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a:t>
            </a:fld>
            <a:endParaRPr lang="en-US" dirty="0"/>
          </a:p>
        </p:txBody>
      </p:sp>
    </p:spTree>
    <p:extLst>
      <p:ext uri="{BB962C8B-B14F-4D97-AF65-F5344CB8AC3E}">
        <p14:creationId xmlns:p14="http://schemas.microsoft.com/office/powerpoint/2010/main" val="2934279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41</a:t>
            </a:fld>
            <a:endParaRPr lang="en-US" dirty="0"/>
          </a:p>
        </p:txBody>
      </p:sp>
    </p:spTree>
    <p:extLst>
      <p:ext uri="{BB962C8B-B14F-4D97-AF65-F5344CB8AC3E}">
        <p14:creationId xmlns:p14="http://schemas.microsoft.com/office/powerpoint/2010/main" val="3844689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42</a:t>
            </a:fld>
            <a:endParaRPr lang="en-US" dirty="0"/>
          </a:p>
        </p:txBody>
      </p:sp>
    </p:spTree>
    <p:extLst>
      <p:ext uri="{BB962C8B-B14F-4D97-AF65-F5344CB8AC3E}">
        <p14:creationId xmlns:p14="http://schemas.microsoft.com/office/powerpoint/2010/main" val="621490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43</a:t>
            </a:fld>
            <a:endParaRPr lang="en-US" dirty="0"/>
          </a:p>
        </p:txBody>
      </p:sp>
    </p:spTree>
    <p:extLst>
      <p:ext uri="{BB962C8B-B14F-4D97-AF65-F5344CB8AC3E}">
        <p14:creationId xmlns:p14="http://schemas.microsoft.com/office/powerpoint/2010/main" val="3166810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44</a:t>
            </a:fld>
            <a:endParaRPr lang="en-US" dirty="0"/>
          </a:p>
        </p:txBody>
      </p:sp>
    </p:spTree>
    <p:extLst>
      <p:ext uri="{BB962C8B-B14F-4D97-AF65-F5344CB8AC3E}">
        <p14:creationId xmlns:p14="http://schemas.microsoft.com/office/powerpoint/2010/main" val="1868850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45</a:t>
            </a:fld>
            <a:endParaRPr lang="en-US" dirty="0"/>
          </a:p>
        </p:txBody>
      </p:sp>
    </p:spTree>
    <p:extLst>
      <p:ext uri="{BB962C8B-B14F-4D97-AF65-F5344CB8AC3E}">
        <p14:creationId xmlns:p14="http://schemas.microsoft.com/office/powerpoint/2010/main" val="14289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46</a:t>
            </a:fld>
            <a:endParaRPr lang="en-US" dirty="0"/>
          </a:p>
        </p:txBody>
      </p:sp>
    </p:spTree>
    <p:extLst>
      <p:ext uri="{BB962C8B-B14F-4D97-AF65-F5344CB8AC3E}">
        <p14:creationId xmlns:p14="http://schemas.microsoft.com/office/powerpoint/2010/main" val="1765615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47</a:t>
            </a:fld>
            <a:endParaRPr lang="en-US" dirty="0"/>
          </a:p>
        </p:txBody>
      </p:sp>
    </p:spTree>
    <p:extLst>
      <p:ext uri="{BB962C8B-B14F-4D97-AF65-F5344CB8AC3E}">
        <p14:creationId xmlns:p14="http://schemas.microsoft.com/office/powerpoint/2010/main" val="30854253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48</a:t>
            </a:fld>
            <a:endParaRPr lang="en-US" dirty="0"/>
          </a:p>
        </p:txBody>
      </p:sp>
    </p:spTree>
    <p:extLst>
      <p:ext uri="{BB962C8B-B14F-4D97-AF65-F5344CB8AC3E}">
        <p14:creationId xmlns:p14="http://schemas.microsoft.com/office/powerpoint/2010/main" val="3447959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49</a:t>
            </a:fld>
            <a:endParaRPr lang="en-US" dirty="0"/>
          </a:p>
        </p:txBody>
      </p:sp>
    </p:spTree>
    <p:extLst>
      <p:ext uri="{BB962C8B-B14F-4D97-AF65-F5344CB8AC3E}">
        <p14:creationId xmlns:p14="http://schemas.microsoft.com/office/powerpoint/2010/main" val="3077019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50</a:t>
            </a:fld>
            <a:endParaRPr lang="en-US" dirty="0"/>
          </a:p>
        </p:txBody>
      </p:sp>
    </p:spTree>
    <p:extLst>
      <p:ext uri="{BB962C8B-B14F-4D97-AF65-F5344CB8AC3E}">
        <p14:creationId xmlns:p14="http://schemas.microsoft.com/office/powerpoint/2010/main" val="367514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6</a:t>
            </a:fld>
            <a:endParaRPr lang="en-US" dirty="0"/>
          </a:p>
        </p:txBody>
      </p:sp>
    </p:spTree>
    <p:extLst>
      <p:ext uri="{BB962C8B-B14F-4D97-AF65-F5344CB8AC3E}">
        <p14:creationId xmlns:p14="http://schemas.microsoft.com/office/powerpoint/2010/main" val="2917456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51</a:t>
            </a:fld>
            <a:endParaRPr lang="en-US" dirty="0"/>
          </a:p>
        </p:txBody>
      </p:sp>
    </p:spTree>
    <p:extLst>
      <p:ext uri="{BB962C8B-B14F-4D97-AF65-F5344CB8AC3E}">
        <p14:creationId xmlns:p14="http://schemas.microsoft.com/office/powerpoint/2010/main" val="13065986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52</a:t>
            </a:fld>
            <a:endParaRPr lang="en-US" dirty="0"/>
          </a:p>
        </p:txBody>
      </p:sp>
    </p:spTree>
    <p:extLst>
      <p:ext uri="{BB962C8B-B14F-4D97-AF65-F5344CB8AC3E}">
        <p14:creationId xmlns:p14="http://schemas.microsoft.com/office/powerpoint/2010/main" val="31067862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53</a:t>
            </a:fld>
            <a:endParaRPr lang="en-US" dirty="0"/>
          </a:p>
        </p:txBody>
      </p:sp>
    </p:spTree>
    <p:extLst>
      <p:ext uri="{BB962C8B-B14F-4D97-AF65-F5344CB8AC3E}">
        <p14:creationId xmlns:p14="http://schemas.microsoft.com/office/powerpoint/2010/main" val="40984079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54</a:t>
            </a:fld>
            <a:endParaRPr lang="en-US" dirty="0"/>
          </a:p>
        </p:txBody>
      </p:sp>
    </p:spTree>
    <p:extLst>
      <p:ext uri="{BB962C8B-B14F-4D97-AF65-F5344CB8AC3E}">
        <p14:creationId xmlns:p14="http://schemas.microsoft.com/office/powerpoint/2010/main" val="1533518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55</a:t>
            </a:fld>
            <a:endParaRPr lang="en-US" dirty="0"/>
          </a:p>
        </p:txBody>
      </p:sp>
    </p:spTree>
    <p:extLst>
      <p:ext uri="{BB962C8B-B14F-4D97-AF65-F5344CB8AC3E}">
        <p14:creationId xmlns:p14="http://schemas.microsoft.com/office/powerpoint/2010/main" val="3761766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81</a:t>
            </a:fld>
            <a:endParaRPr lang="en-US" dirty="0"/>
          </a:p>
        </p:txBody>
      </p:sp>
    </p:spTree>
    <p:extLst>
      <p:ext uri="{BB962C8B-B14F-4D97-AF65-F5344CB8AC3E}">
        <p14:creationId xmlns:p14="http://schemas.microsoft.com/office/powerpoint/2010/main" val="169564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7</a:t>
            </a:fld>
            <a:endParaRPr lang="en-US" dirty="0"/>
          </a:p>
        </p:txBody>
      </p:sp>
    </p:spTree>
    <p:extLst>
      <p:ext uri="{BB962C8B-B14F-4D97-AF65-F5344CB8AC3E}">
        <p14:creationId xmlns:p14="http://schemas.microsoft.com/office/powerpoint/2010/main" val="2696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8</a:t>
            </a:fld>
            <a:endParaRPr lang="en-US" dirty="0"/>
          </a:p>
        </p:txBody>
      </p:sp>
    </p:spTree>
    <p:extLst>
      <p:ext uri="{BB962C8B-B14F-4D97-AF65-F5344CB8AC3E}">
        <p14:creationId xmlns:p14="http://schemas.microsoft.com/office/powerpoint/2010/main" val="4899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9</a:t>
            </a:fld>
            <a:endParaRPr lang="en-US" dirty="0"/>
          </a:p>
        </p:txBody>
      </p:sp>
    </p:spTree>
    <p:extLst>
      <p:ext uri="{BB962C8B-B14F-4D97-AF65-F5344CB8AC3E}">
        <p14:creationId xmlns:p14="http://schemas.microsoft.com/office/powerpoint/2010/main" val="78503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33D39-676F-4F26-B20F-00944D4886B1}" type="slidenum">
              <a:rPr lang="en-US" smtClean="0"/>
              <a:t>10</a:t>
            </a:fld>
            <a:endParaRPr lang="en-US" dirty="0"/>
          </a:p>
        </p:txBody>
      </p:sp>
    </p:spTree>
    <p:extLst>
      <p:ext uri="{BB962C8B-B14F-4D97-AF65-F5344CB8AC3E}">
        <p14:creationId xmlns:p14="http://schemas.microsoft.com/office/powerpoint/2010/main" val="98830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8/16/2023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8/16/2023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8/16/2023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hyperlink" Target="https://dictionary.cambridge.org/us/dictionary/english/study" TargetMode="External"/><Relationship Id="rId2" Type="http://schemas.openxmlformats.org/officeDocument/2006/relationships/hyperlink" Target="https://dictionary.cambridge.org/us/dictionary/english/relate" TargetMode="External"/><Relationship Id="rId1" Type="http://schemas.openxmlformats.org/officeDocument/2006/relationships/slideLayout" Target="../slideLayouts/slideLayout7.xml"/><Relationship Id="rId5" Type="http://schemas.openxmlformats.org/officeDocument/2006/relationships/hyperlink" Target="https://dictionary.cambridge.org/us/dictionary/english/history" TargetMode="External"/><Relationship Id="rId4" Type="http://schemas.openxmlformats.org/officeDocument/2006/relationships/hyperlink" Target="https://dictionary.cambridge.org/us/dictionary/english/origin" TargetMode="External"/></Relationships>
</file>

<file path=ppt/slides/_rels/slide221.xml.rels><?xml version="1.0" encoding="UTF-8" standalone="yes"?>
<Relationships xmlns="http://schemas.openxmlformats.org/package/2006/relationships"><Relationship Id="rId2" Type="http://schemas.openxmlformats.org/officeDocument/2006/relationships/hyperlink" Target="https://www.gotquestions.org/definition-ekklesia.html" TargetMode="Externa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hyperlink" Target="https://www.britannica.com/topic/agora" TargetMode="Externa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B5F0-857D-D4E3-3B87-F728B0464DDE}"/>
              </a:ext>
            </a:extLst>
          </p:cNvPr>
          <p:cNvSpPr>
            <a:spLocks noGrp="1"/>
          </p:cNvSpPr>
          <p:nvPr>
            <p:ph type="ctrTitle"/>
          </p:nvPr>
        </p:nvSpPr>
        <p:spPr/>
        <p:txBody>
          <a:bodyPr>
            <a:normAutofit/>
          </a:bodyPr>
          <a:lstStyle/>
          <a:p>
            <a:r>
              <a:rPr lang="en-US" sz="6000" dirty="0">
                <a:latin typeface="Calibri Light" panose="020F0302020204030204" pitchFamily="34" charset="0"/>
                <a:ea typeface="Calibri Light" panose="020F0302020204030204" pitchFamily="34" charset="0"/>
                <a:cs typeface="Calibri Light" panose="020F0302020204030204" pitchFamily="34" charset="0"/>
              </a:rPr>
              <a:t>Church of Christ</a:t>
            </a:r>
          </a:p>
        </p:txBody>
      </p:sp>
      <p:sp>
        <p:nvSpPr>
          <p:cNvPr id="3" name="Subtitle 2">
            <a:extLst>
              <a:ext uri="{FF2B5EF4-FFF2-40B4-BE49-F238E27FC236}">
                <a16:creationId xmlns:a16="http://schemas.microsoft.com/office/drawing/2014/main" id="{36CF7D7F-10E0-3864-DB97-5F2C47FD75F2}"/>
              </a:ext>
            </a:extLst>
          </p:cNvPr>
          <p:cNvSpPr>
            <a:spLocks noGrp="1"/>
          </p:cNvSpPr>
          <p:nvPr>
            <p:ph type="subTitle" idx="1"/>
          </p:nvPr>
        </p:nvSpPr>
        <p:spPr>
          <a:xfrm>
            <a:off x="2223247" y="4352544"/>
            <a:ext cx="7273559" cy="1645920"/>
          </a:xfrm>
        </p:spPr>
        <p:txBody>
          <a:bodyPr>
            <a:normAutofit/>
          </a:bodyPr>
          <a:lstStyle/>
          <a:p>
            <a:endParaRPr lang="en-US" sz="2800" dirty="0"/>
          </a:p>
          <a:p>
            <a:r>
              <a:rPr lang="en-US" sz="36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God’s Unfolding Plan of Salvation</a:t>
            </a:r>
          </a:p>
        </p:txBody>
      </p:sp>
    </p:spTree>
    <p:extLst>
      <p:ext uri="{BB962C8B-B14F-4D97-AF65-F5344CB8AC3E}">
        <p14:creationId xmlns:p14="http://schemas.microsoft.com/office/powerpoint/2010/main" val="231608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432530"/>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Ephesians 1:4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 </a:t>
            </a:r>
            <a:r>
              <a:rPr lang="en-US" sz="28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2 Thessalonians 2:13</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  </a:t>
            </a:r>
            <a:r>
              <a:rPr lang="en-US" sz="2800" b="1" u="sng" dirty="0">
                <a:highlight>
                  <a:srgbClr val="FFFF00"/>
                </a:highlight>
                <a:latin typeface="Times New Roman" panose="02020603050405020304" pitchFamily="18" charset="0"/>
                <a:cs typeface="Times New Roman" panose="02020603050405020304" pitchFamily="18" charset="0"/>
              </a:rPr>
              <a:t>God has chosen you </a:t>
            </a:r>
            <a:r>
              <a:rPr lang="en-US" sz="2800" b="1" u="sng" dirty="0">
                <a:highlight>
                  <a:srgbClr val="00FFFF"/>
                </a:highlight>
                <a:latin typeface="Times New Roman" panose="02020603050405020304" pitchFamily="18" charset="0"/>
                <a:cs typeface="Times New Roman" panose="02020603050405020304" pitchFamily="18" charset="0"/>
              </a:rPr>
              <a:t>from the beginning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Question:  What did God choose us for?</a:t>
            </a:r>
          </a:p>
          <a:p>
            <a:pPr marL="228600"/>
            <a:r>
              <a:rPr lang="en-US" sz="2800" dirty="0">
                <a:latin typeface="Times New Roman" panose="02020603050405020304" pitchFamily="18" charset="0"/>
                <a:cs typeface="Times New Roman" panose="02020603050405020304" pitchFamily="18" charset="0"/>
              </a:rPr>
              <a:t>Answer:  God chose us for salvation – 2 Thessalonians 2:13.</a:t>
            </a:r>
          </a:p>
          <a:p>
            <a:pPr marL="228600"/>
            <a:endParaRPr lang="en-US" sz="2800" dirty="0">
              <a:latin typeface="Times New Roman" panose="02020603050405020304" pitchFamily="18" charset="0"/>
              <a:cs typeface="Times New Roman" panose="02020603050405020304" pitchFamily="18" charset="0"/>
            </a:endParaRPr>
          </a:p>
          <a:p>
            <a:pPr marL="228600"/>
            <a:r>
              <a:rPr lang="en-US" sz="2800" dirty="0">
                <a:latin typeface="Times New Roman" panose="02020603050405020304" pitchFamily="18" charset="0"/>
                <a:cs typeface="Times New Roman" panose="02020603050405020304" pitchFamily="18" charset="0"/>
              </a:rPr>
              <a:t>Therefore, the Ephesians 1:4 should be understood as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just as </a:t>
            </a:r>
            <a:r>
              <a:rPr lang="en-US" sz="2800" b="1" u="sng" dirty="0">
                <a:highlight>
                  <a:srgbClr val="FFFF00"/>
                </a:highlight>
                <a:latin typeface="Times New Roman" panose="02020603050405020304" pitchFamily="18" charset="0"/>
                <a:cs typeface="Times New Roman" panose="02020603050405020304" pitchFamily="18" charset="0"/>
              </a:rPr>
              <a:t>He chose us </a:t>
            </a:r>
            <a:r>
              <a:rPr lang="en-US" sz="2800" b="1" u="sng" dirty="0">
                <a:highlight>
                  <a:srgbClr val="00FF00"/>
                </a:highlight>
                <a:latin typeface="Times New Roman" panose="02020603050405020304" pitchFamily="18" charset="0"/>
                <a:cs typeface="Times New Roman" panose="02020603050405020304" pitchFamily="18" charset="0"/>
              </a:rPr>
              <a:t>(for salvation)</a:t>
            </a:r>
            <a:r>
              <a:rPr lang="en-US" sz="2800" dirty="0">
                <a:highlight>
                  <a:srgbClr val="00FF00"/>
                </a:highligh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Him </a:t>
            </a:r>
            <a:r>
              <a:rPr lang="en-US" sz="2800" b="1" u="sng" dirty="0">
                <a:highlight>
                  <a:srgbClr val="00FFFF"/>
                </a:highlight>
                <a:latin typeface="Times New Roman" panose="02020603050405020304" pitchFamily="18" charset="0"/>
                <a:cs typeface="Times New Roman" panose="02020603050405020304" pitchFamily="18" charset="0"/>
              </a:rPr>
              <a:t>before the foundation of the world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320405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7178825"/>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Approximately 50 days after departing their Egyptian captivity, Moses received the Law.  Exodus chapters 19 and 20</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After the people vowed obedience to it, Moses sprinkled them with water and blood. Exodus 24:7-8; Hebrews 9:19</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Having entered into God’s covenant through the sprinkling of water and blood, </a:t>
            </a:r>
            <a:r>
              <a:rPr lang="en-US" sz="2400" kern="100" dirty="0">
                <a:effectLst/>
                <a:latin typeface="Times New Roman" panose="02020603050405020304" pitchFamily="18" charset="0"/>
                <a:ea typeface="Calibri" panose="020F0502020204030204" pitchFamily="34" charset="0"/>
              </a:rPr>
              <a:t>the Hebrews became the Kingdom of Israel – </a:t>
            </a:r>
            <a:r>
              <a:rPr lang="en-US" sz="2400" b="1" u="sng" kern="100" dirty="0">
                <a:effectLst/>
                <a:latin typeface="Times New Roman" panose="02020603050405020304" pitchFamily="18" charset="0"/>
                <a:ea typeface="Calibri" panose="020F0502020204030204" pitchFamily="34" charset="0"/>
              </a:rPr>
              <a:t>a nation without a land</a:t>
            </a:r>
            <a:r>
              <a:rPr lang="en-US" sz="2400" kern="100" dirty="0">
                <a:effectLst/>
                <a:latin typeface="Times New Roman" panose="02020603050405020304" pitchFamily="18" charset="0"/>
                <a:ea typeface="Calibri" panose="020F0502020204030204" pitchFamily="34" charset="0"/>
              </a:rPr>
              <a:t>. Joshua 5:6</a:t>
            </a:r>
          </a:p>
          <a:p>
            <a:pPr marL="0" marR="0">
              <a:lnSpc>
                <a:spcPct val="107000"/>
              </a:lnSpc>
              <a:spcBef>
                <a:spcPts val="0"/>
              </a:spcBef>
              <a:spcAft>
                <a:spcPts val="0"/>
              </a:spcAft>
            </a:pPr>
            <a:endParaRPr lang="en-US" sz="2400" b="1" dirty="0"/>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5:6 </a:t>
            </a:r>
            <a:r>
              <a:rPr lang="en-US" sz="2400" dirty="0">
                <a:latin typeface="Times New Roman" panose="02020603050405020304" pitchFamily="18" charset="0"/>
                <a:cs typeface="Times New Roman" panose="02020603050405020304" pitchFamily="18" charset="0"/>
              </a:rPr>
              <a:t>(Explanation of why Joshua circumcised the men) </a:t>
            </a:r>
            <a:r>
              <a:rPr lang="en-US" sz="2400" b="1" u="sng" dirty="0">
                <a:latin typeface="Times New Roman" panose="02020603050405020304" pitchFamily="18" charset="0"/>
                <a:cs typeface="Times New Roman" panose="02020603050405020304" pitchFamily="18" charset="0"/>
              </a:rPr>
              <a:t>For the sons of Israel walked forty years in the wilderness</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until </a:t>
            </a:r>
            <a:r>
              <a:rPr lang="en-US" sz="2400" b="1" u="sng" dirty="0">
                <a:highlight>
                  <a:srgbClr val="FFFF00"/>
                </a:highlight>
                <a:latin typeface="Times New Roman" panose="02020603050405020304" pitchFamily="18" charset="0"/>
                <a:cs typeface="Times New Roman" panose="02020603050405020304" pitchFamily="18" charset="0"/>
              </a:rPr>
              <a:t>all the nation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the men of war who came out of Egypt, perished because they did not listen to the voice of the Lord</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Point:  Israel became a nation in the wilderness when they received the Law. Just like the Kingdom of Christ is in the world awaiting entrance into heaven</a:t>
            </a:r>
            <a:endParaRPr lang="en-US" sz="2400" cap="small" dirty="0">
              <a:effectLs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cap="small" dirty="0">
                <a:effectLst/>
                <a:latin typeface="Times New Roman" panose="02020603050405020304" pitchFamily="18" charset="0"/>
                <a:cs typeface="Times New Roman" panose="02020603050405020304" pitchFamily="18" charset="0"/>
              </a:rPr>
              <a:t>Point: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14490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335867"/>
          </a:xfrm>
          <a:prstGeom prst="rect">
            <a:avLst/>
          </a:prstGeom>
          <a:noFill/>
        </p:spPr>
        <p:txBody>
          <a:bodyPr wrap="square" rtlCol="0">
            <a:spAutoFit/>
          </a:bodyPr>
          <a:lstStyle/>
          <a:p>
            <a:pPr marL="0"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rPr>
              <a:t>After the</a:t>
            </a:r>
            <a:r>
              <a:rPr lang="en-US" sz="2400" kern="100" dirty="0">
                <a:effectLst/>
                <a:latin typeface="Times New Roman" panose="02020603050405020304" pitchFamily="18" charset="0"/>
                <a:ea typeface="Calibri" panose="020F0502020204030204" pitchFamily="34" charset="0"/>
              </a:rPr>
              <a:t> Kingdom of Israel wandered for 40-years in the wilderness, Joshua led the kingdom through the Jordan River into the Promised Land -  Joshua 3:17</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Joshua 3:17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the priests who carried the ark of the covenant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stood firm on dry ground in the middle of the Jordan while all Israel crossed on dry ground, </a:t>
            </a:r>
            <a:r>
              <a:rPr lang="en-US" sz="2400" b="1" u="sng" dirty="0">
                <a:latin typeface="Times New Roman" panose="02020603050405020304" pitchFamily="18" charset="0"/>
                <a:cs typeface="Times New Roman" panose="02020603050405020304" pitchFamily="18" charset="0"/>
              </a:rPr>
              <a:t>until all </a:t>
            </a:r>
            <a:r>
              <a:rPr lang="en-US" sz="2400" b="1" u="sng" dirty="0">
                <a:highlight>
                  <a:srgbClr val="FFFF00"/>
                </a:highlight>
                <a:latin typeface="Times New Roman" panose="02020603050405020304" pitchFamily="18" charset="0"/>
                <a:cs typeface="Times New Roman" panose="02020603050405020304" pitchFamily="18" charset="0"/>
              </a:rPr>
              <a:t>the nation </a:t>
            </a:r>
            <a:r>
              <a:rPr lang="en-US" sz="2400" b="1" u="sng" dirty="0">
                <a:latin typeface="Times New Roman" panose="02020603050405020304" pitchFamily="18" charset="0"/>
                <a:cs typeface="Times New Roman" panose="02020603050405020304" pitchFamily="18" charset="0"/>
              </a:rPr>
              <a:t>had finished crossing the Jordan.</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kern="0" dirty="0">
                <a:effectLst/>
                <a:latin typeface="Times New Roman" panose="02020603050405020304" pitchFamily="18" charset="0"/>
                <a:ea typeface="Times New Roman" panose="02020603050405020304" pitchFamily="18" charset="0"/>
              </a:rPr>
              <a:t>It was the Kingdom of Israel that crossed from the wilderness (world) into the Promised Land (heaven)</a:t>
            </a:r>
          </a:p>
          <a:p>
            <a:pPr marL="285750" indent="-285750">
              <a:buFont typeface="Arial" panose="020B0604020202020204" pitchFamily="34" charset="0"/>
              <a:buChar char="•"/>
            </a:pPr>
            <a:r>
              <a:rPr lang="en-US" sz="2400" kern="0" dirty="0">
                <a:latin typeface="Times New Roman" panose="02020603050405020304" pitchFamily="18" charset="0"/>
                <a:ea typeface="Times New Roman" panose="02020603050405020304" pitchFamily="18" charset="0"/>
              </a:rPr>
              <a:t>It was Joshua that led the kingdom through water into the Promised Land</a:t>
            </a:r>
            <a:endParaRPr lang="en-US" sz="2400" kern="0" dirty="0">
              <a:effectLst/>
              <a:latin typeface="Times New Roman" panose="02020603050405020304" pitchFamily="18" charset="0"/>
              <a:ea typeface="Times New Roman" panose="02020603050405020304" pitchFamily="18" charset="0"/>
            </a:endParaRPr>
          </a:p>
          <a:p>
            <a:endParaRPr lang="en-US" sz="2400" b="1" kern="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06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154984"/>
          </a:xfrm>
          <a:prstGeom prst="rect">
            <a:avLst/>
          </a:prstGeom>
          <a:noFill/>
        </p:spPr>
        <p:txBody>
          <a:bodyPr wrap="square" rtlCol="0">
            <a:spAutoFit/>
          </a:bodyPr>
          <a:lstStyle/>
          <a:p>
            <a:r>
              <a:rPr lang="en-US" sz="2400" b="1" kern="0" dirty="0">
                <a:effectLst/>
                <a:latin typeface="Times New Roman" panose="02020603050405020304" pitchFamily="18" charset="0"/>
                <a:ea typeface="Times New Roman" panose="02020603050405020304" pitchFamily="18" charset="0"/>
              </a:rPr>
              <a:t>Joshua</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Hebrew Word: </a:t>
            </a:r>
            <a:r>
              <a:rPr lang="en-US" sz="2400" kern="0" dirty="0">
                <a:solidFill>
                  <a:srgbClr val="008080"/>
                </a:solidFill>
                <a:effectLst/>
                <a:latin typeface="Times New Roman" panose="02020603050405020304" pitchFamily="18" charset="0"/>
                <a:ea typeface="Times New Roman" panose="02020603050405020304" pitchFamily="18" charset="0"/>
              </a:rPr>
              <a:t>‏</a:t>
            </a:r>
            <a:r>
              <a:rPr lang="en-US" sz="2400" b="1" i="1" kern="0" dirty="0">
                <a:effectLst/>
                <a:latin typeface="Times New Roman" panose="02020603050405020304" pitchFamily="18" charset="0"/>
                <a:ea typeface="Times New Roman" panose="02020603050405020304" pitchFamily="18" charset="0"/>
              </a:rPr>
              <a:t>Yehoshua</a:t>
            </a:r>
            <a:r>
              <a:rPr lang="en-US" sz="2400" kern="0" dirty="0">
                <a:effectLst/>
                <a:latin typeface="Times New Roman" panose="02020603050405020304" pitchFamily="18" charset="0"/>
                <a:ea typeface="Times New Roman" panose="02020603050405020304" pitchFamily="18" charset="0"/>
              </a:rPr>
              <a:t> translated Joshua and Jesus</a:t>
            </a:r>
          </a:p>
          <a:p>
            <a:pPr marL="342900" indent="-342900">
              <a:buFont typeface="Arial" panose="020B0604020202020204" pitchFamily="34" charset="0"/>
              <a:buChar char="•"/>
            </a:pPr>
            <a:r>
              <a:rPr lang="en-US" sz="2400" b="1" kern="0" dirty="0">
                <a:effectLst/>
                <a:latin typeface="Times New Roman" panose="02020603050405020304" pitchFamily="18" charset="0"/>
                <a:ea typeface="Times New Roman" panose="02020603050405020304" pitchFamily="18" charset="0"/>
              </a:rPr>
              <a:t>Definition: </a:t>
            </a:r>
            <a:r>
              <a:rPr lang="en-US" sz="2400" kern="0" dirty="0">
                <a:effectLst/>
                <a:latin typeface="Times New Roman" panose="02020603050405020304" pitchFamily="18" charset="0"/>
                <a:ea typeface="Times New Roman" panose="02020603050405020304" pitchFamily="18" charset="0"/>
              </a:rPr>
              <a:t>"the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is salvation" </a:t>
            </a:r>
          </a:p>
          <a:p>
            <a:endParaRPr lang="en-US" sz="2400" kern="0" dirty="0">
              <a:latin typeface="Times New Roman" panose="02020603050405020304" pitchFamily="18" charset="0"/>
              <a:ea typeface="Calibri" panose="020F0502020204030204" pitchFamily="34" charset="0"/>
            </a:endParaRPr>
          </a:p>
          <a:p>
            <a:r>
              <a:rPr lang="en-US" sz="2400" kern="0" dirty="0">
                <a:effectLst/>
                <a:latin typeface="Times New Roman" panose="02020603050405020304" pitchFamily="18" charset="0"/>
                <a:ea typeface="Calibri" panose="020F0502020204030204" pitchFamily="34" charset="0"/>
              </a:rPr>
              <a:t>It is Jesus that brings the Kingdom of Christ through water (baptism) from the world (wilderness) into Heaven (Promised Land)</a:t>
            </a:r>
          </a:p>
          <a:p>
            <a:endParaRPr lang="en-US" sz="2400" kern="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15:22-24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as </a:t>
            </a:r>
            <a:r>
              <a:rPr lang="en-US" sz="2400" b="1" u="sng" dirty="0">
                <a:latin typeface="Times New Roman" panose="02020603050405020304" pitchFamily="18" charset="0"/>
                <a:cs typeface="Times New Roman" panose="02020603050405020304" pitchFamily="18" charset="0"/>
              </a:rPr>
              <a:t>in Adam all die</a:t>
            </a:r>
            <a:r>
              <a:rPr lang="en-US" sz="2400" dirty="0">
                <a:latin typeface="Times New Roman" panose="02020603050405020304" pitchFamily="18" charset="0"/>
                <a:cs typeface="Times New Roman" panose="02020603050405020304" pitchFamily="18" charset="0"/>
              </a:rPr>
              <a:t>, so also </a:t>
            </a:r>
            <a:r>
              <a:rPr lang="en-US" sz="2400" b="1" u="sng"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all will be </a:t>
            </a:r>
            <a:r>
              <a:rPr lang="en-US" sz="2400" b="1" u="sng" dirty="0">
                <a:latin typeface="Times New Roman" panose="02020603050405020304" pitchFamily="18" charset="0"/>
                <a:cs typeface="Times New Roman" panose="02020603050405020304" pitchFamily="18" charset="0"/>
              </a:rPr>
              <a:t>made alive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But each in his own order: </a:t>
            </a:r>
            <a:r>
              <a:rPr lang="en-US" sz="2400" b="1" u="sng" dirty="0">
                <a:latin typeface="Times New Roman" panose="02020603050405020304" pitchFamily="18" charset="0"/>
                <a:cs typeface="Times New Roman" panose="02020603050405020304" pitchFamily="18" charset="0"/>
              </a:rPr>
              <a:t>Christ the first fruits</a:t>
            </a:r>
            <a:r>
              <a:rPr lang="en-US" sz="2400" dirty="0">
                <a:latin typeface="Times New Roman" panose="02020603050405020304" pitchFamily="18" charset="0"/>
                <a:cs typeface="Times New Roman" panose="02020603050405020304" pitchFamily="18" charset="0"/>
              </a:rPr>
              <a:t>, after that </a:t>
            </a:r>
            <a:r>
              <a:rPr lang="en-US" sz="2400" b="1" u="sng" dirty="0">
                <a:highlight>
                  <a:srgbClr val="FFFF00"/>
                </a:highlight>
                <a:latin typeface="Times New Roman" panose="02020603050405020304" pitchFamily="18" charset="0"/>
                <a:cs typeface="Times New Roman" panose="02020603050405020304" pitchFamily="18" charset="0"/>
              </a:rPr>
              <a:t>those who are Christ's </a:t>
            </a:r>
            <a:r>
              <a:rPr lang="en-US" sz="2400" dirty="0">
                <a:latin typeface="Times New Roman" panose="02020603050405020304" pitchFamily="18" charset="0"/>
                <a:cs typeface="Times New Roman" panose="02020603050405020304" pitchFamily="18" charset="0"/>
              </a:rPr>
              <a:t>at His coming,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then </a:t>
            </a:r>
            <a:r>
              <a:rPr lang="en-US" sz="2400" i="1" dirty="0">
                <a:latin typeface="Times New Roman" panose="02020603050405020304" pitchFamily="18" charset="0"/>
                <a:cs typeface="Times New Roman" panose="02020603050405020304" pitchFamily="18" charset="0"/>
              </a:rPr>
              <a:t>comes</a:t>
            </a:r>
            <a:r>
              <a:rPr lang="en-US" sz="2400" dirty="0">
                <a:latin typeface="Times New Roman" panose="02020603050405020304" pitchFamily="18" charset="0"/>
                <a:cs typeface="Times New Roman" panose="02020603050405020304" pitchFamily="18" charset="0"/>
              </a:rPr>
              <a:t> the end, when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(Christ) </a:t>
            </a:r>
            <a:r>
              <a:rPr lang="en-US" sz="2400" b="1" u="sng" dirty="0">
                <a:highlight>
                  <a:srgbClr val="FFFF00"/>
                </a:highlight>
                <a:latin typeface="Times New Roman" panose="02020603050405020304" pitchFamily="18" charset="0"/>
                <a:cs typeface="Times New Roman" panose="02020603050405020304" pitchFamily="18" charset="0"/>
              </a:rPr>
              <a:t>hands over the kingdom to the God and Father</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when He has abolished all rule and all authority and power.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1824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903738"/>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The Promised Land</a:t>
            </a:r>
          </a:p>
          <a:p>
            <a:pPr algn="ctr"/>
            <a:r>
              <a:rPr lang="en-US" sz="9600" b="1" dirty="0">
                <a:latin typeface="Times New Roman" panose="02020603050405020304" pitchFamily="18" charset="0"/>
                <a:cs typeface="Times New Roman" panose="02020603050405020304" pitchFamily="18" charset="0"/>
              </a:rPr>
              <a:t>Was no longer</a:t>
            </a:r>
          </a:p>
          <a:p>
            <a:pPr algn="ctr"/>
            <a:r>
              <a:rPr lang="en-US" sz="9600" b="1" dirty="0">
                <a:latin typeface="Times New Roman" panose="02020603050405020304" pitchFamily="18" charset="0"/>
                <a:cs typeface="Times New Roman" panose="02020603050405020304" pitchFamily="18" charset="0"/>
              </a:rPr>
              <a:t>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293751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63462" y="939596"/>
            <a:ext cx="11644370" cy="4671472"/>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Numbers 26:53 </a:t>
            </a:r>
            <a:r>
              <a:rPr lang="en-US" sz="2800" kern="100" dirty="0">
                <a:effectLst/>
                <a:latin typeface="Times New Roman" panose="02020603050405020304" pitchFamily="18" charset="0"/>
                <a:ea typeface="Calibri" panose="020F0502020204030204" pitchFamily="34" charset="0"/>
              </a:rPr>
              <a:t> "Among these </a:t>
            </a:r>
            <a:r>
              <a:rPr lang="en-US" sz="2800" b="1" u="sng" kern="100" dirty="0">
                <a:effectLst/>
                <a:latin typeface="Times New Roman" panose="02020603050405020304" pitchFamily="18" charset="0"/>
                <a:ea typeface="Calibri" panose="020F0502020204030204" pitchFamily="34" charset="0"/>
              </a:rPr>
              <a:t>the </a:t>
            </a:r>
            <a:r>
              <a:rPr lang="en-US" sz="2800" b="1" u="sng" kern="100" dirty="0">
                <a:effectLst/>
                <a:highlight>
                  <a:srgbClr val="FFFF00"/>
                </a:highlight>
                <a:latin typeface="Times New Roman" panose="02020603050405020304" pitchFamily="18" charset="0"/>
                <a:ea typeface="Calibri" panose="020F0502020204030204" pitchFamily="34" charset="0"/>
              </a:rPr>
              <a:t>land</a:t>
            </a:r>
            <a:r>
              <a:rPr lang="en-US" sz="2800" kern="100" dirty="0">
                <a:effectLst/>
                <a:latin typeface="Times New Roman" panose="02020603050405020304" pitchFamily="18" charset="0"/>
                <a:ea typeface="Calibri" panose="020F0502020204030204" pitchFamily="34" charset="0"/>
              </a:rPr>
              <a:t> shall be divided for </a:t>
            </a:r>
            <a:r>
              <a:rPr lang="en-US" sz="2800" b="1" u="sng" kern="100" dirty="0">
                <a:effectLst/>
                <a:highlight>
                  <a:srgbClr val="FFFF00"/>
                </a:highlight>
                <a:latin typeface="Times New Roman" panose="02020603050405020304" pitchFamily="18" charset="0"/>
                <a:ea typeface="Calibri" panose="020F0502020204030204" pitchFamily="34" charset="0"/>
              </a:rPr>
              <a:t>an inheritance</a:t>
            </a:r>
            <a:r>
              <a:rPr lang="en-US" sz="2800" kern="100" dirty="0">
                <a:effectLst/>
                <a:latin typeface="Times New Roman" panose="02020603050405020304" pitchFamily="18" charset="0"/>
                <a:ea typeface="Calibri" panose="020F0502020204030204" pitchFamily="34" charset="0"/>
              </a:rPr>
              <a:t> according to the number of names. </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Numbers 32:32 </a:t>
            </a:r>
            <a:r>
              <a:rPr lang="en-US" sz="2800" kern="0" dirty="0">
                <a:effectLst/>
                <a:latin typeface="Times New Roman" panose="02020603050405020304" pitchFamily="18" charset="0"/>
                <a:ea typeface="Times New Roman" panose="02020603050405020304" pitchFamily="18" charset="0"/>
              </a:rPr>
              <a:t> "We ourselves will cross over armed in the presence of the </a:t>
            </a:r>
            <a:r>
              <a:rPr lang="en-US" sz="2800" kern="0" cap="small" dirty="0">
                <a:effectLst/>
                <a:latin typeface="Times New Roman" panose="02020603050405020304" pitchFamily="18" charset="0"/>
                <a:ea typeface="Times New Roman" panose="02020603050405020304" pitchFamily="18" charset="0"/>
              </a:rPr>
              <a:t>LORD</a:t>
            </a:r>
            <a:r>
              <a:rPr lang="en-US" sz="2800" kern="0" dirty="0">
                <a:effectLst/>
                <a:latin typeface="Times New Roman" panose="02020603050405020304" pitchFamily="18" charset="0"/>
                <a:ea typeface="Times New Roman" panose="02020603050405020304" pitchFamily="18" charset="0"/>
              </a:rPr>
              <a:t> </a:t>
            </a:r>
            <a:r>
              <a:rPr lang="en-US" sz="2800" b="1" u="sng" kern="0" dirty="0">
                <a:effectLst/>
                <a:latin typeface="Times New Roman" panose="02020603050405020304" pitchFamily="18" charset="0"/>
                <a:ea typeface="Times New Roman" panose="02020603050405020304" pitchFamily="18" charset="0"/>
              </a:rPr>
              <a:t>into the </a:t>
            </a:r>
            <a:r>
              <a:rPr lang="en-US" sz="2800" b="1" u="sng" kern="0" dirty="0">
                <a:effectLst/>
                <a:highlight>
                  <a:srgbClr val="FFFF00"/>
                </a:highlight>
                <a:latin typeface="Times New Roman" panose="02020603050405020304" pitchFamily="18" charset="0"/>
                <a:ea typeface="Times New Roman" panose="02020603050405020304" pitchFamily="18" charset="0"/>
              </a:rPr>
              <a:t>land</a:t>
            </a:r>
            <a:r>
              <a:rPr lang="en-US" sz="2800" b="1" u="sng" kern="0" dirty="0">
                <a:effectLst/>
                <a:latin typeface="Times New Roman" panose="02020603050405020304" pitchFamily="18" charset="0"/>
                <a:ea typeface="Times New Roman" panose="02020603050405020304" pitchFamily="18" charset="0"/>
              </a:rPr>
              <a:t> of Canaan</a:t>
            </a:r>
            <a:r>
              <a:rPr lang="en-US" sz="2800" kern="0" dirty="0">
                <a:effectLst/>
                <a:latin typeface="Times New Roman" panose="02020603050405020304" pitchFamily="18" charset="0"/>
                <a:ea typeface="Times New Roman" panose="02020603050405020304" pitchFamily="18" charset="0"/>
              </a:rPr>
              <a:t>, and </a:t>
            </a:r>
            <a:r>
              <a:rPr lang="en-US" sz="2800" b="1" u="sng" kern="0" dirty="0">
                <a:effectLst/>
                <a:highlight>
                  <a:srgbClr val="FFFF00"/>
                </a:highlight>
                <a:latin typeface="Times New Roman" panose="02020603050405020304" pitchFamily="18" charset="0"/>
                <a:ea typeface="Times New Roman" panose="02020603050405020304" pitchFamily="18" charset="0"/>
              </a:rPr>
              <a:t>the possession of our inheritance</a:t>
            </a:r>
            <a:r>
              <a:rPr lang="en-US" sz="2800"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shall remain</a:t>
            </a:r>
            <a:r>
              <a:rPr lang="en-US" sz="2800" kern="0" dirty="0">
                <a:effectLst/>
                <a:latin typeface="Times New Roman" panose="02020603050405020304" pitchFamily="18" charset="0"/>
                <a:ea typeface="Times New Roman" panose="02020603050405020304" pitchFamily="18" charset="0"/>
              </a:rPr>
              <a:t> with us across the Jordan."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Joshua 11:23</a:t>
            </a:r>
            <a:r>
              <a:rPr lang="en-US" sz="2800" kern="100" baseline="30000" dirty="0">
                <a:solidFill>
                  <a:srgbClr val="000000"/>
                </a:solidFill>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So Joshua took the whole land</a:t>
            </a:r>
            <a:r>
              <a:rPr lang="en-US" sz="2800" kern="100" dirty="0">
                <a:effectLst/>
                <a:latin typeface="Times New Roman" panose="02020603050405020304" pitchFamily="18" charset="0"/>
                <a:ea typeface="Calibri" panose="020F0502020204030204" pitchFamily="34" charset="0"/>
              </a:rPr>
              <a:t>, according to all that the </a:t>
            </a:r>
            <a:r>
              <a:rPr lang="en-US" sz="2800" kern="100" cap="small" dirty="0">
                <a:effectLst/>
                <a:latin typeface="Times New Roman" panose="02020603050405020304" pitchFamily="18" charset="0"/>
                <a:ea typeface="Calibri" panose="020F0502020204030204" pitchFamily="34" charset="0"/>
              </a:rPr>
              <a:t>LORD</a:t>
            </a:r>
            <a:r>
              <a:rPr lang="en-US" sz="2800" kern="100" dirty="0">
                <a:effectLst/>
                <a:latin typeface="Times New Roman" panose="02020603050405020304" pitchFamily="18" charset="0"/>
                <a:ea typeface="Calibri" panose="020F0502020204030204" pitchFamily="34" charset="0"/>
              </a:rPr>
              <a:t> had spoken to Moses, and </a:t>
            </a:r>
            <a:r>
              <a:rPr lang="en-US" sz="2800" b="1" u="sng" kern="100" dirty="0">
                <a:effectLst/>
                <a:highlight>
                  <a:srgbClr val="FFFF00"/>
                </a:highlight>
                <a:latin typeface="Times New Roman" panose="02020603050405020304" pitchFamily="18" charset="0"/>
                <a:ea typeface="Calibri" panose="020F0502020204030204" pitchFamily="34" charset="0"/>
              </a:rPr>
              <a:t>Joshua gave it for an inheritance to Israel</a:t>
            </a:r>
            <a:r>
              <a:rPr lang="en-US" sz="2800" kern="100" dirty="0">
                <a:effectLst/>
                <a:latin typeface="Times New Roman" panose="02020603050405020304" pitchFamily="18" charset="0"/>
                <a:ea typeface="Calibri" panose="020F0502020204030204" pitchFamily="34" charset="0"/>
              </a:rPr>
              <a:t> according to their divisions by their tribes. </a:t>
            </a:r>
            <a:r>
              <a:rPr lang="en-US" sz="2800" b="1" u="sng" kern="100" dirty="0">
                <a:effectLst/>
                <a:highlight>
                  <a:srgbClr val="FFFF00"/>
                </a:highlight>
                <a:latin typeface="Times New Roman" panose="02020603050405020304" pitchFamily="18" charset="0"/>
                <a:ea typeface="Calibri" panose="020F0502020204030204" pitchFamily="34" charset="0"/>
              </a:rPr>
              <a:t>Thus the land had rest from war</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1013824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3738"/>
            <a:ext cx="12257741" cy="6001643"/>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Under the New Covenant</a:t>
            </a:r>
          </a:p>
          <a:p>
            <a:pPr algn="ctr"/>
            <a:r>
              <a:rPr lang="en-US" sz="4800" b="1" dirty="0">
                <a:latin typeface="Times New Roman" panose="02020603050405020304" pitchFamily="18" charset="0"/>
                <a:cs typeface="Times New Roman" panose="02020603050405020304" pitchFamily="18" charset="0"/>
              </a:rPr>
              <a:t>The Promise of Eternal Life </a:t>
            </a:r>
          </a:p>
          <a:p>
            <a:pPr algn="ctr"/>
            <a:r>
              <a:rPr lang="en-US" sz="4800" b="1" dirty="0">
                <a:latin typeface="Times New Roman" panose="02020603050405020304" pitchFamily="18" charset="0"/>
                <a:cs typeface="Times New Roman" panose="02020603050405020304" pitchFamily="18" charset="0"/>
              </a:rPr>
              <a:t>The Promise of the Kingdom</a:t>
            </a:r>
          </a:p>
          <a:p>
            <a:pPr algn="ctr"/>
            <a:r>
              <a:rPr lang="en-US" sz="4800" b="1" dirty="0">
                <a:latin typeface="Times New Roman" panose="02020603050405020304" pitchFamily="18" charset="0"/>
                <a:cs typeface="Times New Roman" panose="02020603050405020304" pitchFamily="18" charset="0"/>
              </a:rPr>
              <a:t>Become  </a:t>
            </a:r>
          </a:p>
          <a:p>
            <a:pPr algn="ctr"/>
            <a:r>
              <a:rPr lang="en-US" sz="4800" b="1" dirty="0">
                <a:latin typeface="Times New Roman" panose="02020603050405020304" pitchFamily="18" charset="0"/>
                <a:cs typeface="Times New Roman" panose="02020603050405020304" pitchFamily="18" charset="0"/>
              </a:rPr>
              <a:t>Inheritance of Eternal Life</a:t>
            </a:r>
          </a:p>
          <a:p>
            <a:pPr algn="ctr"/>
            <a:r>
              <a:rPr lang="en-US" sz="4800" b="1" dirty="0">
                <a:latin typeface="Times New Roman" panose="02020603050405020304" pitchFamily="18" charset="0"/>
                <a:cs typeface="Times New Roman" panose="02020603050405020304" pitchFamily="18" charset="0"/>
              </a:rPr>
              <a:t>Inheritance of the Kingdom</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64861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Titus 1:2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eternal life</a:t>
            </a:r>
            <a:r>
              <a:rPr lang="en-US" sz="2800" kern="100" dirty="0">
                <a:effectLst/>
                <a:latin typeface="Times New Roman" panose="02020603050405020304" pitchFamily="18" charset="0"/>
                <a:ea typeface="Calibri" panose="020F0502020204030204" pitchFamily="34" charset="0"/>
              </a:rPr>
              <a:t>, which God, who cannot lie,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before time began</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1 John 2:25 </a:t>
            </a:r>
            <a:r>
              <a:rPr lang="en-US" sz="2800" kern="0" dirty="0">
                <a:effectLst/>
                <a:latin typeface="Times New Roman" panose="02020603050405020304" pitchFamily="18" charset="0"/>
                <a:ea typeface="Times New Roman" panose="02020603050405020304" pitchFamily="18" charset="0"/>
              </a:rPr>
              <a:t>This is </a:t>
            </a:r>
            <a:r>
              <a:rPr lang="en-US" sz="2800" b="1" u="sng" kern="0" dirty="0">
                <a:effectLst/>
                <a:highlight>
                  <a:srgbClr val="FFFF00"/>
                </a:highlight>
                <a:latin typeface="Times New Roman" panose="02020603050405020304" pitchFamily="18" charset="0"/>
                <a:ea typeface="Times New Roman" panose="02020603050405020304" pitchFamily="18" charset="0"/>
              </a:rPr>
              <a:t>the promise</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which He Himself made to us: </a:t>
            </a:r>
            <a:r>
              <a:rPr lang="en-US" sz="2800" b="1" u="sng" kern="0" dirty="0">
                <a:effectLst/>
                <a:highlight>
                  <a:srgbClr val="FFFF00"/>
                </a:highlight>
                <a:latin typeface="Times New Roman" panose="02020603050405020304" pitchFamily="18" charset="0"/>
                <a:ea typeface="Times New Roman" panose="02020603050405020304" pitchFamily="18" charset="0"/>
              </a:rPr>
              <a:t>eternal life</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1:12 </a:t>
            </a:r>
            <a:r>
              <a:rPr lang="en-US" sz="2800" kern="100" dirty="0">
                <a:effectLst/>
                <a:latin typeface="Times New Roman" panose="02020603050405020304" pitchFamily="18" charset="0"/>
                <a:ea typeface="Calibri" panose="020F0502020204030204" pitchFamily="34" charset="0"/>
              </a:rPr>
              <a:t> Blessed is a man who perseveres under trial; for once he has been approved, he will receive the </a:t>
            </a:r>
            <a:r>
              <a:rPr lang="en-US" sz="2800" b="1" u="sng" kern="100" dirty="0">
                <a:effectLst/>
                <a:highlight>
                  <a:srgbClr val="FFFF00"/>
                </a:highlight>
                <a:latin typeface="Times New Roman" panose="02020603050405020304" pitchFamily="18" charset="0"/>
                <a:ea typeface="Calibri" panose="020F0502020204030204" pitchFamily="34" charset="0"/>
              </a:rPr>
              <a:t>crown of life</a:t>
            </a:r>
            <a:r>
              <a:rPr lang="en-US" sz="2800" b="1"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i="1" kern="100" dirty="0">
                <a:effectLst/>
                <a:latin typeface="Times New Roman" panose="02020603050405020304" pitchFamily="18" charset="0"/>
                <a:ea typeface="Calibri" panose="020F0502020204030204" pitchFamily="34" charset="0"/>
              </a:rPr>
              <a:t>the Lord</a:t>
            </a:r>
            <a:r>
              <a:rPr lang="en-US" sz="2800" kern="100" dirty="0">
                <a:effectLst/>
                <a:latin typeface="Times New Roman" panose="02020603050405020304" pitchFamily="18" charset="0"/>
                <a:ea typeface="Calibri" panose="020F0502020204030204" pitchFamily="34" charset="0"/>
              </a:rPr>
              <a:t> has </a:t>
            </a:r>
            <a:r>
              <a:rPr lang="en-US" sz="2800" b="1" u="sng" kern="100" dirty="0">
                <a:effectLst/>
                <a:highlight>
                  <a:srgbClr val="FFFF00"/>
                </a:highlight>
                <a:latin typeface="Times New Roman" panose="02020603050405020304" pitchFamily="18" charset="0"/>
                <a:ea typeface="Calibri" panose="020F0502020204030204" pitchFamily="34" charset="0"/>
              </a:rPr>
              <a:t>promised</a:t>
            </a:r>
            <a:r>
              <a:rPr lang="en-US" sz="2800" kern="100" dirty="0">
                <a:effectLst/>
                <a:latin typeface="Times New Roman" panose="02020603050405020304" pitchFamily="18" charset="0"/>
                <a:ea typeface="Calibri" panose="020F0502020204030204" pitchFamily="34" charset="0"/>
              </a:rPr>
              <a:t> to those who love Him.</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76435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4488088"/>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19:29 </a:t>
            </a:r>
            <a:r>
              <a:rPr lang="en-US" sz="2800" kern="100" dirty="0">
                <a:effectLst/>
                <a:latin typeface="Times New Roman" panose="02020603050405020304" pitchFamily="18" charset="0"/>
                <a:ea typeface="Calibri" panose="020F0502020204030204" pitchFamily="34" charset="0"/>
              </a:rPr>
              <a:t>"And everyone who has left houses or brothers or sisters or father or mother or children or farms for My name's sake, will receive many times as much, and </a:t>
            </a:r>
            <a:r>
              <a:rPr lang="en-US" sz="2800" b="1" u="sng" kern="100" dirty="0">
                <a:effectLst/>
                <a:highlight>
                  <a:srgbClr val="FFFF00"/>
                </a:highlight>
                <a:latin typeface="Times New Roman" panose="02020603050405020304" pitchFamily="18" charset="0"/>
                <a:ea typeface="Calibri" panose="020F0502020204030204" pitchFamily="34" charset="0"/>
              </a:rPr>
              <a:t>will inherit eternal life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1:14 (referring to angels) </a:t>
            </a:r>
            <a:r>
              <a:rPr lang="en-US" sz="2800" kern="100" dirty="0">
                <a:effectLst/>
                <a:latin typeface="Times New Roman" panose="02020603050405020304" pitchFamily="18" charset="0"/>
                <a:ea typeface="Calibri" panose="020F0502020204030204" pitchFamily="34" charset="0"/>
              </a:rPr>
              <a:t> Are they not all ministering spirits, sent out to render service for the sake of those who </a:t>
            </a:r>
            <a:r>
              <a:rPr lang="en-US" sz="2800" b="1" u="sng" kern="100" dirty="0">
                <a:effectLst/>
                <a:highlight>
                  <a:srgbClr val="FFFF00"/>
                </a:highlight>
                <a:latin typeface="Times New Roman" panose="02020603050405020304" pitchFamily="18" charset="0"/>
                <a:ea typeface="Calibri" panose="020F0502020204030204" pitchFamily="34" charset="0"/>
              </a:rPr>
              <a:t>will inherit salvation</a:t>
            </a:r>
            <a:r>
              <a:rPr lang="en-US" sz="2800" kern="100" dirty="0">
                <a:effectLst/>
                <a:latin typeface="Times New Roman" panose="02020603050405020304" pitchFamily="18" charset="0"/>
                <a:ea typeface="Calibri" panose="020F0502020204030204" pitchFamily="34" charset="0"/>
              </a:rPr>
              <a:t>?</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7103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33034"/>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Inheritance of Eternal Life</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0" dirty="0">
                <a:effectLst/>
                <a:latin typeface="Times New Roman" panose="02020603050405020304" pitchFamily="18" charset="0"/>
                <a:ea typeface="Times New Roman" panose="02020603050405020304" pitchFamily="18" charset="0"/>
              </a:rPr>
              <a:t>Hebrews 6:12 </a:t>
            </a:r>
            <a:r>
              <a:rPr lang="en-US" sz="3200" kern="0" dirty="0">
                <a:effectLst/>
                <a:latin typeface="Times New Roman" panose="02020603050405020304" pitchFamily="18" charset="0"/>
                <a:ea typeface="Times New Roman" panose="02020603050405020304" pitchFamily="18" charset="0"/>
              </a:rPr>
              <a:t>(be) imitators of those who through faith and patience </a:t>
            </a:r>
            <a:r>
              <a:rPr lang="en-US" sz="32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kern="0" dirty="0">
                <a:effectLst/>
                <a:latin typeface="Times New Roman" panose="02020603050405020304" pitchFamily="18" charset="0"/>
                <a:ea typeface="Times New Roman" panose="02020603050405020304" pitchFamily="18" charset="0"/>
              </a:rPr>
              <a:t> </a:t>
            </a:r>
            <a:endParaRPr lang="en-US" sz="32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Revelation 21:6-7 </a:t>
            </a:r>
            <a:r>
              <a:rPr lang="en-US" sz="3200" kern="100" dirty="0">
                <a:effectLst/>
                <a:latin typeface="Times New Roman" panose="02020603050405020304" pitchFamily="18" charset="0"/>
                <a:ea typeface="Calibri" panose="020F0502020204030204" pitchFamily="34" charset="0"/>
              </a:rPr>
              <a:t>Then He said to me, "It is done. I am the Alpha and the Omega, the beginning and the end. I will give to the one who thirsts from the spring of the </a:t>
            </a:r>
            <a:r>
              <a:rPr lang="en-US" sz="3200" b="1" u="sng" kern="100" dirty="0">
                <a:effectLst/>
                <a:highlight>
                  <a:srgbClr val="FFFF00"/>
                </a:highlight>
                <a:latin typeface="Times New Roman" panose="02020603050405020304" pitchFamily="18" charset="0"/>
                <a:ea typeface="Calibri" panose="020F0502020204030204" pitchFamily="34" charset="0"/>
              </a:rPr>
              <a:t>water of life</a:t>
            </a:r>
            <a:r>
              <a:rPr lang="en-US" sz="3200" kern="100" dirty="0">
                <a:effectLst/>
                <a:highlight>
                  <a:srgbClr val="FFFF00"/>
                </a:highligh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without cost. </a:t>
            </a:r>
            <a:r>
              <a:rPr lang="en-US" sz="3200" kern="100" baseline="30000" dirty="0">
                <a:solidFill>
                  <a:srgbClr val="000000"/>
                </a:solidFill>
                <a:effectLst/>
                <a:latin typeface="Times New Roman" panose="02020603050405020304" pitchFamily="18" charset="0"/>
                <a:ea typeface="Calibri" panose="020F0502020204030204" pitchFamily="34" charset="0"/>
              </a:rPr>
              <a:t>7 </a:t>
            </a:r>
            <a:r>
              <a:rPr lang="en-US" sz="3200" kern="100" dirty="0">
                <a:effectLst/>
                <a:latin typeface="Times New Roman" panose="02020603050405020304" pitchFamily="18" charset="0"/>
                <a:ea typeface="Calibri" panose="020F0502020204030204" pitchFamily="34" charset="0"/>
              </a:rPr>
              <a:t> "He who overcomes </a:t>
            </a:r>
            <a:r>
              <a:rPr lang="en-US" sz="3200" b="1" u="sng" kern="100" dirty="0">
                <a:effectLst/>
                <a:highlight>
                  <a:srgbClr val="FFFF00"/>
                </a:highlight>
                <a:latin typeface="Times New Roman" panose="02020603050405020304" pitchFamily="18" charset="0"/>
                <a:ea typeface="Calibri" panose="020F0502020204030204" pitchFamily="34" charset="0"/>
              </a:rPr>
              <a:t>will inherit these things</a:t>
            </a:r>
            <a:r>
              <a:rPr lang="en-US" sz="3200" kern="100" dirty="0">
                <a:effectLst/>
                <a:latin typeface="Times New Roman" panose="02020603050405020304" pitchFamily="18" charset="0"/>
                <a:ea typeface="Calibri" panose="020F0502020204030204" pitchFamily="34" charset="0"/>
              </a:rPr>
              <a:t>, and I will be his God and he will be My son.</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4574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408862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Promise of the Kingdom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Daniel 7:18 </a:t>
            </a:r>
            <a:r>
              <a:rPr lang="en-US" sz="2800" kern="0" dirty="0">
                <a:effectLst/>
                <a:latin typeface="Times New Roman" panose="02020603050405020304" pitchFamily="18" charset="0"/>
                <a:ea typeface="Times New Roman" panose="02020603050405020304" pitchFamily="18" charset="0"/>
              </a:rPr>
              <a:t> 'But </a:t>
            </a:r>
            <a:r>
              <a:rPr lang="en-US" sz="2800" b="1" u="sng" kern="0" dirty="0">
                <a:effectLst/>
                <a:highlight>
                  <a:srgbClr val="FFFF00"/>
                </a:highlight>
                <a:latin typeface="Times New Roman" panose="02020603050405020304" pitchFamily="18" charset="0"/>
                <a:ea typeface="Times New Roman" panose="02020603050405020304" pitchFamily="18" charset="0"/>
              </a:rPr>
              <a:t>the saints</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of the Highest One </a:t>
            </a:r>
            <a:r>
              <a:rPr lang="en-US" sz="2800" b="1" u="sng" kern="0" dirty="0">
                <a:effectLst/>
                <a:highlight>
                  <a:srgbClr val="FFFF00"/>
                </a:highlight>
                <a:latin typeface="Times New Roman" panose="02020603050405020304" pitchFamily="18" charset="0"/>
                <a:ea typeface="Times New Roman" panose="02020603050405020304" pitchFamily="18" charset="0"/>
              </a:rPr>
              <a:t>will receive the kingdom</a:t>
            </a:r>
            <a:r>
              <a:rPr lang="en-US" sz="2800" kern="0" dirty="0">
                <a:effectLst/>
                <a:highlight>
                  <a:srgbClr val="FFFF00"/>
                </a:highlight>
                <a:latin typeface="Times New Roman" panose="02020603050405020304" pitchFamily="18" charset="0"/>
                <a:ea typeface="Times New Roman" panose="02020603050405020304" pitchFamily="18" charset="0"/>
              </a:rPr>
              <a:t> </a:t>
            </a:r>
            <a:r>
              <a:rPr lang="en-US" sz="2800" kern="0" dirty="0">
                <a:effectLst/>
                <a:latin typeface="Times New Roman" panose="02020603050405020304" pitchFamily="18" charset="0"/>
                <a:ea typeface="Times New Roman" panose="02020603050405020304" pitchFamily="18" charset="0"/>
              </a:rPr>
              <a:t>and </a:t>
            </a:r>
            <a:r>
              <a:rPr lang="en-US" sz="2800" b="1" u="sng" kern="0" dirty="0">
                <a:effectLst/>
                <a:highlight>
                  <a:srgbClr val="FFFF00"/>
                </a:highlight>
                <a:latin typeface="Times New Roman" panose="02020603050405020304" pitchFamily="18" charset="0"/>
                <a:ea typeface="Times New Roman" panose="02020603050405020304" pitchFamily="18" charset="0"/>
              </a:rPr>
              <a:t>possess the kingdom forever</a:t>
            </a:r>
            <a:r>
              <a:rPr lang="en-US" sz="2800" kern="0" dirty="0">
                <a:effectLst/>
                <a:latin typeface="Times New Roman" panose="02020603050405020304" pitchFamily="18" charset="0"/>
                <a:ea typeface="Times New Roman" panose="02020603050405020304" pitchFamily="18" charset="0"/>
              </a:rPr>
              <a:t>, for all ages to come.'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Luke 12:32 </a:t>
            </a:r>
            <a:r>
              <a:rPr lang="en-US" sz="2800" kern="0" dirty="0">
                <a:effectLst/>
                <a:latin typeface="Times New Roman" panose="02020603050405020304" pitchFamily="18" charset="0"/>
                <a:ea typeface="Times New Roman" panose="02020603050405020304" pitchFamily="18" charset="0"/>
              </a:rPr>
              <a:t> "Do not be afraid, little flock, for your Father has chosen gladly </a:t>
            </a:r>
            <a:r>
              <a:rPr lang="en-US" sz="2800" b="1" u="sng" kern="0" dirty="0">
                <a:effectLst/>
                <a:highlight>
                  <a:srgbClr val="FFFF00"/>
                </a:highlight>
                <a:latin typeface="Times New Roman" panose="02020603050405020304" pitchFamily="18" charset="0"/>
                <a:ea typeface="Times New Roman" panose="02020603050405020304" pitchFamily="18" charset="0"/>
              </a:rPr>
              <a:t>to give you the kingdom</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375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a:t>
            </a:r>
            <a:r>
              <a:rPr lang="en-US" sz="2400" b="1" dirty="0">
                <a:latin typeface="Times New Roman" panose="02020603050405020304" pitchFamily="18" charset="0"/>
                <a:cs typeface="Times New Roman" panose="02020603050405020304" pitchFamily="18" charset="0"/>
              </a:rPr>
              <a:t>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a:t>
            </a:r>
          </a:p>
          <a:p>
            <a:pPr marL="22860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a:t>
            </a:r>
            <a:r>
              <a:rPr lang="en-US" sz="2400" b="1" dirty="0">
                <a:latin typeface="Times New Roman" panose="02020603050405020304" pitchFamily="18" charset="0"/>
                <a:cs typeface="Times New Roman" panose="02020603050405020304" pitchFamily="18" charset="0"/>
              </a:rPr>
              <a:t>choose for salvation?</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 the “in Christ” - Mark 16:16</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Therefore, Ephesians 1:4 can now be understood to say</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976743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00960"/>
            <a:ext cx="11644370" cy="501066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8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u="sng" kern="100" dirty="0">
                <a:effectLst/>
                <a:latin typeface="Times New Roman" panose="02020603050405020304" pitchFamily="18" charset="0"/>
                <a:ea typeface="Calibri" panose="020F0502020204030204" pitchFamily="34" charset="0"/>
              </a:rPr>
              <a:t>Inherit the Kingdom</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James 2:5 </a:t>
            </a:r>
            <a:r>
              <a:rPr lang="en-US" sz="2800" kern="100" dirty="0">
                <a:effectLst/>
                <a:latin typeface="Times New Roman" panose="02020603050405020304" pitchFamily="18" charset="0"/>
                <a:ea typeface="Calibri" panose="020F0502020204030204" pitchFamily="34" charset="0"/>
              </a:rPr>
              <a:t> Listen, my beloved brethren: did not God choose the poor of this world </a:t>
            </a:r>
            <a:r>
              <a:rPr lang="en-US" sz="2800" i="1" kern="100" dirty="0">
                <a:effectLst/>
                <a:latin typeface="Times New Roman" panose="02020603050405020304" pitchFamily="18" charset="0"/>
                <a:ea typeface="Calibri" panose="020F0502020204030204" pitchFamily="34" charset="0"/>
              </a:rPr>
              <a:t>to be</a:t>
            </a:r>
            <a:r>
              <a:rPr lang="en-US" sz="2800" kern="100" dirty="0">
                <a:effectLst/>
                <a:latin typeface="Times New Roman" panose="02020603050405020304" pitchFamily="18" charset="0"/>
                <a:ea typeface="Calibri" panose="020F0502020204030204" pitchFamily="34" charset="0"/>
              </a:rPr>
              <a:t> rich in faith and </a:t>
            </a:r>
            <a:r>
              <a:rPr lang="en-US" sz="2800" b="1" u="sng" kern="100" dirty="0">
                <a:effectLst/>
                <a:highlight>
                  <a:srgbClr val="FFFF00"/>
                </a:highlight>
                <a:latin typeface="Times New Roman" panose="02020603050405020304" pitchFamily="18" charset="0"/>
                <a:ea typeface="Calibri" panose="020F0502020204030204" pitchFamily="34" charset="0"/>
              </a:rPr>
              <a:t>heirs of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which </a:t>
            </a:r>
            <a:r>
              <a:rPr lang="en-US" sz="2800" b="1" u="sng" kern="100" dirty="0">
                <a:effectLst/>
                <a:highlight>
                  <a:srgbClr val="FFFF00"/>
                </a:highlight>
                <a:latin typeface="Times New Roman" panose="02020603050405020304" pitchFamily="18" charset="0"/>
                <a:ea typeface="Calibri" panose="020F0502020204030204" pitchFamily="34" charset="0"/>
              </a:rPr>
              <a:t>He promised</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to those who love Him?</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Matthew 25:34 </a:t>
            </a:r>
            <a:r>
              <a:rPr lang="en-US" sz="2800" kern="100" dirty="0">
                <a:effectLst/>
                <a:latin typeface="Times New Roman" panose="02020603050405020304" pitchFamily="18" charset="0"/>
                <a:ea typeface="Calibri" panose="020F0502020204030204" pitchFamily="34" charset="0"/>
              </a:rPr>
              <a:t> "Then the King will say to those on His right, 'Come, you who are blessed of My Father, </a:t>
            </a:r>
            <a:r>
              <a:rPr lang="en-US" sz="2800" b="1" u="sng" kern="100" dirty="0">
                <a:effectLst/>
                <a:highlight>
                  <a:srgbClr val="FFFF00"/>
                </a:highlight>
                <a:latin typeface="Times New Roman" panose="02020603050405020304" pitchFamily="18" charset="0"/>
                <a:ea typeface="Calibri" panose="020F0502020204030204" pitchFamily="34" charset="0"/>
              </a:rPr>
              <a:t>inherit the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prepared for you from the foundation of the world.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60449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01098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b="1" kern="100" dirty="0">
                <a:effectLst/>
                <a:latin typeface="Times New Roman" panose="02020603050405020304" pitchFamily="18" charset="0"/>
                <a:ea typeface="Calibri" panose="020F0502020204030204" pitchFamily="34" charset="0"/>
              </a:rPr>
              <a:t>1 Corinthians 6:9-11</a:t>
            </a:r>
            <a:r>
              <a:rPr lang="en-US" sz="3200" kern="100" baseline="30000" dirty="0">
                <a:solidFill>
                  <a:srgbClr val="000000"/>
                </a:solidFill>
                <a:effectLst/>
                <a:latin typeface="Times New Roman" panose="02020603050405020304" pitchFamily="18" charset="0"/>
                <a:ea typeface="Calibri" panose="020F0502020204030204" pitchFamily="34" charset="0"/>
              </a:rPr>
              <a:t> </a:t>
            </a:r>
            <a:r>
              <a:rPr lang="en-US" sz="3200" kern="100" dirty="0">
                <a:effectLst/>
                <a:latin typeface="Times New Roman" panose="02020603050405020304" pitchFamily="18" charset="0"/>
                <a:ea typeface="Calibri" panose="020F0502020204030204" pitchFamily="34" charset="0"/>
              </a:rPr>
              <a:t> Or do you not know that the </a:t>
            </a:r>
            <a:r>
              <a:rPr lang="en-US" sz="3200" b="1" u="sng" kern="100" dirty="0">
                <a:effectLst/>
                <a:highlight>
                  <a:srgbClr val="FFFF00"/>
                </a:highlight>
                <a:latin typeface="Times New Roman" panose="02020603050405020304" pitchFamily="18" charset="0"/>
                <a:ea typeface="Calibri" panose="020F0502020204030204" pitchFamily="34" charset="0"/>
              </a:rPr>
              <a:t>unrighteous</a:t>
            </a:r>
            <a:r>
              <a:rPr lang="en-US" sz="3200" kern="100" dirty="0">
                <a:effectLst/>
                <a:latin typeface="Times New Roman" panose="02020603050405020304" pitchFamily="18" charset="0"/>
                <a:ea typeface="Calibri" panose="020F0502020204030204" pitchFamily="34" charset="0"/>
              </a:rPr>
              <a:t> will </a:t>
            </a:r>
            <a:r>
              <a:rPr lang="en-US" sz="3200" b="1" u="sng" kern="100" dirty="0">
                <a:effectLst/>
                <a:highlight>
                  <a:srgbClr val="FFFF00"/>
                </a:highlight>
                <a:latin typeface="Times New Roman" panose="02020603050405020304" pitchFamily="18" charset="0"/>
                <a:ea typeface="Calibri" panose="020F0502020204030204" pitchFamily="34" charset="0"/>
              </a:rPr>
              <a:t>not inherit the kingdom of God</a:t>
            </a:r>
            <a:r>
              <a:rPr lang="en-US" sz="3200" kern="100" dirty="0">
                <a:effectLst/>
                <a:latin typeface="Times New Roman" panose="02020603050405020304" pitchFamily="18" charset="0"/>
                <a:ea typeface="Calibri" panose="020F0502020204030204" pitchFamily="34" charset="0"/>
              </a:rPr>
              <a:t>? Do not be deceived; neither fornicators, nor idolaters, nor adulterers, nor effeminate, nor homosexuals, </a:t>
            </a:r>
            <a:r>
              <a:rPr lang="en-US" sz="3200" kern="100" baseline="30000" dirty="0">
                <a:solidFill>
                  <a:srgbClr val="000000"/>
                </a:solidFill>
                <a:effectLst/>
                <a:latin typeface="Times New Roman" panose="02020603050405020304" pitchFamily="18" charset="0"/>
                <a:ea typeface="Calibri" panose="020F0502020204030204" pitchFamily="34" charset="0"/>
              </a:rPr>
              <a:t>10 </a:t>
            </a:r>
            <a:r>
              <a:rPr lang="en-US" sz="3200" kern="100" dirty="0">
                <a:effectLst/>
                <a:latin typeface="Times New Roman" panose="02020603050405020304" pitchFamily="18" charset="0"/>
                <a:ea typeface="Calibri" panose="020F0502020204030204" pitchFamily="34" charset="0"/>
              </a:rPr>
              <a:t> nor thieves, nor </a:t>
            </a:r>
            <a:r>
              <a:rPr lang="en-US" sz="3200" i="1" kern="100" dirty="0">
                <a:effectLst/>
                <a:latin typeface="Times New Roman" panose="02020603050405020304" pitchFamily="18" charset="0"/>
                <a:ea typeface="Calibri" panose="020F0502020204030204" pitchFamily="34" charset="0"/>
              </a:rPr>
              <a:t>the</a:t>
            </a:r>
            <a:r>
              <a:rPr lang="en-US" sz="3200" kern="100" dirty="0">
                <a:effectLst/>
                <a:latin typeface="Times New Roman" panose="02020603050405020304" pitchFamily="18" charset="0"/>
                <a:ea typeface="Calibri" panose="020F0502020204030204" pitchFamily="34" charset="0"/>
              </a:rPr>
              <a:t> covetous, nor drunkards, nor revilers, nor swindlers, will </a:t>
            </a:r>
            <a:r>
              <a:rPr lang="en-US" sz="3200" b="1" u="sng" kern="100" dirty="0">
                <a:effectLst/>
                <a:highlight>
                  <a:srgbClr val="FFFF00"/>
                </a:highlight>
                <a:latin typeface="Times New Roman" panose="02020603050405020304" pitchFamily="18" charset="0"/>
                <a:ea typeface="Calibri" panose="020F0502020204030204" pitchFamily="34" charset="0"/>
              </a:rPr>
              <a:t>inherit the kingdom of God</a:t>
            </a:r>
            <a:r>
              <a:rPr lang="en-US" sz="3200" kern="100" dirty="0">
                <a:effectLst/>
                <a:latin typeface="Times New Roman" panose="02020603050405020304" pitchFamily="18" charset="0"/>
                <a:ea typeface="Calibri" panose="020F0502020204030204" pitchFamily="34" charset="0"/>
              </a:rPr>
              <a:t>. </a:t>
            </a:r>
            <a:r>
              <a:rPr lang="en-US" sz="3200" kern="100" baseline="30000" dirty="0">
                <a:solidFill>
                  <a:srgbClr val="000000"/>
                </a:solidFill>
                <a:effectLst/>
                <a:latin typeface="Times New Roman" panose="02020603050405020304" pitchFamily="18" charset="0"/>
                <a:ea typeface="Calibri" panose="020F0502020204030204" pitchFamily="34" charset="0"/>
              </a:rPr>
              <a:t>11 </a:t>
            </a:r>
            <a:r>
              <a:rPr lang="en-US" sz="3200" kern="100" dirty="0">
                <a:effectLst/>
                <a:latin typeface="Times New Roman" panose="02020603050405020304" pitchFamily="18" charset="0"/>
                <a:ea typeface="Calibri" panose="020F0502020204030204" pitchFamily="34" charset="0"/>
              </a:rPr>
              <a:t> Such were some of you; but you were </a:t>
            </a:r>
            <a:r>
              <a:rPr lang="en-US" sz="3200" b="1" u="sng" kern="100" dirty="0">
                <a:effectLst/>
                <a:highlight>
                  <a:srgbClr val="FFFF00"/>
                </a:highlight>
                <a:latin typeface="Times New Roman" panose="02020603050405020304" pitchFamily="18" charset="0"/>
                <a:ea typeface="Calibri" panose="020F0502020204030204" pitchFamily="34" charset="0"/>
              </a:rPr>
              <a:t>washed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sanctified</a:t>
            </a:r>
            <a:r>
              <a:rPr lang="en-US" sz="3200" kern="100" dirty="0">
                <a:effectLst/>
                <a:latin typeface="Times New Roman" panose="02020603050405020304" pitchFamily="18" charset="0"/>
                <a:ea typeface="Calibri" panose="020F0502020204030204" pitchFamily="34" charset="0"/>
              </a:rPr>
              <a:t>, but you were </a:t>
            </a:r>
            <a:r>
              <a:rPr lang="en-US" sz="3200" b="1" u="sng" kern="100" dirty="0">
                <a:effectLst/>
                <a:highlight>
                  <a:srgbClr val="FFFF00"/>
                </a:highlight>
                <a:latin typeface="Times New Roman" panose="02020603050405020304" pitchFamily="18" charset="0"/>
                <a:ea typeface="Calibri" panose="020F0502020204030204" pitchFamily="34" charset="0"/>
              </a:rPr>
              <a:t>justified</a:t>
            </a:r>
            <a:r>
              <a:rPr lang="en-US" sz="3200" kern="100" dirty="0">
                <a:effectLst/>
                <a:latin typeface="Times New Roman" panose="02020603050405020304" pitchFamily="18" charset="0"/>
                <a:ea typeface="Calibri" panose="020F0502020204030204" pitchFamily="34" charset="0"/>
              </a:rPr>
              <a:t> in the name of the Lord Jesus Christ and in the Spirit of our God.</a:t>
            </a: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62147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32871" y="1106938"/>
            <a:ext cx="12257741" cy="5170646"/>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r>
              <a:rPr lang="en-US" sz="7200" b="1" dirty="0">
                <a:latin typeface="Times New Roman" panose="02020603050405020304" pitchFamily="18" charset="0"/>
                <a:cs typeface="Times New Roman" panose="02020603050405020304" pitchFamily="18" charset="0"/>
              </a:rPr>
              <a:t>A Picture of the Kingdom</a:t>
            </a:r>
          </a:p>
          <a:p>
            <a:pPr algn="ctr"/>
            <a:r>
              <a:rPr lang="en-US" sz="5400" b="1" dirty="0">
                <a:latin typeface="Times New Roman" panose="02020603050405020304" pitchFamily="18" charset="0"/>
                <a:cs typeface="Times New Roman" panose="02020603050405020304" pitchFamily="18" charset="0"/>
              </a:rPr>
              <a:t>Hebrews 12:22-28</a:t>
            </a:r>
          </a:p>
          <a:p>
            <a:pPr algn="ctr"/>
            <a:r>
              <a:rPr lang="en-US" sz="5400" b="1" dirty="0">
                <a:latin typeface="Times New Roman" panose="02020603050405020304" pitchFamily="18" charset="0"/>
                <a:cs typeface="Times New Roman" panose="02020603050405020304" pitchFamily="18" charset="0"/>
              </a:rPr>
              <a:t>Tale of Two Mountain</a:t>
            </a:r>
          </a:p>
          <a:p>
            <a:pPr algn="ctr"/>
            <a:r>
              <a:rPr lang="en-US" sz="5400" b="1" dirty="0">
                <a:latin typeface="Times New Roman" panose="02020603050405020304" pitchFamily="18" charset="0"/>
                <a:cs typeface="Times New Roman" panose="02020603050405020304" pitchFamily="18" charset="0"/>
              </a:rPr>
              <a:t>Mount Sinai and Mount Zion</a:t>
            </a:r>
          </a:p>
          <a:p>
            <a:pPr algn="ctr"/>
            <a:endParaRPr lang="en-US" sz="48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32433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Hebrews chapter 12 is written to encourage and strengthen the saints – to lay aside encumbrances to run the race set before us.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Hebrews 12:5-13, the Hebrew writer </a:t>
            </a:r>
            <a:r>
              <a:rPr lang="en-US" sz="2400" dirty="0">
                <a:solidFill>
                  <a:srgbClr val="3F4950"/>
                </a:solidFill>
                <a:effectLst/>
                <a:latin typeface="Times New Roman" panose="02020603050405020304" pitchFamily="18" charset="0"/>
                <a:cs typeface="Times New Roman" panose="02020603050405020304" pitchFamily="18" charset="0"/>
              </a:rPr>
              <a:t>councils us about God’s disciplining of His sons.  </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We are God’s children and God is our father. vs 7</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a father, God disciplines all His children. vs 10</a:t>
            </a:r>
          </a:p>
          <a:p>
            <a:pPr marL="342900" indent="-342900">
              <a:buFont typeface="Arial" panose="020B0604020202020204" pitchFamily="34" charset="0"/>
              <a:buChar char="•"/>
            </a:pPr>
            <a:r>
              <a:rPr lang="en-US" sz="2400" dirty="0">
                <a:solidFill>
                  <a:srgbClr val="3F4950"/>
                </a:solidFill>
                <a:latin typeface="Times New Roman" panose="02020603050405020304" pitchFamily="18" charset="0"/>
                <a:cs typeface="Times New Roman" panose="02020603050405020304" pitchFamily="18" charset="0"/>
              </a:rPr>
              <a:t>The Lord’s chastisement is a painful experience.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training yields the fruit of righteousness – share in God’s holiness. vs 11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don’t refuse God’s discipline but pursue sanctification. </a:t>
            </a:r>
            <a:r>
              <a:rPr lang="en-US" sz="2400" dirty="0" err="1">
                <a:latin typeface="Times New Roman" panose="02020603050405020304" pitchFamily="18" charset="0"/>
                <a:cs typeface="Times New Roman" panose="02020603050405020304" pitchFamily="18" charset="0"/>
              </a:rPr>
              <a:t>vss</a:t>
            </a:r>
            <a:r>
              <a:rPr lang="en-US" sz="2400" dirty="0">
                <a:latin typeface="Times New Roman" panose="02020603050405020304" pitchFamily="18" charset="0"/>
                <a:cs typeface="Times New Roman" panose="02020603050405020304" pitchFamily="18" charset="0"/>
              </a:rPr>
              <a:t> 5 &amp; 14 </a:t>
            </a: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Thus, to give encouragement, consistent with the theme of Hebrews, the writer reminds to the reader of blessings and privileges under the New Covenant as compared to those under the Old </a:t>
            </a:r>
            <a:endParaRPr lang="en-US" sz="2400" dirty="0">
              <a:solidFill>
                <a:srgbClr val="3F4950"/>
              </a:solidFill>
              <a:effectLst/>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a:t>
            </a: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81717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Beginning at Hebrews 12:18, the Hebrew writer </a:t>
            </a:r>
            <a:r>
              <a:rPr lang="en-US" sz="2400" dirty="0">
                <a:solidFill>
                  <a:srgbClr val="3F4950"/>
                </a:solidFill>
                <a:effectLst/>
                <a:latin typeface="Times New Roman" panose="02020603050405020304" pitchFamily="18" charset="0"/>
                <a:cs typeface="Times New Roman" panose="02020603050405020304" pitchFamily="18" charset="0"/>
              </a:rPr>
              <a:t>contrasts the old covenant, as represented by Mt. Sinai with the new covenant, as represented by Mt. Zion.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solidFill>
                  <a:srgbClr val="3F4950"/>
                </a:solidFill>
                <a:latin typeface="Times New Roman" panose="02020603050405020304" pitchFamily="18" charset="0"/>
                <a:cs typeface="Times New Roman" panose="02020603050405020304" pitchFamily="18" charset="0"/>
              </a:rPr>
              <a:t>The comparative experiences when approaching the </a:t>
            </a:r>
            <a:r>
              <a:rPr lang="en-US" sz="2400" dirty="0">
                <a:solidFill>
                  <a:srgbClr val="3F4950"/>
                </a:solidFill>
                <a:effectLst/>
                <a:latin typeface="Times New Roman" panose="02020603050405020304" pitchFamily="18" charset="0"/>
                <a:cs typeface="Times New Roman" panose="02020603050405020304" pitchFamily="18" charset="0"/>
              </a:rPr>
              <a:t>two mountains is symbolic or representative of the experience of the people who seek to draw near to God under each covenant. </a:t>
            </a:r>
          </a:p>
          <a:p>
            <a:endParaRPr lang="en-US" sz="2400" dirty="0">
              <a:solidFill>
                <a:srgbClr val="3F4950"/>
              </a:solidFill>
              <a:latin typeface="Times New Roman" panose="02020603050405020304" pitchFamily="18" charset="0"/>
              <a:cs typeface="Times New Roman" panose="02020603050405020304" pitchFamily="18" charset="0"/>
            </a:endParaRPr>
          </a:p>
          <a:p>
            <a:r>
              <a:rPr lang="en-US" sz="2400" b="1" dirty="0">
                <a:highlight>
                  <a:srgbClr val="FFFF00"/>
                </a:highlight>
                <a:latin typeface="Times New Roman" panose="02020603050405020304" pitchFamily="18" charset="0"/>
                <a:cs typeface="Times New Roman" panose="02020603050405020304" pitchFamily="18" charset="0"/>
              </a:rPr>
              <a:t>In the process, the Hebrew writer reveals to us the Kingdom of Christ now in Heaven</a:t>
            </a:r>
            <a:endParaRPr lang="en-US" sz="2400" dirty="0">
              <a:solidFill>
                <a:srgbClr val="3F4950"/>
              </a:solidFill>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12:18-21 </a:t>
            </a:r>
            <a:r>
              <a:rPr lang="en-US" sz="2400" dirty="0">
                <a:latin typeface="Times New Roman" panose="02020603050405020304" pitchFamily="18" charset="0"/>
                <a:cs typeface="Times New Roman" panose="02020603050405020304" pitchFamily="18" charset="0"/>
              </a:rPr>
              <a:t>For </a:t>
            </a:r>
            <a:r>
              <a:rPr lang="en-US" sz="2400" b="1" u="sng" dirty="0">
                <a:highlight>
                  <a:srgbClr val="FFFF00"/>
                </a:highlight>
                <a:latin typeface="Times New Roman" panose="02020603050405020304" pitchFamily="18" charset="0"/>
                <a:cs typeface="Times New Roman" panose="02020603050405020304" pitchFamily="18" charset="0"/>
              </a:rPr>
              <a:t>you have not come to </a:t>
            </a:r>
            <a:r>
              <a:rPr lang="en-US" sz="2400" b="1" i="1" u="sng" dirty="0">
                <a:highlight>
                  <a:srgbClr val="FFFF00"/>
                </a:highlight>
                <a:latin typeface="Times New Roman" panose="02020603050405020304" pitchFamily="18" charset="0"/>
                <a:cs typeface="Times New Roman" panose="02020603050405020304" pitchFamily="18" charset="0"/>
              </a:rPr>
              <a:t>a mountain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(Sinai) that can be </a:t>
            </a:r>
            <a:r>
              <a:rPr lang="en-US" sz="2400" b="1" u="sng" dirty="0">
                <a:highlight>
                  <a:srgbClr val="FFFF00"/>
                </a:highlight>
                <a:latin typeface="Times New Roman" panose="02020603050405020304" pitchFamily="18" charset="0"/>
                <a:cs typeface="Times New Roman" panose="02020603050405020304" pitchFamily="18" charset="0"/>
              </a:rPr>
              <a:t>touched</a:t>
            </a:r>
            <a:r>
              <a:rPr lang="en-US" sz="2400" dirty="0">
                <a:latin typeface="Times New Roman" panose="02020603050405020304" pitchFamily="18" charset="0"/>
                <a:cs typeface="Times New Roman" panose="02020603050405020304" pitchFamily="18" charset="0"/>
              </a:rPr>
              <a:t> and to a </a:t>
            </a:r>
            <a:r>
              <a:rPr lang="en-US" sz="2400" b="1" u="sng" dirty="0">
                <a:highlight>
                  <a:srgbClr val="FFFF00"/>
                </a:highlight>
                <a:latin typeface="Times New Roman" panose="02020603050405020304" pitchFamily="18" charset="0"/>
                <a:cs typeface="Times New Roman" panose="02020603050405020304" pitchFamily="18" charset="0"/>
              </a:rPr>
              <a:t>blazing fire, and to darkness and gloom and whirlwind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and to the blast of a trumpet and the sound of words which </a:t>
            </a:r>
            <a:r>
              <a:rPr lang="en-US" sz="2400" i="1" dirty="0">
                <a:latin typeface="Times New Roman" panose="02020603050405020304" pitchFamily="18" charset="0"/>
                <a:cs typeface="Times New Roman" panose="02020603050405020304" pitchFamily="18" charset="0"/>
              </a:rPr>
              <a:t>sound was such that</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those who heard begged that no further word be spoken </a:t>
            </a:r>
            <a:r>
              <a:rPr lang="en-US" sz="2400" dirty="0">
                <a:latin typeface="Times New Roman" panose="02020603050405020304" pitchFamily="18" charset="0"/>
                <a:cs typeface="Times New Roman" panose="02020603050405020304" pitchFamily="18" charset="0"/>
              </a:rPr>
              <a:t>to them.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For they could not bear the command, "</a:t>
            </a:r>
            <a:r>
              <a:rPr lang="en-US" sz="2400" cap="small" dirty="0">
                <a:effectLst/>
                <a:latin typeface="Times New Roman" panose="02020603050405020304" pitchFamily="18" charset="0"/>
                <a:cs typeface="Times New Roman" panose="02020603050405020304" pitchFamily="18" charset="0"/>
              </a:rPr>
              <a:t>IF EVEN A BEAST TOUCHES THE MOUNTAIN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IT WILL BE STONED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so terrible was the sight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Moses said, "</a:t>
            </a:r>
            <a:r>
              <a:rPr lang="en-US" sz="2400" b="1" dirty="0">
                <a:highlight>
                  <a:srgbClr val="FFFF00"/>
                </a:highlight>
                <a:latin typeface="Times New Roman" panose="02020603050405020304" pitchFamily="18" charset="0"/>
                <a:cs typeface="Times New Roman" panose="02020603050405020304" pitchFamily="18" charset="0"/>
              </a:rPr>
              <a:t>I </a:t>
            </a:r>
            <a:r>
              <a:rPr lang="en-US" sz="2400" b="1" cap="small" dirty="0">
                <a:effectLst/>
                <a:highlight>
                  <a:srgbClr val="FFFF00"/>
                </a:highlight>
                <a:latin typeface="Times New Roman" panose="02020603050405020304" pitchFamily="18" charset="0"/>
                <a:cs typeface="Times New Roman" panose="02020603050405020304" pitchFamily="18" charset="0"/>
              </a:rPr>
              <a:t>AM FULL OF FEAR</a:t>
            </a:r>
            <a:r>
              <a:rPr lang="en-US" sz="2400" b="1" dirty="0">
                <a:highlight>
                  <a:srgbClr val="FFFF00"/>
                </a:highlight>
                <a:latin typeface="Times New Roman" panose="02020603050405020304" pitchFamily="18" charset="0"/>
                <a:cs typeface="Times New Roman" panose="02020603050405020304" pitchFamily="18" charset="0"/>
              </a:rPr>
              <a:t> and trembling</a:t>
            </a:r>
            <a:r>
              <a:rPr lang="en-US" sz="2400" dirty="0">
                <a:latin typeface="Times New Roman" panose="02020603050405020304" pitchFamily="18" charset="0"/>
                <a:cs typeface="Times New Roman" panose="02020603050405020304" pitchFamily="18" charset="0"/>
              </a:rPr>
              <a:t>."</a:t>
            </a:r>
            <a:endParaRPr lang="en-US" sz="2400" baseline="30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688761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9765" y="1118890"/>
            <a:ext cx="11858420"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have come</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Mount Zion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the city of the living God, the heavenly Jerusalem </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 </a:t>
            </a:r>
            <a:r>
              <a:rPr lang="en-US" sz="2400" b="1" u="sng" dirty="0">
                <a:highlight>
                  <a:srgbClr val="FFFF00"/>
                </a:highlight>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general assembly and church of the firstborn </a:t>
            </a:r>
            <a:r>
              <a:rPr lang="en-US" sz="2400" dirty="0">
                <a:latin typeface="Times New Roman" panose="02020603050405020304" pitchFamily="18" charset="0"/>
                <a:cs typeface="Times New Roman" panose="02020603050405020304" pitchFamily="18" charset="0"/>
              </a:rPr>
              <a:t>who are </a:t>
            </a:r>
            <a:r>
              <a:rPr lang="en-US" sz="2400" b="1" u="sng" dirty="0">
                <a:highlight>
                  <a:srgbClr val="FFFF00"/>
                </a:highlight>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God</a:t>
            </a:r>
            <a:r>
              <a:rPr lang="en-US" sz="2400" dirty="0">
                <a:latin typeface="Times New Roman" panose="02020603050405020304" pitchFamily="18" charset="0"/>
                <a:cs typeface="Times New Roman" panose="02020603050405020304" pitchFamily="18" charset="0"/>
              </a:rPr>
              <a:t>, the Judge of all,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spirits of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and</a:t>
            </a:r>
          </a:p>
          <a:p>
            <a:r>
              <a:rPr lang="en-US" sz="2400" b="1" u="sng" dirty="0">
                <a:highlight>
                  <a:srgbClr val="00FF00"/>
                </a:highlight>
                <a:latin typeface="Times New Roman" panose="02020603050405020304" pitchFamily="18" charset="0"/>
                <a:cs typeface="Times New Roman" panose="02020603050405020304" pitchFamily="18" charset="0"/>
              </a:rPr>
              <a:t>to</a:t>
            </a:r>
            <a:r>
              <a:rPr lang="en-US" sz="2400" b="1" u="sng" dirty="0">
                <a:highlight>
                  <a:srgbClr val="FFFF00"/>
                </a:highlight>
                <a:latin typeface="Times New Roman" panose="02020603050405020304" pitchFamily="18" charset="0"/>
                <a:cs typeface="Times New Roman" panose="02020603050405020304" pitchFamily="18" charset="0"/>
              </a:rPr>
              <a:t> Jesus</a:t>
            </a:r>
            <a:r>
              <a:rPr lang="en-US" sz="2400" dirty="0">
                <a:latin typeface="Times New Roman" panose="02020603050405020304" pitchFamily="18" charset="0"/>
                <a:cs typeface="Times New Roman" panose="02020603050405020304" pitchFamily="18" charset="0"/>
              </a:rPr>
              <a:t>, the mediator of a new covenant, and to the sprinkled blood, …. (skip verses 25-27)</a:t>
            </a: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which cannot be shaken, let us show gratitude, by which we may </a:t>
            </a:r>
            <a:r>
              <a:rPr lang="en-US" sz="2400" b="1" u="sng" dirty="0">
                <a:highlight>
                  <a:srgbClr val="FFFF00"/>
                </a:highlight>
                <a:latin typeface="Times New Roman" panose="02020603050405020304" pitchFamily="18" charset="0"/>
                <a:cs typeface="Times New Roman" panose="02020603050405020304" pitchFamily="18" charset="0"/>
              </a:rPr>
              <a:t>offer to God an acceptable service </a:t>
            </a:r>
            <a:r>
              <a:rPr lang="en-US" sz="2400" dirty="0">
                <a:latin typeface="Times New Roman" panose="02020603050405020304" pitchFamily="18" charset="0"/>
                <a:cs typeface="Times New Roman" panose="02020603050405020304" pitchFamily="18" charset="0"/>
              </a:rPr>
              <a:t>with reverence and awe; </a:t>
            </a:r>
            <a:br>
              <a:rPr lang="en-US" sz="2400" dirty="0"/>
            </a:br>
            <a:endParaRPr lang="en-US" sz="2400" dirty="0"/>
          </a:p>
          <a:p>
            <a:r>
              <a:rPr lang="en-US" sz="2400" b="1" dirty="0">
                <a:highlight>
                  <a:srgbClr val="00FF00"/>
                </a:highlight>
                <a:latin typeface="Times New Roman" panose="02020603050405020304" pitchFamily="18" charset="0"/>
                <a:cs typeface="Times New Roman" panose="02020603050405020304" pitchFamily="18" charset="0"/>
              </a:rPr>
              <a:t>Therefore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Greek Word </a:t>
            </a:r>
            <a:r>
              <a:rPr lang="en-US" sz="2400" i="1" dirty="0" err="1">
                <a:latin typeface="Times New Roman" panose="02020603050405020304" pitchFamily="18" charset="0"/>
                <a:cs typeface="Times New Roman" panose="02020603050405020304" pitchFamily="18" charset="0"/>
              </a:rPr>
              <a:t>dio</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meaning therefore; since, f</a:t>
            </a:r>
            <a:r>
              <a:rPr lang="en-US" sz="2400" b="0" i="0" dirty="0">
                <a:solidFill>
                  <a:srgbClr val="040C28"/>
                </a:solidFill>
                <a:effectLst/>
                <a:latin typeface="Times New Roman" panose="02020603050405020304" pitchFamily="18" charset="0"/>
                <a:cs typeface="Times New Roman" panose="02020603050405020304" pitchFamily="18" charset="0"/>
              </a:rPr>
              <a:t>or that reason; </a:t>
            </a:r>
            <a:r>
              <a:rPr lang="en-US" sz="2400" b="0" i="0" dirty="0">
                <a:solidFill>
                  <a:srgbClr val="4D5156"/>
                </a:solidFill>
                <a:effectLst/>
                <a:latin typeface="Times New Roman" panose="02020603050405020304" pitchFamily="18" charset="0"/>
                <a:cs typeface="Times New Roman" panose="02020603050405020304" pitchFamily="18" charset="0"/>
              </a:rPr>
              <a:t>consequently; because of that; accordingly</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5335079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Note that the Kingdom is Comprised of the Eternal Things</a:t>
            </a:r>
          </a:p>
          <a:p>
            <a:pPr algn="ctr"/>
            <a:r>
              <a:rPr lang="en-US" sz="6000" b="1" dirty="0">
                <a:latin typeface="Times New Roman" panose="02020603050405020304" pitchFamily="18" charset="0"/>
                <a:cs typeface="Times New Roman" panose="02020603050405020304" pitchFamily="18" charset="0"/>
              </a:rPr>
              <a:t>Things that “Cannot be Shaken”</a:t>
            </a:r>
            <a:endParaRPr lang="en-US" sz="6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48357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7097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Mount Zion – </a:t>
            </a:r>
            <a:r>
              <a:rPr lang="en-US" sz="2400" dirty="0">
                <a:latin typeface="Times New Roman" panose="02020603050405020304" pitchFamily="18" charset="0"/>
                <a:cs typeface="Times New Roman" panose="02020603050405020304" pitchFamily="18" charset="0"/>
              </a:rPr>
              <a:t>Ephesians 2:20; 1 Peter 2:6; Revelation 14:1 Former temple mount and site of ancient Jerusalem – now the heavenly location of the New Jerusalem; Where God laid the precious corner stone of the church; Jesus standing on Mount Zion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City of the living God, the heavenly Jerusalem </a:t>
            </a:r>
            <a:r>
              <a:rPr lang="en-US" sz="2400" dirty="0">
                <a:latin typeface="Times New Roman" panose="02020603050405020304" pitchFamily="18" charset="0"/>
                <a:cs typeface="Times New Roman" panose="02020603050405020304" pitchFamily="18" charset="0"/>
              </a:rPr>
              <a:t>– Hebrews 11:10; Revelation 21:2 Heavenly City located on Mount Zion whose architect and builder are God; City coming down from heaven adorned as a bride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Myriads of angels</a:t>
            </a:r>
            <a:r>
              <a:rPr lang="en-US" sz="2400" dirty="0">
                <a:latin typeface="Times New Roman" panose="02020603050405020304" pitchFamily="18" charset="0"/>
                <a:cs typeface="Times New Roman" panose="02020603050405020304" pitchFamily="18" charset="0"/>
              </a:rPr>
              <a:t> – Matthew 18:10; Luke 2:16; Hebrews 1:14 abode is in heaven but sent as messengers, guardians, and ministering spirits to the saints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assembly and church of the firstborn</a:t>
            </a:r>
            <a:r>
              <a:rPr lang="en-US" sz="2400" dirty="0">
                <a:latin typeface="Times New Roman" panose="02020603050405020304" pitchFamily="18" charset="0"/>
                <a:cs typeface="Times New Roman" panose="02020603050405020304" pitchFamily="18" charset="0"/>
              </a:rPr>
              <a:t> – Romans 8:29; Colossians 1:15 Firstborn is Jesus Christ hence church of the firstborn is the church of Christ (the first born)</a:t>
            </a: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Enrolled in heaven</a:t>
            </a:r>
            <a:r>
              <a:rPr lang="en-US" sz="2400" dirty="0">
                <a:latin typeface="Times New Roman" panose="02020603050405020304" pitchFamily="18" charset="0"/>
                <a:cs typeface="Times New Roman" panose="02020603050405020304" pitchFamily="18" charset="0"/>
              </a:rPr>
              <a:t> – Philippians 3:20 Saints are citizens of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 Acts 17:24; Hebrews 9:24 Abode is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Spirits of </a:t>
            </a:r>
            <a:r>
              <a:rPr lang="en-US" sz="2400" b="1" i="1" dirty="0">
                <a:latin typeface="Times New Roman" panose="02020603050405020304" pitchFamily="18" charset="0"/>
                <a:cs typeface="Times New Roman" panose="02020603050405020304" pitchFamily="18" charset="0"/>
              </a:rPr>
              <a:t>the</a:t>
            </a:r>
            <a:r>
              <a:rPr lang="en-US" sz="2400" b="1" dirty="0">
                <a:latin typeface="Times New Roman" panose="02020603050405020304" pitchFamily="18" charset="0"/>
                <a:cs typeface="Times New Roman" panose="02020603050405020304" pitchFamily="18" charset="0"/>
              </a:rPr>
              <a:t> righteous made perfect</a:t>
            </a:r>
            <a:r>
              <a:rPr lang="en-US" sz="2400" dirty="0">
                <a:latin typeface="Times New Roman" panose="02020603050405020304" pitchFamily="18" charset="0"/>
                <a:cs typeface="Times New Roman" panose="02020603050405020304" pitchFamily="18" charset="0"/>
              </a:rPr>
              <a:t> – Romans 5:9;1 John 3:7-10; Revelation 19:8; justified by Christ’s blood; children of God; saints in the church now in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 John 3:13; Mark 16:19; Revelation 3:21; 22:1 who descended from heaven and has now ascended back to heaven and is seated at God’s right hand on God’s throne</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462044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Hebrews 12:25-27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See to it that you do not refuse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who is speaking (Hebrews 1:1-2). For if those did not escape when they refused him who </a:t>
            </a:r>
            <a:r>
              <a:rPr lang="en-US" sz="2400" b="1" u="sng" dirty="0">
                <a:highlight>
                  <a:srgbClr val="FFFF00"/>
                </a:highlight>
                <a:latin typeface="Times New Roman" panose="02020603050405020304" pitchFamily="18" charset="0"/>
                <a:cs typeface="Times New Roman" panose="02020603050405020304" pitchFamily="18" charset="0"/>
              </a:rPr>
              <a:t>warned </a:t>
            </a:r>
            <a:r>
              <a:rPr lang="en-US" sz="2400" b="1" i="1" u="sng" dirty="0">
                <a:highlight>
                  <a:srgbClr val="FFFF00"/>
                </a:highlight>
                <a:latin typeface="Times New Roman" panose="02020603050405020304" pitchFamily="18" charset="0"/>
                <a:cs typeface="Times New Roman" panose="02020603050405020304" pitchFamily="18" charset="0"/>
              </a:rPr>
              <a:t>them</a:t>
            </a:r>
            <a:r>
              <a:rPr lang="en-US" sz="2400" b="1" u="sng" dirty="0">
                <a:highlight>
                  <a:srgbClr val="FFFF00"/>
                </a:highlight>
                <a:latin typeface="Times New Roman" panose="02020603050405020304" pitchFamily="18" charset="0"/>
                <a:cs typeface="Times New Roman" panose="02020603050405020304" pitchFamily="18" charset="0"/>
              </a:rPr>
              <a:t> on earth</a:t>
            </a:r>
            <a:r>
              <a:rPr lang="en-US" sz="2400" dirty="0">
                <a:latin typeface="Times New Roman" panose="02020603050405020304" pitchFamily="18" charset="0"/>
                <a:cs typeface="Times New Roman" panose="02020603050405020304" pitchFamily="18" charset="0"/>
              </a:rPr>
              <a:t>, much less </a:t>
            </a:r>
            <a:r>
              <a:rPr lang="en-US" sz="2400" i="1" dirty="0">
                <a:latin typeface="Times New Roman" panose="02020603050405020304" pitchFamily="18" charset="0"/>
                <a:cs typeface="Times New Roman" panose="02020603050405020304" pitchFamily="18" charset="0"/>
              </a:rPr>
              <a:t>will</a:t>
            </a:r>
            <a:r>
              <a:rPr lang="en-US" sz="2400" dirty="0">
                <a:latin typeface="Times New Roman" panose="02020603050405020304" pitchFamily="18" charset="0"/>
                <a:cs typeface="Times New Roman" panose="02020603050405020304" pitchFamily="18" charset="0"/>
              </a:rPr>
              <a:t> we </a:t>
            </a:r>
            <a:r>
              <a:rPr lang="en-US" sz="2400" i="1" dirty="0">
                <a:latin typeface="Times New Roman" panose="02020603050405020304" pitchFamily="18" charset="0"/>
                <a:cs typeface="Times New Roman" panose="02020603050405020304" pitchFamily="18" charset="0"/>
              </a:rPr>
              <a:t>escape</a:t>
            </a:r>
            <a:r>
              <a:rPr lang="en-US" sz="2400" dirty="0">
                <a:latin typeface="Times New Roman" panose="02020603050405020304" pitchFamily="18" charset="0"/>
                <a:cs typeface="Times New Roman" panose="02020603050405020304" pitchFamily="18" charset="0"/>
              </a:rPr>
              <a:t> who turn away from Him who </a:t>
            </a:r>
            <a:r>
              <a:rPr lang="en-US" sz="2400" b="1" i="1" u="sng" dirty="0">
                <a:highlight>
                  <a:srgbClr val="FFFF00"/>
                </a:highlight>
                <a:latin typeface="Times New Roman" panose="02020603050405020304" pitchFamily="18" charset="0"/>
                <a:cs typeface="Times New Roman" panose="02020603050405020304" pitchFamily="18" charset="0"/>
              </a:rPr>
              <a:t>warns</a:t>
            </a:r>
            <a:r>
              <a:rPr lang="en-US" sz="2400" b="1" u="sng" dirty="0">
                <a:highlight>
                  <a:srgbClr val="FFFF00"/>
                </a:highlight>
                <a:latin typeface="Times New Roman" panose="02020603050405020304" pitchFamily="18" charset="0"/>
                <a:cs typeface="Times New Roman" panose="02020603050405020304" pitchFamily="18" charset="0"/>
              </a:rPr>
              <a:t> from 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And His voice shook the earth then, but now He has promised, saying, "</a:t>
            </a:r>
            <a:r>
              <a:rPr lang="en-US" sz="2400" cap="small" dirty="0">
                <a:effectLst/>
                <a:latin typeface="Times New Roman" panose="02020603050405020304" pitchFamily="18" charset="0"/>
                <a:cs typeface="Times New Roman" panose="02020603050405020304" pitchFamily="18" charset="0"/>
              </a:rPr>
              <a:t>YET </a:t>
            </a:r>
            <a:r>
              <a:rPr lang="en-US" sz="2400" b="1" u="sng" cap="small" dirty="0">
                <a:effectLst/>
                <a:highlight>
                  <a:srgbClr val="FFFF00"/>
                </a:highlight>
                <a:latin typeface="Times New Roman" panose="02020603050405020304" pitchFamily="18" charset="0"/>
                <a:cs typeface="Times New Roman" panose="02020603050405020304" pitchFamily="18" charset="0"/>
              </a:rPr>
              <a:t>ONCE MORE</a:t>
            </a:r>
            <a:r>
              <a:rPr lang="en-US" sz="2400" b="1" u="sng" dirty="0">
                <a:highlight>
                  <a:srgbClr val="FFFF00"/>
                </a:highlight>
                <a:latin typeface="Times New Roman" panose="02020603050405020304" pitchFamily="18" charset="0"/>
                <a:cs typeface="Times New Roman" panose="02020603050405020304" pitchFamily="18" charset="0"/>
              </a:rPr>
              <a:t> I </a:t>
            </a:r>
            <a:r>
              <a:rPr lang="en-US" sz="2400" b="1" u="sng" cap="small" dirty="0">
                <a:effectLst/>
                <a:highlight>
                  <a:srgbClr val="FFFF00"/>
                </a:highlight>
                <a:latin typeface="Times New Roman" panose="02020603050405020304" pitchFamily="18" charset="0"/>
                <a:cs typeface="Times New Roman" panose="02020603050405020304" pitchFamily="18" charset="0"/>
              </a:rPr>
              <a:t>WILL SHAKE </a:t>
            </a:r>
            <a:r>
              <a:rPr lang="en-US" sz="2400" cap="small" dirty="0">
                <a:effectLst/>
                <a:latin typeface="Times New Roman" panose="02020603050405020304" pitchFamily="18" charset="0"/>
                <a:cs typeface="Times New Roman" panose="02020603050405020304" pitchFamily="18" charset="0"/>
              </a:rPr>
              <a:t>NOT ONLY THE </a:t>
            </a:r>
            <a:r>
              <a:rPr lang="en-US" sz="2400" b="1" u="sng" cap="small" dirty="0">
                <a:effectLst/>
                <a:highlight>
                  <a:srgbClr val="FFFF00"/>
                </a:highlight>
                <a:latin typeface="Times New Roman" panose="02020603050405020304" pitchFamily="18" charset="0"/>
                <a:cs typeface="Times New Roman" panose="02020603050405020304" pitchFamily="18" charset="0"/>
              </a:rPr>
              <a:t>EARTH</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BUT ALSO THE </a:t>
            </a:r>
            <a:r>
              <a:rPr lang="en-US" sz="2400" b="1" u="sng" cap="small" dirty="0">
                <a:effectLst/>
                <a:highlight>
                  <a:srgbClr val="FFFF00"/>
                </a:highlight>
                <a:latin typeface="Times New Roman" panose="02020603050405020304" pitchFamily="18" charset="0"/>
                <a:cs typeface="Times New Roman" panose="02020603050405020304" pitchFamily="18" charset="0"/>
              </a:rPr>
              <a:t>HEAVEN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This </a:t>
            </a:r>
            <a:r>
              <a:rPr lang="en-US" sz="2400" i="1" dirty="0">
                <a:latin typeface="Times New Roman" panose="02020603050405020304" pitchFamily="18" charset="0"/>
                <a:cs typeface="Times New Roman" panose="02020603050405020304" pitchFamily="18" charset="0"/>
              </a:rPr>
              <a:t>expression,</a:t>
            </a:r>
            <a:r>
              <a:rPr lang="en-US" sz="2400" dirty="0">
                <a:latin typeface="Times New Roman" panose="02020603050405020304" pitchFamily="18" charset="0"/>
                <a:cs typeface="Times New Roman" panose="02020603050405020304" pitchFamily="18" charset="0"/>
              </a:rPr>
              <a:t> "Yet once more," denotes the </a:t>
            </a:r>
            <a:r>
              <a:rPr lang="en-US" sz="2400" b="1" u="sng" dirty="0">
                <a:latin typeface="Times New Roman" panose="02020603050405020304" pitchFamily="18" charset="0"/>
                <a:cs typeface="Times New Roman" panose="02020603050405020304" pitchFamily="18" charset="0"/>
              </a:rPr>
              <a:t>removing of those things which </a:t>
            </a:r>
            <a:r>
              <a:rPr lang="en-US" sz="2400" b="1" u="sng" dirty="0">
                <a:highlight>
                  <a:srgbClr val="FFFF00"/>
                </a:highlight>
                <a:latin typeface="Times New Roman" panose="02020603050405020304" pitchFamily="18" charset="0"/>
                <a:cs typeface="Times New Roman" panose="02020603050405020304" pitchFamily="18" charset="0"/>
              </a:rPr>
              <a:t>can be shaken</a:t>
            </a:r>
            <a:r>
              <a:rPr lang="en-US" sz="2400" b="1" u="sng" dirty="0">
                <a:latin typeface="Times New Roman" panose="02020603050405020304" pitchFamily="18" charset="0"/>
                <a:cs typeface="Times New Roman" panose="02020603050405020304" pitchFamily="18" charset="0"/>
              </a:rPr>
              <a:t>, as of </a:t>
            </a:r>
            <a:r>
              <a:rPr lang="en-US" sz="2400" b="1" u="sng" dirty="0">
                <a:highlight>
                  <a:srgbClr val="FFFF00"/>
                </a:highlight>
                <a:latin typeface="Times New Roman" panose="02020603050405020304" pitchFamily="18" charset="0"/>
                <a:cs typeface="Times New Roman" panose="02020603050405020304" pitchFamily="18" charset="0"/>
              </a:rPr>
              <a:t>created things</a:t>
            </a:r>
            <a:r>
              <a:rPr lang="en-US" sz="2400" dirty="0">
                <a:latin typeface="Times New Roman" panose="02020603050405020304" pitchFamily="18" charset="0"/>
                <a:cs typeface="Times New Roman" panose="02020603050405020304" pitchFamily="18" charset="0"/>
              </a:rPr>
              <a:t>, so that </a:t>
            </a:r>
            <a:r>
              <a:rPr lang="en-US" sz="2400" b="1" u="sng" dirty="0">
                <a:latin typeface="Times New Roman" panose="02020603050405020304" pitchFamily="18" charset="0"/>
                <a:cs typeface="Times New Roman" panose="02020603050405020304" pitchFamily="18" charset="0"/>
              </a:rPr>
              <a:t>those things which </a:t>
            </a:r>
            <a:r>
              <a:rPr lang="en-US" sz="2400" b="1" u="sng" dirty="0">
                <a:highlight>
                  <a:srgbClr val="FFFF00"/>
                </a:highlight>
                <a:latin typeface="Times New Roman" panose="02020603050405020304" pitchFamily="18" charset="0"/>
                <a:cs typeface="Times New Roman" panose="02020603050405020304" pitchFamily="18" charset="0"/>
              </a:rPr>
              <a:t>cannot be shaken </a:t>
            </a:r>
            <a:r>
              <a:rPr lang="en-US" sz="2400" b="1" u="sng" dirty="0">
                <a:latin typeface="Times New Roman" panose="02020603050405020304" pitchFamily="18" charset="0"/>
                <a:cs typeface="Times New Roman" panose="02020603050405020304" pitchFamily="18" charset="0"/>
              </a:rPr>
              <a:t>may </a:t>
            </a:r>
            <a:r>
              <a:rPr lang="en-US" sz="2400" b="1" u="sng" dirty="0">
                <a:highlight>
                  <a:srgbClr val="FFFF00"/>
                </a:highlight>
                <a:latin typeface="Times New Roman" panose="02020603050405020304" pitchFamily="18" charset="0"/>
                <a:cs typeface="Times New Roman" panose="02020603050405020304" pitchFamily="18" charset="0"/>
              </a:rPr>
              <a:t>remain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voice shook the earth – reference to the terror at Mount Sinai</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Prophecy of Haggai 2:6 – God will again shake the earth but this time He will shake heaven also</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Interpretation of the Prophecy – God will shake (destroy) that which can be shaken (destroyed), i.e., created things; so that the things that cannot be shaken (destroyed), i.e., eternal things will remain.  End of the age.  2 Peter 3:11-13</a:t>
            </a:r>
          </a:p>
          <a:p>
            <a:endParaRPr lang="en-US" sz="2400" dirty="0"/>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479888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00164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Grand Conclusion:</a:t>
            </a:r>
          </a:p>
          <a:p>
            <a:endParaRPr lang="en-US" sz="2000" b="1" u="sng" dirty="0">
              <a:highlight>
                <a:srgbClr val="00FF00"/>
              </a:highlight>
              <a:latin typeface="Times New Roman" panose="02020603050405020304" pitchFamily="18" charset="0"/>
              <a:cs typeface="Times New Roman" panose="02020603050405020304" pitchFamily="18" charset="0"/>
            </a:endParaRPr>
          </a:p>
          <a:p>
            <a:r>
              <a:rPr lang="en-US" sz="2000" b="1" u="sng" dirty="0">
                <a:highlight>
                  <a:srgbClr val="00FF00"/>
                </a:highlight>
                <a:latin typeface="Times New Roman" panose="02020603050405020304" pitchFamily="18" charset="0"/>
                <a:cs typeface="Times New Roman" panose="02020603050405020304" pitchFamily="18" charset="0"/>
              </a:rPr>
              <a:t>Therefore</a:t>
            </a:r>
            <a:r>
              <a:rPr lang="en-US" sz="2000" dirty="0">
                <a:latin typeface="Times New Roman" panose="02020603050405020304" pitchFamily="18" charset="0"/>
                <a:cs typeface="Times New Roman" panose="02020603050405020304" pitchFamily="18" charset="0"/>
              </a:rPr>
              <a:t>, since </a:t>
            </a:r>
            <a:r>
              <a:rPr lang="en-US" sz="2000" b="1" u="sng" dirty="0">
                <a:highlight>
                  <a:srgbClr val="FFFF00"/>
                </a:highlight>
                <a:latin typeface="Times New Roman" panose="02020603050405020304" pitchFamily="18" charset="0"/>
                <a:cs typeface="Times New Roman" panose="02020603050405020304" pitchFamily="18" charset="0"/>
              </a:rPr>
              <a:t>we receive a kingdom </a:t>
            </a:r>
            <a:r>
              <a:rPr lang="en-US" sz="2000" dirty="0">
                <a:latin typeface="Times New Roman" panose="02020603050405020304" pitchFamily="18" charset="0"/>
                <a:cs typeface="Times New Roman" panose="02020603050405020304" pitchFamily="18" charset="0"/>
              </a:rPr>
              <a:t>which </a:t>
            </a:r>
            <a:r>
              <a:rPr lang="en-US" sz="2000" b="1" u="sng" dirty="0">
                <a:highlight>
                  <a:srgbClr val="FFFF00"/>
                </a:highlight>
                <a:latin typeface="Times New Roman" panose="02020603050405020304" pitchFamily="18" charset="0"/>
                <a:cs typeface="Times New Roman" panose="02020603050405020304" pitchFamily="18" charset="0"/>
              </a:rPr>
              <a:t>cannot be shaken</a:t>
            </a:r>
            <a:r>
              <a:rPr lang="en-US" sz="2000" dirty="0">
                <a:highlight>
                  <a:srgbClr val="FFFF00"/>
                </a:highligh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described in verses 22-27), let us show gratitude, by which we may </a:t>
            </a:r>
            <a:r>
              <a:rPr lang="en-US" sz="2000" b="1" u="sng" dirty="0">
                <a:highlight>
                  <a:srgbClr val="FFFF00"/>
                </a:highlight>
                <a:latin typeface="Times New Roman" panose="02020603050405020304" pitchFamily="18" charset="0"/>
                <a:cs typeface="Times New Roman" panose="02020603050405020304" pitchFamily="18" charset="0"/>
              </a:rPr>
              <a:t>offer to God an acceptable </a:t>
            </a:r>
            <a:r>
              <a:rPr lang="en-US" sz="2000" b="1" u="sng" dirty="0">
                <a:highlight>
                  <a:srgbClr val="00FF00"/>
                </a:highlight>
                <a:latin typeface="Times New Roman" panose="02020603050405020304" pitchFamily="18" charset="0"/>
                <a:cs typeface="Times New Roman" panose="02020603050405020304" pitchFamily="18" charset="0"/>
              </a:rPr>
              <a:t>service </a:t>
            </a:r>
            <a:r>
              <a:rPr lang="en-US" sz="2000" dirty="0">
                <a:latin typeface="Times New Roman" panose="02020603050405020304" pitchFamily="18" charset="0"/>
                <a:cs typeface="Times New Roman" panose="02020603050405020304" pitchFamily="18" charset="0"/>
              </a:rPr>
              <a:t>with reverence and awe;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As priests of God – we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dirty="0">
                <a:latin typeface="Times New Roman" panose="02020603050405020304" pitchFamily="18" charset="0"/>
                <a:cs typeface="Times New Roman" panose="02020603050405020304" pitchFamily="18" charset="0"/>
              </a:rPr>
              <a:t> God. How? Offering </a:t>
            </a:r>
            <a:r>
              <a:rPr lang="en-US" sz="2000" b="1" dirty="0">
                <a:highlight>
                  <a:srgbClr val="00FF00"/>
                </a:highlight>
                <a:latin typeface="Times New Roman" panose="02020603050405020304" pitchFamily="18" charset="0"/>
                <a:cs typeface="Times New Roman" panose="02020603050405020304" pitchFamily="18" charset="0"/>
              </a:rPr>
              <a:t>sacrifices</a:t>
            </a:r>
            <a:r>
              <a:rPr lang="en-US" sz="2000" b="1" dirty="0">
                <a:latin typeface="Times New Roman" panose="02020603050405020304" pitchFamily="18" charset="0"/>
                <a:cs typeface="Times New Roman" panose="02020603050405020304" pitchFamily="18" charset="0"/>
              </a:rPr>
              <a:t> to God</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Romans 12:1 </a:t>
            </a:r>
            <a:r>
              <a:rPr lang="en-US" sz="2000" dirty="0">
                <a:latin typeface="Times New Roman" panose="02020603050405020304" pitchFamily="18" charset="0"/>
                <a:cs typeface="Times New Roman" panose="02020603050405020304" pitchFamily="18" charset="0"/>
              </a:rPr>
              <a:t> Therefore I urge you, brethren, by the mercies of God, to present your bodies </a:t>
            </a:r>
            <a:r>
              <a:rPr lang="en-US" sz="2000" b="1" u="sng" dirty="0">
                <a:highlight>
                  <a:srgbClr val="FFFF00"/>
                </a:highlight>
                <a:latin typeface="Times New Roman" panose="02020603050405020304" pitchFamily="18" charset="0"/>
                <a:cs typeface="Times New Roman" panose="02020603050405020304" pitchFamily="18" charset="0"/>
              </a:rPr>
              <a:t>a living and holy </a:t>
            </a:r>
            <a:r>
              <a:rPr lang="en-US" sz="2000" b="1" u="sng" dirty="0">
                <a:highlight>
                  <a:srgbClr val="00FF00"/>
                </a:highlight>
                <a:latin typeface="Times New Roman" panose="02020603050405020304" pitchFamily="18" charset="0"/>
                <a:cs typeface="Times New Roman" panose="02020603050405020304" pitchFamily="18" charset="0"/>
              </a:rPr>
              <a:t>sacrifice</a:t>
            </a:r>
            <a:r>
              <a:rPr lang="en-US" sz="2000" dirty="0">
                <a:latin typeface="Times New Roman" panose="02020603050405020304" pitchFamily="18" charset="0"/>
                <a:cs typeface="Times New Roman" panose="02020603050405020304" pitchFamily="18" charset="0"/>
              </a:rPr>
              <a:t>, acceptable to God, </a:t>
            </a:r>
            <a:r>
              <a:rPr lang="en-US" sz="2000" i="1" dirty="0">
                <a:latin typeface="Times New Roman" panose="02020603050405020304" pitchFamily="18" charset="0"/>
                <a:cs typeface="Times New Roman" panose="02020603050405020304" pitchFamily="18" charset="0"/>
              </a:rPr>
              <a:t>which is</a:t>
            </a:r>
            <a:r>
              <a:rPr lang="en-US" sz="2000" dirty="0">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your spiritual </a:t>
            </a:r>
            <a:r>
              <a:rPr lang="en-US" sz="2000" b="1" u="sng" dirty="0">
                <a:highlight>
                  <a:srgbClr val="00FF00"/>
                </a:highlight>
                <a:latin typeface="Times New Roman" panose="02020603050405020304" pitchFamily="18" charset="0"/>
                <a:cs typeface="Times New Roman" panose="02020603050405020304" pitchFamily="18" charset="0"/>
              </a:rPr>
              <a:t>service</a:t>
            </a:r>
            <a:r>
              <a:rPr lang="en-US" sz="2000" b="1" u="sng" dirty="0">
                <a:highlight>
                  <a:srgbClr val="FFFF00"/>
                </a:highlight>
                <a:latin typeface="Times New Roman" panose="02020603050405020304" pitchFamily="18" charset="0"/>
                <a:cs typeface="Times New Roman" panose="02020603050405020304" pitchFamily="18" charset="0"/>
              </a:rPr>
              <a:t> of worship</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28:41 …</a:t>
            </a:r>
            <a:r>
              <a:rPr lang="en-US" sz="2000" dirty="0">
                <a:latin typeface="Times New Roman" panose="02020603050405020304" pitchFamily="18" charset="0"/>
                <a:cs typeface="Times New Roman" panose="02020603050405020304" pitchFamily="18" charset="0"/>
              </a:rPr>
              <a:t>you shall anoint them and ordain them and consecrate them, that </a:t>
            </a:r>
            <a:r>
              <a:rPr lang="en-US" sz="2000" b="1" u="sng" dirty="0">
                <a:highlight>
                  <a:srgbClr val="FFFF00"/>
                </a:highlight>
                <a:latin typeface="Times New Roman" panose="02020603050405020304" pitchFamily="18" charset="0"/>
                <a:cs typeface="Times New Roman" panose="02020603050405020304" pitchFamily="18" charset="0"/>
              </a:rPr>
              <a:t>they may </a:t>
            </a:r>
            <a:r>
              <a:rPr lang="en-US" sz="2000" b="1" u="sng" dirty="0">
                <a:highlight>
                  <a:srgbClr val="00FF00"/>
                </a:highlight>
                <a:latin typeface="Times New Roman" panose="02020603050405020304" pitchFamily="18" charset="0"/>
                <a:cs typeface="Times New Roman" panose="02020603050405020304" pitchFamily="18" charset="0"/>
              </a:rPr>
              <a:t>serve</a:t>
            </a:r>
            <a:r>
              <a:rPr lang="en-US" sz="2000" b="1" u="sng" dirty="0">
                <a:highlight>
                  <a:srgbClr val="FFFF00"/>
                </a:highlight>
                <a:latin typeface="Times New Roman" panose="02020603050405020304" pitchFamily="18" charset="0"/>
                <a:cs typeface="Times New Roman" panose="02020603050405020304" pitchFamily="18" charset="0"/>
              </a:rPr>
              <a:t> Me as priests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Exodus 19:6</a:t>
            </a:r>
            <a:r>
              <a:rPr lang="en-US" sz="2000" dirty="0">
                <a:latin typeface="Times New Roman" panose="02020603050405020304" pitchFamily="18" charset="0"/>
                <a:cs typeface="Times New Roman" panose="02020603050405020304" pitchFamily="18" charset="0"/>
              </a:rPr>
              <a:t> and you shall be to Me a </a:t>
            </a:r>
            <a:r>
              <a:rPr lang="en-US" sz="2000" b="1" u="sng" dirty="0">
                <a:highlight>
                  <a:srgbClr val="FFFF00"/>
                </a:highlight>
                <a:latin typeface="Times New Roman" panose="02020603050405020304" pitchFamily="18" charset="0"/>
                <a:cs typeface="Times New Roman" panose="02020603050405020304" pitchFamily="18" charset="0"/>
              </a:rPr>
              <a:t>kingdom of </a:t>
            </a:r>
            <a:r>
              <a:rPr lang="en-US" sz="2000" b="1" u="sng" dirty="0">
                <a:highlight>
                  <a:srgbClr val="00FF00"/>
                </a:highlight>
                <a:latin typeface="Times New Roman" panose="02020603050405020304" pitchFamily="18" charset="0"/>
                <a:cs typeface="Times New Roman" panose="02020603050405020304" pitchFamily="18" charset="0"/>
              </a:rPr>
              <a:t>priests </a:t>
            </a:r>
            <a:r>
              <a:rPr lang="en-US" sz="2000" dirty="0">
                <a:latin typeface="Times New Roman" panose="02020603050405020304" pitchFamily="18" charset="0"/>
                <a:cs typeface="Times New Roman" panose="02020603050405020304" pitchFamily="18" charset="0"/>
              </a:rPr>
              <a:t>and a </a:t>
            </a:r>
            <a:r>
              <a:rPr lang="en-US" sz="2000" b="1" u="sng" dirty="0">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Peter 2:9 </a:t>
            </a:r>
            <a:r>
              <a:rPr lang="en-US" sz="2000" dirty="0">
                <a:latin typeface="Times New Roman" panose="02020603050405020304" pitchFamily="18" charset="0"/>
                <a:cs typeface="Times New Roman" panose="02020603050405020304" pitchFamily="18" charset="0"/>
              </a:rPr>
              <a:t> But </a:t>
            </a:r>
            <a:r>
              <a:rPr lang="en-US" sz="2000" b="1" u="sng" dirty="0">
                <a:latin typeface="Times New Roman" panose="02020603050405020304" pitchFamily="18" charset="0"/>
                <a:cs typeface="Times New Roman" panose="02020603050405020304" pitchFamily="18" charset="0"/>
              </a:rPr>
              <a:t>you are </a:t>
            </a:r>
            <a:r>
              <a:rPr lang="en-US" sz="2000" cap="small" dirty="0">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cap="small" dirty="0">
                <a:effectLst/>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royal </a:t>
            </a:r>
            <a:r>
              <a:rPr lang="en-US" sz="2000" b="1" u="sng" cap="small" dirty="0">
                <a:effectLst/>
                <a:highlight>
                  <a:srgbClr val="00FF00"/>
                </a:highlight>
                <a:latin typeface="Times New Roman" panose="02020603050405020304" pitchFamily="18" charset="0"/>
                <a:cs typeface="Times New Roman" panose="02020603050405020304" pitchFamily="18" charset="0"/>
              </a:rPr>
              <a:t>PRIESTHOOD</a:t>
            </a:r>
            <a:r>
              <a:rPr lang="en-US" sz="2000" b="1" dirty="0">
                <a:latin typeface="Times New Roman" panose="02020603050405020304" pitchFamily="18" charset="0"/>
                <a:cs typeface="Times New Roman" panose="02020603050405020304" pitchFamily="18" charset="0"/>
              </a:rPr>
              <a:t>, </a:t>
            </a:r>
            <a:r>
              <a:rPr lang="en-US" sz="2000" b="1" cap="small" dirty="0">
                <a:effectLst/>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a:t>
            </a:r>
            <a:r>
              <a:rPr lang="en-US" sz="2000" b="1" u="sng" cap="small" dirty="0">
                <a:effectLst/>
                <a:highlight>
                  <a:srgbClr val="00FF00"/>
                </a:highlight>
                <a:latin typeface="Times New Roman" panose="02020603050405020304" pitchFamily="18" charset="0"/>
                <a:cs typeface="Times New Roman" panose="02020603050405020304" pitchFamily="18" charset="0"/>
              </a:rPr>
              <a:t>HOLY NATION</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1:6</a:t>
            </a:r>
            <a:r>
              <a:rPr lang="en-US" sz="2000" dirty="0">
                <a:latin typeface="Times New Roman" panose="02020603050405020304" pitchFamily="18" charset="0"/>
                <a:cs typeface="Times New Roman" panose="02020603050405020304" pitchFamily="18" charset="0"/>
              </a:rPr>
              <a:t> and </a:t>
            </a:r>
            <a:r>
              <a:rPr lang="en-US" sz="2000" b="1" u="sng" dirty="0">
                <a:latin typeface="Times New Roman" panose="02020603050405020304" pitchFamily="18" charset="0"/>
                <a:cs typeface="Times New Roman" panose="02020603050405020304" pitchFamily="18" charset="0"/>
              </a:rPr>
              <a:t>He has </a:t>
            </a:r>
            <a:r>
              <a:rPr lang="en-US" sz="2000" b="1" u="sng" dirty="0">
                <a:highlight>
                  <a:srgbClr val="FFFF00"/>
                </a:highlight>
                <a:latin typeface="Times New Roman" panose="02020603050405020304" pitchFamily="18" charset="0"/>
                <a:cs typeface="Times New Roman" panose="02020603050405020304" pitchFamily="18" charset="0"/>
              </a:rPr>
              <a:t>made us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priests </a:t>
            </a:r>
            <a:r>
              <a:rPr lang="en-US" sz="2000" b="1" u="sng" dirty="0">
                <a:latin typeface="Times New Roman" panose="02020603050405020304" pitchFamily="18" charset="0"/>
                <a:cs typeface="Times New Roman" panose="02020603050405020304" pitchFamily="18" charset="0"/>
              </a:rPr>
              <a:t>to His God and Father….</a:t>
            </a:r>
          </a:p>
          <a:p>
            <a:endParaRPr lang="en-US" sz="2000" b="1" u="sng"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Revelation 5:10 </a:t>
            </a:r>
            <a:r>
              <a:rPr lang="en-US" sz="2000" dirty="0">
                <a:latin typeface="Times New Roman" panose="02020603050405020304" pitchFamily="18" charset="0"/>
                <a:cs typeface="Times New Roman" panose="02020603050405020304" pitchFamily="18" charset="0"/>
              </a:rPr>
              <a:t> "You have </a:t>
            </a:r>
            <a:r>
              <a:rPr lang="en-US" sz="2000" b="1" u="sng" dirty="0">
                <a:highlight>
                  <a:srgbClr val="FFFF00"/>
                </a:highlight>
                <a:latin typeface="Times New Roman" panose="02020603050405020304" pitchFamily="18" charset="0"/>
                <a:cs typeface="Times New Roman" panose="02020603050405020304" pitchFamily="18" charset="0"/>
              </a:rPr>
              <a:t>made them </a:t>
            </a:r>
            <a:r>
              <a:rPr lang="en-US" sz="2000" i="1" dirty="0">
                <a:latin typeface="Times New Roman" panose="02020603050405020304" pitchFamily="18" charset="0"/>
                <a:cs typeface="Times New Roman" panose="02020603050405020304" pitchFamily="18" charset="0"/>
              </a:rPr>
              <a:t>to be</a:t>
            </a:r>
            <a:r>
              <a:rPr lang="en-US" sz="2000" dirty="0">
                <a:latin typeface="Times New Roman" panose="02020603050405020304" pitchFamily="18" charset="0"/>
                <a:cs typeface="Times New Roman" panose="02020603050405020304" pitchFamily="18" charset="0"/>
              </a:rPr>
              <a:t> a </a:t>
            </a:r>
            <a:r>
              <a:rPr lang="en-US" sz="2000" b="1" u="sng" dirty="0">
                <a:highlight>
                  <a:srgbClr val="00FF00"/>
                </a:highlight>
                <a:latin typeface="Times New Roman" panose="02020603050405020304" pitchFamily="18" charset="0"/>
                <a:cs typeface="Times New Roman" panose="02020603050405020304" pitchFamily="18" charset="0"/>
              </a:rPr>
              <a:t>kingdom and priests </a:t>
            </a:r>
            <a:r>
              <a:rPr lang="en-US" sz="2000" b="1" u="sng" dirty="0">
                <a:highlight>
                  <a:srgbClr val="FFFF00"/>
                </a:highlight>
                <a:latin typeface="Times New Roman" panose="02020603050405020304" pitchFamily="18" charset="0"/>
                <a:cs typeface="Times New Roman" panose="02020603050405020304" pitchFamily="18" charset="0"/>
              </a:rPr>
              <a:t>to our God</a:t>
            </a:r>
            <a:r>
              <a:rPr lang="en-US" sz="200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603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2 Thessalonians 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b="1" u="sng" dirty="0">
                <a:highlight>
                  <a:srgbClr val="00FFFF"/>
                </a:highlight>
                <a:latin typeface="Times New Roman" panose="02020603050405020304" pitchFamily="18" charset="0"/>
                <a:cs typeface="Times New Roman" panose="02020603050405020304" pitchFamily="18" charset="0"/>
              </a:rPr>
              <a:t>from the beginning </a:t>
            </a:r>
            <a:r>
              <a:rPr lang="en-US" sz="2400" b="1" u="sng" dirty="0">
                <a:highlight>
                  <a:srgbClr val="00FF00"/>
                </a:highlight>
                <a:latin typeface="Times New Roman" panose="02020603050405020304" pitchFamily="18" charset="0"/>
                <a:cs typeface="Times New Roman" panose="02020603050405020304" pitchFamily="18" charset="0"/>
              </a:rPr>
              <a:t>for salvation</a:t>
            </a:r>
            <a:r>
              <a:rPr lang="en-US" sz="2400" dirty="0">
                <a:highlight>
                  <a:srgbClr val="00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did God predestine 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are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Question:  Who are the “in Him”?</a:t>
            </a: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Answer: Those who have been </a:t>
            </a:r>
            <a:r>
              <a:rPr lang="en-US" sz="2400" b="1" dirty="0">
                <a:highlight>
                  <a:srgbClr val="FFFF00"/>
                </a:highlight>
                <a:latin typeface="Times New Roman" panose="02020603050405020304" pitchFamily="18" charset="0"/>
                <a:cs typeface="Times New Roman" panose="02020603050405020304" pitchFamily="18" charset="0"/>
              </a:rPr>
              <a:t>baptized into Christ – the church</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God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for salvation the “</a:t>
            </a:r>
            <a:r>
              <a:rPr lang="en-US" sz="2400" b="1" dirty="0">
                <a:highlight>
                  <a:srgbClr val="FFFF00"/>
                </a:highlight>
                <a:latin typeface="Times New Roman" panose="02020603050405020304" pitchFamily="18" charset="0"/>
                <a:cs typeface="Times New Roman" panose="02020603050405020304" pitchFamily="18" charset="0"/>
              </a:rPr>
              <a:t>baptized in Christ – the church</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and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latin typeface="Times New Roman" panose="02020603050405020304" pitchFamily="18" charset="0"/>
                <a:cs typeface="Times New Roman" panose="02020603050405020304" pitchFamily="18" charset="0"/>
              </a:rPr>
              <a:t>God did </a:t>
            </a:r>
            <a:r>
              <a:rPr lang="en-US" sz="2400" b="1" u="sng" dirty="0">
                <a:highlight>
                  <a:srgbClr val="00FFFF"/>
                </a:highlight>
                <a:latin typeface="Times New Roman" panose="02020603050405020304" pitchFamily="18" charset="0"/>
                <a:cs typeface="Times New Roman" panose="02020603050405020304" pitchFamily="18" charset="0"/>
              </a:rPr>
              <a:t>not predestine </a:t>
            </a:r>
            <a:r>
              <a:rPr lang="en-US" sz="2400" dirty="0">
                <a:latin typeface="Times New Roman" panose="02020603050405020304" pitchFamily="18" charset="0"/>
                <a:cs typeface="Times New Roman" panose="02020603050405020304" pitchFamily="18" charset="0"/>
              </a:rPr>
              <a:t>who would be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He gave us “free will” to </a:t>
            </a:r>
            <a:r>
              <a:rPr lang="en-US" sz="2400" b="1" dirty="0">
                <a:highlight>
                  <a:srgbClr val="00FFFF"/>
                </a:highlight>
                <a:latin typeface="Times New Roman" panose="02020603050405020304" pitchFamily="18" charset="0"/>
                <a:cs typeface="Times New Roman" panose="02020603050405020304" pitchFamily="18" charset="0"/>
              </a:rPr>
              <a:t>choose or not choose </a:t>
            </a:r>
            <a:r>
              <a:rPr lang="en-US" sz="2400" b="1" dirty="0">
                <a:highlight>
                  <a:srgbClr val="00FF00"/>
                </a:highlight>
                <a:latin typeface="Times New Roman" panose="02020603050405020304" pitchFamily="18" charset="0"/>
                <a:cs typeface="Times New Roman" panose="02020603050405020304" pitchFamily="18" charset="0"/>
              </a:rPr>
              <a:t>salvation</a:t>
            </a:r>
            <a:r>
              <a:rPr lang="en-US" sz="2400" dirty="0">
                <a:latin typeface="Times New Roman" panose="02020603050405020304" pitchFamily="18" charset="0"/>
                <a:cs typeface="Times New Roman" panose="02020603050405020304" pitchFamily="18" charset="0"/>
              </a:rPr>
              <a:t> through belief and </a:t>
            </a:r>
            <a:r>
              <a:rPr lang="en-US" sz="2400" b="1" dirty="0">
                <a:highlight>
                  <a:srgbClr val="FFFF00"/>
                </a:highlight>
                <a:latin typeface="Times New Roman" panose="02020603050405020304" pitchFamily="18" charset="0"/>
                <a:cs typeface="Times New Roman" panose="02020603050405020304" pitchFamily="18" charset="0"/>
              </a:rPr>
              <a:t>baptism into Christ</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720116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12714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Church </a:t>
            </a:r>
            <a:r>
              <a:rPr lang="en-US" sz="2400" kern="100" dirty="0">
                <a:effectLst/>
                <a:latin typeface="Times New Roman" panose="02020603050405020304" pitchFamily="18" charset="0"/>
                <a:ea typeface="Calibri" panose="020F0502020204030204" pitchFamily="34" charset="0"/>
              </a:rPr>
              <a:t>– Colossians 1:24; Ephesians 2:20</a:t>
            </a: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Christ is the Kingdom </a:t>
            </a:r>
            <a:r>
              <a:rPr lang="en-US" sz="2400" kern="100" dirty="0">
                <a:effectLst/>
                <a:latin typeface="Times New Roman" panose="02020603050405020304" pitchFamily="18" charset="0"/>
                <a:ea typeface="Calibri" panose="020F0502020204030204" pitchFamily="34" charset="0"/>
              </a:rPr>
              <a:t>– Ephesians 5:5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a:lnSpc>
                <a:spcPct val="107000"/>
              </a:lnSpc>
            </a:pPr>
            <a:r>
              <a:rPr lang="en-US" sz="2400" b="1" kern="100" dirty="0">
                <a:effectLst/>
                <a:latin typeface="Times New Roman" panose="02020603050405020304" pitchFamily="18" charset="0"/>
                <a:ea typeface="Calibri" panose="020F0502020204030204" pitchFamily="34" charset="0"/>
              </a:rPr>
              <a:t>Saints are the Church </a:t>
            </a:r>
            <a:r>
              <a:rPr lang="en-US" sz="2400" kern="100" dirty="0">
                <a:effectLst/>
                <a:latin typeface="Times New Roman" panose="02020603050405020304" pitchFamily="18" charset="0"/>
                <a:ea typeface="Calibri" panose="020F0502020204030204" pitchFamily="34" charset="0"/>
              </a:rPr>
              <a:t>– Ephesians 2:20; 1 Peter 2:5</a:t>
            </a:r>
          </a:p>
          <a:p>
            <a:pPr marL="0" marR="0">
              <a:lnSpc>
                <a:spcPct val="107000"/>
              </a:lnSpc>
              <a:spcBef>
                <a:spcPts val="0"/>
              </a:spcBef>
              <a:spcAft>
                <a:spcPts val="0"/>
              </a:spcAft>
            </a:pPr>
            <a:r>
              <a:rPr lang="en-US" sz="2400" b="1" kern="100" dirty="0">
                <a:latin typeface="Times New Roman" panose="02020603050405020304" pitchFamily="18" charset="0"/>
                <a:ea typeface="Calibri" panose="020F0502020204030204" pitchFamily="34" charset="0"/>
              </a:rPr>
              <a:t>Saints are the Kingdom </a:t>
            </a:r>
            <a:r>
              <a:rPr lang="en-US" sz="2400" kern="100" dirty="0">
                <a:latin typeface="Times New Roman" panose="02020603050405020304" pitchFamily="18" charset="0"/>
                <a:ea typeface="Calibri" panose="020F0502020204030204" pitchFamily="34" charset="0"/>
              </a:rPr>
              <a:t>– Revelation 1:6</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Church </a:t>
            </a:r>
            <a:r>
              <a:rPr lang="en-US" sz="2400" kern="100" dirty="0">
                <a:effectLst/>
                <a:latin typeface="Times New Roman" panose="02020603050405020304" pitchFamily="18" charset="0"/>
                <a:ea typeface="Calibri" panose="020F0502020204030204" pitchFamily="34" charset="0"/>
              </a:rPr>
              <a:t>– 1 Corinthians 12:13, 18</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God adds men to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Church </a:t>
            </a:r>
            <a:r>
              <a:rPr lang="en-US" sz="2400" kern="100" dirty="0">
                <a:effectLst/>
                <a:latin typeface="Times New Roman" panose="02020603050405020304" pitchFamily="18" charset="0"/>
                <a:ea typeface="Calibri" panose="020F0502020204030204" pitchFamily="34" charset="0"/>
              </a:rPr>
              <a:t>– 1 Corinthians 1:2</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Saints are in the Kingdom  </a:t>
            </a:r>
            <a:r>
              <a:rPr lang="en-US" sz="2400" kern="100" dirty="0">
                <a:effectLst/>
                <a:latin typeface="Times New Roman" panose="02020603050405020304" pitchFamily="18" charset="0"/>
                <a:ea typeface="Calibri" panose="020F0502020204030204" pitchFamily="34" charset="0"/>
              </a:rPr>
              <a:t>- Colossians 1:13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60739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633679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Kingdom belongs to Christ </a:t>
            </a:r>
            <a:r>
              <a:rPr lang="en-US" sz="2400" kern="100" dirty="0">
                <a:effectLst/>
                <a:latin typeface="Times New Roman" panose="02020603050405020304" pitchFamily="18" charset="0"/>
                <a:ea typeface="Calibri" panose="020F0502020204030204" pitchFamily="34" charset="0"/>
              </a:rPr>
              <a:t>– Colossians 1:13-14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Church belongs to Christ </a:t>
            </a:r>
            <a:r>
              <a:rPr lang="en-US" sz="2400" kern="100" dirty="0">
                <a:effectLst/>
                <a:latin typeface="Times New Roman" panose="02020603050405020304" pitchFamily="18" charset="0"/>
                <a:ea typeface="Calibri" panose="020F0502020204030204" pitchFamily="34" charset="0"/>
              </a:rPr>
              <a:t>– Matthew 16:18</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The Saints belong to Christ </a:t>
            </a:r>
            <a:r>
              <a:rPr lang="en-US" sz="2400" kern="100" dirty="0">
                <a:effectLst/>
                <a:latin typeface="Times New Roman" panose="02020603050405020304" pitchFamily="18" charset="0"/>
                <a:ea typeface="Calibri" panose="020F0502020204030204" pitchFamily="34" charset="0"/>
              </a:rPr>
              <a:t>– 1 Cor 3:23; Galatians 3:29</a:t>
            </a: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God gives the Kingdom to the Saints </a:t>
            </a:r>
            <a:r>
              <a:rPr lang="en-US" sz="2400" kern="100" dirty="0">
                <a:effectLst/>
                <a:latin typeface="Times New Roman" panose="02020603050405020304" pitchFamily="18" charset="0"/>
                <a:ea typeface="Calibri" panose="020F0502020204030204" pitchFamily="34" charset="0"/>
              </a:rPr>
              <a:t>– Daniel 7:18; Matthew 25:34; Luke 12:32; Hebrews 12:28; James 2:5</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(High Priest) of His Church </a:t>
            </a:r>
            <a:r>
              <a:rPr lang="en-US" sz="2400" kern="100" dirty="0">
                <a:effectLst/>
                <a:latin typeface="Times New Roman" panose="02020603050405020304" pitchFamily="18" charset="0"/>
                <a:ea typeface="Calibri" panose="020F0502020204030204" pitchFamily="34" charset="0"/>
              </a:rPr>
              <a:t>– Colossians 1:18; Hebrews 6:20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head (King) of His Kingdom</a:t>
            </a:r>
            <a:r>
              <a:rPr lang="en-US" sz="2400" kern="100" dirty="0">
                <a:effectLst/>
                <a:latin typeface="Times New Roman" panose="02020603050405020304" pitchFamily="18" charset="0"/>
                <a:ea typeface="Calibri" panose="020F0502020204030204" pitchFamily="34" charset="0"/>
              </a:rPr>
              <a:t> – Luke 1:33; John 18:37; </a:t>
            </a:r>
            <a:r>
              <a:rPr lang="en-US" sz="2400" dirty="0">
                <a:effectLst/>
                <a:latin typeface="Times New Roman" panose="02020603050405020304" pitchFamily="18" charset="0"/>
                <a:ea typeface="Calibri" panose="020F0502020204030204" pitchFamily="34" charset="0"/>
              </a:rPr>
              <a:t>1 Timothy 6:15; Hebrews 1:8, </a:t>
            </a:r>
            <a:r>
              <a:rPr lang="en-US" sz="2400" kern="100" dirty="0">
                <a:effectLst/>
                <a:latin typeface="Times New Roman" panose="02020603050405020304" pitchFamily="18" charset="0"/>
                <a:ea typeface="Calibri" panose="020F0502020204030204" pitchFamily="34" charset="0"/>
              </a:rPr>
              <a:t>Revelation 11:15; 17:14</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both King and Priest who sits on the </a:t>
            </a:r>
            <a:r>
              <a:rPr lang="en-US" sz="2400" b="1" kern="100" dirty="0">
                <a:latin typeface="Times New Roman" panose="02020603050405020304" pitchFamily="18" charset="0"/>
                <a:ea typeface="Calibri" panose="020F0502020204030204" pitchFamily="34" charset="0"/>
              </a:rPr>
              <a:t>Throne of His Kingdom</a:t>
            </a:r>
            <a:r>
              <a:rPr lang="en-US" sz="2400" kern="100" dirty="0">
                <a:latin typeface="Times New Roman" panose="02020603050405020304" pitchFamily="18" charset="0"/>
                <a:ea typeface="Calibri" panose="020F0502020204030204" pitchFamily="34" charset="0"/>
              </a:rPr>
              <a:t> – Zechariah 6:12-13</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134522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454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reigns in His Kingdom forever</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Luke 1:33; </a:t>
            </a:r>
            <a:r>
              <a:rPr lang="en-US" sz="2400" dirty="0">
                <a:effectLst/>
                <a:latin typeface="Times New Roman" panose="02020603050405020304" pitchFamily="18" charset="0"/>
                <a:ea typeface="Calibri" panose="020F0502020204030204" pitchFamily="34" charset="0"/>
              </a:rPr>
              <a:t>1 Timothy 6:15; Revelation 11:15</a:t>
            </a: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reign with Christ in His Kingdom forever</a:t>
            </a:r>
            <a:r>
              <a:rPr lang="en-US" sz="2400" kern="100" dirty="0">
                <a:latin typeface="Times New Roman" panose="02020603050405020304" pitchFamily="18" charset="0"/>
                <a:ea typeface="Calibri" panose="020F0502020204030204" pitchFamily="34" charset="0"/>
              </a:rPr>
              <a:t> – Matthew 25:21; 2 Timothy 2:12; Revelation 22:3-5 </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Christ sits on God’s throne</a:t>
            </a:r>
            <a:r>
              <a:rPr lang="en-US" sz="2400" kern="100" dirty="0">
                <a:latin typeface="Times New Roman" panose="02020603050405020304" pitchFamily="18" charset="0"/>
                <a:ea typeface="Calibri" panose="020F0502020204030204" pitchFamily="34" charset="0"/>
              </a:rPr>
              <a:t> – </a:t>
            </a:r>
            <a:r>
              <a:rPr lang="en-US" sz="2400" kern="100" dirty="0">
                <a:effectLst/>
                <a:latin typeface="Times New Roman" panose="02020603050405020304" pitchFamily="18" charset="0"/>
                <a:ea typeface="Calibri" panose="020F0502020204030204" pitchFamily="34" charset="0"/>
              </a:rPr>
              <a:t>Matthew 25:31; </a:t>
            </a:r>
            <a:r>
              <a:rPr lang="en-US" sz="2400" kern="100" dirty="0">
                <a:latin typeface="Times New Roman" panose="02020603050405020304" pitchFamily="18" charset="0"/>
                <a:ea typeface="Calibri" panose="020F0502020204030204" pitchFamily="34" charset="0"/>
              </a:rPr>
              <a:t>Luke 1:32-35; 20:42; Hebrews 1:8; 8:1; 12:2; Revelation 3:21; 22:1</a:t>
            </a:r>
          </a:p>
          <a:p>
            <a:pPr marL="342900" marR="0" indent="-342900">
              <a:lnSpc>
                <a:spcPct val="107000"/>
              </a:lnSpc>
              <a:spcBef>
                <a:spcPts val="0"/>
              </a:spcBef>
              <a:spcAft>
                <a:spcPts val="0"/>
              </a:spcAft>
              <a:buFont typeface="Arial" panose="020B0604020202020204" pitchFamily="34" charset="0"/>
              <a:buChar char="•"/>
            </a:pPr>
            <a:r>
              <a:rPr lang="en-US" sz="2400" b="1" kern="100" dirty="0">
                <a:latin typeface="Times New Roman" panose="02020603050405020304" pitchFamily="18" charset="0"/>
                <a:ea typeface="Calibri" panose="020F0502020204030204" pitchFamily="34" charset="0"/>
              </a:rPr>
              <a:t>Saints sit on Christ’s throne</a:t>
            </a:r>
            <a:r>
              <a:rPr lang="en-US" sz="2400" kern="100" dirty="0">
                <a:latin typeface="Times New Roman" panose="02020603050405020304" pitchFamily="18" charset="0"/>
                <a:ea typeface="Calibri" panose="020F0502020204030204" pitchFamily="34" charset="0"/>
              </a:rPr>
              <a:t> – Revelation 3:21</a:t>
            </a: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Christ is King and High Priest according to Melchizedek </a:t>
            </a:r>
            <a:r>
              <a:rPr lang="en-US" sz="2400" kern="100" dirty="0">
                <a:effectLst/>
                <a:latin typeface="Times New Roman" panose="02020603050405020304" pitchFamily="18" charset="0"/>
                <a:ea typeface="Calibri" panose="020F0502020204030204" pitchFamily="34" charset="0"/>
              </a:rPr>
              <a:t>- Hebrews 5:10</a:t>
            </a:r>
          </a:p>
          <a:p>
            <a:pPr marL="342900" marR="0" indent="-342900">
              <a:lnSpc>
                <a:spcPct val="107000"/>
              </a:lnSpc>
              <a:spcBef>
                <a:spcPts val="0"/>
              </a:spcBef>
              <a:spcAft>
                <a:spcPts val="0"/>
              </a:spcAft>
              <a:buFont typeface="Arial" panose="020B0604020202020204" pitchFamily="34" charset="0"/>
              <a:buChar char="•"/>
            </a:pPr>
            <a:r>
              <a:rPr lang="en-US" sz="2400" b="1" kern="100" dirty="0">
                <a:effectLst/>
                <a:latin typeface="Times New Roman" panose="02020603050405020304" pitchFamily="18" charset="0"/>
                <a:ea typeface="Calibri" panose="020F0502020204030204" pitchFamily="34" charset="0"/>
              </a:rPr>
              <a:t>Saints are Royal </a:t>
            </a:r>
            <a:r>
              <a:rPr lang="en-US" sz="2400" b="1" kern="100" dirty="0">
                <a:latin typeface="Times New Roman" panose="02020603050405020304" pitchFamily="18" charset="0"/>
                <a:ea typeface="Calibri" panose="020F0502020204030204" pitchFamily="34" charset="0"/>
              </a:rPr>
              <a:t>P</a:t>
            </a:r>
            <a:r>
              <a:rPr lang="en-US" sz="2400" b="1" kern="100" dirty="0">
                <a:effectLst/>
                <a:latin typeface="Times New Roman" panose="02020603050405020304" pitchFamily="18" charset="0"/>
                <a:ea typeface="Calibri" panose="020F0502020204030204" pitchFamily="34" charset="0"/>
              </a:rPr>
              <a:t>riests (reign with Christ and serve as priests) </a:t>
            </a:r>
            <a:r>
              <a:rPr lang="en-US" sz="2400" kern="100" dirty="0">
                <a:effectLst/>
                <a:latin typeface="Times New Roman" panose="02020603050405020304" pitchFamily="18" charset="0"/>
                <a:ea typeface="Calibri" panose="020F0502020204030204" pitchFamily="34" charset="0"/>
              </a:rPr>
              <a:t>– 1 Peter 2:9</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678053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78253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Summary:</a:t>
            </a:r>
          </a:p>
          <a:p>
            <a:endParaRPr lang="en-US" sz="2400" b="1" u="sng" dirty="0">
              <a:highlight>
                <a:srgbClr val="00FF00"/>
              </a:highlight>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Isaiah 11:1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a shoot will spring from the stem of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dirty="0">
                <a:latin typeface="Times New Roman" panose="02020603050405020304" pitchFamily="18" charset="0"/>
                <a:cs typeface="Times New Roman" panose="02020603050405020304" pitchFamily="18" charset="0"/>
              </a:rPr>
              <a:t>, And a </a:t>
            </a:r>
            <a:r>
              <a:rPr lang="en-US" sz="2400" b="1" u="sng" dirty="0">
                <a:highlight>
                  <a:srgbClr val="00FF00"/>
                </a:highlight>
                <a:latin typeface="Times New Roman" panose="02020603050405020304" pitchFamily="18" charset="0"/>
                <a:cs typeface="Times New Roman" panose="02020603050405020304" pitchFamily="18" charset="0"/>
              </a:rPr>
              <a:t>branch </a:t>
            </a:r>
            <a:r>
              <a:rPr lang="en-US" sz="2400" dirty="0">
                <a:latin typeface="Times New Roman" panose="02020603050405020304" pitchFamily="18" charset="0"/>
                <a:cs typeface="Times New Roman" panose="02020603050405020304" pitchFamily="18" charset="0"/>
              </a:rPr>
              <a:t>from his roots will bear fruit.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 </a:t>
            </a:r>
            <a:r>
              <a:rPr lang="en-US" sz="2400" cap="small" dirty="0">
                <a:effectLst/>
                <a:latin typeface="Times New Roman" panose="02020603050405020304" pitchFamily="18" charset="0"/>
                <a:cs typeface="Times New Roman" panose="02020603050405020304" pitchFamily="18" charset="0"/>
              </a:rPr>
              <a:t>(John 1:33) </a:t>
            </a:r>
            <a:r>
              <a:rPr lang="en-US" sz="2400" dirty="0">
                <a:latin typeface="Times New Roman" panose="02020603050405020304" pitchFamily="18" charset="0"/>
                <a:cs typeface="Times New Roman" panose="02020603050405020304" pitchFamily="18" charset="0"/>
              </a:rPr>
              <a:t>will rest on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a:t>
            </a:r>
            <a:endParaRPr lang="en-US" sz="2400" cap="small" dirty="0">
              <a:latin typeface="Times New Roman" panose="02020603050405020304" pitchFamily="18" charset="0"/>
              <a:cs typeface="Times New Roman" panose="02020603050405020304" pitchFamily="18" charset="0"/>
            </a:endParaRPr>
          </a:p>
          <a:p>
            <a:pPr>
              <a:lnSpc>
                <a:spcPct val="107000"/>
              </a:lnSpc>
            </a:pPr>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Jesse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was the </a:t>
            </a:r>
            <a:r>
              <a:rPr lang="en-US" sz="2400" b="1" u="sng" dirty="0">
                <a:latin typeface="Times New Roman" panose="02020603050405020304" pitchFamily="18" charset="0"/>
                <a:cs typeface="Times New Roman" panose="02020603050405020304" pitchFamily="18" charset="0"/>
              </a:rPr>
              <a:t>father of </a:t>
            </a:r>
            <a:r>
              <a:rPr lang="en-US" sz="2400" b="1" u="sng" dirty="0">
                <a:highlight>
                  <a:srgbClr val="FFFF00"/>
                </a:highlight>
                <a:latin typeface="Times New Roman" panose="02020603050405020304" pitchFamily="18" charset="0"/>
                <a:cs typeface="Times New Roman" panose="02020603050405020304" pitchFamily="18" charset="0"/>
              </a:rPr>
              <a:t>David the king</a:t>
            </a:r>
            <a:r>
              <a:rPr lang="en-US" sz="2400" dirty="0">
                <a:latin typeface="Times New Roman" panose="02020603050405020304" pitchFamily="18" charset="0"/>
                <a:cs typeface="Times New Roman" panose="02020603050405020304" pitchFamily="18" charset="0"/>
              </a:rPr>
              <a:t>….</a:t>
            </a:r>
          </a:p>
          <a:p>
            <a:pPr>
              <a:lnSpc>
                <a:spcPct val="107000"/>
              </a:lnSpc>
            </a:pPr>
            <a:endParaRPr lang="en-US" sz="2400" dirty="0">
              <a:latin typeface="Times New Roman" panose="02020603050405020304" pitchFamily="18"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Matthew 1:1 …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the Messiah, the </a:t>
            </a:r>
            <a:r>
              <a:rPr lang="en-US" sz="2400" b="1" u="sng" dirty="0">
                <a:highlight>
                  <a:srgbClr val="FFFF00"/>
                </a:highlight>
                <a:latin typeface="Times New Roman" panose="02020603050405020304" pitchFamily="18" charset="0"/>
                <a:cs typeface="Times New Roman" panose="02020603050405020304" pitchFamily="18" charset="0"/>
              </a:rPr>
              <a:t>son of David</a:t>
            </a:r>
            <a:r>
              <a:rPr lang="en-US" sz="2400" dirty="0">
                <a:latin typeface="Times New Roman" panose="02020603050405020304" pitchFamily="18" charset="0"/>
                <a:cs typeface="Times New Roman" panose="02020603050405020304" pitchFamily="18" charset="0"/>
              </a:rPr>
              <a:t>, the son of Abraham: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Zechariah 6:12-13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"Then say to him, 'Thus says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of hosts, "Behold, a man whose name is </a:t>
            </a:r>
            <a:r>
              <a:rPr lang="en-US" sz="2400" b="1" u="sng" dirty="0">
                <a:highlight>
                  <a:srgbClr val="00FF00"/>
                </a:highlight>
                <a:latin typeface="Times New Roman" panose="02020603050405020304" pitchFamily="18" charset="0"/>
                <a:cs typeface="Times New Roman" panose="02020603050405020304" pitchFamily="18" charset="0"/>
              </a:rPr>
              <a:t>Branch</a:t>
            </a:r>
            <a:r>
              <a:rPr lang="en-US" sz="2400" dirty="0">
                <a:latin typeface="Times New Roman" panose="02020603050405020304" pitchFamily="18" charset="0"/>
                <a:cs typeface="Times New Roman" panose="02020603050405020304" pitchFamily="18" charset="0"/>
              </a:rPr>
              <a:t> (Jesus Christ) for He will branch out from where He is; and </a:t>
            </a:r>
            <a:r>
              <a:rPr lang="en-US" sz="2400" b="1" u="sng" dirty="0">
                <a:highlight>
                  <a:srgbClr val="FFFF00"/>
                </a:highlight>
                <a:latin typeface="Times New Roman" panose="02020603050405020304" pitchFamily="18" charset="0"/>
                <a:cs typeface="Times New Roman" panose="02020603050405020304" pitchFamily="18" charset="0"/>
              </a:rPr>
              <a:t>He will build the temple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cap="small" dirty="0">
                <a:effectLst/>
                <a:highlight>
                  <a:srgbClr val="FFFF00"/>
                </a:highlight>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(2 Samuel 7:11-14)</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13 </a:t>
            </a:r>
            <a:r>
              <a:rPr lang="en-US" sz="2400" dirty="0">
                <a:latin typeface="Times New Roman" panose="02020603050405020304" pitchFamily="18" charset="0"/>
                <a:cs typeface="Times New Roman" panose="02020603050405020304" pitchFamily="18" charset="0"/>
              </a:rPr>
              <a:t> "Yes, it is He who will build the temple of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and He who will bear the honor and </a:t>
            </a:r>
            <a:r>
              <a:rPr lang="en-US" sz="2400" b="1" u="sng" dirty="0">
                <a:highlight>
                  <a:srgbClr val="FFFF00"/>
                </a:highlight>
                <a:latin typeface="Times New Roman" panose="02020603050405020304" pitchFamily="18" charset="0"/>
                <a:cs typeface="Times New Roman" panose="02020603050405020304" pitchFamily="18" charset="0"/>
              </a:rPr>
              <a:t>sit and rule on His throne</a:t>
            </a:r>
            <a:r>
              <a:rPr lang="en-US" sz="2400" dirty="0">
                <a:latin typeface="Times New Roman" panose="02020603050405020304" pitchFamily="18" charset="0"/>
                <a:cs typeface="Times New Roman" panose="02020603050405020304" pitchFamily="18" charset="0"/>
              </a:rPr>
              <a:t> (Luke 1:33; Hebrews 8:1); . Thus, </a:t>
            </a:r>
            <a:r>
              <a:rPr lang="en-US" sz="2400" b="1" u="sng" dirty="0">
                <a:highlight>
                  <a:srgbClr val="FFFF00"/>
                </a:highlight>
                <a:latin typeface="Times New Roman" panose="02020603050405020304" pitchFamily="18" charset="0"/>
                <a:cs typeface="Times New Roman" panose="02020603050405020304" pitchFamily="18" charset="0"/>
              </a:rPr>
              <a:t>He will be a priest on His throne</a:t>
            </a:r>
            <a:r>
              <a:rPr lang="en-US" sz="2400" dirty="0">
                <a:latin typeface="Times New Roman" panose="02020603050405020304" pitchFamily="18" charset="0"/>
                <a:cs typeface="Times New Roman" panose="02020603050405020304" pitchFamily="18" charset="0"/>
              </a:rPr>
              <a:t> (Hebrews 5:10), and the counsel of peace will be between </a:t>
            </a:r>
            <a:r>
              <a:rPr lang="en-US" sz="2400" b="1" u="sng" dirty="0">
                <a:highlight>
                  <a:srgbClr val="FFFF00"/>
                </a:highlight>
                <a:latin typeface="Times New Roman" panose="02020603050405020304" pitchFamily="18" charset="0"/>
                <a:cs typeface="Times New Roman" panose="02020603050405020304" pitchFamily="18" charset="0"/>
              </a:rPr>
              <a:t>the two offices</a:t>
            </a:r>
            <a:r>
              <a:rPr lang="en-US" sz="2400" dirty="0">
                <a:latin typeface="Times New Roman" panose="02020603050405020304" pitchFamily="18" charset="0"/>
                <a:cs typeface="Times New Roman" panose="02020603050405020304" pitchFamily="18" charset="0"/>
              </a:rPr>
              <a:t> (High Priest and King)."'</a:t>
            </a: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311431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3046988"/>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Bride of Christ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67996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87853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In the third chapter of Genesis when man fell into sin, God begins to unfold His plan of salvation at Genesis 3:15 - Grand view:</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Epic spiritual war between God and Satan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Satan will war with the Seed of the Woman (Christ) and Her Children (Saints)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Seed of the Woman will strike a lethal blow to Satan giving the Saints victory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before God begins revealing His plan of salvation, God first introduces the marriage covenant between the man and the woman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the fall of man and sin entered into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introduced His plan of salvation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spoke the promise of eternal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Before God foretells the coming Messiah and savior of the world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millennia, God’s marriage covenant becomes clearer and more specific:</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Grand and glorious conclusion is the church is the bride of Christ</a:t>
            </a:r>
            <a:endParaRPr lang="en-US" sz="1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795916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4180055"/>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To set the context, throughout the Genesis creation account, there are six times when God states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His creation is good</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1:4   – Creation of Light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1:10 – Separating of the waters and dry land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1:12 – Bringing forth the life of vegetation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1:18 – Creation of the sun, moon, and stars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1:21 – Bring forth sea life and birds of the air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1:25 – Bringing forth land life – all the animals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01414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66841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rPr>
              <a:t>But not so after the </a:t>
            </a:r>
            <a:r>
              <a:rPr lang="en-US" sz="2400" b="1" kern="100" dirty="0">
                <a:effectLst/>
                <a:latin typeface="Times New Roman" panose="02020603050405020304" pitchFamily="18" charset="0"/>
                <a:ea typeface="Calibri" panose="020F0502020204030204" pitchFamily="34" charset="0"/>
              </a:rPr>
              <a:t>creation of man </a:t>
            </a:r>
            <a:r>
              <a:rPr lang="en-US" sz="2400" kern="100" dirty="0">
                <a:effectLst/>
                <a:latin typeface="Times New Roman" panose="02020603050405020304" pitchFamily="18" charset="0"/>
                <a:ea typeface="Calibri" panose="020F0502020204030204" pitchFamily="34" charset="0"/>
              </a:rPr>
              <a:t>– God said </a:t>
            </a:r>
            <a:r>
              <a:rPr lang="en-US" sz="2400" b="1" kern="100" dirty="0">
                <a:effectLst/>
                <a:latin typeface="Times New Roman" panose="02020603050405020304" pitchFamily="18" charset="0"/>
                <a:ea typeface="Calibri" panose="020F0502020204030204" pitchFamily="34" charset="0"/>
              </a:rPr>
              <a:t>it was not good </a:t>
            </a:r>
            <a:r>
              <a:rPr lang="en-US" sz="2400" kern="100" dirty="0">
                <a:effectLst/>
                <a:latin typeface="Times New Roman" panose="02020603050405020304" pitchFamily="18" charset="0"/>
                <a:ea typeface="Calibri" panose="020F0502020204030204" pitchFamily="34" charset="0"/>
              </a:rPr>
              <a:t>because man was alone</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Then the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LORD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said,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It is not good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the man to be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alone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make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helper suitable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him.“</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as recorded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2:21-22</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God creates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suitable helper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for the man by taking a rib out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man’s side</a:t>
            </a:r>
            <a:r>
              <a:rPr lang="en-US" sz="2400"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and fashioning her into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woman </a:t>
            </a:r>
            <a:r>
              <a:rPr lang="en-US" sz="2400" dirty="0">
                <a:latin typeface="Times New Roman" panose="02020603050405020304" pitchFamily="18" charset="0"/>
                <a:cs typeface="Times New Roman" panose="02020603050405020304" pitchFamily="18" charset="0"/>
              </a:rPr>
              <a:t>upon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which the man, Adam, declares:</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ishshah</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woman – no root word)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Because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she was taken out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adam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man)."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240024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169877"/>
          </a:xfrm>
          <a:prstGeom prst="rect">
            <a:avLst/>
          </a:prstGeom>
          <a:noFill/>
        </p:spPr>
        <p:txBody>
          <a:bodyPr wrap="square" rtlCol="0">
            <a:spAutoFit/>
          </a:bodyPr>
          <a:lstStyle/>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Immediately upon the creation of woman from the man, </a:t>
            </a:r>
            <a:r>
              <a:rPr lang="en-US" sz="2400" b="1" u="sng"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ordained the marriage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between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his mother,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First time in scripture the term “wife” is used.</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Term Husband is not used until Genesis 3:6 when Eve offered the forbidden fruit to Adam</a:t>
            </a: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Key components to the </a:t>
            </a:r>
            <a:r>
              <a:rPr lang="en-US" sz="2400" dirty="0">
                <a:latin typeface="Times New Roman" panose="02020603050405020304" pitchFamily="18" charset="0"/>
                <a:ea typeface="Calibri" panose="020F0502020204030204" pitchFamily="34" charset="0"/>
                <a:cs typeface="Times New Roman" panose="02020603050405020304" pitchFamily="18" charset="0"/>
              </a:rPr>
              <a:t>marriage covenant</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are joined to each other</a:t>
            </a:r>
          </a:p>
          <a:p>
            <a:pPr marL="1028700" lvl="1" indent="-342900">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man and the woman become one flesh</a:t>
            </a:r>
          </a:p>
          <a:p>
            <a:pPr marL="1028700" lvl="1"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Union of the man and the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211546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3789" y="808114"/>
            <a:ext cx="11858420" cy="5908541"/>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Advancing forward into the New Covenant at Matthew 19:4-6, God reveals that it is 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Himself who joins the man and woman in the matrimonial relationship</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these passages, we have the account of Pharisees testing Jesus with a question they hoped would stump Him. They ask Jesus if a man can divorce a woman for any reason at all.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tabLst>
                <a:tab pos="22860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19:4-5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He answered and said, "Have you not read that He who created them from the beginning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made them male and female</a:t>
            </a:r>
            <a:r>
              <a:rPr lang="en-US" sz="24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(Genesis 1:27),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said, 'For this reason a man shall leave his father and mother and be joined to his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are no longer two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(Genesis 2:24-25) </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However, at verse 6, Jesus adds a critical revelation.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19:6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therefore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has joined together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let no man separate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6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the baptized into Christ - the church</a:t>
            </a:r>
            <a:r>
              <a:rPr lang="en-US" sz="2400" dirty="0">
                <a:latin typeface="Times New Roman" panose="02020603050405020304" pitchFamily="18" charset="0"/>
                <a:cs typeface="Times New Roman" panose="02020603050405020304" pitchFamily="18" charset="0"/>
              </a:rPr>
              <a:t>)  before the foundation of the world, that </a:t>
            </a:r>
            <a:r>
              <a:rPr lang="en-US" sz="2400" b="1" u="sng" dirty="0">
                <a:highlight>
                  <a:srgbClr val="FFFF00"/>
                </a:highlight>
                <a:latin typeface="Times New Roman" panose="02020603050405020304" pitchFamily="18" charset="0"/>
                <a:cs typeface="Times New Roman" panose="02020603050405020304" pitchFamily="18" charset="0"/>
              </a:rPr>
              <a:t>we would be holy and blameless before Him</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How did the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the “</a:t>
            </a:r>
            <a:r>
              <a:rPr lang="en-US" sz="2400" b="1" dirty="0">
                <a:highlight>
                  <a:srgbClr val="FFFF00"/>
                </a:highlight>
                <a:latin typeface="Times New Roman" panose="02020603050405020304" pitchFamily="18" charset="0"/>
                <a:cs typeface="Times New Roman" panose="02020603050405020304" pitchFamily="18" charset="0"/>
              </a:rPr>
              <a:t>in Christ</a:t>
            </a:r>
            <a:r>
              <a:rPr lang="en-US" sz="2400" dirty="0">
                <a:latin typeface="Times New Roman" panose="02020603050405020304" pitchFamily="18" charset="0"/>
                <a:cs typeface="Times New Roman" panose="02020603050405020304" pitchFamily="18" charset="0"/>
              </a:rPr>
              <a:t>” become </a:t>
            </a:r>
            <a:r>
              <a:rPr lang="en-US" sz="2400" b="1" u="sng" dirty="0">
                <a:highlight>
                  <a:srgbClr val="FFFF00"/>
                </a:highlight>
                <a:latin typeface="Times New Roman" panose="02020603050405020304" pitchFamily="18" charset="0"/>
                <a:cs typeface="Times New Roman" panose="02020603050405020304" pitchFamily="18" charset="0"/>
              </a:rPr>
              <a:t>holy and blameless?</a:t>
            </a: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Made holy and blameless when baptized into Christ for cleansing of sins – when we became “the predestined” “in Christ”; the predestined “in Him.”</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22:16 … </a:t>
            </a:r>
            <a:r>
              <a:rPr lang="en-US" sz="2400" dirty="0">
                <a:latin typeface="Times New Roman" panose="02020603050405020304" pitchFamily="18" charset="0"/>
                <a:cs typeface="Times New Roman" panose="02020603050405020304" pitchFamily="18" charset="0"/>
              </a:rPr>
              <a:t>be </a:t>
            </a:r>
            <a:r>
              <a:rPr lang="en-US" sz="2400" b="1" u="sng" dirty="0">
                <a:highlight>
                  <a:srgbClr val="FFFF00"/>
                </a:highlight>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wash away your sins</a:t>
            </a:r>
            <a:r>
              <a:rPr lang="en-US" sz="2400" dirty="0">
                <a:latin typeface="Times New Roman" panose="02020603050405020304" pitchFamily="18" charset="0"/>
                <a:cs typeface="Times New Roman" panose="02020603050405020304" pitchFamily="18" charset="0"/>
              </a:rPr>
              <a:t>, ....’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5:25-27 … </a:t>
            </a:r>
            <a:r>
              <a:rPr lang="en-US" sz="2400" dirty="0">
                <a:latin typeface="Times New Roman" panose="02020603050405020304" pitchFamily="18" charset="0"/>
                <a:cs typeface="Times New Roman" panose="02020603050405020304" pitchFamily="18" charset="0"/>
              </a:rPr>
              <a:t>Christ also loved the church and gave Himself up for her,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 so that He might </a:t>
            </a:r>
            <a:r>
              <a:rPr lang="en-US" sz="2400" b="1" u="sng" dirty="0">
                <a:highlight>
                  <a:srgbClr val="FFFF00"/>
                </a:highlight>
                <a:latin typeface="Times New Roman" panose="02020603050405020304" pitchFamily="18" charset="0"/>
                <a:cs typeface="Times New Roman" panose="02020603050405020304" pitchFamily="18" charset="0"/>
              </a:rPr>
              <a:t>sanctify</a:t>
            </a:r>
            <a:r>
              <a:rPr lang="en-US" sz="2400" b="1" u="sng" dirty="0">
                <a:latin typeface="Times New Roman" panose="02020603050405020304" pitchFamily="18" charset="0"/>
                <a:cs typeface="Times New Roman" panose="02020603050405020304" pitchFamily="18" charset="0"/>
              </a:rPr>
              <a:t> her</a:t>
            </a:r>
            <a:r>
              <a:rPr lang="en-US" sz="2400" dirty="0">
                <a:latin typeface="Times New Roman" panose="02020603050405020304" pitchFamily="18" charset="0"/>
                <a:cs typeface="Times New Roman" panose="02020603050405020304" pitchFamily="18" charset="0"/>
              </a:rPr>
              <a:t>, having </a:t>
            </a:r>
            <a:r>
              <a:rPr lang="en-US" sz="2400" b="1" u="sng" dirty="0">
                <a:highlight>
                  <a:srgbClr val="FFFF00"/>
                </a:highlight>
                <a:latin typeface="Times New Roman" panose="02020603050405020304" pitchFamily="18" charset="0"/>
                <a:cs typeface="Times New Roman" panose="02020603050405020304" pitchFamily="18" charset="0"/>
              </a:rPr>
              <a:t>cleansed</a:t>
            </a:r>
            <a:r>
              <a:rPr lang="en-US" sz="2400" b="1" u="sng" dirty="0">
                <a:latin typeface="Times New Roman" panose="02020603050405020304" pitchFamily="18" charset="0"/>
                <a:cs typeface="Times New Roman" panose="02020603050405020304" pitchFamily="18" charset="0"/>
              </a:rPr>
              <a:t> her by the </a:t>
            </a:r>
            <a:r>
              <a:rPr lang="en-US" sz="2400" b="1" u="sng" dirty="0">
                <a:highlight>
                  <a:srgbClr val="FFFF00"/>
                </a:highlight>
                <a:latin typeface="Times New Roman" panose="02020603050405020304" pitchFamily="18" charset="0"/>
                <a:cs typeface="Times New Roman" panose="02020603050405020304" pitchFamily="18" charset="0"/>
              </a:rPr>
              <a:t>washing</a:t>
            </a:r>
            <a:r>
              <a:rPr lang="en-US" sz="2400" b="1" u="sng" dirty="0">
                <a:latin typeface="Times New Roman" panose="02020603050405020304" pitchFamily="18" charset="0"/>
                <a:cs typeface="Times New Roman" panose="02020603050405020304" pitchFamily="18" charset="0"/>
              </a:rPr>
              <a:t> of water </a:t>
            </a:r>
            <a:r>
              <a:rPr lang="en-US" sz="2400" dirty="0">
                <a:latin typeface="Times New Roman" panose="02020603050405020304" pitchFamily="18" charset="0"/>
                <a:cs typeface="Times New Roman" panose="02020603050405020304" pitchFamily="18" charset="0"/>
              </a:rPr>
              <a:t>with the word,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that He might present to Himself the church in all her glory, having </a:t>
            </a:r>
            <a:r>
              <a:rPr lang="en-US" sz="2400" b="1" u="sng" dirty="0">
                <a:latin typeface="Times New Roman" panose="02020603050405020304" pitchFamily="18" charset="0"/>
                <a:cs typeface="Times New Roman" panose="02020603050405020304" pitchFamily="18" charset="0"/>
              </a:rPr>
              <a:t>no spot or wrinkle</a:t>
            </a:r>
            <a:r>
              <a:rPr lang="en-US" sz="2400" dirty="0">
                <a:latin typeface="Times New Roman" panose="02020603050405020304" pitchFamily="18" charset="0"/>
                <a:cs typeface="Times New Roman" panose="02020603050405020304" pitchFamily="18" charset="0"/>
              </a:rPr>
              <a:t> or any such thing; but that she would be </a:t>
            </a:r>
            <a:r>
              <a:rPr lang="en-US" sz="2400" b="1" u="sng" dirty="0">
                <a:highlight>
                  <a:srgbClr val="FFFF00"/>
                </a:highlight>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5" name="Straight Connector 4">
            <a:extLst>
              <a:ext uri="{FF2B5EF4-FFF2-40B4-BE49-F238E27FC236}">
                <a16:creationId xmlns:a16="http://schemas.microsoft.com/office/drawing/2014/main" id="{E93EA798-7F36-714E-7DDD-52DE7EC32122}"/>
              </a:ext>
            </a:extLst>
          </p:cNvPr>
          <p:cNvCxnSpPr>
            <a:cxnSpLocks/>
          </p:cNvCxnSpPr>
          <p:nvPr/>
        </p:nvCxnSpPr>
        <p:spPr>
          <a:xfrm flipV="1">
            <a:off x="3938494" y="4285129"/>
            <a:ext cx="1619624"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D60C1F-AFCE-F592-2F7D-9C83A74B2CF4}"/>
              </a:ext>
            </a:extLst>
          </p:cNvPr>
          <p:cNvCxnSpPr>
            <a:cxnSpLocks/>
          </p:cNvCxnSpPr>
          <p:nvPr/>
        </p:nvCxnSpPr>
        <p:spPr>
          <a:xfrm flipV="1">
            <a:off x="7195671" y="2784974"/>
            <a:ext cx="1541928" cy="120730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92B1C5-00BF-85E1-0D24-7E68AD80581D}"/>
              </a:ext>
            </a:extLst>
          </p:cNvPr>
          <p:cNvCxnSpPr>
            <a:cxnSpLocks/>
          </p:cNvCxnSpPr>
          <p:nvPr/>
        </p:nvCxnSpPr>
        <p:spPr>
          <a:xfrm flipH="1" flipV="1">
            <a:off x="5558118" y="4285129"/>
            <a:ext cx="292847" cy="693271"/>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43A16C-0D82-272C-3790-7628C24E4DB7}"/>
              </a:ext>
            </a:extLst>
          </p:cNvPr>
          <p:cNvCxnSpPr>
            <a:cxnSpLocks/>
          </p:cNvCxnSpPr>
          <p:nvPr/>
        </p:nvCxnSpPr>
        <p:spPr>
          <a:xfrm flipH="1" flipV="1">
            <a:off x="5558118" y="4356847"/>
            <a:ext cx="2677458" cy="621553"/>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970200-408F-1FF4-FA62-53F8EC193326}"/>
              </a:ext>
            </a:extLst>
          </p:cNvPr>
          <p:cNvCxnSpPr>
            <a:cxnSpLocks/>
          </p:cNvCxnSpPr>
          <p:nvPr/>
        </p:nvCxnSpPr>
        <p:spPr>
          <a:xfrm flipV="1">
            <a:off x="8438776" y="5271247"/>
            <a:ext cx="0" cy="525929"/>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903FA6-B084-295C-8E1F-FCCA6C3FAF8E}"/>
              </a:ext>
            </a:extLst>
          </p:cNvPr>
          <p:cNvCxnSpPr>
            <a:cxnSpLocks/>
          </p:cNvCxnSpPr>
          <p:nvPr/>
        </p:nvCxnSpPr>
        <p:spPr>
          <a:xfrm flipV="1">
            <a:off x="9072282" y="1649506"/>
            <a:ext cx="764989" cy="74705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086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37956" y="784209"/>
            <a:ext cx="11858420" cy="5632311"/>
          </a:xfrm>
          <a:prstGeom prst="rect">
            <a:avLst/>
          </a:prstGeom>
          <a:noFill/>
        </p:spPr>
        <p:txBody>
          <a:bodyPr wrap="square" rtlCol="0">
            <a:spAutoFit/>
          </a:bodyPr>
          <a:lstStyle/>
          <a:p>
            <a:pPr marL="0" marR="0" algn="ctr">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Union with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 </a:t>
            </a:r>
            <a:r>
              <a:rPr lang="en-US" sz="2400" dirty="0">
                <a:latin typeface="Times New Roman" panose="02020603050405020304" pitchFamily="18" charset="0"/>
                <a:cs typeface="Times New Roman" panose="02020603050405020304" pitchFamily="18" charset="0"/>
              </a:rPr>
              <a:t>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Corinthians 12:13 </a:t>
            </a:r>
            <a:r>
              <a:rPr lang="en-US" sz="2400" dirty="0">
                <a:latin typeface="Times New Roman" panose="02020603050405020304" pitchFamily="18" charset="0"/>
                <a:cs typeface="Times New Roman" panose="02020603050405020304" pitchFamily="18" charset="0"/>
              </a:rPr>
              <a:t>For by one </a:t>
            </a:r>
            <a:r>
              <a:rPr lang="en-US" sz="2400" b="1" u="sng" dirty="0">
                <a:highlight>
                  <a:srgbClr val="FFFF00"/>
                </a:highlight>
                <a:latin typeface="Times New Roman" panose="02020603050405020304" pitchFamily="18" charset="0"/>
                <a:cs typeface="Times New Roman" panose="02020603050405020304" pitchFamily="18" charset="0"/>
              </a:rPr>
              <a:t>Spirit</a:t>
            </a:r>
            <a:r>
              <a:rPr lang="en-US" sz="2400" dirty="0">
                <a:latin typeface="Times New Roman" panose="02020603050405020304" pitchFamily="18" charset="0"/>
                <a:cs typeface="Times New Roman" panose="02020603050405020304" pitchFamily="18" charset="0"/>
              </a:rPr>
              <a:t> we were all </a:t>
            </a:r>
            <a:r>
              <a:rPr lang="en-US" sz="2400" b="1" u="sng" dirty="0">
                <a:highlight>
                  <a:srgbClr val="FFFF00"/>
                </a:highlight>
                <a:latin typeface="Times New Roman" panose="02020603050405020304" pitchFamily="18" charset="0"/>
                <a:cs typeface="Times New Roman" panose="02020603050405020304" pitchFamily="18" charset="0"/>
              </a:rPr>
              <a:t>baptized into one body</a:t>
            </a:r>
            <a:r>
              <a:rPr lang="en-US" sz="2400"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now </a:t>
            </a:r>
            <a:r>
              <a:rPr lang="en-US" sz="2400" b="1" u="sng" dirty="0">
                <a:highlight>
                  <a:srgbClr val="FFFF00"/>
                </a:highlight>
                <a:latin typeface="Times New Roman" panose="02020603050405020304" pitchFamily="18" charset="0"/>
                <a:cs typeface="Times New Roman" panose="02020603050405020304" pitchFamily="18" charset="0"/>
              </a:rPr>
              <a:t>God has placed the members</a:t>
            </a:r>
            <a:r>
              <a:rPr lang="en-US" sz="2400" dirty="0">
                <a:latin typeface="Times New Roman" panose="02020603050405020304" pitchFamily="18" charset="0"/>
                <a:cs typeface="Times New Roman" panose="02020603050405020304" pitchFamily="18" charset="0"/>
              </a:rPr>
              <a:t>, each one of them, </a:t>
            </a:r>
            <a:r>
              <a:rPr lang="en-US" sz="2400" b="1" u="sng" dirty="0">
                <a:highlight>
                  <a:srgbClr val="FFFF00"/>
                </a:highlight>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 </a:t>
            </a:r>
            <a:r>
              <a:rPr lang="en-US" sz="2400" dirty="0">
                <a:latin typeface="Times New Roman" panose="02020603050405020304" pitchFamily="18" charset="0"/>
                <a:cs typeface="Times New Roman" panose="02020603050405020304" pitchFamily="18" charset="0"/>
              </a:rPr>
              <a:t> But by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b="1"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doing </a:t>
            </a:r>
            <a:r>
              <a:rPr lang="en-US" sz="2400" dirty="0">
                <a:latin typeface="Times New Roman" panose="02020603050405020304" pitchFamily="18" charset="0"/>
                <a:cs typeface="Times New Roman" panose="02020603050405020304" pitchFamily="18" charset="0"/>
              </a:rPr>
              <a:t>you are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1:13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rescued us from the domain of darkness, and </a:t>
            </a:r>
            <a:r>
              <a:rPr lang="en-US" sz="2400" b="1" u="sng" dirty="0">
                <a:highlight>
                  <a:srgbClr val="FFFF00"/>
                </a:highlight>
                <a:latin typeface="Times New Roman" panose="02020603050405020304" pitchFamily="18" charset="0"/>
                <a:cs typeface="Times New Roman" panose="02020603050405020304" pitchFamily="18" charset="0"/>
              </a:rPr>
              <a:t>transferred us to the kingdom of His beloved Son</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5205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740307"/>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covenant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is a contract that sets out the terms of a relationship.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Old Law set forth the terms of the relationship between God and His people in the Kingdom of Israel  </a:t>
            </a:r>
          </a:p>
          <a:p>
            <a:pPr marL="285750" marR="0" indent="-28575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New Covenant therefore sets forth the terms of the relationship between God’s people in the Kingdom of Christ (church)</a:t>
            </a:r>
          </a:p>
          <a:p>
            <a:pPr marL="285750" marR="0" indent="-285750">
              <a:spcBef>
                <a:spcPts val="0"/>
              </a:spcBef>
              <a:spcAft>
                <a:spcPts val="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Scripture reveals man and woman are joined in a divine covenant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Proverbs 2:16-17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deliver you from the strange woman, From the adulteress who flatters with her words;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That leaves the companion of her youth And forgets the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covenant of her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declares Israel’s sacrifices unacceptable because of divorce violating the wedding covenant.</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Malachi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"Yet you say, 'For what reason?' Because the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LORD</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has been a witness between you and the wife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your youth, against whom you have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dealt treacherously</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(referring to divorce), though she is your companion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wife by covenant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Now, our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is given to us in the form of the </a:t>
            </a:r>
            <a:r>
              <a:rPr lang="en-US" sz="24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New Covenant</a:t>
            </a:r>
            <a:endPar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570362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2492990"/>
          </a:xfrm>
          <a:prstGeom prst="rect">
            <a:avLst/>
          </a:prstGeom>
          <a:noFill/>
        </p:spPr>
        <p:txBody>
          <a:bodyPr wrap="square" rtlCol="0">
            <a:spAutoFit/>
          </a:bodyPr>
          <a:lstStyle/>
          <a:p>
            <a:pPr marL="0" marR="0" algn="ctr">
              <a:spcBef>
                <a:spcPts val="0"/>
              </a:spcBef>
              <a:spcAft>
                <a:spcPts val="0"/>
              </a:spcAft>
            </a:pPr>
            <a:r>
              <a:rPr lang="en-US" sz="2000" b="1" dirty="0">
                <a:latin typeface="Times New Roman" panose="02020603050405020304" pitchFamily="18" charset="0"/>
                <a:cs typeface="Times New Roman" panose="02020603050405020304" pitchFamily="18" charset="0"/>
              </a:rPr>
              <a:t>Marriage Covenant</a:t>
            </a:r>
            <a:r>
              <a:rPr lang="en-US" sz="20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has given mankind His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divine marriage covenant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marR="0" indent="-342900">
              <a:spcBef>
                <a:spcPts val="0"/>
              </a:spcBef>
              <a:spcAft>
                <a:spcPts val="0"/>
              </a:spcAft>
              <a:buFont typeface="Arial" panose="020B0604020202020204" pitchFamily="34" charset="0"/>
              <a:buChar char="•"/>
            </a:pPr>
            <a:r>
              <a:rPr lang="en-US" sz="32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As </a:t>
            </a:r>
            <a:r>
              <a:rPr lang="en-US" sz="32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set forth in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Genesis 2:24-25; Matthew 19:6 </a:t>
            </a:r>
          </a:p>
          <a:p>
            <a:pPr marL="342900" marR="0" indent="-342900">
              <a:spcBef>
                <a:spcPts val="0"/>
              </a:spcBef>
              <a:spcAft>
                <a:spcPts val="0"/>
              </a:spcAft>
              <a:buFont typeface="Arial" panose="020B0604020202020204" pitchFamily="34" charset="0"/>
              <a:buChar char="•"/>
            </a:pPr>
            <a:r>
              <a:rPr lang="en-US" sz="3200" b="1"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God gave it to us </a:t>
            </a:r>
            <a:r>
              <a:rPr lang="en-US" sz="3200" b="1" dirty="0">
                <a:solidFill>
                  <a:srgbClr val="191919"/>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before both </a:t>
            </a:r>
            <a:r>
              <a:rPr lang="en-US" sz="32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Old and New Covenants</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81362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32311"/>
          </a:xfrm>
          <a:prstGeom prst="rect">
            <a:avLst/>
          </a:prstGeom>
          <a:noFill/>
        </p:spPr>
        <p:txBody>
          <a:bodyPr wrap="square" rtlCol="0">
            <a:spAutoFit/>
          </a:bodyPr>
          <a:lstStyle/>
          <a:p>
            <a:pPr marL="228600" marR="0">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Three</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Critical Genesis Revelations concerning Marriage and the Church</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Genesis 2:21-22 </a:t>
            </a:r>
            <a:r>
              <a:rPr lang="en-US" sz="2400" dirty="0">
                <a:latin typeface="Times New Roman" panose="02020603050405020304" pitchFamily="18" charset="0"/>
                <a:cs typeface="Times New Roman" panose="02020603050405020304" pitchFamily="18" charset="0"/>
              </a:rPr>
              <a:t> So the </a:t>
            </a:r>
            <a:r>
              <a:rPr lang="en-US" sz="2400" b="1" u="sng" cap="small" dirty="0">
                <a:effectLst/>
                <a:latin typeface="Times New Roman" panose="02020603050405020304" pitchFamily="18" charset="0"/>
                <a:cs typeface="Times New Roman" panose="02020603050405020304" pitchFamily="18" charset="0"/>
              </a:rPr>
              <a:t>LORD</a:t>
            </a:r>
            <a:r>
              <a:rPr lang="en-US" sz="2400" b="1" u="sng" dirty="0">
                <a:latin typeface="Times New Roman" panose="02020603050405020304" pitchFamily="18" charset="0"/>
                <a:cs typeface="Times New Roman" panose="02020603050405020304" pitchFamily="18" charset="0"/>
              </a:rPr>
              <a:t> God </a:t>
            </a:r>
            <a:r>
              <a:rPr lang="en-US" sz="2400" dirty="0">
                <a:latin typeface="Times New Roman" panose="02020603050405020304" pitchFamily="18" charset="0"/>
                <a:cs typeface="Times New Roman" panose="02020603050405020304" pitchFamily="18" charset="0"/>
              </a:rPr>
              <a:t>… took one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ribs ….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The </a:t>
            </a:r>
            <a:r>
              <a:rPr lang="en-US" sz="2400" cap="small" dirty="0">
                <a:effectLs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God </a:t>
            </a:r>
            <a:r>
              <a:rPr lang="en-US" sz="2400" b="1" u="sng" dirty="0">
                <a:latin typeface="Times New Roman" panose="02020603050405020304" pitchFamily="18" charset="0"/>
                <a:cs typeface="Times New Roman" panose="02020603050405020304" pitchFamily="18" charset="0"/>
              </a:rPr>
              <a:t>fashioned into a woman </a:t>
            </a:r>
            <a:r>
              <a:rPr lang="en-US" sz="2400" dirty="0">
                <a:latin typeface="Times New Roman" panose="02020603050405020304" pitchFamily="18" charset="0"/>
                <a:cs typeface="Times New Roman" panose="02020603050405020304" pitchFamily="18" charset="0"/>
              </a:rPr>
              <a:t>the rib which He had </a:t>
            </a:r>
            <a:r>
              <a:rPr lang="en-US" sz="2400" b="1" u="sng" dirty="0">
                <a:highlight>
                  <a:srgbClr val="FFFF00"/>
                </a:highlight>
                <a:latin typeface="Times New Roman" panose="02020603050405020304" pitchFamily="18" charset="0"/>
                <a:cs typeface="Times New Roman" panose="02020603050405020304" pitchFamily="18" charset="0"/>
              </a:rPr>
              <a:t>taken from the man</a:t>
            </a:r>
            <a:r>
              <a:rPr lang="en-US" sz="2400" dirty="0">
                <a:latin typeface="Times New Roman" panose="02020603050405020304" pitchFamily="18" charset="0"/>
                <a:cs typeface="Times New Roman" panose="02020603050405020304" pitchFamily="18" charset="0"/>
              </a:rPr>
              <a:t>, and brought her to the man. </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Genesis 2:23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man said, "This is now bone of my bones, And flesh of my flesh; She shall be called Woman, Because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she was taken out of 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2:24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this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man shall leave his father</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his mother,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 joined to his wife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they shall become one flesh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Woman (the bride) came forth from her husband’s side</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husband is required to leave his father to be joined to the woman</a:t>
            </a:r>
          </a:p>
          <a:p>
            <a:pPr marL="685800" marR="0" indent="-4572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God joins the woman to her husband</a:t>
            </a:r>
          </a:p>
          <a:p>
            <a:pPr marL="685800" marR="0" indent="-457200">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Note: Separation from God is eternal death - Union with God is eternal life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17350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047809"/>
          </a:xfrm>
          <a:prstGeom prst="rect">
            <a:avLst/>
          </a:prstGeom>
          <a:noFill/>
        </p:spPr>
        <p:txBody>
          <a:bodyPr wrap="square" rtlCol="0">
            <a:spAutoFit/>
          </a:bodyPr>
          <a:lstStyle/>
          <a:p>
            <a:pPr marL="228600" marR="0" algn="ctr">
              <a:spcBef>
                <a:spcPts val="0"/>
              </a:spcBef>
              <a:spcAft>
                <a:spcPts val="0"/>
              </a:spcAft>
            </a:pP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 gave birth to the first woman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ontrary to the biological law that all births come through the woman.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In the creation account, </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woman who comes from man</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from a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womb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ut from the </a:t>
            </a:r>
            <a:r>
              <a:rPr lang="en-US" sz="2400" b="1"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side of man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church (the bride of Christ)</a:t>
            </a:r>
          </a:p>
          <a:p>
            <a:pPr marL="342900" marR="0" indent="-342900">
              <a:spcBef>
                <a:spcPts val="0"/>
              </a:spcBef>
              <a:spcAft>
                <a:spcPts val="0"/>
              </a:spcAft>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omes forth through the pierced side of Christ through which the blood and water came forth. </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It is the blood and water that cleanses the saved children of God of which the church is comprised in Christ.</a:t>
            </a: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Therefore, it is the blood and water that</a:t>
            </a:r>
          </a:p>
          <a:p>
            <a:pPr marL="800100" lvl="1" indent="-342900">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Brings forth the church (the Bride of Christ) and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anctifies and makes her holy. Ephesians 5:25-27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02043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78478"/>
          </a:xfrm>
          <a:prstGeom prst="rect">
            <a:avLst/>
          </a:prstGeom>
          <a:noFill/>
        </p:spPr>
        <p:txBody>
          <a:bodyPr wrap="square" rtlCol="0">
            <a:spAutoFit/>
          </a:bodyPr>
          <a:lstStyle/>
          <a:p>
            <a:pPr marL="228600" marR="0" algn="ctr">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Woman is born of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11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19:34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But one of the soldiers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pierced His side</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a spear, and immediately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and water came out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5:6-8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One who came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blood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Jesus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not with the water only, but with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water and with the blood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Acts 22:16</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'Now why do you delay? Get up and be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baptized, and wash away your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calling on His name.'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John 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blood of Jesus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His 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cleanses us from all sin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Note:  When woman gives birth to man, it is also by blood and water</a:t>
            </a: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36436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pPr marL="22860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In both ancient and current culture</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The man is the one who is to provide for and protect his wife – the man must be independent of his parents</a:t>
            </a:r>
          </a:p>
          <a:p>
            <a:pPr marL="342900" marR="0" lvl="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It is the woman who </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leaves her father to be joined to her husband</a:t>
            </a:r>
          </a:p>
          <a:p>
            <a:pPr marL="342900" marR="0" lvl="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Genesis 2:24 appears to have it backwards</a:t>
            </a:r>
          </a:p>
          <a:p>
            <a:pPr marR="0" lvl="0">
              <a:spcBef>
                <a:spcPts val="0"/>
              </a:spcBef>
              <a:spcAft>
                <a:spcPts val="0"/>
              </a:spcAft>
            </a:pPr>
            <a:endPar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However, in reference to the church, we know it was  Jesus Christ who left the side of His Father in Heaven to be joined to His Bride – the Church</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37226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pPr marL="22860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The Man mus</a:t>
            </a:r>
            <a:r>
              <a:rPr lang="en-US" sz="2000" b="1" u="sng" dirty="0">
                <a:latin typeface="Times New Roman" panose="02020603050405020304" pitchFamily="18" charset="0"/>
                <a:ea typeface="Calibri" panose="020F0502020204030204" pitchFamily="34" charset="0"/>
                <a:cs typeface="Times New Roman" panose="02020603050405020304" pitchFamily="18" charset="0"/>
              </a:rPr>
              <a:t>t leave his Father</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3:16-17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God so loved the world,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gave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His only begotten Son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,(remember our vows – who gives this woman)  that whoever believes in Him shall not perish, but have eternal life.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did not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Son into the world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judge the world, but that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world might be saved through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6:29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answered and said to them, "This 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work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you believe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Him</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Christ)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whom 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has sent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John 7:29</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know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 the Father), because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am from Him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He sent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443665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7417415"/>
          </a:xfrm>
          <a:prstGeom prst="rect">
            <a:avLst/>
          </a:prstGeom>
          <a:noFill/>
        </p:spPr>
        <p:txBody>
          <a:bodyPr wrap="square" rtlCol="0">
            <a:spAutoFit/>
          </a:bodyPr>
          <a:lstStyle/>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joins a Man and a Woman in Holy Matrimony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Ephesians 5:22-32</a:t>
            </a:r>
          </a:p>
          <a:p>
            <a:pPr marL="0" marR="0">
              <a:spcBef>
                <a:spcPts val="0"/>
              </a:spcBef>
              <a:spcAft>
                <a:spcPts val="0"/>
              </a:spcAft>
            </a:pPr>
            <a:endPar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In the context of the marriage union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These ten verses are the l</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engthiest scriptural dissertation on Jesus Christ and His relationship to the church as His bride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Many consider these passages as indicating our marriage relationships as an illustration of Christ’s marriage relationship to the church.  Actually, its better understood as describing</a:t>
            </a:r>
          </a:p>
          <a:p>
            <a:pPr marL="0" marR="0">
              <a:spcBef>
                <a:spcPts val="0"/>
              </a:spcBef>
              <a:spcAft>
                <a:spcPts val="0"/>
              </a:spcAft>
            </a:pPr>
            <a:endPar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Christ’s marriage relationship to the church which then</a:t>
            </a:r>
          </a:p>
          <a:p>
            <a:pPr marL="342900" marR="0" indent="-342900">
              <a:spcBef>
                <a:spcPts val="0"/>
              </a:spcBef>
              <a:spcAft>
                <a:spcPts val="0"/>
              </a:spcAft>
              <a:buFont typeface="Arial" panose="020B0604020202020204" pitchFamily="34" charset="0"/>
              <a:buChar char="•"/>
            </a:pPr>
            <a:r>
              <a:rPr lang="en-US" sz="28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erves as a model to emulate in our physical marriages.</a:t>
            </a:r>
          </a:p>
          <a:p>
            <a:pPr marL="0" marR="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37527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30942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God Joins the Church to Christ as He does the Husband and Wife in Marriage</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5:23-24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is the head of the church and savior of the body. The wife should be subject to her husband as the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Church is subject to Christ</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5:25-27  </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Husbands are to love their wives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loved the church</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Ephesians 5:28-30</a:t>
            </a:r>
            <a:r>
              <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 Husbands are to love the church as their own bodies just as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Christ also loves the church because we are members of His body</a:t>
            </a:r>
          </a:p>
          <a:p>
            <a:pPr marL="0" marR="0">
              <a:spcBef>
                <a:spcPts val="0"/>
              </a:spcBef>
              <a:spcAft>
                <a:spcPts val="0"/>
              </a:spcAft>
            </a:pPr>
            <a:endParaRPr lang="en-US" sz="2400" b="1"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Verse 30 brings us to what the Apostle Paul calls the “Great Mystery” as revealed in verse 31</a:t>
            </a:r>
          </a:p>
          <a:p>
            <a:pPr marL="0" marR="0">
              <a:spcBef>
                <a:spcPts val="0"/>
              </a:spcBef>
              <a:spcAft>
                <a:spcPts val="0"/>
              </a:spcAft>
            </a:pP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3860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046988"/>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to this point Ephesians 1:4 can be understood to say</a:t>
            </a:r>
          </a:p>
          <a:p>
            <a:pPr marL="228600" marR="0">
              <a:spcBef>
                <a:spcPts val="0"/>
              </a:spcBef>
              <a:spcAft>
                <a:spcPts val="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just as 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 – the church</a:t>
            </a:r>
            <a:r>
              <a:rPr lang="en-US" sz="2400" dirty="0">
                <a:latin typeface="Times New Roman" panose="02020603050405020304" pitchFamily="18" charset="0"/>
                <a:cs typeface="Times New Roman" panose="02020603050405020304" pitchFamily="18" charset="0"/>
              </a:rPr>
              <a:t>)  before the foundation of the world ,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the in Christ have obtained cleansing of sins</a:t>
            </a:r>
            <a:r>
              <a:rPr lang="en-US" sz="24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9486153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570756"/>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Ephesians 5:31-32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FOR THIS REASON A MAN SHALL LEAVE HIS FATHER AND MOTHER AND SHALL BE JOINED TO HIS WIFE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32 </a:t>
            </a:r>
            <a:r>
              <a:rPr lang="en-US" sz="2400" dirty="0">
                <a:latin typeface="Times New Roman" panose="02020603050405020304" pitchFamily="18" charset="0"/>
                <a:cs typeface="Times New Roman" panose="02020603050405020304" pitchFamily="18" charset="0"/>
              </a:rPr>
              <a:t> This mystery is great; but I am speaking with reference to Christ and the church. </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rPr>
              <a:t>Apostle Paul quotes God’s ordination of marriage as contained Genesis 2:24 to reveal the mystery of Christ loving His body because we are members of His body</a:t>
            </a:r>
          </a:p>
          <a:p>
            <a:pPr marL="0" marR="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6:16-17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Or do you not know that the one who joins himself to a prostitute is </a:t>
            </a:r>
            <a:r>
              <a:rPr lang="en-US" sz="2400" b="1" u="sng" dirty="0">
                <a:latin typeface="Times New Roman" panose="02020603050405020304" pitchFamily="18" charset="0"/>
                <a:cs typeface="Times New Roman" panose="02020603050405020304" pitchFamily="18" charset="0"/>
              </a:rPr>
              <a:t>one body </a:t>
            </a:r>
            <a:r>
              <a:rPr lang="en-US" sz="2400" b="1" i="1" u="sng" dirty="0">
                <a:latin typeface="Times New Roman" panose="02020603050405020304" pitchFamily="18" charset="0"/>
                <a:cs typeface="Times New Roman" panose="02020603050405020304" pitchFamily="18" charset="0"/>
              </a:rPr>
              <a:t>with her</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For He says, "</a:t>
            </a:r>
            <a:r>
              <a:rPr lang="en-US" sz="2400" b="1" u="sng" cap="small" dirty="0">
                <a:effectLst/>
                <a:highlight>
                  <a:srgbClr val="FFFF00"/>
                </a:highlight>
                <a:latin typeface="Times New Roman" panose="02020603050405020304" pitchFamily="18" charset="0"/>
                <a:cs typeface="Times New Roman" panose="02020603050405020304" pitchFamily="18" charset="0"/>
              </a:rPr>
              <a:t>THE TWO SHALL BECOME ONE FLESH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But the one who </a:t>
            </a:r>
            <a:r>
              <a:rPr lang="en-US" sz="2400" b="1" u="sng" dirty="0">
                <a:highlight>
                  <a:srgbClr val="FFFF00"/>
                </a:highlight>
                <a:latin typeface="Times New Roman" panose="02020603050405020304" pitchFamily="18" charset="0"/>
                <a:cs typeface="Times New Roman" panose="02020603050405020304" pitchFamily="18" charset="0"/>
              </a:rPr>
              <a:t>joins himself to the Lord is one spirit </a:t>
            </a:r>
            <a:r>
              <a:rPr lang="en-US" sz="2400" b="1" i="1" u="sng" dirty="0">
                <a:highlight>
                  <a:srgbClr val="FFFF00"/>
                </a:highlight>
                <a:latin typeface="Times New Roman" panose="02020603050405020304" pitchFamily="18" charset="0"/>
                <a:cs typeface="Times New Roman" panose="02020603050405020304" pitchFamily="18" charset="0"/>
              </a:rPr>
              <a:t>with Him</a:t>
            </a:r>
            <a:r>
              <a:rPr lang="en-US" sz="2400" i="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400" i="1" dirty="0">
              <a:latin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33642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940088"/>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“Great Mystery” of Christ and the Church</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Christ at baptism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joins the saved to the church which is Christ’s body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Scripture reveals the church is joined to Christ in a divine marriage relationship spoken into existence at the very beginning of time.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God marries the church (body of the saved) to Christ and the two become</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ot one flesh, but </a:t>
            </a:r>
          </a:p>
          <a:p>
            <a:pPr marL="800100" lvl="1" indent="-342900">
              <a:buFont typeface="Arial" panose="020B0604020202020204" pitchFamily="34" charset="0"/>
              <a:buChar char="•"/>
            </a:pPr>
            <a:r>
              <a:rPr lang="en-US" sz="2400" dirty="0">
                <a:solidFill>
                  <a:srgbClr val="191919"/>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ne spirit.  Galatians 3:26-27; Matthew 19:6; 1 Corinthians 6:17</a:t>
            </a:r>
          </a:p>
          <a:p>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Conclusion:  The church is the Bride of Christ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t> </a:t>
            </a:r>
            <a:endParaRPr lang="en-US"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868295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432530"/>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Marriage of Christ and the Church is Eternal</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Romans 7:2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married woman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(bride of Christ) is bound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(New Covenant) to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her husband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Christ) while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is living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if her husband dies, she is released from the law concerning the husband.</a:t>
            </a: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Christ is eternal  Romans 6:23; Hebrews 7:24, 28; Revelation 1:18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children of God who comprise the church are eternal. 1 John 5:11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The New Covenant is eternal. 1 Peter 1:25; Matthew 24:35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191919"/>
                </a:solidFill>
                <a:effectLst/>
                <a:latin typeface="Times New Roman" panose="02020603050405020304" pitchFamily="18" charset="0"/>
                <a:ea typeface="Times New Roman" panose="02020603050405020304" pitchFamily="18" charset="0"/>
              </a:rPr>
              <a:t>Thus, consistent with all the other verses we have covered regarding eternal life, the marriage of the Church to Christ is eternal. </a:t>
            </a:r>
            <a:r>
              <a:rPr lang="en-US" sz="2400" dirty="0"/>
              <a:t> </a:t>
            </a: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267640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585871"/>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Old Law</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62:5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rejoices over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 will rejoice over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Isaiah 61:10</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rejoice greatly in the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My soul will exult in my God; For He has clothed me with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garments of salvation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 has wrapped me with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robe of righteousness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As a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bridegroom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decks himself with a garland, And as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bride adorns herself with her jewels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6334887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6801862"/>
          </a:xfrm>
          <a:prstGeom prst="rect">
            <a:avLst/>
          </a:prstGeom>
          <a:noFill/>
        </p:spPr>
        <p:txBody>
          <a:bodyPr wrap="square" rtlCol="0">
            <a:spAutoFit/>
          </a:bodyPr>
          <a:lstStyle/>
          <a:p>
            <a:r>
              <a:rPr lang="en-US" sz="20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rPr>
              <a:t>The Grand Conclusion as Revealed in the New Covenant</a:t>
            </a:r>
          </a:p>
          <a:p>
            <a:pPr marL="0" marR="0">
              <a:spcBef>
                <a:spcPts val="0"/>
              </a:spcBef>
              <a:spcAft>
                <a:spcPts val="0"/>
              </a:spcAf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21:9-14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Then one of the seven angels who had the seven bowls full of the seven last plagues came and spoke with me, saying, "Come here, I will show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bride, the wife of the Lamb.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he …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showed me the holy city, Jerusalem, coming down out of heaven from God, </a:t>
            </a:r>
            <a:r>
              <a:rPr lang="en-US" sz="2400" b="1" u="sng"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11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having the glory of God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21:2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I saw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holy city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new Jerusalem, coming down out of heaven from God,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made ready as a bride adorned for her husband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19:7-8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"Let us rejoice and be glad and give the glory to Him, for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marriage of the Lamb</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has come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bride has made herself ready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It was given to her to clothe herself in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fine linen, bright </a:t>
            </a:r>
            <a:r>
              <a:rPr lang="en-US" sz="24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and</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clean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for the fine linen is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righteous acts of the saints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400" dirty="0">
              <a:solidFill>
                <a:srgbClr val="191919"/>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335673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691713"/>
            <a:ext cx="12257741" cy="4524315"/>
          </a:xfrm>
          <a:prstGeom prst="rect">
            <a:avLst/>
          </a:prstGeom>
          <a:noFill/>
        </p:spPr>
        <p:txBody>
          <a:bodyPr wrap="square" rtlCol="0">
            <a:spAutoFit/>
          </a:bodyPr>
          <a:lstStyle/>
          <a:p>
            <a:pPr algn="ctr"/>
            <a:r>
              <a:rPr lang="en-US" sz="9600" b="1" dirty="0">
                <a:latin typeface="Times New Roman" panose="02020603050405020304" pitchFamily="18" charset="0"/>
                <a:cs typeface="Times New Roman" panose="02020603050405020304" pitchFamily="18" charset="0"/>
              </a:rPr>
              <a:t>Church is the</a:t>
            </a:r>
          </a:p>
          <a:p>
            <a:pPr algn="ctr"/>
            <a:r>
              <a:rPr lang="en-US" sz="9600" b="1" dirty="0">
                <a:latin typeface="Times New Roman" panose="02020603050405020304" pitchFamily="18" charset="0"/>
                <a:cs typeface="Times New Roman" panose="02020603050405020304" pitchFamily="18" charset="0"/>
              </a:rPr>
              <a:t>Household and Temple of God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334344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693866"/>
          </a:xfrm>
          <a:prstGeom prst="rect">
            <a:avLst/>
          </a:prstGeom>
          <a:noFill/>
        </p:spPr>
        <p:txBody>
          <a:bodyPr wrap="square" rtlCol="0">
            <a:spAutoFit/>
          </a:bodyPr>
          <a:lstStyle/>
          <a:p>
            <a:pPr marR="0" lvl="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Genesis account of Creation – God created His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beloved children in His image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them in a paradisical heavenly kingdom where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285750" marR="0" lvl="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They were sinless and holy - union with God. Genesis 2:25</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walked with them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the cool of the day.  Genesis 3:8</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talked to them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Genesis 2:16; 3:9</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God dwelt with His created sons of God</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Times New Roman" panose="02020603050405020304" pitchFamily="18" charset="0"/>
              </a:rPr>
              <a:t>When Adam and Eve sinned, God separated them from Himself. </a:t>
            </a:r>
            <a:endParaRPr lang="en-US" sz="2800" kern="1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From that point forward beginning with Genesis 3:15, God has been working to reconcile man back to Him.</a:t>
            </a:r>
          </a:p>
          <a:p>
            <a:pPr marR="0" lvl="0">
              <a:spcBef>
                <a:spcPts val="0"/>
              </a:spcBef>
              <a:spcAft>
                <a:spcPts val="0"/>
              </a:spcAft>
            </a:pP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God wants to dwell </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with His children as He did in the Garden of Eden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0A0BC2-8869-9697-286E-ACBD8993EEAB}"/>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60647729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894499"/>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When God released the children of Israel from Egyptian captivity (a copy of the fallen world):</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inaugurated His first covenant with the children of Israel – the Law of Moses</a:t>
            </a:r>
          </a:p>
          <a:p>
            <a:pPr marL="285750" marR="0" indent="-28575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Under the Law of Moses, God established </a:t>
            </a:r>
            <a:r>
              <a:rPr lang="en-US" sz="2400" kern="100" dirty="0">
                <a:effectLst/>
                <a:latin typeface="Times New Roman" panose="02020603050405020304" pitchFamily="18" charset="0"/>
                <a:ea typeface="Times New Roman" panose="02020603050405020304" pitchFamily="18" charset="0"/>
              </a:rPr>
              <a:t>the Kingdom of Israel. </a:t>
            </a:r>
          </a:p>
          <a:p>
            <a:pPr marL="2857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 Kingdom of Israel is a:</a:t>
            </a:r>
            <a:endParaRPr lang="en-US" sz="2400" kern="100" dirty="0">
              <a:latin typeface="Times New Roman" panose="02020603050405020304" pitchFamily="18" charset="0"/>
              <a:ea typeface="Calibri" panose="020F0502020204030204" pitchFamily="34"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Copy of the paradisical Kingdom in the Garden of Eden in which God dwelt with man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Prophetic figure of the Kingdom of Christ whereby God would dwell with His beloved sons forever.</a:t>
            </a:r>
          </a:p>
          <a:p>
            <a:pPr marL="0" marR="0">
              <a:lnSpc>
                <a:spcPct val="107000"/>
              </a:lnSpc>
              <a:spcBef>
                <a:spcPts val="0"/>
              </a:spcBef>
              <a:spcAft>
                <a:spcPts val="0"/>
              </a:spcAft>
            </a:pPr>
            <a:endParaRPr lang="en-US" sz="1800"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kern="100" dirty="0">
                <a:latin typeface="Times New Roman" panose="02020603050405020304" pitchFamily="18" charset="0"/>
                <a:ea typeface="Times New Roman" panose="02020603050405020304" pitchFamily="18" charset="0"/>
              </a:rPr>
              <a:t>Under the </a:t>
            </a:r>
            <a:r>
              <a:rPr lang="en-US" sz="2400" kern="100" dirty="0">
                <a:effectLst/>
                <a:latin typeface="Times New Roman" panose="02020603050405020304" pitchFamily="18" charset="0"/>
                <a:ea typeface="Times New Roman" panose="02020603050405020304" pitchFamily="18" charset="0"/>
              </a:rPr>
              <a:t>Law of Moses, God established the means by which He could once again dwell His people  through the commanded construction of the tabernacle. </a:t>
            </a: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dwell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tabernacle</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and the pattern of all its furniture, just so you shall construct </a:t>
            </a:r>
            <a:r>
              <a:rPr lang="en-US" sz="2400" i="1" kern="100" dirty="0">
                <a:effectLst/>
                <a:latin typeface="Times New Roman" panose="02020603050405020304" pitchFamily="18" charset="0"/>
                <a:ea typeface="Calibri" panose="020F0502020204030204" pitchFamily="34" charset="0"/>
              </a:rPr>
              <a:t>it.</a:t>
            </a:r>
            <a:endParaRPr lang="en-US" sz="2400" kern="100" dirty="0">
              <a:effectLst/>
              <a:latin typeface="Times New Roman" panose="02020603050405020304" pitchFamily="18" charset="0"/>
              <a:ea typeface="Calibri" panose="020F0502020204030204" pitchFamily="34"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ED41B0-D143-4BD6-1823-EAE7B05E67D3}"/>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5491092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B5C783-826B-831A-4255-201CAFEBA341}"/>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1070312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5077544"/>
          </a:xfrm>
          <a:prstGeom prst="rect">
            <a:avLst/>
          </a:prstGeom>
          <a:noFill/>
        </p:spPr>
        <p:txBody>
          <a:bodyPr wrap="square" rtlCol="0">
            <a:spAutoFit/>
          </a:bodyPr>
          <a:lstStyle/>
          <a:p>
            <a:pPr marL="0" marR="0" algn="ctr">
              <a:spcBef>
                <a:spcPts val="0"/>
              </a:spcBef>
              <a:spcAft>
                <a:spcPts val="0"/>
              </a:spcAft>
            </a:pPr>
            <a:endParaRPr lang="en-US" sz="36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Tabernacle</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 versus </a:t>
            </a:r>
          </a:p>
          <a:p>
            <a:pPr marL="0" marR="0" algn="ctr">
              <a:spcBef>
                <a:spcPts val="0"/>
              </a:spcBef>
              <a:spcAft>
                <a:spcPts val="0"/>
              </a:spcAft>
            </a:pPr>
            <a:r>
              <a:rPr lang="en-US" sz="8800" b="1" dirty="0">
                <a:effectLst/>
                <a:latin typeface="Times New Roman" panose="02020603050405020304" pitchFamily="18" charset="0"/>
                <a:ea typeface="Times New Roman" panose="02020603050405020304" pitchFamily="18" charset="0"/>
              </a:rPr>
              <a:t>Temple</a:t>
            </a:r>
            <a:endParaRPr lang="en-US" sz="8800" dirty="0">
              <a:effectLst/>
              <a:latin typeface="Times New Roman" panose="02020603050405020304" pitchFamily="18" charset="0"/>
              <a:ea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6597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that we would be holy and blameless before Him (</a:t>
            </a:r>
            <a:r>
              <a:rPr lang="en-US" sz="2400" b="1" dirty="0">
                <a:highlight>
                  <a:srgbClr val="00FF00"/>
                </a:highlight>
                <a:latin typeface="Times New Roman" panose="02020603050405020304" pitchFamily="18" charset="0"/>
                <a:cs typeface="Times New Roman" panose="02020603050405020304" pitchFamily="18" charset="0"/>
              </a:rPr>
              <a:t> because we were baptized into Christ for cleansing of sins</a:t>
            </a:r>
            <a:r>
              <a:rPr lang="en-US" sz="2400" dirty="0">
                <a:latin typeface="Times New Roman" panose="02020603050405020304" pitchFamily="18" charset="0"/>
                <a:cs typeface="Times New Roman" panose="02020603050405020304" pitchFamily="18" charset="0"/>
              </a:rPr>
              <a:t>). In love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Question: </a:t>
            </a:r>
            <a:r>
              <a:rPr lang="en-US" sz="2400" dirty="0">
                <a:latin typeface="Times New Roman" panose="02020603050405020304" pitchFamily="18" charset="0"/>
                <a:cs typeface="Times New Roman" panose="02020603050405020304" pitchFamily="18" charset="0"/>
              </a:rPr>
              <a:t> How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us to adoption as sons</a:t>
            </a:r>
          </a:p>
          <a:p>
            <a:pPr marL="228600"/>
            <a:r>
              <a:rPr lang="en-US" sz="2400" b="1" dirty="0">
                <a:latin typeface="Times New Roman" panose="02020603050405020304" pitchFamily="18" charset="0"/>
                <a:cs typeface="Times New Roman" panose="02020603050405020304" pitchFamily="18" charset="0"/>
              </a:rPr>
              <a:t>Answer:</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a:t>
            </a:r>
            <a:r>
              <a:rPr lang="en-US" sz="2400" dirty="0">
                <a:latin typeface="Times New Roman" panose="02020603050405020304" pitchFamily="18" charset="0"/>
                <a:cs typeface="Times New Roman" panose="02020603050405020304" pitchFamily="18" charset="0"/>
              </a:rPr>
              <a:t>” He chose us (</a:t>
            </a:r>
            <a:r>
              <a:rPr lang="en-US" sz="2400" dirty="0">
                <a:highlight>
                  <a:srgbClr val="00FFFF"/>
                </a:highlight>
                <a:latin typeface="Times New Roman" panose="02020603050405020304" pitchFamily="18" charset="0"/>
                <a:cs typeface="Times New Roman" panose="02020603050405020304" pitchFamily="18" charset="0"/>
              </a:rPr>
              <a:t>from the beginning </a:t>
            </a:r>
            <a:r>
              <a:rPr lang="en-US" sz="2400" dirty="0">
                <a:latin typeface="Times New Roman" panose="02020603050405020304" pitchFamily="18" charset="0"/>
                <a:cs typeface="Times New Roman" panose="02020603050405020304" pitchFamily="18" charset="0"/>
              </a:rPr>
              <a:t>for salvation – 2 Thessalonians 2:13) </a:t>
            </a:r>
            <a:r>
              <a:rPr lang="en-US" sz="2400" b="1" u="sng" dirty="0">
                <a:highlight>
                  <a:srgbClr val="FFFF00"/>
                </a:highlight>
                <a:latin typeface="Times New Roman" panose="02020603050405020304" pitchFamily="18" charset="0"/>
                <a:cs typeface="Times New Roman" panose="02020603050405020304" pitchFamily="18" charset="0"/>
              </a:rPr>
              <a:t>in Him </a:t>
            </a:r>
            <a:r>
              <a:rPr lang="en-US" sz="2400" dirty="0">
                <a:latin typeface="Times New Roman" panose="02020603050405020304" pitchFamily="18" charset="0"/>
                <a:cs typeface="Times New Roman" panose="02020603050405020304" pitchFamily="18" charset="0"/>
              </a:rPr>
              <a:t>(</a:t>
            </a:r>
            <a:r>
              <a:rPr lang="en-US" sz="2400" dirty="0">
                <a:highlight>
                  <a:srgbClr val="00FF00"/>
                </a:highlight>
                <a:latin typeface="Times New Roman" panose="02020603050405020304" pitchFamily="18" charset="0"/>
                <a:cs typeface="Times New Roman" panose="02020603050405020304" pitchFamily="18" charset="0"/>
              </a:rPr>
              <a:t>we who have been baptized for remission of sins – Acts 22:16</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Ephesians 1:4-5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He chose us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 in Him </a:t>
            </a:r>
            <a:r>
              <a:rPr lang="en-US" sz="2400" dirty="0">
                <a:highlight>
                  <a:srgbClr val="00FF00"/>
                </a:highlight>
                <a:latin typeface="Times New Roman" panose="02020603050405020304" pitchFamily="18" charset="0"/>
                <a:cs typeface="Times New Roman" panose="02020603050405020304" pitchFamily="18" charset="0"/>
              </a:rPr>
              <a:t>(</a:t>
            </a:r>
            <a:r>
              <a:rPr lang="en-US" sz="2400" b="1" dirty="0">
                <a:highlight>
                  <a:srgbClr val="00FF00"/>
                </a:highlight>
                <a:latin typeface="Times New Roman" panose="02020603050405020304" pitchFamily="18" charset="0"/>
                <a:cs typeface="Times New Roman" panose="02020603050405020304" pitchFamily="18" charset="0"/>
              </a:rPr>
              <a:t>we who have been baptized into Christ</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 </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FF"/>
                </a:highlight>
                <a:latin typeface="Times New Roman" panose="02020603050405020304" pitchFamily="18" charset="0"/>
                <a:cs typeface="Times New Roman" panose="02020603050405020304" pitchFamily="18" charset="0"/>
              </a:rPr>
              <a:t>predestined</a:t>
            </a:r>
            <a:r>
              <a:rPr lang="en-US" sz="2400" b="1" u="sng" dirty="0">
                <a:highlight>
                  <a:srgbClr val="FFFF00"/>
                </a:highlight>
                <a:latin typeface="Times New Roman" panose="02020603050405020304" pitchFamily="18" charset="0"/>
                <a:cs typeface="Times New Roman" panose="02020603050405020304" pitchFamily="18" charset="0"/>
              </a:rPr>
              <a:t> us to adoption as sons</a:t>
            </a:r>
            <a:r>
              <a:rPr lang="en-US" sz="2400" dirty="0">
                <a:latin typeface="Times New Roman" panose="02020603050405020304" pitchFamily="18" charset="0"/>
                <a:cs typeface="Times New Roman" panose="02020603050405020304" pitchFamily="18" charset="0"/>
              </a:rPr>
              <a:t> through Jesus Christ …. (i.e., God </a:t>
            </a:r>
            <a:r>
              <a:rPr lang="en-US" sz="2400" b="1" u="sng" dirty="0">
                <a:latin typeface="Times New Roman" panose="02020603050405020304" pitchFamily="18" charset="0"/>
                <a:cs typeface="Times New Roman" panose="02020603050405020304" pitchFamily="18" charset="0"/>
              </a:rPr>
              <a:t>predestined the saved in Christ </a:t>
            </a:r>
            <a:r>
              <a:rPr lang="en-US" sz="2400" dirty="0">
                <a:latin typeface="Times New Roman" panose="02020603050405020304" pitchFamily="18" charset="0"/>
                <a:cs typeface="Times New Roman" panose="02020603050405020304" pitchFamily="18" charset="0"/>
              </a:rPr>
              <a:t>to be His son) Or: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Galatians 3:26-27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you are all </a:t>
            </a:r>
            <a:r>
              <a:rPr lang="en-US" sz="2400" b="1" u="sng" dirty="0">
                <a:highlight>
                  <a:srgbClr val="FFFF00"/>
                </a:highlight>
                <a:latin typeface="Times New Roman" panose="02020603050405020304" pitchFamily="18" charset="0"/>
                <a:cs typeface="Times New Roman" panose="02020603050405020304" pitchFamily="18" charset="0"/>
              </a:rPr>
              <a:t>sons of God </a:t>
            </a:r>
            <a:r>
              <a:rPr lang="en-US" sz="2400" dirty="0">
                <a:latin typeface="Times New Roman" panose="02020603050405020304" pitchFamily="18" charset="0"/>
                <a:cs typeface="Times New Roman" panose="02020603050405020304" pitchFamily="18" charset="0"/>
              </a:rPr>
              <a:t>through faith in Christ Jesus.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For 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highlight>
                  <a:srgbClr val="FFFF00"/>
                </a:highlight>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4" name="Straight Connector 3">
            <a:extLst>
              <a:ext uri="{FF2B5EF4-FFF2-40B4-BE49-F238E27FC236}">
                <a16:creationId xmlns:a16="http://schemas.microsoft.com/office/drawing/2014/main" id="{0F251674-70E6-B0CA-8D38-3AA8804CE0C9}"/>
              </a:ext>
            </a:extLst>
          </p:cNvPr>
          <p:cNvCxnSpPr>
            <a:cxnSpLocks/>
          </p:cNvCxnSpPr>
          <p:nvPr/>
        </p:nvCxnSpPr>
        <p:spPr>
          <a:xfrm flipV="1">
            <a:off x="2376055" y="1440873"/>
            <a:ext cx="748145" cy="1461174"/>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702-D7A9-A73A-443F-531ED65224FA}"/>
              </a:ext>
            </a:extLst>
          </p:cNvPr>
          <p:cNvCxnSpPr>
            <a:cxnSpLocks/>
          </p:cNvCxnSpPr>
          <p:nvPr/>
        </p:nvCxnSpPr>
        <p:spPr>
          <a:xfrm flipH="1" flipV="1">
            <a:off x="2466109" y="3559747"/>
            <a:ext cx="415636" cy="894562"/>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46F3E1E-B129-303C-FAF9-AD3B070CC1CB}"/>
              </a:ext>
            </a:extLst>
          </p:cNvPr>
          <p:cNvSpPr/>
          <p:nvPr/>
        </p:nvSpPr>
        <p:spPr>
          <a:xfrm>
            <a:off x="2667001" y="782782"/>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79AC020-0F5F-1D77-6BDC-AC1ECDF6A6CF}"/>
              </a:ext>
            </a:extLst>
          </p:cNvPr>
          <p:cNvSpPr/>
          <p:nvPr/>
        </p:nvSpPr>
        <p:spPr>
          <a:xfrm>
            <a:off x="1589334" y="2959191"/>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091D607-B9AC-0483-C522-903C4E1F6A7A}"/>
              </a:ext>
            </a:extLst>
          </p:cNvPr>
          <p:cNvSpPr/>
          <p:nvPr/>
        </p:nvSpPr>
        <p:spPr>
          <a:xfrm>
            <a:off x="2618985" y="4454309"/>
            <a:ext cx="1156854" cy="658091"/>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B93A60-6A4D-A188-960D-BA929DE76589}"/>
              </a:ext>
            </a:extLst>
          </p:cNvPr>
          <p:cNvCxnSpPr>
            <a:cxnSpLocks/>
          </p:cNvCxnSpPr>
          <p:nvPr/>
        </p:nvCxnSpPr>
        <p:spPr>
          <a:xfrm flipH="1" flipV="1">
            <a:off x="3456709" y="5092984"/>
            <a:ext cx="1233055" cy="913978"/>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DA04D4-7865-BC27-831B-C470EAE2BE42}"/>
              </a:ext>
            </a:extLst>
          </p:cNvPr>
          <p:cNvCxnSpPr>
            <a:cxnSpLocks/>
          </p:cNvCxnSpPr>
          <p:nvPr/>
        </p:nvCxnSpPr>
        <p:spPr>
          <a:xfrm flipV="1">
            <a:off x="3456709" y="5054865"/>
            <a:ext cx="2988" cy="1442917"/>
          </a:xfrm>
          <a:prstGeom prst="line">
            <a:avLst/>
          </a:prstGeom>
          <a:ln w="44450">
            <a:solidFill>
              <a:srgbClr val="FF0000"/>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7416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892878"/>
          </a:xfrm>
          <a:prstGeom prst="rect">
            <a:avLst/>
          </a:prstGeom>
          <a:noFill/>
        </p:spPr>
        <p:txBody>
          <a:bodyPr wrap="square" rtlCol="0">
            <a:spAutoFit/>
          </a:bodyPr>
          <a:lstStyle/>
          <a:p>
            <a:pPr marL="0" marR="0">
              <a:spcBef>
                <a:spcPts val="0"/>
              </a:spcBef>
              <a:spcAft>
                <a:spcPts val="0"/>
              </a:spcAft>
            </a:pPr>
            <a:r>
              <a:rPr lang="en-US" sz="3600" b="1" u="sng" dirty="0">
                <a:effectLst/>
                <a:latin typeface="Times New Roman" panose="02020603050405020304" pitchFamily="18" charset="0"/>
                <a:ea typeface="Times New Roman" panose="02020603050405020304" pitchFamily="18" charset="0"/>
              </a:rPr>
              <a:t>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Hebrew Word: </a:t>
            </a:r>
            <a:r>
              <a:rPr lang="en-US" sz="3600" b="1" i="1" dirty="0" err="1">
                <a:effectLst/>
                <a:latin typeface="Times New Roman" panose="02020603050405020304" pitchFamily="18" charset="0"/>
                <a:ea typeface="Times New Roman" panose="02020603050405020304" pitchFamily="18" charset="0"/>
              </a:rPr>
              <a:t>mishkan</a:t>
            </a:r>
            <a:br>
              <a:rPr lang="en-US" sz="3600" dirty="0">
                <a:effectLst/>
                <a:latin typeface="Times New Roman" panose="02020603050405020304" pitchFamily="18" charset="0"/>
                <a:ea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Definition: </a:t>
            </a:r>
            <a:r>
              <a:rPr lang="en-US" sz="3600" i="1" dirty="0">
                <a:effectLst/>
                <a:highlight>
                  <a:srgbClr val="FFFF00"/>
                </a:highlight>
                <a:latin typeface="Times New Roman" panose="02020603050405020304" pitchFamily="18" charset="0"/>
                <a:ea typeface="Times New Roman" panose="02020603050405020304" pitchFamily="18" charset="0"/>
              </a:rPr>
              <a:t>dwelling place</a:t>
            </a:r>
            <a:r>
              <a:rPr lang="en-US" sz="3600" i="1" dirty="0">
                <a:effectLst/>
                <a:latin typeface="Times New Roman" panose="02020603050405020304" pitchFamily="18" charset="0"/>
                <a:ea typeface="Times New Roman" panose="02020603050405020304" pitchFamily="18" charset="0"/>
              </a:rPr>
              <a:t>, tent, tabernacle</a:t>
            </a:r>
            <a:endParaRPr lang="en-US" sz="3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Root Hebrew Word: </a:t>
            </a:r>
            <a:r>
              <a:rPr lang="en-US" sz="3600" i="1" dirty="0">
                <a:effectLst/>
                <a:latin typeface="Times New Roman" panose="02020603050405020304" pitchFamily="18" charset="0"/>
                <a:ea typeface="Times New Roman" panose="02020603050405020304" pitchFamily="18" charset="0"/>
              </a:rPr>
              <a:t>shaken</a:t>
            </a:r>
            <a:r>
              <a:rPr lang="en-US" sz="3600" dirty="0">
                <a:effectLst/>
                <a:latin typeface="Times New Roman" panose="02020603050405020304" pitchFamily="18" charset="0"/>
                <a:ea typeface="Times New Roman" panose="02020603050405020304" pitchFamily="18" charset="0"/>
              </a:rPr>
              <a:t> meaning</a:t>
            </a:r>
            <a:r>
              <a:rPr lang="en-US" sz="3600" b="1" dirty="0">
                <a:effectLst/>
                <a:latin typeface="Times New Roman" panose="02020603050405020304" pitchFamily="18" charset="0"/>
                <a:ea typeface="Times New Roman" panose="02020603050405020304" pitchFamily="18" charset="0"/>
              </a:rPr>
              <a:t> </a:t>
            </a:r>
            <a:r>
              <a:rPr lang="en-US" sz="3600" i="1" dirty="0">
                <a:effectLst/>
                <a:latin typeface="Times New Roman" panose="02020603050405020304" pitchFamily="18" charset="0"/>
                <a:ea typeface="Times New Roman" panose="02020603050405020304" pitchFamily="18" charset="0"/>
              </a:rPr>
              <a:t>to settle down, to abide, to </a:t>
            </a:r>
            <a:r>
              <a:rPr lang="en-US" sz="3600" i="1" dirty="0">
                <a:effectLst/>
                <a:highlight>
                  <a:srgbClr val="FFFF00"/>
                </a:highlight>
                <a:latin typeface="Times New Roman" panose="02020603050405020304" pitchFamily="18" charset="0"/>
                <a:ea typeface="Times New Roman" panose="02020603050405020304" pitchFamily="18" charset="0"/>
              </a:rPr>
              <a:t>dwell in, to live in</a:t>
            </a:r>
            <a:endParaRPr lang="en-US" sz="3600" dirty="0">
              <a:effectLst/>
              <a:highlight>
                <a:srgbClr val="FFFF00"/>
              </a:highlight>
              <a:latin typeface="Times New Roman" panose="02020603050405020304" pitchFamily="18" charset="0"/>
              <a:ea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Greek Word: </a:t>
            </a:r>
            <a:r>
              <a:rPr lang="en-US" sz="3600" b="1" i="1" dirty="0" err="1">
                <a:effectLst/>
                <a:latin typeface="Gentium" panose="02000503060000020004" pitchFamily="2" charset="0"/>
                <a:ea typeface="Times New Roman" panose="02020603050405020304" pitchFamily="18" charset="0"/>
              </a:rPr>
              <a:t>skênê</a:t>
            </a:r>
            <a:r>
              <a:rPr lang="en-US" sz="3600" dirty="0">
                <a:effectLst/>
                <a:latin typeface="Times New Roman" panose="02020603050405020304" pitchFamily="18" charset="0"/>
                <a:ea typeface="Times New Roman" panose="02020603050405020304" pitchFamily="18" charset="0"/>
              </a:rPr>
              <a:t> meaning a tent or tabernacle</a:t>
            </a: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58471A3-4640-AC47-C063-310E05ACFDAD}"/>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3665372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996936" cy="7109639"/>
          </a:xfrm>
          <a:prstGeom prst="rect">
            <a:avLst/>
          </a:prstGeom>
          <a:noFill/>
        </p:spPr>
        <p:txBody>
          <a:bodyPr wrap="square" rtlCol="0">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The Tabernacle of God is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Temple of God</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original tabernacle of God consisted of tents and poles that allowed easy movement as the Israelites traveled through the wilderness and though out the kingdom</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King David sought to build a fitting dwelling for God but God forbade it saying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rPr>
              <a:t>1 Chronicles 28:3 </a:t>
            </a:r>
            <a:r>
              <a:rPr lang="en-US" sz="2400" dirty="0">
                <a:effectLst/>
                <a:latin typeface="Times New Roman" panose="02020603050405020304" pitchFamily="18" charset="0"/>
                <a:ea typeface="Calibri" panose="020F0502020204030204" pitchFamily="34" charset="0"/>
              </a:rPr>
              <a:t> "But God said to me, 'You shall not build a house for My name because you are a man of war and have shed blood.</a:t>
            </a:r>
          </a:p>
          <a:p>
            <a:endParaRPr lang="en-US" sz="2400" dirty="0">
              <a:latin typeface="Times New Roman" panose="02020603050405020304" pitchFamily="18" charset="0"/>
              <a:ea typeface="Calibri" panose="020F0502020204030204" pitchFamily="34" charset="0"/>
            </a:endParaRPr>
          </a:p>
          <a:p>
            <a:r>
              <a:rPr lang="en-US" sz="2400" kern="100" dirty="0">
                <a:latin typeface="Times New Roman" panose="02020603050405020304" pitchFamily="18" charset="0"/>
                <a:ea typeface="Calibri" panose="020F0502020204030204" pitchFamily="34" charset="0"/>
              </a:rPr>
              <a:t>Therefore </a:t>
            </a:r>
            <a:r>
              <a:rPr lang="en-US" sz="2400" kern="100" dirty="0">
                <a:effectLst/>
                <a:latin typeface="Times New Roman" panose="02020603050405020304" pitchFamily="18" charset="0"/>
                <a:ea typeface="Times New Roman" panose="02020603050405020304" pitchFamily="18" charset="0"/>
              </a:rPr>
              <a:t>round 1,000 B.C., David’s son – King Solomon built the Lord’s house - the temple.</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There is virtuall</a:t>
            </a:r>
            <a:r>
              <a:rPr lang="en-US" sz="2400" kern="100" dirty="0">
                <a:latin typeface="Times New Roman" panose="02020603050405020304" pitchFamily="18" charset="0"/>
                <a:ea typeface="Times New Roman" panose="02020603050405020304" pitchFamily="18" charset="0"/>
              </a:rPr>
              <a:t>y </a:t>
            </a:r>
            <a:r>
              <a:rPr lang="en-US" sz="2400" kern="100" dirty="0">
                <a:effectLst/>
                <a:latin typeface="Times New Roman" panose="02020603050405020304" pitchFamily="18" charset="0"/>
                <a:ea typeface="Times New Roman" panose="02020603050405020304" pitchFamily="18" charset="0"/>
              </a:rPr>
              <a:t>no difference between the tent tabernacle and the temple.  </a:t>
            </a:r>
          </a:p>
          <a:p>
            <a:pPr marL="285750"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While the temple including some other outside courts</a:t>
            </a:r>
          </a:p>
          <a:p>
            <a:pPr marL="285750" indent="-285750">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rPr>
              <a:t>T</a:t>
            </a:r>
            <a:r>
              <a:rPr lang="en-US" sz="2400" kern="100" dirty="0">
                <a:effectLst/>
                <a:latin typeface="Times New Roman" panose="02020603050405020304" pitchFamily="18" charset="0"/>
                <a:ea typeface="Times New Roman" panose="02020603050405020304" pitchFamily="18" charset="0"/>
              </a:rPr>
              <a:t>he temple was simply the tabernacle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formerly tent fabric but </a:t>
            </a:r>
          </a:p>
          <a:p>
            <a:pPr marL="742950" lvl="1" indent="-285750">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now a grand stone edifice</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650631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784209"/>
            <a:ext cx="12096376" cy="4647426"/>
          </a:xfrm>
          <a:prstGeom prst="rect">
            <a:avLst/>
          </a:prstGeom>
          <a:noFill/>
        </p:spPr>
        <p:txBody>
          <a:bodyPr wrap="square" rtlCol="0">
            <a:spAutoFit/>
          </a:bodyPr>
          <a:lstStyle/>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4000" b="1" dirty="0">
                <a:latin typeface="Times New Roman" panose="02020603050405020304" pitchFamily="18" charset="0"/>
                <a:cs typeface="Times New Roman" panose="02020603050405020304" pitchFamily="18" charset="0"/>
              </a:rPr>
              <a:t>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Greek Word: </a:t>
            </a:r>
            <a:r>
              <a:rPr lang="en-US" sz="4000" b="1" i="1" dirty="0">
                <a:effectLst/>
                <a:latin typeface="Times New Roman" panose="02020603050405020304" pitchFamily="18" charset="0"/>
                <a:cs typeface="Times New Roman" panose="02020603050405020304" pitchFamily="18" charset="0"/>
              </a:rPr>
              <a:t>naos</a:t>
            </a:r>
            <a:r>
              <a:rPr lang="en-US" sz="4000" dirty="0">
                <a:effectLst/>
                <a:latin typeface="Times New Roman" panose="02020603050405020304" pitchFamily="18" charset="0"/>
                <a:cs typeface="Times New Roman" panose="02020603050405020304" pitchFamily="18" charset="0"/>
              </a:rPr>
              <a:t> defined as temple</a:t>
            </a:r>
          </a:p>
          <a:p>
            <a:pPr marL="342900" marR="0" indent="-342900">
              <a:spcBef>
                <a:spcPts val="0"/>
              </a:spcBef>
              <a:spcAft>
                <a:spcPts val="0"/>
              </a:spcAft>
              <a:buFont typeface="Arial" panose="020B0604020202020204" pitchFamily="34" charset="0"/>
              <a:buChar char="•"/>
            </a:pPr>
            <a:r>
              <a:rPr lang="en-US" sz="4000" b="1" dirty="0">
                <a:effectLst/>
                <a:latin typeface="Times New Roman" panose="02020603050405020304" pitchFamily="18" charset="0"/>
                <a:cs typeface="Times New Roman" panose="02020603050405020304" pitchFamily="18" charset="0"/>
              </a:rPr>
              <a:t>Root Greek Word: </a:t>
            </a:r>
            <a:r>
              <a:rPr lang="en-US" sz="4000" b="1" i="1" dirty="0" err="1">
                <a:effectLst/>
                <a:latin typeface="Times New Roman" panose="02020603050405020304" pitchFamily="18" charset="0"/>
                <a:cs typeface="Times New Roman" panose="02020603050405020304" pitchFamily="18" charset="0"/>
              </a:rPr>
              <a:t>naiô</a:t>
            </a:r>
            <a:r>
              <a:rPr lang="en-US" sz="4000" dirty="0">
                <a:effectLst/>
                <a:latin typeface="Times New Roman" panose="02020603050405020304" pitchFamily="18" charset="0"/>
                <a:cs typeface="Times New Roman" panose="02020603050405020304" pitchFamily="18" charset="0"/>
              </a:rPr>
              <a:t> meaning to inhabit, to live in.</a:t>
            </a:r>
          </a:p>
          <a:p>
            <a:pPr marL="342900" marR="0" indent="-342900">
              <a:spcBef>
                <a:spcPts val="0"/>
              </a:spcBef>
              <a:spcAft>
                <a:spcPts val="0"/>
              </a:spcAft>
              <a:buFont typeface="Arial" panose="020B0604020202020204" pitchFamily="34" charset="0"/>
              <a:buChar char="•"/>
            </a:pPr>
            <a:endParaRPr lang="en-US" sz="40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4000" b="1" dirty="0">
                <a:effectLst/>
                <a:latin typeface="Times New Roman" panose="02020603050405020304" pitchFamily="18" charset="0"/>
                <a:cs typeface="Times New Roman" panose="02020603050405020304" pitchFamily="18" charset="0"/>
              </a:rPr>
              <a:t>Tabernacle</a:t>
            </a:r>
            <a:r>
              <a:rPr lang="en-US" sz="4000" dirty="0">
                <a:effectLst/>
                <a:latin typeface="Times New Roman" panose="02020603050405020304" pitchFamily="18" charset="0"/>
                <a:cs typeface="Times New Roman" panose="02020603050405020304" pitchFamily="18" charset="0"/>
              </a:rPr>
              <a:t> means “dwelling place.”  </a:t>
            </a:r>
            <a:br>
              <a:rPr lang="en-US" sz="4000" dirty="0">
                <a:effectLst/>
                <a:latin typeface="Times New Roman" panose="02020603050405020304" pitchFamily="18" charset="0"/>
                <a:cs typeface="Times New Roman" panose="02020603050405020304" pitchFamily="18" charset="0"/>
              </a:rPr>
            </a:br>
            <a:br>
              <a:rPr lang="en-US" sz="2400" dirty="0">
                <a:effectLst/>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94279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Wilderness “Tent” Tabernacle</a:t>
            </a:r>
          </a:p>
        </p:txBody>
      </p:sp>
      <p:pic>
        <p:nvPicPr>
          <p:cNvPr id="5" name="Picture 4">
            <a:extLst>
              <a:ext uri="{FF2B5EF4-FFF2-40B4-BE49-F238E27FC236}">
                <a16:creationId xmlns:a16="http://schemas.microsoft.com/office/drawing/2014/main" id="{D0FEFD2B-1D46-ADE0-FFC4-BB73B1FE9699}"/>
              </a:ext>
            </a:extLst>
          </p:cNvPr>
          <p:cNvPicPr>
            <a:picLocks noChangeAspect="1"/>
          </p:cNvPicPr>
          <p:nvPr/>
        </p:nvPicPr>
        <p:blipFill>
          <a:blip r:embed="rId2"/>
          <a:stretch>
            <a:fillRect/>
          </a:stretch>
        </p:blipFill>
        <p:spPr>
          <a:xfrm>
            <a:off x="1153459" y="1189318"/>
            <a:ext cx="9601200" cy="5083466"/>
          </a:xfrm>
          <a:prstGeom prst="rect">
            <a:avLst/>
          </a:prstGeom>
        </p:spPr>
      </p:pic>
    </p:spTree>
    <p:extLst>
      <p:ext uri="{BB962C8B-B14F-4D97-AF65-F5344CB8AC3E}">
        <p14:creationId xmlns:p14="http://schemas.microsoft.com/office/powerpoint/2010/main" val="8863979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4" name="Picture 3">
            <a:extLst>
              <a:ext uri="{FF2B5EF4-FFF2-40B4-BE49-F238E27FC236}">
                <a16:creationId xmlns:a16="http://schemas.microsoft.com/office/drawing/2014/main" id="{234A19BD-C65F-EBF1-22A9-F5AE2EB17E12}"/>
              </a:ext>
            </a:extLst>
          </p:cNvPr>
          <p:cNvPicPr>
            <a:picLocks noChangeAspect="1"/>
          </p:cNvPicPr>
          <p:nvPr/>
        </p:nvPicPr>
        <p:blipFill>
          <a:blip r:embed="rId2"/>
          <a:stretch>
            <a:fillRect/>
          </a:stretch>
        </p:blipFill>
        <p:spPr>
          <a:xfrm>
            <a:off x="1733177" y="1438274"/>
            <a:ext cx="9149976" cy="4633819"/>
          </a:xfrm>
          <a:prstGeom prst="rect">
            <a:avLst/>
          </a:prstGeom>
        </p:spPr>
      </p:pic>
    </p:spTree>
    <p:extLst>
      <p:ext uri="{BB962C8B-B14F-4D97-AF65-F5344CB8AC3E}">
        <p14:creationId xmlns:p14="http://schemas.microsoft.com/office/powerpoint/2010/main" val="2095472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pic>
        <p:nvPicPr>
          <p:cNvPr id="5" name="Picture 4">
            <a:extLst>
              <a:ext uri="{FF2B5EF4-FFF2-40B4-BE49-F238E27FC236}">
                <a16:creationId xmlns:a16="http://schemas.microsoft.com/office/drawing/2014/main" id="{D0486203-EAA2-AE7C-969A-6AAF5F7093C4}"/>
              </a:ext>
            </a:extLst>
          </p:cNvPr>
          <p:cNvPicPr>
            <a:picLocks noChangeAspect="1"/>
          </p:cNvPicPr>
          <p:nvPr/>
        </p:nvPicPr>
        <p:blipFill>
          <a:blip r:embed="rId2"/>
          <a:stretch>
            <a:fillRect/>
          </a:stretch>
        </p:blipFill>
        <p:spPr>
          <a:xfrm>
            <a:off x="1233814" y="1352549"/>
            <a:ext cx="9645041" cy="4710047"/>
          </a:xfrm>
          <a:prstGeom prst="rect">
            <a:avLst/>
          </a:prstGeom>
        </p:spPr>
      </p:pic>
      <p:sp>
        <p:nvSpPr>
          <p:cNvPr id="3" name="TextBox 2">
            <a:extLst>
              <a:ext uri="{FF2B5EF4-FFF2-40B4-BE49-F238E27FC236}">
                <a16:creationId xmlns:a16="http://schemas.microsoft.com/office/drawing/2014/main" id="{97D65BAB-EC0B-EA49-F5E2-4064386E922B}"/>
              </a:ext>
            </a:extLst>
          </p:cNvPr>
          <p:cNvSpPr txBox="1"/>
          <p:nvPr/>
        </p:nvSpPr>
        <p:spPr>
          <a:xfrm>
            <a:off x="4733365" y="3059668"/>
            <a:ext cx="1016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7950140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Solomon’s Temple</a:t>
            </a:r>
          </a:p>
        </p:txBody>
      </p:sp>
      <p:sp>
        <p:nvSpPr>
          <p:cNvPr id="4" name="TextBox 3">
            <a:extLst>
              <a:ext uri="{FF2B5EF4-FFF2-40B4-BE49-F238E27FC236}">
                <a16:creationId xmlns:a16="http://schemas.microsoft.com/office/drawing/2014/main" id="{7A537522-A5B7-EAC6-D7D4-065B1E9E2FBE}"/>
              </a:ext>
            </a:extLst>
          </p:cNvPr>
          <p:cNvSpPr txBox="1"/>
          <p:nvPr/>
        </p:nvSpPr>
        <p:spPr>
          <a:xfrm>
            <a:off x="741082" y="856357"/>
            <a:ext cx="10578353"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Thus King Solomon’s temple is referred to as the House of God</a:t>
            </a:r>
          </a:p>
          <a:p>
            <a:endParaRPr lang="en-US" sz="2400" dirty="0">
              <a:latin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house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Estimated start of construction is 958-959 B.C.</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Exodus is 1,376 B.C.</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6:7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 house</a:t>
            </a:r>
            <a:r>
              <a:rPr lang="en-US" sz="2400" dirty="0">
                <a:latin typeface="Times New Roman" panose="02020603050405020304" pitchFamily="18" charset="0"/>
                <a:cs typeface="Times New Roman" panose="02020603050405020304" pitchFamily="18" charset="0"/>
              </a:rPr>
              <a:t>, while it was being built, was built of stone prepared at the quarry, ….</a:t>
            </a:r>
          </a:p>
        </p:txBody>
      </p:sp>
    </p:spTree>
    <p:extLst>
      <p:ext uri="{BB962C8B-B14F-4D97-AF65-F5344CB8AC3E}">
        <p14:creationId xmlns:p14="http://schemas.microsoft.com/office/powerpoint/2010/main" val="18608694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7812" y="951551"/>
            <a:ext cx="12096376" cy="5324535"/>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Jesus Christ (Messiah) will build an eternal house-temple-kingdom for God</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Sworn</a:t>
            </a:r>
            <a:r>
              <a:rPr lang="en-US" sz="2800" b="1" dirty="0">
                <a:effectLst/>
                <a:latin typeface="Times New Roman" panose="02020603050405020304" pitchFamily="18" charset="0"/>
                <a:cs typeface="Times New Roman" panose="02020603050405020304" pitchFamily="18" charset="0"/>
              </a:rPr>
              <a:t> Promise and Covenant given to King David – 2 Samuel 7:12-17</a:t>
            </a:r>
          </a:p>
          <a:p>
            <a:pPr marL="0" marR="0">
              <a:spcBef>
                <a:spcPts val="0"/>
              </a:spcBef>
              <a:spcAft>
                <a:spcPts val="0"/>
              </a:spcAft>
            </a:pPr>
            <a:endParaRPr lang="en-US" sz="2800" b="1" dirty="0">
              <a:effectLst/>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89:3-4 </a:t>
            </a:r>
            <a:r>
              <a:rPr lang="en-US" sz="2800" dirty="0">
                <a:latin typeface="Times New Roman" panose="02020603050405020304" pitchFamily="18" charset="0"/>
                <a:cs typeface="Times New Roman" panose="02020603050405020304" pitchFamily="18" charset="0"/>
              </a:rPr>
              <a:t>"I have made </a:t>
            </a:r>
            <a:r>
              <a:rPr lang="en-US" sz="2800" b="1" u="sng" dirty="0">
                <a:highlight>
                  <a:srgbClr val="FFFF00"/>
                </a:highlight>
                <a:latin typeface="Times New Roman" panose="02020603050405020304" pitchFamily="18" charset="0"/>
                <a:cs typeface="Times New Roman" panose="02020603050405020304" pitchFamily="18" charset="0"/>
              </a:rPr>
              <a:t>a covenant </a:t>
            </a:r>
            <a:r>
              <a:rPr lang="en-US" sz="2800" dirty="0">
                <a:latin typeface="Times New Roman" panose="02020603050405020304" pitchFamily="18" charset="0"/>
                <a:cs typeface="Times New Roman" panose="02020603050405020304" pitchFamily="18" charset="0"/>
              </a:rPr>
              <a:t>with My chosen; </a:t>
            </a:r>
            <a:r>
              <a:rPr lang="en-US" sz="2800" b="1" u="sng" dirty="0">
                <a:highlight>
                  <a:srgbClr val="FFFF00"/>
                </a:highlight>
                <a:latin typeface="Times New Roman" panose="02020603050405020304" pitchFamily="18" charset="0"/>
                <a:cs typeface="Times New Roman" panose="02020603050405020304" pitchFamily="18" charset="0"/>
              </a:rPr>
              <a:t>I have sworn to David My servant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 I will establish </a:t>
            </a:r>
            <a:r>
              <a:rPr lang="en-US" sz="2800" b="1" u="sng" dirty="0">
                <a:highlight>
                  <a:srgbClr val="FFFF00"/>
                </a:highlight>
                <a:latin typeface="Times New Roman" panose="02020603050405020304" pitchFamily="18" charset="0"/>
                <a:cs typeface="Times New Roman" panose="02020603050405020304" pitchFamily="18" charset="0"/>
              </a:rPr>
              <a:t>your seed forever </a:t>
            </a:r>
            <a:r>
              <a:rPr lang="en-US" sz="2800" dirty="0">
                <a:latin typeface="Times New Roman" panose="02020603050405020304" pitchFamily="18" charset="0"/>
                <a:cs typeface="Times New Roman" panose="02020603050405020304" pitchFamily="18" charset="0"/>
              </a:rPr>
              <a:t>And build up </a:t>
            </a:r>
            <a:r>
              <a:rPr lang="en-US" sz="2800" b="1" u="sng" dirty="0">
                <a:highlight>
                  <a:srgbClr val="FFFF00"/>
                </a:highlight>
                <a:latin typeface="Times New Roman" panose="02020603050405020304" pitchFamily="18" charset="0"/>
                <a:cs typeface="Times New Roman" panose="02020603050405020304" pitchFamily="18" charset="0"/>
              </a:rPr>
              <a:t>your throne </a:t>
            </a:r>
            <a:r>
              <a:rPr lang="en-US" sz="2800" dirty="0">
                <a:latin typeface="Times New Roman" panose="02020603050405020304" pitchFamily="18" charset="0"/>
                <a:cs typeface="Times New Roman" panose="02020603050405020304" pitchFamily="18" charset="0"/>
              </a:rPr>
              <a:t>to all generations." Selah. </a:t>
            </a:r>
            <a:endParaRPr lang="en-US" sz="2800" dirty="0">
              <a:effectLst/>
              <a:latin typeface="Times New Roman" panose="02020603050405020304" pitchFamily="18" charset="0"/>
              <a:ea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Psalm 132:11 </a:t>
            </a:r>
            <a:r>
              <a:rPr lang="en-US" sz="2800" dirty="0">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has sworn </a:t>
            </a:r>
            <a:r>
              <a:rPr lang="en-US" sz="2800" dirty="0">
                <a:latin typeface="Times New Roman" panose="02020603050405020304" pitchFamily="18" charset="0"/>
                <a:cs typeface="Times New Roman" panose="02020603050405020304" pitchFamily="18" charset="0"/>
              </a:rPr>
              <a:t>to David A truth from which He will not turn back: "Of the fruit of your body </a:t>
            </a:r>
            <a:r>
              <a:rPr lang="en-US" sz="2800" b="1" u="sng" dirty="0">
                <a:highlight>
                  <a:srgbClr val="FFFF00"/>
                </a:highlight>
                <a:latin typeface="Times New Roman" panose="02020603050405020304" pitchFamily="18" charset="0"/>
                <a:cs typeface="Times New Roman" panose="02020603050405020304" pitchFamily="18" charset="0"/>
              </a:rPr>
              <a:t>I will set upon your throne</a:t>
            </a:r>
            <a:r>
              <a:rPr lang="en-US" sz="28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200263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6918561"/>
          </a:xfrm>
          <a:prstGeom prst="rect">
            <a:avLst/>
          </a:prstGeom>
          <a:noFill/>
        </p:spPr>
        <p:txBody>
          <a:bodyPr wrap="square" rtlCol="0">
            <a:spAutoFit/>
          </a:bodyPr>
          <a:lstStyle/>
          <a:p>
            <a:pPr marL="45720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2 Samuel 7:12-17 </a:t>
            </a:r>
            <a:r>
              <a:rPr lang="en-US" sz="2800" kern="100" dirty="0">
                <a:effectLst/>
                <a:latin typeface="Times New Roman" panose="02020603050405020304" pitchFamily="18" charset="0"/>
                <a:ea typeface="Calibri" panose="020F0502020204030204" pitchFamily="34" charset="0"/>
              </a:rPr>
              <a:t>"When </a:t>
            </a:r>
            <a:r>
              <a:rPr lang="en-US" sz="2800" b="1" u="sng" kern="100" dirty="0">
                <a:effectLst/>
                <a:latin typeface="Times New Roman" panose="02020603050405020304" pitchFamily="18" charset="0"/>
                <a:ea typeface="Calibri" panose="020F0502020204030204" pitchFamily="34" charset="0"/>
              </a:rPr>
              <a:t>your days are complete</a:t>
            </a:r>
            <a:r>
              <a:rPr lang="en-US" sz="2800" kern="100" dirty="0">
                <a:effectLst/>
                <a:latin typeface="Times New Roman" panose="02020603050405020304" pitchFamily="18" charset="0"/>
                <a:ea typeface="Calibri" panose="020F0502020204030204" pitchFamily="34" charset="0"/>
              </a:rPr>
              <a:t> and you lie down with your fathers, </a:t>
            </a:r>
            <a:r>
              <a:rPr lang="en-US" sz="2800" b="1" u="sng" kern="100" dirty="0">
                <a:effectLst/>
                <a:highlight>
                  <a:srgbClr val="FFFF00"/>
                </a:highlight>
                <a:latin typeface="Times New Roman" panose="02020603050405020304" pitchFamily="18" charset="0"/>
                <a:ea typeface="Calibri" panose="020F0502020204030204" pitchFamily="34" charset="0"/>
              </a:rPr>
              <a:t>I </a:t>
            </a:r>
            <a:r>
              <a:rPr lang="en-US" sz="2800" kern="100" dirty="0">
                <a:effectLst/>
                <a:latin typeface="Times New Roman" panose="02020603050405020304" pitchFamily="18" charset="0"/>
                <a:ea typeface="Calibri" panose="020F0502020204030204" pitchFamily="34" charset="0"/>
              </a:rPr>
              <a:t>(God) will </a:t>
            </a:r>
            <a:r>
              <a:rPr lang="en-US" sz="2800" b="1" u="sng" kern="100" dirty="0">
                <a:effectLst/>
                <a:latin typeface="Times New Roman" panose="02020603050405020304" pitchFamily="18" charset="0"/>
                <a:ea typeface="Calibri" panose="020F0502020204030204" pitchFamily="34" charset="0"/>
              </a:rPr>
              <a:t>raise up your </a:t>
            </a:r>
            <a:r>
              <a:rPr lang="en-US" sz="2800" b="1" u="sng" kern="100" dirty="0">
                <a:effectLst/>
                <a:highlight>
                  <a:srgbClr val="FFFF00"/>
                </a:highlight>
                <a:latin typeface="Times New Roman" panose="02020603050405020304" pitchFamily="18" charset="0"/>
                <a:ea typeface="Calibri" panose="020F0502020204030204" pitchFamily="34" charset="0"/>
              </a:rPr>
              <a:t>descendant</a:t>
            </a:r>
            <a:r>
              <a:rPr lang="en-US" sz="2800" kern="100" dirty="0">
                <a:effectLst/>
                <a:latin typeface="Times New Roman" panose="02020603050405020304" pitchFamily="18" charset="0"/>
                <a:ea typeface="Calibri" panose="020F0502020204030204" pitchFamily="34" charset="0"/>
              </a:rPr>
              <a:t> after you (Solomon &amp; Jesus), who will come forth from you, and </a:t>
            </a:r>
            <a:r>
              <a:rPr lang="en-US" sz="2800" b="1" u="sng" kern="100" dirty="0">
                <a:effectLst/>
                <a:latin typeface="Times New Roman" panose="02020603050405020304" pitchFamily="18" charset="0"/>
                <a:ea typeface="Calibri" panose="020F0502020204030204" pitchFamily="34" charset="0"/>
              </a:rPr>
              <a:t>I will establish </a:t>
            </a:r>
            <a:r>
              <a:rPr lang="en-US" sz="2800" b="1" u="sng" kern="100" dirty="0">
                <a:effectLst/>
                <a:highlight>
                  <a:srgbClr val="FFFF00"/>
                </a:highlight>
                <a:latin typeface="Times New Roman" panose="02020603050405020304" pitchFamily="18" charset="0"/>
                <a:ea typeface="Calibri" panose="020F0502020204030204" pitchFamily="34" charset="0"/>
              </a:rPr>
              <a:t>his kingdom</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(Solomon &amp; Jesus). </a:t>
            </a:r>
            <a:r>
              <a:rPr lang="en-US" sz="2800" kern="100" baseline="30000" dirty="0">
                <a:solidFill>
                  <a:srgbClr val="000000"/>
                </a:solidFill>
                <a:effectLst/>
                <a:latin typeface="Times New Roman" panose="02020603050405020304" pitchFamily="18" charset="0"/>
                <a:ea typeface="Calibri" panose="020F0502020204030204" pitchFamily="34" charset="0"/>
              </a:rPr>
              <a:t>13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(Solomon &amp; Jesus)</a:t>
            </a:r>
            <a:r>
              <a:rPr lang="en-US" sz="2800" b="1" u="sng" kern="100" dirty="0">
                <a:effectLst/>
                <a:latin typeface="Times New Roman" panose="02020603050405020304" pitchFamily="18" charset="0"/>
                <a:ea typeface="Calibri" panose="020F0502020204030204" pitchFamily="34" charset="0"/>
              </a:rPr>
              <a:t> shall build </a:t>
            </a:r>
            <a:r>
              <a:rPr lang="en-US" sz="2800" b="1" u="sng" kern="100" dirty="0">
                <a:effectLst/>
                <a:highlight>
                  <a:srgbClr val="FFFF00"/>
                </a:highlight>
                <a:latin typeface="Times New Roman" panose="02020603050405020304" pitchFamily="18" charset="0"/>
                <a:ea typeface="Calibri" panose="020F0502020204030204" pitchFamily="34" charset="0"/>
              </a:rPr>
              <a:t>a house</a:t>
            </a:r>
            <a:r>
              <a:rPr lang="en-US" sz="2800" kern="100" dirty="0">
                <a:effectLst/>
                <a:highlight>
                  <a:srgbClr val="FFFF00"/>
                </a:highligh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(temple and church)</a:t>
            </a:r>
            <a:r>
              <a:rPr lang="en-US" sz="2800" b="1" u="sng" kern="100" dirty="0">
                <a:effectLst/>
                <a:latin typeface="Times New Roman" panose="02020603050405020304" pitchFamily="18" charset="0"/>
                <a:ea typeface="Calibri" panose="020F0502020204030204" pitchFamily="34" charset="0"/>
              </a:rPr>
              <a:t> for My name</a:t>
            </a:r>
            <a:r>
              <a:rPr lang="en-US" sz="2800" kern="100" dirty="0">
                <a:effectLst/>
                <a:latin typeface="Times New Roman" panose="02020603050405020304" pitchFamily="18" charset="0"/>
                <a:ea typeface="Calibri" panose="020F0502020204030204" pitchFamily="34" charset="0"/>
              </a:rPr>
              <a:t>, and </a:t>
            </a:r>
            <a:r>
              <a:rPr lang="en-US" sz="2800" b="1" u="sng" kern="100" dirty="0">
                <a:effectLst/>
                <a:latin typeface="Times New Roman" panose="02020603050405020304" pitchFamily="18" charset="0"/>
                <a:ea typeface="Calibri" panose="020F0502020204030204" pitchFamily="34" charset="0"/>
              </a:rPr>
              <a:t>I will establish the </a:t>
            </a:r>
            <a:r>
              <a:rPr lang="en-US" sz="2800" b="1" u="sng" kern="100" dirty="0">
                <a:effectLst/>
                <a:highlight>
                  <a:srgbClr val="FFFF00"/>
                </a:highlight>
                <a:latin typeface="Times New Roman" panose="02020603050405020304" pitchFamily="18" charset="0"/>
                <a:ea typeface="Calibri" panose="020F0502020204030204" pitchFamily="34" charset="0"/>
              </a:rPr>
              <a:t>throne of his kingdom</a:t>
            </a:r>
            <a:r>
              <a:rPr lang="en-US" sz="2800" u="sng" kern="100" dirty="0">
                <a:effectLst/>
                <a:highlight>
                  <a:srgbClr val="FFFF00"/>
                </a:highligh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(Jesus only - church and kingdom)</a:t>
            </a:r>
            <a:r>
              <a:rPr lang="en-US" sz="2800" b="1" u="sng" kern="100" dirty="0">
                <a:effectLst/>
                <a:latin typeface="Times New Roman" panose="02020603050405020304" pitchFamily="18" charset="0"/>
                <a:ea typeface="Calibri" panose="020F0502020204030204" pitchFamily="34" charset="0"/>
              </a:rPr>
              <a:t> </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14 </a:t>
            </a:r>
            <a:r>
              <a:rPr lang="en-US" sz="2800" kern="100" dirty="0">
                <a:effectLst/>
                <a:latin typeface="Times New Roman" panose="02020603050405020304" pitchFamily="18" charset="0"/>
                <a:ea typeface="Calibri" panose="020F0502020204030204" pitchFamily="34" charset="0"/>
              </a:rPr>
              <a:t> "I will be </a:t>
            </a:r>
            <a:r>
              <a:rPr lang="en-US" sz="2800" b="1" u="sng" kern="100" dirty="0">
                <a:effectLst/>
                <a:latin typeface="Times New Roman" panose="02020603050405020304" pitchFamily="18" charset="0"/>
                <a:ea typeface="Calibri" panose="020F0502020204030204" pitchFamily="34" charset="0"/>
              </a:rPr>
              <a:t>a </a:t>
            </a:r>
            <a:r>
              <a:rPr lang="en-US" sz="2800" b="1" u="sng" kern="100" dirty="0">
                <a:effectLst/>
                <a:highlight>
                  <a:srgbClr val="FFFF00"/>
                </a:highlight>
                <a:latin typeface="Times New Roman" panose="02020603050405020304" pitchFamily="18" charset="0"/>
                <a:ea typeface="Calibri" panose="020F0502020204030204" pitchFamily="34" charset="0"/>
              </a:rPr>
              <a:t>father</a:t>
            </a:r>
            <a:r>
              <a:rPr lang="en-US" sz="2800" b="1" u="sng" kern="100" dirty="0">
                <a:effectLst/>
                <a:latin typeface="Times New Roman" panose="02020603050405020304" pitchFamily="18" charset="0"/>
                <a:ea typeface="Calibri" panose="020F0502020204030204" pitchFamily="34" charset="0"/>
              </a:rPr>
              <a:t> to him</a:t>
            </a:r>
            <a:r>
              <a:rPr lang="en-US" sz="2800" kern="100" dirty="0">
                <a:effectLst/>
                <a:latin typeface="Times New Roman" panose="02020603050405020304" pitchFamily="18" charset="0"/>
                <a:ea typeface="Calibri" panose="020F0502020204030204" pitchFamily="34" charset="0"/>
              </a:rPr>
              <a:t> and he will be </a:t>
            </a:r>
            <a:r>
              <a:rPr lang="en-US" sz="2800" b="1" u="sng" kern="100" dirty="0">
                <a:effectLst/>
                <a:highlight>
                  <a:srgbClr val="FFFF00"/>
                </a:highlight>
                <a:latin typeface="Times New Roman" panose="02020603050405020304" pitchFamily="18" charset="0"/>
                <a:ea typeface="Calibri" panose="020F0502020204030204" pitchFamily="34" charset="0"/>
              </a:rPr>
              <a:t>a son </a:t>
            </a:r>
            <a:r>
              <a:rPr lang="en-US" sz="2800" b="1" u="sng" kern="100" dirty="0">
                <a:effectLst/>
                <a:latin typeface="Times New Roman" panose="02020603050405020304" pitchFamily="18" charset="0"/>
                <a:ea typeface="Calibri" panose="020F0502020204030204" pitchFamily="34" charset="0"/>
              </a:rPr>
              <a:t>to Me</a:t>
            </a:r>
            <a:r>
              <a:rPr lang="en-US" sz="2800" kern="100" dirty="0">
                <a:effectLst/>
                <a:latin typeface="Times New Roman" panose="02020603050405020304" pitchFamily="18" charset="0"/>
                <a:ea typeface="Calibri" panose="020F0502020204030204" pitchFamily="34" charset="0"/>
              </a:rPr>
              <a:t> (fulfilled in Jesus per Hebrews 1:5); ….. </a:t>
            </a:r>
            <a:r>
              <a:rPr lang="en-US" sz="2800" kern="100" baseline="30000" dirty="0">
                <a:solidFill>
                  <a:srgbClr val="000000"/>
                </a:solidFill>
                <a:effectLst/>
                <a:latin typeface="Times New Roman" panose="02020603050405020304" pitchFamily="18" charset="0"/>
                <a:ea typeface="Calibri" panose="020F0502020204030204" pitchFamily="34" charset="0"/>
              </a:rPr>
              <a:t>16 </a:t>
            </a:r>
            <a:r>
              <a:rPr lang="en-US" sz="2800" kern="100" dirty="0">
                <a:effectLst/>
                <a:latin typeface="Times New Roman" panose="02020603050405020304" pitchFamily="18" charset="0"/>
                <a:ea typeface="Calibri" panose="020F0502020204030204" pitchFamily="34" charset="0"/>
              </a:rPr>
              <a:t> "</a:t>
            </a:r>
            <a:r>
              <a:rPr lang="en-US" sz="2800" b="1" u="sng" kern="100" dirty="0">
                <a:effectLst/>
                <a:highlight>
                  <a:srgbClr val="FFFF00"/>
                </a:highlight>
                <a:latin typeface="Times New Roman" panose="02020603050405020304" pitchFamily="18" charset="0"/>
                <a:ea typeface="Calibri" panose="020F0502020204030204" pitchFamily="34" charset="0"/>
              </a:rPr>
              <a:t>Your house</a:t>
            </a:r>
            <a:r>
              <a:rPr lang="en-US" sz="2800" b="1" u="sng" kern="100" dirty="0">
                <a:effectLst/>
                <a:latin typeface="Times New Roman" panose="02020603050405020304" pitchFamily="18" charset="0"/>
                <a:ea typeface="Calibri" panose="020F0502020204030204" pitchFamily="34" charset="0"/>
              </a:rPr>
              <a:t> and </a:t>
            </a:r>
            <a:r>
              <a:rPr lang="en-US" sz="2800" b="1" u="sng" kern="100" dirty="0">
                <a:effectLst/>
                <a:highlight>
                  <a:srgbClr val="FFFF00"/>
                </a:highlight>
                <a:latin typeface="Times New Roman" panose="02020603050405020304" pitchFamily="18" charset="0"/>
                <a:ea typeface="Calibri" panose="020F0502020204030204" pitchFamily="34" charset="0"/>
              </a:rPr>
              <a:t>your kingdom </a:t>
            </a:r>
            <a:r>
              <a:rPr lang="en-US" sz="2800" b="1" u="sng" kern="100" dirty="0">
                <a:effectLst/>
                <a:latin typeface="Times New Roman" panose="02020603050405020304" pitchFamily="18" charset="0"/>
                <a:ea typeface="Calibri" panose="020F0502020204030204" pitchFamily="34" charset="0"/>
              </a:rPr>
              <a:t>shall endure before Me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your </a:t>
            </a:r>
            <a:r>
              <a:rPr lang="en-US" sz="2800" b="1" u="sng" kern="100" dirty="0">
                <a:effectLst/>
                <a:highlight>
                  <a:srgbClr val="FFFF00"/>
                </a:highlight>
                <a:latin typeface="Times New Roman" panose="02020603050405020304" pitchFamily="18" charset="0"/>
                <a:ea typeface="Calibri" panose="020F0502020204030204" pitchFamily="34" charset="0"/>
              </a:rPr>
              <a:t>throne </a:t>
            </a:r>
            <a:r>
              <a:rPr lang="en-US" sz="2800" b="1" u="sng" kern="100" dirty="0">
                <a:effectLst/>
                <a:latin typeface="Times New Roman" panose="02020603050405020304" pitchFamily="18" charset="0"/>
                <a:ea typeface="Calibri" panose="020F0502020204030204" pitchFamily="34" charset="0"/>
              </a:rPr>
              <a:t>shall be established </a:t>
            </a:r>
            <a:r>
              <a:rPr lang="en-US" sz="2800" b="1" u="sng" kern="100" dirty="0">
                <a:effectLst/>
                <a:highlight>
                  <a:srgbClr val="FFFF00"/>
                </a:highlight>
                <a:latin typeface="Times New Roman" panose="02020603050405020304" pitchFamily="18" charset="0"/>
                <a:ea typeface="Calibri" panose="020F0502020204030204" pitchFamily="34" charset="0"/>
              </a:rPr>
              <a:t>forever</a:t>
            </a:r>
            <a:r>
              <a:rPr lang="en-US" sz="2800" kern="100" dirty="0">
                <a:effectLst/>
                <a:latin typeface="Times New Roman" panose="02020603050405020304" pitchFamily="18" charset="0"/>
                <a:ea typeface="Calibri" panose="020F0502020204030204" pitchFamily="34" charset="0"/>
              </a:rPr>
              <a:t>."'" </a:t>
            </a:r>
            <a:r>
              <a:rPr lang="en-US" sz="2800" kern="100" baseline="30000" dirty="0">
                <a:solidFill>
                  <a:srgbClr val="000000"/>
                </a:solidFill>
                <a:effectLst/>
                <a:latin typeface="Times New Roman" panose="02020603050405020304" pitchFamily="18" charset="0"/>
                <a:ea typeface="Calibri" panose="020F0502020204030204" pitchFamily="34" charset="0"/>
              </a:rPr>
              <a:t>17 </a:t>
            </a:r>
            <a:r>
              <a:rPr lang="en-US" sz="2800" kern="100" dirty="0">
                <a:effectLst/>
                <a:latin typeface="Times New Roman" panose="02020603050405020304" pitchFamily="18" charset="0"/>
                <a:ea typeface="Calibri" panose="020F0502020204030204" pitchFamily="34" charset="0"/>
              </a:rPr>
              <a:t> In accordance with all these words and all this vision, so Nathan spoke to David.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D4767BF-8142-D61C-ACE1-9EB576232FA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2065615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90120" y="985918"/>
            <a:ext cx="11379098" cy="5632311"/>
          </a:xfrm>
          <a:prstGeom prst="rect">
            <a:avLst/>
          </a:prstGeom>
          <a:noFill/>
        </p:spPr>
        <p:txBody>
          <a:bodyPr wrap="square" rtlCol="0">
            <a:spAutoFit/>
          </a:bodyPr>
          <a:lstStyle/>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Seed of the Woman </a:t>
            </a:r>
            <a:r>
              <a:rPr lang="en-US" sz="2400" dirty="0">
                <a:latin typeface="Times New Roman" panose="02020603050405020304" pitchFamily="18" charset="0"/>
                <a:ea typeface="Times New Roman" panose="02020603050405020304" pitchFamily="18" charset="0"/>
              </a:rPr>
              <a:t>strikes a Fatal Wound to Satan</a:t>
            </a: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3:15 -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rPr>
              <a:t>Promise and Oath given to Abraham – All Nations Blessed through </a:t>
            </a:r>
            <a:r>
              <a:rPr lang="en-US" sz="2400" b="1" u="sng" dirty="0">
                <a:effectLst/>
                <a:highlight>
                  <a:srgbClr val="FFFF00"/>
                </a:highlight>
                <a:latin typeface="Times New Roman" panose="02020603050405020304" pitchFamily="18" charset="0"/>
                <a:ea typeface="Times New Roman" panose="02020603050405020304" pitchFamily="18" charset="0"/>
              </a:rPr>
              <a:t>Abraham’s Seed</a:t>
            </a:r>
            <a:endParaRPr lang="en-US" sz="2400" b="1" dirty="0">
              <a:effectLst/>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dirty="0">
                <a:latin typeface="Times New Roman" panose="02020603050405020304" pitchFamily="18" charset="0"/>
                <a:ea typeface="Times New Roman" panose="02020603050405020304" pitchFamily="18" charset="0"/>
              </a:rPr>
              <a:t>Genesis 22:18; Galatians 3:16 - Jesus Christ</a:t>
            </a:r>
            <a:endParaRPr lang="en-US" sz="24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b="1" u="sng" dirty="0">
              <a:highlight>
                <a:srgbClr val="FFFF00"/>
              </a:highligh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b="1" u="sng" dirty="0">
                <a:highlight>
                  <a:srgbClr val="FFFF00"/>
                </a:highlight>
                <a:latin typeface="Times New Roman" panose="02020603050405020304" pitchFamily="18" charset="0"/>
                <a:ea typeface="Times New Roman" panose="02020603050405020304" pitchFamily="18" charset="0"/>
              </a:rPr>
              <a:t>The Lion </a:t>
            </a:r>
            <a:r>
              <a:rPr lang="en-US" sz="2400" b="1" dirty="0">
                <a:latin typeface="Times New Roman" panose="02020603050405020304" pitchFamily="18" charset="0"/>
                <a:ea typeface="Times New Roman" panose="02020603050405020304" pitchFamily="18" charset="0"/>
              </a:rPr>
              <a:t>of </a:t>
            </a:r>
            <a:r>
              <a:rPr lang="en-US" sz="2400" b="1" dirty="0" err="1">
                <a:latin typeface="Times New Roman" panose="02020603050405020304" pitchFamily="18" charset="0"/>
                <a:ea typeface="Times New Roman" panose="02020603050405020304" pitchFamily="18" charset="0"/>
              </a:rPr>
              <a:t>theTribe</a:t>
            </a:r>
            <a:r>
              <a:rPr lang="en-US" sz="2400" b="1" dirty="0">
                <a:latin typeface="Times New Roman" panose="02020603050405020304" pitchFamily="18" charset="0"/>
                <a:ea typeface="Times New Roman" panose="02020603050405020304" pitchFamily="18" charset="0"/>
              </a:rPr>
              <a:t> of Judah</a:t>
            </a:r>
          </a:p>
          <a:p>
            <a:pPr algn="ctr"/>
            <a:r>
              <a:rPr lang="en-US" sz="2400" b="1" dirty="0">
                <a:latin typeface="Times New Roman" panose="02020603050405020304" pitchFamily="18" charset="0"/>
                <a:ea typeface="Times New Roman" panose="02020603050405020304" pitchFamily="18" charset="0"/>
              </a:rPr>
              <a:t>Genesis 49:10; Revelation 5:5 - Jesus Christ</a:t>
            </a: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Promise Covenant given to King David – </a:t>
            </a:r>
            <a:r>
              <a:rPr lang="en-US" sz="2400" b="1" u="sng" dirty="0">
                <a:highlight>
                  <a:srgbClr val="FFFF00"/>
                </a:highlight>
                <a:latin typeface="Times New Roman" panose="02020603050405020304" pitchFamily="18" charset="0"/>
                <a:ea typeface="Times New Roman" panose="02020603050405020304" pitchFamily="18" charset="0"/>
              </a:rPr>
              <a:t>David’s Seed </a:t>
            </a:r>
            <a:r>
              <a:rPr lang="en-US" sz="2400" dirty="0">
                <a:latin typeface="Times New Roman" panose="02020603050405020304" pitchFamily="18" charset="0"/>
                <a:ea typeface="Times New Roman" panose="02020603050405020304" pitchFamily="18" charset="0"/>
              </a:rPr>
              <a:t>will build for God an Eternal</a:t>
            </a:r>
          </a:p>
          <a:p>
            <a:pPr marL="0" marR="0" algn="ctr">
              <a:spcBef>
                <a:spcPts val="0"/>
              </a:spcBef>
              <a:spcAft>
                <a:spcPts val="0"/>
              </a:spcAft>
            </a:pPr>
            <a:r>
              <a:rPr lang="en-US" sz="2400" dirty="0">
                <a:latin typeface="Times New Roman" panose="02020603050405020304" pitchFamily="18" charset="0"/>
                <a:ea typeface="Times New Roman" panose="02020603050405020304" pitchFamily="18" charset="0"/>
              </a:rPr>
              <a:t>House-Kingdom-Throne</a:t>
            </a:r>
          </a:p>
          <a:p>
            <a:pPr algn="ctr"/>
            <a:r>
              <a:rPr lang="en-US" sz="2400" b="1" dirty="0">
                <a:effectLst/>
                <a:latin typeface="Times New Roman" panose="02020603050405020304" pitchFamily="18" charset="0"/>
                <a:ea typeface="Times New Roman" panose="02020603050405020304" pitchFamily="18" charset="0"/>
              </a:rPr>
              <a:t>2 Samuel 7:12-17 - </a:t>
            </a:r>
            <a:r>
              <a:rPr lang="en-US" sz="2400" b="1" dirty="0">
                <a:latin typeface="Times New Roman" panose="02020603050405020304" pitchFamily="18" charset="0"/>
                <a:ea typeface="Times New Roman" panose="02020603050405020304" pitchFamily="18" charset="0"/>
              </a:rPr>
              <a:t>Jesus Christ</a:t>
            </a:r>
            <a:endParaRPr lang="en-US" sz="2400" dirty="0">
              <a:effectLst/>
              <a:latin typeface="Times New Roman" panose="02020603050405020304" pitchFamily="18" charset="0"/>
              <a:ea typeface="Times New Roman" panose="02020603050405020304" pitchFamily="18" charset="0"/>
            </a:endParaRPr>
          </a:p>
        </p:txBody>
      </p:sp>
      <p:sp>
        <p:nvSpPr>
          <p:cNvPr id="4" name="Arrow: Down 3">
            <a:extLst>
              <a:ext uri="{FF2B5EF4-FFF2-40B4-BE49-F238E27FC236}">
                <a16:creationId xmlns:a16="http://schemas.microsoft.com/office/drawing/2014/main" id="{05CEFDE9-BA03-296E-A39A-D148CE42515F}"/>
              </a:ext>
            </a:extLst>
          </p:cNvPr>
          <p:cNvSpPr/>
          <p:nvPr/>
        </p:nvSpPr>
        <p:spPr>
          <a:xfrm>
            <a:off x="5791199" y="1783451"/>
            <a:ext cx="609601"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D387E1C4-7A9A-ACF9-A558-E01BCB849692}"/>
              </a:ext>
            </a:extLst>
          </p:cNvPr>
          <p:cNvSpPr/>
          <p:nvPr/>
        </p:nvSpPr>
        <p:spPr>
          <a:xfrm>
            <a:off x="5791199" y="3298359"/>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D109868-CD63-A97F-7691-CE4331934AE4}"/>
              </a:ext>
            </a:extLst>
          </p:cNvPr>
          <p:cNvSpPr/>
          <p:nvPr/>
        </p:nvSpPr>
        <p:spPr>
          <a:xfrm>
            <a:off x="5850963" y="4707796"/>
            <a:ext cx="657412" cy="63968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1B8D81E-F8D6-8169-FF74-EDA1869FFA4A}"/>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9668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To Summarize:</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baptized</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washed away </a:t>
            </a:r>
            <a:r>
              <a:rPr lang="en-US" sz="2400" dirty="0">
                <a:latin typeface="Times New Roman" panose="02020603050405020304" pitchFamily="18" charset="0"/>
                <a:cs typeface="Times New Roman" panose="02020603050405020304" pitchFamily="18" charset="0"/>
              </a:rPr>
              <a:t>– Acts 22:16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Our sins are </a:t>
            </a:r>
            <a:r>
              <a:rPr lang="en-US" sz="2400" b="1" u="sng" dirty="0">
                <a:latin typeface="Times New Roman" panose="02020603050405020304" pitchFamily="18" charset="0"/>
                <a:cs typeface="Times New Roman" panose="02020603050405020304" pitchFamily="18" charset="0"/>
              </a:rPr>
              <a:t>forgiven</a:t>
            </a:r>
            <a:r>
              <a:rPr lang="en-US" sz="2400" dirty="0">
                <a:latin typeface="Times New Roman" panose="02020603050405020304" pitchFamily="18" charset="0"/>
                <a:cs typeface="Times New Roman" panose="02020603050405020304" pitchFamily="18" charset="0"/>
              </a:rPr>
              <a:t>; made </a:t>
            </a:r>
            <a:r>
              <a:rPr lang="en-US" sz="2400" b="1" u="sng" dirty="0">
                <a:latin typeface="Times New Roman" panose="02020603050405020304" pitchFamily="18" charset="0"/>
                <a:cs typeface="Times New Roman" panose="02020603050405020304" pitchFamily="18" charset="0"/>
              </a:rPr>
              <a:t>holy and blameless</a:t>
            </a:r>
            <a:r>
              <a:rPr lang="en-US" sz="2400" dirty="0">
                <a:latin typeface="Times New Roman" panose="02020603050405020304" pitchFamily="18" charset="0"/>
                <a:cs typeface="Times New Roman" panose="02020603050405020304" pitchFamily="18" charset="0"/>
              </a:rPr>
              <a:t>– Acts 2:38, Ephesian 1:4; 5:26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00FF00"/>
                </a:highlight>
                <a:latin typeface="Times New Roman" panose="02020603050405020304" pitchFamily="18" charset="0"/>
                <a:cs typeface="Times New Roman" panose="02020603050405020304" pitchFamily="18" charset="0"/>
              </a:rPr>
              <a:t>saved</a:t>
            </a:r>
            <a:r>
              <a:rPr lang="en-US" sz="2400" dirty="0">
                <a:latin typeface="Times New Roman" panose="02020603050405020304" pitchFamily="18" charset="0"/>
                <a:cs typeface="Times New Roman" panose="02020603050405020304" pitchFamily="18" charset="0"/>
              </a:rPr>
              <a:t> - Mark 16:16</a:t>
            </a:r>
          </a:p>
          <a:p>
            <a:pPr marL="10287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are </a:t>
            </a:r>
            <a:r>
              <a:rPr lang="en-US" sz="2400" b="1" u="sng" dirty="0">
                <a:highlight>
                  <a:srgbClr val="FFFF00"/>
                </a:highlight>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 Galatians 3:26-27</a:t>
            </a: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 Thessalonians 2:13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God chose us for </a:t>
            </a:r>
            <a:r>
              <a:rPr lang="en-US" sz="2400" b="1" dirty="0">
                <a:highlight>
                  <a:srgbClr val="00FF00"/>
                </a:highlight>
                <a:latin typeface="Times New Roman" panose="02020603050405020304" pitchFamily="18" charset="0"/>
                <a:cs typeface="Times New Roman" panose="02020603050405020304" pitchFamily="18" charset="0"/>
              </a:rPr>
              <a:t>salvation</a:t>
            </a:r>
            <a:endParaRPr lang="en-US" sz="2400" dirty="0">
              <a:latin typeface="Times New Roman" panose="02020603050405020304" pitchFamily="18" charset="0"/>
              <a:cs typeface="Times New Roman" panose="02020603050405020304" pitchFamily="18" charset="0"/>
            </a:endParaRPr>
          </a:p>
          <a:p>
            <a:pPr marL="5715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Ephesians 1:4 </a:t>
            </a:r>
            <a:r>
              <a:rPr lang="en-US" sz="2400" dirty="0">
                <a:latin typeface="Times New Roman" panose="02020603050405020304" pitchFamily="18" charset="0"/>
                <a:cs typeface="Times New Roman" panose="02020603050405020304" pitchFamily="18" charset="0"/>
              </a:rPr>
              <a:t>-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God chose us </a:t>
            </a:r>
            <a:r>
              <a:rPr lang="en-US" sz="2400" b="1" dirty="0">
                <a:highlight>
                  <a:srgbClr val="FFFF00"/>
                </a:highlight>
                <a:latin typeface="Times New Roman" panose="02020603050405020304" pitchFamily="18" charset="0"/>
                <a:cs typeface="Times New Roman" panose="02020603050405020304" pitchFamily="18" charset="0"/>
              </a:rPr>
              <a:t>in Him</a:t>
            </a:r>
            <a:r>
              <a:rPr lang="en-US" sz="2400" dirty="0">
                <a:latin typeface="Times New Roman" panose="02020603050405020304" pitchFamily="18" charset="0"/>
                <a:cs typeface="Times New Roman" panose="02020603050405020304" pitchFamily="18" charset="0"/>
              </a:rPr>
              <a:t> (</a:t>
            </a:r>
            <a:r>
              <a:rPr lang="en-US" sz="2400" b="1" dirty="0">
                <a:highlight>
                  <a:srgbClr val="00FF00"/>
                </a:highlight>
                <a:latin typeface="Times New Roman" panose="02020603050405020304" pitchFamily="18" charset="0"/>
                <a:cs typeface="Times New Roman" panose="02020603050405020304" pitchFamily="18" charset="0"/>
              </a:rPr>
              <a:t>for salvation</a:t>
            </a:r>
            <a:r>
              <a:rPr lang="en-US" sz="2400" dirty="0">
                <a:latin typeface="Times New Roman" panose="02020603050405020304" pitchFamily="18" charset="0"/>
                <a:cs typeface="Times New Roman" panose="02020603050405020304" pitchFamily="18" charset="0"/>
              </a:rPr>
              <a:t>)</a:t>
            </a:r>
          </a:p>
          <a:p>
            <a:pPr marL="5715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and when did God </a:t>
            </a:r>
            <a:r>
              <a:rPr lang="en-US" sz="2400" b="1" dirty="0">
                <a:highlight>
                  <a:srgbClr val="00FFFF"/>
                </a:highlight>
                <a:latin typeface="Times New Roman" panose="02020603050405020304" pitchFamily="18" charset="0"/>
                <a:cs typeface="Times New Roman" panose="02020603050405020304" pitchFamily="18" charset="0"/>
              </a:rPr>
              <a:t>predestine</a:t>
            </a:r>
            <a:r>
              <a:rPr lang="en-US" sz="2400" dirty="0">
                <a:latin typeface="Times New Roman" panose="02020603050405020304" pitchFamily="18" charset="0"/>
                <a:cs typeface="Times New Roman" panose="02020603050405020304" pitchFamily="18" charset="0"/>
              </a:rPr>
              <a:t> our adoption as sons?</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From the beginning</a:t>
            </a:r>
            <a:r>
              <a:rPr lang="en-US" sz="2400" dirty="0">
                <a:latin typeface="Times New Roman" panose="02020603050405020304" pitchFamily="18" charset="0"/>
                <a:cs typeface="Times New Roman" panose="02020603050405020304" pitchFamily="18" charset="0"/>
              </a:rPr>
              <a:t>” – 2 Thessalonians 2:13</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chose the </a:t>
            </a:r>
            <a:r>
              <a:rPr lang="en-US" sz="2400" b="1" dirty="0">
                <a:latin typeface="Times New Roman" panose="02020603050405020304" pitchFamily="18" charset="0"/>
                <a:cs typeface="Times New Roman" panose="02020603050405020304" pitchFamily="18" charset="0"/>
              </a:rPr>
              <a:t>in Christ </a:t>
            </a:r>
            <a:r>
              <a:rPr lang="en-US" sz="2400" dirty="0">
                <a:latin typeface="Times New Roman" panose="02020603050405020304" pitchFamily="18" charset="0"/>
                <a:cs typeface="Times New Roman" panose="02020603050405020304" pitchFamily="18" charset="0"/>
              </a:rPr>
              <a:t>for salvation “</a:t>
            </a:r>
            <a:r>
              <a:rPr lang="en-US" sz="2400" b="1" dirty="0">
                <a:highlight>
                  <a:srgbClr val="00FFFF"/>
                </a:highlight>
                <a:latin typeface="Times New Roman" panose="02020603050405020304" pitchFamily="18" charset="0"/>
                <a:cs typeface="Times New Roman" panose="02020603050405020304" pitchFamily="18" charset="0"/>
              </a:rPr>
              <a:t>Before the foundation of the world</a:t>
            </a:r>
            <a:r>
              <a:rPr lang="en-US" sz="2400" dirty="0">
                <a:latin typeface="Times New Roman" panose="02020603050405020304" pitchFamily="18" charset="0"/>
                <a:cs typeface="Times New Roman" panose="02020603050405020304" pitchFamily="18" charset="0"/>
              </a:rPr>
              <a:t>” – Ephesians 1:4</a:t>
            </a:r>
          </a:p>
          <a:p>
            <a:pPr marL="1028700" lvl="1" indent="-342900">
              <a:buFont typeface="Arial" panose="020B0604020202020204" pitchFamily="34" charset="0"/>
              <a:buChar char="•"/>
            </a:pPr>
            <a:r>
              <a:rPr lang="en-US" sz="2400" b="1" u="sng" dirty="0">
                <a:highlight>
                  <a:srgbClr val="FFFF00"/>
                </a:highlight>
                <a:latin typeface="Times New Roman" panose="02020603050405020304" pitchFamily="18" charset="0"/>
                <a:cs typeface="Times New Roman" panose="02020603050405020304" pitchFamily="18" charset="0"/>
              </a:rPr>
              <a:t>Just as </a:t>
            </a:r>
            <a:r>
              <a:rPr lang="en-US" sz="2400" dirty="0">
                <a:latin typeface="Times New Roman" panose="02020603050405020304" pitchFamily="18" charset="0"/>
                <a:cs typeface="Times New Roman" panose="02020603050405020304" pitchFamily="18" charset="0"/>
              </a:rPr>
              <a:t>God “</a:t>
            </a:r>
            <a:r>
              <a:rPr lang="en-US" sz="2400" b="1" dirty="0">
                <a:highlight>
                  <a:srgbClr val="00FFFF"/>
                </a:highlight>
                <a:latin typeface="Times New Roman" panose="02020603050405020304" pitchFamily="18" charset="0"/>
                <a:cs typeface="Times New Roman" panose="02020603050405020304" pitchFamily="18" charset="0"/>
              </a:rPr>
              <a:t>predestined</a:t>
            </a:r>
            <a:r>
              <a:rPr lang="en-US" sz="2400" dirty="0">
                <a:latin typeface="Times New Roman" panose="02020603050405020304" pitchFamily="18" charset="0"/>
                <a:cs typeface="Times New Roman" panose="02020603050405020304" pitchFamily="18" charset="0"/>
              </a:rPr>
              <a:t>” us - the </a:t>
            </a:r>
            <a:r>
              <a:rPr lang="en-US" sz="2400" b="1" dirty="0">
                <a:latin typeface="Times New Roman" panose="02020603050405020304" pitchFamily="18" charset="0"/>
                <a:cs typeface="Times New Roman" panose="02020603050405020304" pitchFamily="18" charset="0"/>
              </a:rPr>
              <a:t>in Christ - </a:t>
            </a:r>
            <a:r>
              <a:rPr lang="en-US" sz="2400" dirty="0">
                <a:latin typeface="Times New Roman" panose="02020603050405020304" pitchFamily="18" charset="0"/>
                <a:cs typeface="Times New Roman" panose="02020603050405020304" pitchFamily="18" charset="0"/>
              </a:rPr>
              <a:t>for adoption as sons </a:t>
            </a:r>
            <a:r>
              <a:rPr lang="en-US" sz="2400" b="1" dirty="0">
                <a:latin typeface="Times New Roman" panose="02020603050405020304" pitchFamily="18" charset="0"/>
                <a:cs typeface="Times New Roman" panose="02020603050405020304" pitchFamily="18" charset="0"/>
              </a:rPr>
              <a:t>Ephesians 1:5</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14885332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9502" y="784209"/>
            <a:ext cx="11379098" cy="7050392"/>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God will raise David’s descendent.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 Solomon in the immediate short term - 2 Samuel 12:24</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Matthew 1:1</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12 </a:t>
            </a:r>
            <a:r>
              <a:rPr lang="en-US" sz="2400" kern="100" dirty="0">
                <a:effectLst/>
                <a:latin typeface="Times New Roman" panose="02020603050405020304" pitchFamily="18" charset="0"/>
                <a:ea typeface="Times New Roman" panose="02020603050405020304" pitchFamily="18" charset="0"/>
              </a:rPr>
              <a:t>continued: God will establish his kingdom.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King Solomon in the immediate short term – 1 Kings 1:30-40</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 the “Son of David” in the long term – Luke 22:29</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400" b="1" kern="1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Verse 13 </a:t>
            </a:r>
            <a:r>
              <a:rPr lang="en-US" sz="2400" kern="100" dirty="0">
                <a:effectLst/>
                <a:latin typeface="Times New Roman" panose="02020603050405020304" pitchFamily="18" charset="0"/>
                <a:ea typeface="Times New Roman" panose="02020603050405020304" pitchFamily="18" charset="0"/>
              </a:rPr>
              <a:t>- He shall build a house for me</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Solomon built the stone temple for a dwelling place of God – 1 Kings 6:1; 7:51; 8:6-13 </a:t>
            </a:r>
            <a:endParaRPr lang="en-US" sz="2400" kern="100" dirty="0">
              <a:effectLst/>
              <a:latin typeface="Times New Roman" panose="02020603050405020304" pitchFamily="18" charset="0"/>
              <a:ea typeface="Calibri" panose="020F0502020204030204" pitchFamily="34" charset="0"/>
            </a:endParaRP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Jesus built the church – God’s House - His kingdom – for God’s eternal dwelling place – Matthew 16:18; Hebrews 3:1-6; 1 Peter 2:5; Revelation 1:6</a:t>
            </a:r>
            <a:endParaRPr lang="en-US" sz="2400" kern="1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F305EDB-E982-8349-A349-1A9F8DA5B360}"/>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7319624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464853" y="1179625"/>
            <a:ext cx="11379098" cy="5074531"/>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2 Samuel 7:16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house</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your kingdom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endure before Me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shall be established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house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Kingdom, -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David’s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Throne - shall endure before God </a:t>
            </a: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forever</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making a promise that will endure forever – at the time given to David, now, and forever more</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God is not referring to King David’s physical house, kingdom or throne</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2:29-30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"Brethren, I may confidently say to you regarding the </a:t>
            </a:r>
            <a:r>
              <a:rPr lang="en-US" sz="2400" b="1" u="sng" dirty="0">
                <a:highlight>
                  <a:srgbClr val="FFFF00"/>
                </a:highlight>
                <a:latin typeface="Times New Roman" panose="02020603050405020304" pitchFamily="18" charset="0"/>
                <a:cs typeface="Times New Roman" panose="02020603050405020304" pitchFamily="18" charset="0"/>
              </a:rPr>
              <a:t>patriarch David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he both died and was buried</a:t>
            </a:r>
            <a:r>
              <a:rPr lang="en-US" sz="2400" dirty="0">
                <a:latin typeface="Times New Roman" panose="02020603050405020304" pitchFamily="18" charset="0"/>
                <a:cs typeface="Times New Roman" panose="02020603050405020304" pitchFamily="18" charset="0"/>
              </a:rPr>
              <a:t>, and his tomb is with us to this day. </a:t>
            </a:r>
            <a:r>
              <a:rPr lang="en-US" sz="2400" baseline="30000" dirty="0">
                <a:latin typeface="Times New Roman" panose="02020603050405020304" pitchFamily="18" charset="0"/>
                <a:cs typeface="Times New Roman" panose="02020603050405020304" pitchFamily="18" charset="0"/>
              </a:rPr>
              <a:t>30 </a:t>
            </a:r>
            <a:r>
              <a:rPr lang="en-US" sz="2400" dirty="0">
                <a:latin typeface="Times New Roman" panose="02020603050405020304" pitchFamily="18" charset="0"/>
                <a:cs typeface="Times New Roman" panose="02020603050405020304" pitchFamily="18" charset="0"/>
              </a:rPr>
              <a:t> "And so, because he was a prophet and knew that </a:t>
            </a:r>
            <a:r>
              <a:rPr lang="en-US" sz="2400" cap="small" dirty="0">
                <a:effectLst/>
                <a:latin typeface="Times New Roman" panose="02020603050405020304" pitchFamily="18" charset="0"/>
                <a:cs typeface="Times New Roman" panose="02020603050405020304" pitchFamily="18" charset="0"/>
              </a:rPr>
              <a:t>GOD HAD SWORN TO HIM WITH AN OATH </a:t>
            </a:r>
            <a:r>
              <a:rPr lang="en-US" sz="2400" b="1" u="sng" cap="small" dirty="0">
                <a:effectLst/>
                <a:highlight>
                  <a:srgbClr val="FFFF00"/>
                </a:highlight>
                <a:latin typeface="Times New Roman" panose="02020603050405020304" pitchFamily="18" charset="0"/>
                <a:cs typeface="Times New Roman" panose="02020603050405020304" pitchFamily="18" charset="0"/>
              </a:rPr>
              <a:t>TO SEAT</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one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OF HIS DESCENDANTS ON HIS THRONE</a:t>
            </a:r>
            <a:r>
              <a:rPr lang="en-US" sz="2400" cap="small" dirty="0">
                <a:effectLst/>
                <a:latin typeface="Times New Roman" panose="02020603050405020304" pitchFamily="18" charset="0"/>
                <a:cs typeface="Times New Roman" panose="02020603050405020304" pitchFamily="18" charset="0"/>
              </a:rPr>
              <a:t> (2 Samuel 7:12-16), ….</a:t>
            </a:r>
            <a:endParaRPr lang="en-US" sz="2400" dirty="0">
              <a:latin typeface="Times New Roman" panose="02020603050405020304" pitchFamily="18" charset="0"/>
              <a:ea typeface="Calibri" panose="020F0502020204030204" pitchFamily="34"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A8F6CBD-A466-99CD-0F3A-90D4B23CF2EE}"/>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17864357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Thus, on the Day of Pentecost, God declared</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King David is dead and that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He swore an oath to seat</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 King David’s descendant on the eternal throne – Psalms 89:3-4; Psalms 132:11</a:t>
            </a:r>
          </a:p>
          <a:p>
            <a:pPr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Therefore we understand 2 Samuel 7:16: </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not referring to King David’s literal physical house, kingdom, and throne, but</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Is referring to King David’s eternal house, kingdom, and throne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perpetuated through</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King David’s descendant or seed (see Genesis 3:15 and Genesis 22:18) and</a:t>
            </a:r>
          </a:p>
          <a:p>
            <a:pPr marL="800100" lvl="1"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That King David’s descendant is Jesus Christ</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the woman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3:15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Abraham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22:18; Galatians 3:16</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lion of Judah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Genesis 49:10; Revelation 5:5</a:t>
            </a:r>
          </a:p>
          <a:p>
            <a:pPr marL="1257300" lvl="2"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Jesus as the promised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seed of David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Messiah who is the “Son of David” – Matthew 1:1; Mark 12:35</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58087823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77694" y="2548237"/>
            <a:ext cx="11875247" cy="1320746"/>
          </a:xfrm>
          <a:prstGeom prst="rect">
            <a:avLst/>
          </a:prstGeom>
          <a:noFill/>
        </p:spPr>
        <p:txBody>
          <a:bodyPr wrap="square" rtlCol="0">
            <a:spAutoFit/>
          </a:bodyPr>
          <a:lstStyle/>
          <a:p>
            <a:pPr marL="0" marR="0" algn="ctr">
              <a:lnSpc>
                <a:spcPct val="107000"/>
              </a:lnSpc>
              <a:spcBef>
                <a:spcPts val="0"/>
              </a:spcBef>
              <a:spcAft>
                <a:spcPts val="0"/>
              </a:spcAft>
            </a:pPr>
            <a:r>
              <a:rPr lang="en-US" sz="8000" b="1"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endParaRPr lang="en-US" sz="8000" b="1"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538481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412618"/>
          </a:xfrm>
          <a:prstGeom prst="rect">
            <a:avLst/>
          </a:prstGeom>
          <a:noFill/>
        </p:spPr>
        <p:txBody>
          <a:bodyPr wrap="square" rtlCol="0">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 dwelling place for God</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In the Garden of Eden, God walked and talked with man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After the fall, God separated sinful man from Himself</a:t>
            </a:r>
          </a:p>
          <a:p>
            <a:pPr marL="342900" marR="0" indent="-342900">
              <a:lnSpc>
                <a:spcPct val="107000"/>
              </a:lnSpc>
              <a:spcBef>
                <a:spcPts val="0"/>
              </a:spcBef>
              <a:spcAft>
                <a:spcPts val="0"/>
              </a:spcAft>
              <a:buFont typeface="Arial" panose="020B0604020202020204" pitchFamily="34" charset="0"/>
              <a:buChar char="•"/>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From that point forward, God rolled out His plan of salvation by which He could again dwell with His children</a:t>
            </a:r>
          </a:p>
          <a:p>
            <a:pPr marL="342900" marR="0" indent="-34290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God reestablished His presence with His children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through the physical tabernacle in the provisional Kingdom of Israel</a:t>
            </a:r>
          </a:p>
          <a:p>
            <a:pPr marR="0">
              <a:lnSpc>
                <a:spcPct val="107000"/>
              </a:lnSpc>
              <a:spcBef>
                <a:spcPts val="0"/>
              </a:spcBef>
              <a:spcAft>
                <a:spcPts val="0"/>
              </a:spcAft>
            </a:pPr>
            <a:endPar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Exodus 25:8-9 </a:t>
            </a:r>
            <a:r>
              <a:rPr lang="en-US" sz="2400" kern="100" dirty="0">
                <a:effectLst/>
                <a:latin typeface="Times New Roman" panose="02020603050405020304" pitchFamily="18" charset="0"/>
                <a:ea typeface="Calibri" panose="020F0502020204030204" pitchFamily="34" charset="0"/>
              </a:rPr>
              <a:t> "Let them </a:t>
            </a:r>
            <a:r>
              <a:rPr lang="en-US" sz="2400" b="1" u="sng" kern="100" dirty="0">
                <a:effectLst/>
                <a:highlight>
                  <a:srgbClr val="FFFF00"/>
                </a:highlight>
                <a:latin typeface="Times New Roman" panose="02020603050405020304" pitchFamily="18" charset="0"/>
                <a:ea typeface="Calibri" panose="020F0502020204030204" pitchFamily="34" charset="0"/>
              </a:rPr>
              <a:t>construct a sanctuary for Me</a:t>
            </a:r>
            <a:r>
              <a:rPr lang="en-US" sz="2400" kern="100" dirty="0">
                <a:effectLst/>
                <a:latin typeface="Times New Roman" panose="02020603050405020304" pitchFamily="18" charset="0"/>
                <a:ea typeface="Calibri" panose="020F0502020204030204" pitchFamily="34" charset="0"/>
              </a:rPr>
              <a:t>, that </a:t>
            </a:r>
            <a:r>
              <a:rPr lang="en-US" sz="2400" b="1" u="sng" kern="100" dirty="0">
                <a:effectLst/>
                <a:highlight>
                  <a:srgbClr val="FFFF00"/>
                </a:highlight>
                <a:latin typeface="Times New Roman" panose="02020603050405020304" pitchFamily="18" charset="0"/>
                <a:ea typeface="Calibri" panose="020F0502020204030204" pitchFamily="34" charset="0"/>
              </a:rPr>
              <a:t>I may </a:t>
            </a:r>
            <a:r>
              <a:rPr lang="en-US" sz="2400" b="1" u="sng" kern="100" dirty="0">
                <a:effectLst/>
                <a:highlight>
                  <a:srgbClr val="00FF00"/>
                </a:highlight>
                <a:latin typeface="Times New Roman" panose="02020603050405020304" pitchFamily="18" charset="0"/>
                <a:ea typeface="Calibri" panose="020F0502020204030204" pitchFamily="34" charset="0"/>
              </a:rPr>
              <a:t>dwell</a:t>
            </a:r>
            <a:r>
              <a:rPr lang="en-US" sz="2400" b="1" u="sng" kern="100" dirty="0">
                <a:effectLst/>
                <a:highlight>
                  <a:srgbClr val="FFFF00"/>
                </a:highlight>
                <a:latin typeface="Times New Roman" panose="02020603050405020304" pitchFamily="18" charset="0"/>
                <a:ea typeface="Calibri" panose="020F0502020204030204" pitchFamily="34" charset="0"/>
              </a:rPr>
              <a:t> among them</a:t>
            </a:r>
            <a:r>
              <a:rPr lang="en-US" sz="2400" kern="100" dirty="0">
                <a:effectLst/>
                <a:latin typeface="Times New Roman" panose="02020603050405020304" pitchFamily="18" charset="0"/>
                <a:ea typeface="Calibri" panose="020F0502020204030204" pitchFamily="34"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rPr>
              <a:t>9 </a:t>
            </a:r>
            <a:r>
              <a:rPr lang="en-US" sz="2400" kern="100" dirty="0">
                <a:effectLst/>
                <a:latin typeface="Times New Roman" panose="02020603050405020304" pitchFamily="18" charset="0"/>
                <a:ea typeface="Calibri" panose="020F0502020204030204" pitchFamily="34" charset="0"/>
              </a:rPr>
              <a:t> "According to all that I am going to show you, </a:t>
            </a:r>
            <a:r>
              <a:rPr lang="en-US" sz="2400" i="1" kern="100" dirty="0">
                <a:effectLst/>
                <a:latin typeface="Times New Roman" panose="02020603050405020304" pitchFamily="18" charset="0"/>
                <a:ea typeface="Calibri" panose="020F0502020204030204" pitchFamily="34" charset="0"/>
              </a:rPr>
              <a:t>as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the pattern of the </a:t>
            </a:r>
            <a:r>
              <a:rPr lang="en-US" sz="2400" b="1" u="sng" kern="100" dirty="0">
                <a:effectLst/>
                <a:highlight>
                  <a:srgbClr val="00FF00"/>
                </a:highlight>
                <a:latin typeface="Times New Roman" panose="02020603050405020304" pitchFamily="18" charset="0"/>
                <a:ea typeface="Calibri" panose="020F0502020204030204" pitchFamily="34" charset="0"/>
              </a:rPr>
              <a:t>tabernacle</a:t>
            </a:r>
            <a:endParaRPr lang="en-US" sz="2400" kern="100"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692075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388480"/>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Beginning with Solomon’s reign, like Adam and Eve, </a:t>
            </a:r>
            <a:r>
              <a:rPr lang="en-US" sz="2400" b="1" kern="100" dirty="0">
                <a:effectLst/>
                <a:latin typeface="Times New Roman" panose="02020603050405020304" pitchFamily="18" charset="0"/>
                <a:ea typeface="Times New Roman" panose="02020603050405020304" pitchFamily="18" charset="0"/>
              </a:rPr>
              <a:t>the Israelites fell into sin</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Despite repeated warnings from the prophets God sent to them, they did not repent. </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Therefore, about 400 years later in the year 587 B.C., God raised up Babylon and </a:t>
            </a:r>
            <a:r>
              <a:rPr lang="en-US" sz="2400" b="1" kern="100" dirty="0">
                <a:effectLst/>
                <a:latin typeface="Times New Roman" panose="02020603050405020304" pitchFamily="18" charset="0"/>
                <a:ea typeface="Times New Roman" panose="02020603050405020304" pitchFamily="18" charset="0"/>
              </a:rPr>
              <a:t>destroyed Judah and the temple</a:t>
            </a:r>
            <a:r>
              <a:rPr lang="en-US" sz="2400" kern="100" dirty="0">
                <a:effectLst/>
                <a:latin typeface="Times New Roman" panose="02020603050405020304" pitchFamily="18" charset="0"/>
                <a:ea typeface="Times New Roman" panose="02020603050405020304" pitchFamily="18" charset="0"/>
              </a:rPr>
              <a:t>. The people remained in Babylonian captivity until </a:t>
            </a:r>
            <a:r>
              <a:rPr lang="en-US" sz="2400" b="1" kern="100" dirty="0">
                <a:effectLst/>
                <a:latin typeface="Times New Roman" panose="02020603050405020304" pitchFamily="18" charset="0"/>
                <a:ea typeface="Times New Roman" panose="02020603050405020304" pitchFamily="18" charset="0"/>
              </a:rPr>
              <a:t>Cyrus, King of Persia </a:t>
            </a:r>
            <a:r>
              <a:rPr lang="en-US" sz="2400" kern="100" dirty="0">
                <a:effectLst/>
                <a:latin typeface="Times New Roman" panose="02020603050405020304" pitchFamily="18" charset="0"/>
                <a:ea typeface="Times New Roman" panose="02020603050405020304" pitchFamily="18" charset="0"/>
              </a:rPr>
              <a:t>released them 70-years later</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Under the leadership of the governor Zerubbabel (grandson of the last king Jeconiah or Jehoiachin). </a:t>
            </a:r>
            <a:r>
              <a:rPr lang="en-US" sz="2400" b="1" kern="100" dirty="0">
                <a:effectLst/>
                <a:latin typeface="Times New Roman" panose="02020603050405020304" pitchFamily="18" charset="0"/>
                <a:ea typeface="Times New Roman" panose="02020603050405020304" pitchFamily="18" charset="0"/>
              </a:rPr>
              <a:t>The Jews rebuilt the temple</a:t>
            </a:r>
            <a:r>
              <a:rPr lang="en-US" sz="2400" kern="100" dirty="0">
                <a:effectLst/>
                <a:latin typeface="Times New Roman" panose="02020603050405020304" pitchFamily="18" charset="0"/>
                <a:ea typeface="Times New Roman" panose="02020603050405020304" pitchFamily="18"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But the </a:t>
            </a:r>
            <a:r>
              <a:rPr lang="en-US" sz="2400" b="1" kern="100" dirty="0">
                <a:effectLst/>
                <a:latin typeface="Times New Roman" panose="02020603050405020304" pitchFamily="18" charset="0"/>
                <a:ea typeface="Times New Roman" panose="02020603050405020304" pitchFamily="18" charset="0"/>
              </a:rPr>
              <a:t>Ark of the Covenant </a:t>
            </a:r>
            <a:r>
              <a:rPr lang="en-US" sz="2400" kern="100" dirty="0">
                <a:effectLst/>
                <a:latin typeface="Times New Roman" panose="02020603050405020304" pitchFamily="18" charset="0"/>
                <a:ea typeface="Times New Roman" panose="02020603050405020304" pitchFamily="18" charset="0"/>
              </a:rPr>
              <a:t>was lost and never found.</a:t>
            </a:r>
          </a:p>
          <a:p>
            <a:pPr marL="228600" marR="0">
              <a:lnSpc>
                <a:spcPct val="107000"/>
              </a:lnSpc>
              <a:spcBef>
                <a:spcPts val="0"/>
              </a:spcBef>
              <a:spcAft>
                <a:spcPts val="0"/>
              </a:spcAft>
            </a:pPr>
            <a:endParaRPr lang="en-US" sz="2400" kern="100" dirty="0">
              <a:latin typeface="Times New Roman" panose="02020603050405020304" pitchFamily="18" charset="0"/>
              <a:ea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Thought the Jews rebuilt the temple, the question remained as to whether God would ever dwell with them again.</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4010478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01744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Then Jesus came into the world.  Using the identical language of the opening verse of the Genesis creation account, the Apostle John states:</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b="1" u="sng" kern="100" dirty="0">
                <a:effectLst/>
                <a:latin typeface="Times New Roman" panose="02020603050405020304" pitchFamily="18" charset="0"/>
                <a:ea typeface="Times New Roman" panose="02020603050405020304" pitchFamily="18" charset="0"/>
              </a:rPr>
              <a:t>In the beginning was the Word</a:t>
            </a:r>
            <a:r>
              <a:rPr lang="en-US" sz="2400" kern="100" dirty="0">
                <a:effectLst/>
                <a:latin typeface="Times New Roman" panose="02020603050405020304" pitchFamily="18" charset="0"/>
                <a:ea typeface="Times New Roman" panose="02020603050405020304" pitchFamily="18" charset="0"/>
              </a:rPr>
              <a:t>, and the Word was with God, and </a:t>
            </a:r>
            <a:r>
              <a:rPr lang="en-US" sz="2400" b="1" u="sng" kern="100" dirty="0">
                <a:effectLst/>
                <a:latin typeface="Times New Roman" panose="02020603050405020304" pitchFamily="18" charset="0"/>
                <a:ea typeface="Times New Roman" panose="02020603050405020304" pitchFamily="18" charset="0"/>
              </a:rPr>
              <a:t>the Word was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2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He was in the beginning with God</a:t>
            </a:r>
            <a:r>
              <a:rPr lang="en-US" sz="2400" kern="100" dirty="0">
                <a:effectLst/>
                <a:latin typeface="Times New Roman" panose="02020603050405020304" pitchFamily="18" charset="0"/>
                <a:ea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Times New Roman" panose="02020603050405020304" pitchFamily="18" charset="0"/>
              </a:rPr>
              <a:t>3 </a:t>
            </a:r>
            <a:r>
              <a:rPr lang="en-US" sz="2400" kern="100" dirty="0">
                <a:effectLst/>
                <a:latin typeface="Times New Roman" panose="02020603050405020304" pitchFamily="18" charset="0"/>
                <a:ea typeface="Times New Roman" panose="02020603050405020304" pitchFamily="18" charset="0"/>
              </a:rPr>
              <a:t> All things came into being through Him, and apart from Him nothing came into being that has come into being. </a:t>
            </a:r>
            <a:r>
              <a:rPr lang="en-US" sz="2400" kern="100" baseline="30000" dirty="0">
                <a:solidFill>
                  <a:srgbClr val="000000"/>
                </a:solidFill>
                <a:effectLst/>
                <a:latin typeface="Times New Roman" panose="02020603050405020304" pitchFamily="18" charset="0"/>
                <a:ea typeface="Times New Roman" panose="02020603050405020304" pitchFamily="18" charset="0"/>
              </a:rPr>
              <a:t>4 </a:t>
            </a:r>
            <a:r>
              <a:rPr lang="en-US" sz="2400" kern="100" dirty="0">
                <a:effectLst/>
                <a:latin typeface="Times New Roman" panose="02020603050405020304" pitchFamily="18" charset="0"/>
                <a:ea typeface="Times New Roman" panose="02020603050405020304" pitchFamily="18" charset="0"/>
              </a:rPr>
              <a:t> </a:t>
            </a:r>
            <a:r>
              <a:rPr lang="en-US" sz="2400" b="1" u="sng" kern="100" dirty="0">
                <a:effectLst/>
                <a:latin typeface="Times New Roman" panose="02020603050405020304" pitchFamily="18" charset="0"/>
                <a:ea typeface="Times New Roman" panose="02020603050405020304" pitchFamily="18" charset="0"/>
              </a:rPr>
              <a:t>In Him was life, and the life was the Light of men</a:t>
            </a:r>
            <a:r>
              <a:rPr lang="en-US" sz="2400" kern="100" dirty="0">
                <a:effectLst/>
                <a:latin typeface="Times New Roman" panose="02020603050405020304" pitchFamily="18" charset="0"/>
                <a:ea typeface="Times New Roman" panose="02020603050405020304" pitchFamily="18" charset="0"/>
              </a:rPr>
              <a:t>. </a:t>
            </a:r>
          </a:p>
          <a:p>
            <a:pPr marL="4572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045002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598136"/>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And then at John 1:14 come the beautiful words</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John 1:14 </a:t>
            </a:r>
            <a:r>
              <a:rPr lang="en-US" sz="2400" kern="100" dirty="0">
                <a:effectLst/>
                <a:latin typeface="Times New Roman" panose="02020603050405020304" pitchFamily="18" charset="0"/>
                <a:ea typeface="Times New Roman" panose="02020603050405020304" pitchFamily="18" charset="0"/>
              </a:rPr>
              <a:t>And the Word became flesh, and </a:t>
            </a:r>
            <a:r>
              <a:rPr lang="en-US" sz="2400" b="1" u="sng" kern="100" dirty="0">
                <a:effectLst/>
                <a:highlight>
                  <a:srgbClr val="FFFF00"/>
                </a:highlight>
                <a:latin typeface="Times New Roman" panose="02020603050405020304" pitchFamily="18" charset="0"/>
                <a:ea typeface="Times New Roman" panose="02020603050405020304" pitchFamily="18" charset="0"/>
              </a:rPr>
              <a:t>dwelt among us</a:t>
            </a:r>
            <a:r>
              <a:rPr lang="en-US" sz="2400" kern="100" dirty="0">
                <a:effectLst/>
                <a:latin typeface="Times New Roman" panose="02020603050405020304" pitchFamily="18" charset="0"/>
                <a:ea typeface="Times New Roman" panose="02020603050405020304" pitchFamily="18" charset="0"/>
              </a:rPr>
              <a:t>, and we saw His glory, glory as of the only begotten from the Father, full of grace and truth.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kern="100" dirty="0">
                <a:effectLst/>
                <a:highlight>
                  <a:srgbClr val="FFFF00"/>
                </a:highlight>
                <a:latin typeface="Times New Roman" panose="02020603050405020304" pitchFamily="18" charset="0"/>
                <a:ea typeface="Times New Roman" panose="02020603050405020304" pitchFamily="18" charset="0"/>
              </a:rPr>
              <a:t>Dwelt</a:t>
            </a:r>
            <a:r>
              <a:rPr lang="en-US" sz="2400" b="1" kern="100" dirty="0">
                <a:effectLst/>
                <a:latin typeface="Times New Roman" panose="02020603050405020304" pitchFamily="18" charset="0"/>
                <a:ea typeface="Times New Roman" panose="02020603050405020304" pitchFamily="18" charset="0"/>
              </a:rPr>
              <a:t>:</a:t>
            </a:r>
            <a:r>
              <a:rPr lang="en-US" sz="2400" kern="100" dirty="0">
                <a:effectLst/>
                <a:latin typeface="Times New Roman" panose="02020603050405020304" pitchFamily="18" charset="0"/>
                <a:ea typeface="Times New Roman" panose="02020603050405020304" pitchFamily="18" charset="0"/>
              </a:rPr>
              <a:t> From Greek word </a:t>
            </a:r>
            <a:r>
              <a:rPr lang="en-US" sz="2400" i="1" kern="100" dirty="0">
                <a:effectLst/>
                <a:latin typeface="Times New Roman" panose="02020603050405020304" pitchFamily="18" charset="0"/>
                <a:ea typeface="Times New Roman" panose="02020603050405020304" pitchFamily="18" charset="0"/>
              </a:rPr>
              <a:t>skene</a:t>
            </a:r>
            <a:r>
              <a:rPr lang="en-US" sz="2400" kern="100" dirty="0">
                <a:effectLst/>
                <a:latin typeface="Times New Roman" panose="02020603050405020304" pitchFamily="18" charset="0"/>
                <a:ea typeface="Times New Roman" panose="02020603050405020304" pitchFamily="18" charset="0"/>
              </a:rPr>
              <a:t> meaning tent or tabernacle</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The word dwelt is from the Greek word </a:t>
            </a:r>
            <a:r>
              <a:rPr lang="en-US" sz="2400" b="1" i="1" kern="100" dirty="0" err="1">
                <a:effectLst/>
                <a:latin typeface="Times New Roman" panose="02020603050405020304" pitchFamily="18" charset="0"/>
                <a:ea typeface="Times New Roman" panose="02020603050405020304" pitchFamily="18" charset="0"/>
              </a:rPr>
              <a:t>skenoo</a:t>
            </a:r>
            <a:r>
              <a:rPr lang="en-US" sz="2400" b="1" kern="100" dirty="0">
                <a:effectLst/>
                <a:latin typeface="Times New Roman" panose="02020603050405020304" pitchFamily="18" charset="0"/>
                <a:ea typeface="Times New Roman" panose="02020603050405020304" pitchFamily="18" charset="0"/>
              </a:rPr>
              <a:t> </a:t>
            </a:r>
            <a:r>
              <a:rPr lang="en-US" sz="2400" kern="100" dirty="0">
                <a:effectLst/>
                <a:latin typeface="Times New Roman" panose="02020603050405020304" pitchFamily="18" charset="0"/>
                <a:ea typeface="Times New Roman" panose="02020603050405020304" pitchFamily="18" charset="0"/>
              </a:rPr>
              <a:t>which is the verb form of the Greek word </a:t>
            </a:r>
            <a:r>
              <a:rPr lang="en-US" sz="2400" i="1" kern="100" dirty="0" err="1">
                <a:effectLst/>
                <a:latin typeface="Gentium" panose="02000503060000020004" pitchFamily="2" charset="0"/>
                <a:ea typeface="Calibri" panose="020F0502020204030204" pitchFamily="34" charset="0"/>
              </a:rPr>
              <a:t>skênê</a:t>
            </a:r>
            <a:r>
              <a:rPr lang="en-US" sz="2400" kern="100" dirty="0">
                <a:effectLst/>
                <a:latin typeface="Times New Roman" panose="02020603050405020304" pitchFamily="18" charset="0"/>
                <a:ea typeface="Calibri" panose="020F0502020204030204" pitchFamily="34" charset="0"/>
              </a:rPr>
              <a:t> meaning a </a:t>
            </a:r>
            <a:r>
              <a:rPr lang="en-US" sz="2400" b="1" kern="100" dirty="0">
                <a:effectLst/>
                <a:highlight>
                  <a:srgbClr val="FFFF00"/>
                </a:highlight>
                <a:latin typeface="Times New Roman" panose="02020603050405020304" pitchFamily="18" charset="0"/>
                <a:ea typeface="Calibri" panose="020F0502020204030204" pitchFamily="34" charset="0"/>
              </a:rPr>
              <a:t>tent or tabernacle</a:t>
            </a:r>
            <a:r>
              <a:rPr lang="en-US" sz="2400" kern="100" dirty="0">
                <a:effectLst/>
                <a:latin typeface="Times New Roman" panose="02020603050405020304" pitchFamily="18" charset="0"/>
                <a:ea typeface="Calibri" panose="020F0502020204030204" pitchFamily="34" charset="0"/>
              </a:rPr>
              <a:t>.  </a:t>
            </a:r>
          </a:p>
          <a:p>
            <a:pPr marL="228600" marR="0">
              <a:lnSpc>
                <a:spcPct val="107000"/>
              </a:lnSpc>
              <a:spcBef>
                <a:spcPts val="0"/>
              </a:spcBef>
              <a:spcAft>
                <a:spcPts val="0"/>
              </a:spcAft>
            </a:pPr>
            <a:endParaRPr lang="en-US" sz="2400" kern="100" dirty="0">
              <a:latin typeface="Times New Roman" panose="02020603050405020304" pitchFamily="18" charset="0"/>
              <a:ea typeface="Calibri" panose="020F0502020204030204" pitchFamily="34"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Through Jesus:</a:t>
            </a:r>
            <a:endParaRPr lang="en-US" sz="2400" kern="100" dirty="0">
              <a:latin typeface="Times New Roman" panose="02020603050405020304" pitchFamily="18" charset="0"/>
              <a:ea typeface="Calibri" panose="020F0502020204030204" pitchFamily="34" charset="0"/>
            </a:endParaRP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rPr>
              <a:t>God is literally tabernacled among His people. </a:t>
            </a:r>
            <a:r>
              <a:rPr lang="en-US" sz="2400" kern="100" dirty="0">
                <a:effectLst/>
                <a:latin typeface="Times New Roman" panose="02020603050405020304" pitchFamily="18" charset="0"/>
                <a:ea typeface="Times New Roman" panose="02020603050405020304" pitchFamily="18" charset="0"/>
              </a:rPr>
              <a:t> </a:t>
            </a:r>
          </a:p>
          <a:p>
            <a:pPr marL="514350" marR="0" indent="-285750">
              <a:lnSpc>
                <a:spcPct val="107000"/>
              </a:lnSpc>
              <a:spcBef>
                <a:spcPts val="0"/>
              </a:spcBef>
              <a:spcAft>
                <a:spcPts val="0"/>
              </a:spcAft>
              <a:buFont typeface="Arial" panose="020B0604020202020204" pitchFamily="34" charset="0"/>
              <a:buChar char="•"/>
            </a:pPr>
            <a:r>
              <a:rPr lang="en-US" sz="2400" kern="100" dirty="0">
                <a:effectLst/>
                <a:latin typeface="Times New Roman" panose="02020603050405020304" pitchFamily="18" charset="0"/>
                <a:ea typeface="Times New Roman" panose="02020603050405020304" pitchFamily="18" charset="0"/>
              </a:rPr>
              <a:t>God was once again dwelling in the presence of His beloved sons.</a:t>
            </a: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0635328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rPr>
              <a:t>Review of Jesus’ Farewell Discourse to His Disciples before His crucifixion</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14:8-9 </a:t>
            </a:r>
            <a:r>
              <a:rPr lang="en-US" sz="2400" dirty="0">
                <a:latin typeface="Times New Roman" panose="02020603050405020304" pitchFamily="18" charset="0"/>
                <a:cs typeface="Times New Roman" panose="02020603050405020304" pitchFamily="18" charset="0"/>
              </a:rPr>
              <a:t>Philip *said to Him, "</a:t>
            </a:r>
            <a:r>
              <a:rPr lang="en-US" sz="2400" b="1" u="sng" dirty="0">
                <a:highlight>
                  <a:srgbClr val="FFFF00"/>
                </a:highlight>
                <a:latin typeface="Times New Roman" panose="02020603050405020304" pitchFamily="18" charset="0"/>
                <a:cs typeface="Times New Roman" panose="02020603050405020304" pitchFamily="18" charset="0"/>
              </a:rPr>
              <a:t>Lord, show us the Father</a:t>
            </a:r>
            <a:r>
              <a:rPr lang="en-US" sz="2400" dirty="0">
                <a:latin typeface="Times New Roman" panose="02020603050405020304" pitchFamily="18" charset="0"/>
                <a:cs typeface="Times New Roman" panose="02020603050405020304" pitchFamily="18" charset="0"/>
              </a:rPr>
              <a:t>, and it is enough for us."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Jesus *said to him, "Have I been so long with you,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you have not come to know Me, Philip? </a:t>
            </a:r>
            <a:r>
              <a:rPr lang="en-US" sz="2400" b="1" u="sng" dirty="0">
                <a:highlight>
                  <a:srgbClr val="FFFF00"/>
                </a:highlight>
                <a:latin typeface="Times New Roman" panose="02020603050405020304" pitchFamily="18" charset="0"/>
                <a:cs typeface="Times New Roman" panose="02020603050405020304" pitchFamily="18" charset="0"/>
              </a:rPr>
              <a:t>He who has seen Me has seen the Father</a:t>
            </a:r>
            <a:r>
              <a:rPr lang="en-US" sz="2400" dirty="0">
                <a:latin typeface="Times New Roman" panose="02020603050405020304" pitchFamily="18" charset="0"/>
                <a:cs typeface="Times New Roman" panose="02020603050405020304" pitchFamily="18" charset="0"/>
              </a:rPr>
              <a:t>; how </a:t>
            </a:r>
            <a:r>
              <a:rPr lang="en-US" sz="2400" i="1" dirty="0">
                <a:latin typeface="Times New Roman" panose="02020603050405020304" pitchFamily="18" charset="0"/>
                <a:cs typeface="Times New Roman" panose="02020603050405020304" pitchFamily="18" charset="0"/>
              </a:rPr>
              <a:t>can</a:t>
            </a:r>
            <a:r>
              <a:rPr lang="en-US" sz="2400" dirty="0">
                <a:latin typeface="Times New Roman" panose="02020603050405020304" pitchFamily="18" charset="0"/>
                <a:cs typeface="Times New Roman" panose="02020603050405020304" pitchFamily="18" charset="0"/>
              </a:rPr>
              <a:t> you say, 'Show us the Father'? </a:t>
            </a: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14:10 </a:t>
            </a:r>
            <a:r>
              <a:rPr lang="en-US" sz="2400" dirty="0">
                <a:latin typeface="Times New Roman" panose="02020603050405020304" pitchFamily="18" charset="0"/>
                <a:cs typeface="Times New Roman" panose="02020603050405020304" pitchFamily="18" charset="0"/>
              </a:rPr>
              <a:t>"Do you not believe that </a:t>
            </a:r>
            <a:r>
              <a:rPr lang="en-US" sz="2400" b="1" u="sng" dirty="0">
                <a:highlight>
                  <a:srgbClr val="FFFF00"/>
                </a:highlight>
                <a:latin typeface="Times New Roman" panose="02020603050405020304" pitchFamily="18" charset="0"/>
                <a:cs typeface="Times New Roman" panose="02020603050405020304" pitchFamily="18" charset="0"/>
              </a:rPr>
              <a:t>I am in the Father, and the Father is in Me</a:t>
            </a:r>
            <a:r>
              <a:rPr lang="en-US" sz="2400" dirty="0">
                <a:latin typeface="Times New Roman" panose="02020603050405020304" pitchFamily="18" charset="0"/>
                <a:cs typeface="Times New Roman" panose="02020603050405020304" pitchFamily="18" charset="0"/>
              </a:rPr>
              <a:t>? The words that I say to you I do not speak on My own initiative, but </a:t>
            </a:r>
            <a:r>
              <a:rPr lang="en-US" sz="2400" b="1" u="sng" dirty="0">
                <a:highlight>
                  <a:srgbClr val="FFFF00"/>
                </a:highlight>
                <a:latin typeface="Times New Roman" panose="02020603050405020304" pitchFamily="18" charset="0"/>
                <a:cs typeface="Times New Roman" panose="02020603050405020304" pitchFamily="18" charset="0"/>
              </a:rPr>
              <a:t>the Father abiding in Me does His works</a:t>
            </a:r>
            <a:r>
              <a:rPr lang="en-US" sz="2400" dirty="0">
                <a:latin typeface="Times New Roman" panose="02020603050405020304" pitchFamily="18" charset="0"/>
                <a:cs typeface="Times New Roman" panose="02020603050405020304" pitchFamily="18" charset="0"/>
              </a:rPr>
              <a:t>.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2400" dirty="0">
                <a:latin typeface="Times New Roman" panose="02020603050405020304" pitchFamily="18" charset="0"/>
                <a:cs typeface="Times New Roman" panose="02020603050405020304" pitchFamily="18" charset="0"/>
              </a:rPr>
              <a:t>In Jesus, God was tabernacling among His people</a:t>
            </a:r>
          </a:p>
          <a:p>
            <a:pPr marL="457200" marR="0">
              <a:lnSpc>
                <a:spcPct val="107000"/>
              </a:lnSpc>
              <a:spcBef>
                <a:spcPts val="0"/>
              </a:spcBef>
              <a:spcAft>
                <a:spcPts val="0"/>
              </a:spcAft>
            </a:pPr>
            <a:endParaRPr lang="en-US" sz="2400" dirty="0"/>
          </a:p>
          <a:p>
            <a:pPr marL="457200" marR="0">
              <a:lnSpc>
                <a:spcPct val="107000"/>
              </a:lnSpc>
              <a:spcBef>
                <a:spcPts val="0"/>
              </a:spcBef>
              <a:spcAft>
                <a:spcPts val="0"/>
              </a:spcAft>
            </a:pPr>
            <a:br>
              <a:rPr lang="en-US" sz="2400" dirty="0"/>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428481474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993307"/>
          </a:xfrm>
          <a:prstGeom prst="rect">
            <a:avLst/>
          </a:prstGeom>
          <a:noFill/>
        </p:spPr>
        <p:txBody>
          <a:bodyPr wrap="square" rtlCol="0">
            <a:spAutoFit/>
          </a:bodyPr>
          <a:lstStyle/>
          <a:p>
            <a:pPr marL="228600" marR="0">
              <a:lnSpc>
                <a:spcPct val="107000"/>
              </a:lnSpc>
              <a:spcBef>
                <a:spcPts val="0"/>
              </a:spcBef>
              <a:spcAft>
                <a:spcPts val="0"/>
              </a:spcAft>
            </a:pP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Review of Jesus’ Farewell </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Prayer b</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efore His crucifixion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John 17:21</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all be one</a:t>
            </a:r>
            <a:r>
              <a:rPr lang="en-US" sz="2400" dirty="0">
                <a:latin typeface="Times New Roman" panose="02020603050405020304" pitchFamily="18" charset="0"/>
                <a:cs typeface="Times New Roman" panose="02020603050405020304" pitchFamily="18" charset="0"/>
              </a:rPr>
              <a:t>; even as </a:t>
            </a:r>
            <a:r>
              <a:rPr lang="en-US" sz="2400" b="1" u="sng" dirty="0">
                <a:highlight>
                  <a:srgbClr val="FFFF00"/>
                </a:highlight>
                <a:latin typeface="Times New Roman" panose="02020603050405020304" pitchFamily="18" charset="0"/>
                <a:cs typeface="Times New Roman" panose="02020603050405020304" pitchFamily="18" charset="0"/>
              </a:rPr>
              <a:t>You, Father, </a:t>
            </a:r>
            <a:r>
              <a:rPr lang="en-US" sz="2400" b="1" i="1" u="sng" dirty="0">
                <a:highlight>
                  <a:srgbClr val="FFFF00"/>
                </a:highlight>
                <a:latin typeface="Times New Roman" panose="02020603050405020304" pitchFamily="18" charset="0"/>
                <a:cs typeface="Times New Roman" panose="02020603050405020304" pitchFamily="18" charset="0"/>
              </a:rPr>
              <a:t>are</a:t>
            </a:r>
            <a:r>
              <a:rPr lang="en-US" sz="2400" b="1" u="sng" dirty="0">
                <a:highlight>
                  <a:srgbClr val="FFFF00"/>
                </a:highlight>
                <a:latin typeface="Times New Roman" panose="02020603050405020304" pitchFamily="18" charset="0"/>
                <a:cs typeface="Times New Roman" panose="02020603050405020304" pitchFamily="18" charset="0"/>
              </a:rPr>
              <a:t> in Me </a:t>
            </a:r>
            <a:r>
              <a:rPr lang="en-US" sz="2400" dirty="0">
                <a:latin typeface="Times New Roman" panose="02020603050405020304" pitchFamily="18" charset="0"/>
                <a:cs typeface="Times New Roman" panose="02020603050405020304" pitchFamily="18" charset="0"/>
              </a:rPr>
              <a:t>and </a:t>
            </a:r>
            <a:r>
              <a:rPr lang="en-US" sz="2400" b="1" u="sng" dirty="0">
                <a:highlight>
                  <a:srgbClr val="FFFF00"/>
                </a:highlight>
                <a:latin typeface="Times New Roman" panose="02020603050405020304" pitchFamily="18" charset="0"/>
                <a:cs typeface="Times New Roman" panose="02020603050405020304" pitchFamily="18" charset="0"/>
              </a:rPr>
              <a:t>I in You</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also may be in Us</a:t>
            </a:r>
            <a:r>
              <a:rPr lang="en-US" sz="2400" dirty="0">
                <a:latin typeface="Times New Roman" panose="02020603050405020304" pitchFamily="18" charset="0"/>
                <a:cs typeface="Times New Roman" panose="02020603050405020304" pitchFamily="18" charset="0"/>
              </a:rPr>
              <a:t>, so that the world may believe that You sent Me. </a:t>
            </a:r>
          </a:p>
          <a:p>
            <a:pPr marL="45720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b="1" dirty="0">
                <a:latin typeface="Times New Roman" panose="02020603050405020304" pitchFamily="18" charset="0"/>
                <a:cs typeface="Times New Roman" panose="02020603050405020304" pitchFamily="18" charset="0"/>
              </a:rPr>
              <a:t>John 17:22-23 … </a:t>
            </a:r>
            <a:r>
              <a:rPr lang="en-US" sz="2400" dirty="0">
                <a:latin typeface="Times New Roman" panose="02020603050405020304" pitchFamily="18" charset="0"/>
                <a:cs typeface="Times New Roman" panose="02020603050405020304" pitchFamily="18" charset="0"/>
              </a:rPr>
              <a:t>that </a:t>
            </a:r>
            <a:r>
              <a:rPr lang="en-US" sz="2400" b="1" u="sng" dirty="0">
                <a:highlight>
                  <a:srgbClr val="FFFF00"/>
                </a:highlight>
                <a:latin typeface="Times New Roman" panose="02020603050405020304" pitchFamily="18" charset="0"/>
                <a:cs typeface="Times New Roman" panose="02020603050405020304" pitchFamily="18" charset="0"/>
              </a:rPr>
              <a:t>they may be one</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We are 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23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in them and You in Me</a:t>
            </a:r>
            <a:r>
              <a:rPr lang="en-US" sz="2400" dirty="0">
                <a:latin typeface="Times New Roman" panose="02020603050405020304" pitchFamily="18" charset="0"/>
                <a:cs typeface="Times New Roman" panose="02020603050405020304" pitchFamily="18" charset="0"/>
              </a:rPr>
              <a:t>, that </a:t>
            </a:r>
            <a:r>
              <a:rPr lang="en-US" sz="2400" b="1" u="sng" dirty="0">
                <a:highlight>
                  <a:srgbClr val="FFFF00"/>
                </a:highlight>
                <a:latin typeface="Times New Roman" panose="02020603050405020304" pitchFamily="18" charset="0"/>
                <a:cs typeface="Times New Roman" panose="02020603050405020304" pitchFamily="18" charset="0"/>
              </a:rPr>
              <a:t>they may be perfected in unity</a:t>
            </a:r>
            <a:r>
              <a:rPr lang="en-US" sz="2400" dirty="0">
                <a:latin typeface="Times New Roman" panose="02020603050405020304" pitchFamily="18" charset="0"/>
                <a:cs typeface="Times New Roman" panose="02020603050405020304" pitchFamily="18" charset="0"/>
              </a:rPr>
              <a:t>, …. </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As God tabernacled in Jesus to be among His people, God now tabernacles within us to be among His people</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Thus, as God’s people could see God when looking upon Jesus – His Son, people should be able to see Jesus when they look upon us – God’s sons and the church.</a:t>
            </a:r>
          </a:p>
          <a:p>
            <a:pPr marL="457200">
              <a:lnSpc>
                <a:spcPct val="107000"/>
              </a:lnSpc>
            </a:pPr>
            <a:endParaRPr lang="en-US" sz="2400" dirty="0">
              <a:latin typeface="Times New Roman" panose="02020603050405020304" pitchFamily="18" charset="0"/>
              <a:cs typeface="Times New Roman" panose="02020603050405020304" pitchFamily="18" charset="0"/>
            </a:endParaRPr>
          </a:p>
          <a:p>
            <a:pPr marL="457200">
              <a:lnSpc>
                <a:spcPct val="107000"/>
              </a:lnSpc>
            </a:pPr>
            <a:r>
              <a:rPr lang="en-US" sz="2400" dirty="0">
                <a:latin typeface="Times New Roman" panose="02020603050405020304" pitchFamily="18" charset="0"/>
                <a:cs typeface="Times New Roman" panose="02020603050405020304" pitchFamily="18" charset="0"/>
              </a:rPr>
              <a:t>The closest anyone will come to seeing Jesus in this life is through God’s children</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96787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The Church of Christ</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is the </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9214115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141600"/>
          </a:xfrm>
          <a:prstGeom prst="rect">
            <a:avLst/>
          </a:prstGeom>
          <a:noFill/>
        </p:spPr>
        <p:txBody>
          <a:bodyPr wrap="square" rtlCol="0">
            <a:spAutoFit/>
          </a:bodyPr>
          <a:lstStyle/>
          <a:p>
            <a:pPr marL="228600" marR="0">
              <a:lnSpc>
                <a:spcPct val="107000"/>
              </a:lnSpc>
              <a:spcBef>
                <a:spcPts val="0"/>
              </a:spcBef>
              <a:spcAft>
                <a:spcPts val="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Jesus returned to heaven – Acts 1:9-1. But when He did, something marvelous happened. </a:t>
            </a:r>
          </a:p>
          <a:p>
            <a:pPr marL="228600" marR="0">
              <a:lnSpc>
                <a:spcPct val="107000"/>
              </a:lnSpc>
              <a:spcBef>
                <a:spcPts val="0"/>
              </a:spcBef>
              <a:spcAft>
                <a:spcPts val="0"/>
              </a:spcAft>
            </a:pP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We were united to Christ in baptism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Galatians 3:26-27; 1 Cor 1:30; 1 Cor12:13, 18</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u="sng" kern="100" dirty="0">
                <a:latin typeface="Times New Roman" panose="02020603050405020304" pitchFamily="18" charset="0"/>
                <a:ea typeface="Calibri" panose="020F0502020204030204" pitchFamily="34" charset="0"/>
                <a:cs typeface="Times New Roman" panose="02020603050405020304" pitchFamily="18" charset="0"/>
              </a:rPr>
              <a:t>Jesus Christ</a:t>
            </a: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Christ dwells within us</a:t>
            </a:r>
          </a:p>
          <a:p>
            <a:pPr marL="228600" marR="0">
              <a:lnSpc>
                <a:spcPct val="107000"/>
              </a:lnSpc>
              <a:spcBef>
                <a:spcPts val="0"/>
              </a:spcBef>
              <a:spcAft>
                <a:spcPts val="0"/>
              </a:spcAft>
            </a:pPr>
            <a:endParaRPr lang="en-US"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000" b="1" dirty="0">
                <a:latin typeface="Times New Roman" panose="02020603050405020304" pitchFamily="18" charset="0"/>
                <a:cs typeface="Times New Roman" panose="02020603050405020304" pitchFamily="18" charset="0"/>
              </a:rPr>
              <a:t>2 Corinthians 13:5 … </a:t>
            </a:r>
            <a:r>
              <a:rPr lang="en-US" sz="2000" dirty="0">
                <a:latin typeface="Times New Roman" panose="02020603050405020304" pitchFamily="18" charset="0"/>
                <a:cs typeface="Times New Roman" panose="02020603050405020304" pitchFamily="18" charset="0"/>
              </a:rPr>
              <a:t>do you not recognize this about yourselves, that </a:t>
            </a:r>
            <a:r>
              <a:rPr lang="en-US" sz="2000" b="1" u="sng" dirty="0">
                <a:highlight>
                  <a:srgbClr val="FFFF00"/>
                </a:highlight>
                <a:latin typeface="Times New Roman" panose="02020603050405020304" pitchFamily="18" charset="0"/>
                <a:cs typeface="Times New Roman" panose="02020603050405020304" pitchFamily="18" charset="0"/>
              </a:rPr>
              <a:t>Jesus 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a:t>
            </a:r>
          </a:p>
          <a:p>
            <a:pPr marL="228600" marR="0">
              <a:lnSpc>
                <a:spcPct val="107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Romans 8:10</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If </a:t>
            </a:r>
            <a:r>
              <a:rPr lang="en-US" sz="2000" b="1" u="sng" dirty="0">
                <a:highlight>
                  <a:srgbClr val="FFFF00"/>
                </a:highlight>
                <a:latin typeface="Times New Roman" panose="02020603050405020304" pitchFamily="18" charset="0"/>
                <a:cs typeface="Times New Roman" panose="02020603050405020304" pitchFamily="18" charset="0"/>
              </a:rPr>
              <a:t>Christ is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though the body is dead because of sin, yet the spirit is alive because of righteousness. </a:t>
            </a:r>
          </a:p>
          <a:p>
            <a:pPr marL="228600">
              <a:lnSpc>
                <a:spcPct val="107000"/>
              </a:lnSpc>
            </a:pPr>
            <a:endParaRPr lang="en-US" sz="2000" dirty="0">
              <a:latin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Colossians 1:27 </a:t>
            </a:r>
            <a:r>
              <a:rPr lang="en-US" sz="2000" dirty="0">
                <a:latin typeface="Times New Roman" panose="02020603050405020304" pitchFamily="18" charset="0"/>
                <a:cs typeface="Times New Roman" panose="02020603050405020304" pitchFamily="18" charset="0"/>
              </a:rPr>
              <a:t> to whom God willed to make known what is the riches of the glory of this mystery among the Gentiles, which </a:t>
            </a:r>
            <a:r>
              <a:rPr lang="en-US" sz="2000" b="1" u="sng" dirty="0">
                <a:highlight>
                  <a:srgbClr val="FFFF00"/>
                </a:highlight>
                <a:latin typeface="Times New Roman" panose="02020603050405020304" pitchFamily="18" charset="0"/>
                <a:cs typeface="Times New Roman" panose="02020603050405020304" pitchFamily="18" charset="0"/>
              </a:rPr>
              <a:t>is Christ </a:t>
            </a:r>
            <a:r>
              <a:rPr lang="en-US" sz="2000" b="1" u="sng" dirty="0">
                <a:highlight>
                  <a:srgbClr val="00FF00"/>
                </a:highlight>
                <a:latin typeface="Times New Roman" panose="02020603050405020304" pitchFamily="18" charset="0"/>
                <a:cs typeface="Times New Roman" panose="02020603050405020304" pitchFamily="18" charset="0"/>
              </a:rPr>
              <a:t>in you</a:t>
            </a:r>
            <a:r>
              <a:rPr lang="en-US" sz="2000" dirty="0">
                <a:latin typeface="Times New Roman" panose="02020603050405020304" pitchFamily="18" charset="0"/>
                <a:cs typeface="Times New Roman" panose="02020603050405020304" pitchFamily="18" charset="0"/>
              </a:rPr>
              <a:t>, the hope of glory. </a:t>
            </a:r>
          </a:p>
          <a:p>
            <a:pPr marL="228600">
              <a:lnSpc>
                <a:spcPct val="107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07000"/>
              </a:lnSpc>
            </a:pPr>
            <a:r>
              <a:rPr lang="en-US" sz="2000" b="1" dirty="0">
                <a:latin typeface="Times New Roman" panose="02020603050405020304" pitchFamily="18" charset="0"/>
                <a:cs typeface="Times New Roman" panose="02020603050405020304" pitchFamily="18" charset="0"/>
              </a:rPr>
              <a:t>Galatians 2:20 …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 </a:t>
            </a:r>
            <a:r>
              <a:rPr lang="en-US" sz="2000" b="1" u="sng" dirty="0">
                <a:highlight>
                  <a:srgbClr val="00FF00"/>
                </a:highlight>
                <a:latin typeface="Times New Roman" panose="02020603050405020304" pitchFamily="18" charset="0"/>
                <a:cs typeface="Times New Roman" panose="02020603050405020304" pitchFamily="18" charset="0"/>
              </a:rPr>
              <a:t>lives in me</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420646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416320"/>
          </a:xfrm>
          <a:prstGeom prst="rect">
            <a:avLst/>
          </a:prstGeom>
          <a:noFill/>
        </p:spPr>
        <p:txBody>
          <a:bodyPr wrap="square" rtlCol="0">
            <a:spAutoFit/>
          </a:bodyPr>
          <a:lstStyle/>
          <a:p>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God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And having been united to Christ, God dwells within us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2:13</a:t>
            </a:r>
            <a:r>
              <a:rPr lang="en-US" sz="2400" dirty="0">
                <a:latin typeface="Times New Roman" panose="02020603050405020304" pitchFamily="18" charset="0"/>
                <a:cs typeface="Times New Roman" panose="02020603050405020304" pitchFamily="18" charset="0"/>
              </a:rPr>
              <a:t> for it is </a:t>
            </a:r>
            <a:r>
              <a:rPr lang="en-US" sz="2400" b="1" u="sng" dirty="0">
                <a:highlight>
                  <a:srgbClr val="FFFF00"/>
                </a:highlight>
                <a:latin typeface="Times New Roman" panose="02020603050405020304" pitchFamily="18" charset="0"/>
                <a:cs typeface="Times New Roman" panose="02020603050405020304" pitchFamily="18" charset="0"/>
              </a:rPr>
              <a:t>God who is at work </a:t>
            </a:r>
            <a:r>
              <a:rPr lang="en-US" sz="2400" b="1" u="sng" dirty="0">
                <a:highlight>
                  <a:srgbClr val="00FF00"/>
                </a:highlight>
                <a:latin typeface="Times New Roman" panose="02020603050405020304" pitchFamily="18" charset="0"/>
                <a:cs typeface="Times New Roman" panose="02020603050405020304" pitchFamily="18" charset="0"/>
              </a:rPr>
              <a:t>in you</a:t>
            </a:r>
            <a:r>
              <a:rPr lang="en-US" sz="2400" dirty="0">
                <a:latin typeface="Times New Roman" panose="02020603050405020304" pitchFamily="18" charset="0"/>
                <a:cs typeface="Times New Roman" panose="02020603050405020304" pitchFamily="18" charset="0"/>
              </a:rPr>
              <a:t>, both to will and to work for </a:t>
            </a:r>
            <a:r>
              <a:rPr lang="en-US" sz="2400" i="1"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good pleasure.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8296871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15060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Holy Spirit:  </a:t>
            </a:r>
            <a:r>
              <a:rPr lang="en-US" sz="2400" dirty="0">
                <a:latin typeface="Times New Roman" panose="02020603050405020304" pitchFamily="18" charset="0"/>
                <a:cs typeface="Times New Roman" panose="02020603050405020304" pitchFamily="18" charset="0"/>
              </a:rPr>
              <a:t>And having been united to Christ and to God the Father, we are likewise united to the Holy Spirit who dwells within us.</a:t>
            </a:r>
          </a:p>
          <a:p>
            <a:endParaRPr lang="en-US" sz="2400" dirty="0">
              <a:latin typeface="Times New Roman" panose="02020603050405020304" pitchFamily="18" charset="0"/>
              <a:cs typeface="Times New Roman" panose="02020603050405020304" pitchFamily="18" charset="0"/>
            </a:endParaRPr>
          </a:p>
          <a:p>
            <a:pPr marL="228600">
              <a:lnSpc>
                <a:spcPct val="107000"/>
              </a:lnSpc>
            </a:pPr>
            <a:r>
              <a:rPr lang="en-US" sz="2400" b="1" dirty="0">
                <a:latin typeface="Times New Roman" panose="02020603050405020304" pitchFamily="18" charset="0"/>
                <a:cs typeface="Times New Roman" panose="02020603050405020304" pitchFamily="18" charset="0"/>
              </a:rPr>
              <a:t>2 Timothy 1:14 </a:t>
            </a:r>
            <a:r>
              <a:rPr lang="en-US" sz="2400" dirty="0">
                <a:latin typeface="Times New Roman" panose="02020603050405020304" pitchFamily="18" charset="0"/>
                <a:cs typeface="Times New Roman" panose="02020603050405020304" pitchFamily="18" charset="0"/>
              </a:rPr>
              <a:t>Guard, through the </a:t>
            </a:r>
            <a:r>
              <a:rPr lang="en-US" sz="2400" b="1" u="sng" dirty="0">
                <a:highlight>
                  <a:srgbClr val="FFFF00"/>
                </a:highlight>
                <a:latin typeface="Times New Roman" panose="02020603050405020304" pitchFamily="18" charset="0"/>
                <a:cs typeface="Times New Roman" panose="02020603050405020304" pitchFamily="18" charset="0"/>
              </a:rPr>
              <a:t>Holy Spirit who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us</a:t>
            </a:r>
            <a:r>
              <a:rPr lang="en-US" sz="2400" dirty="0">
                <a:latin typeface="Times New Roman" panose="02020603050405020304" pitchFamily="18" charset="0"/>
                <a:cs typeface="Times New Roman" panose="02020603050405020304" pitchFamily="18" charset="0"/>
              </a:rPr>
              <a:t>, the treasure which has been entrusted to </a:t>
            </a:r>
            <a:r>
              <a:rPr lang="en-US" sz="2400" i="1"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Romans 8:9 </a:t>
            </a:r>
            <a:r>
              <a:rPr lang="en-US" sz="2400" dirty="0">
                <a:latin typeface="Times New Roman" panose="02020603050405020304" pitchFamily="18" charset="0"/>
                <a:cs typeface="Times New Roman" panose="02020603050405020304" pitchFamily="18" charset="0"/>
              </a:rPr>
              <a:t>However, you are not in the flesh but </a:t>
            </a:r>
            <a:r>
              <a:rPr lang="en-US" sz="2400" b="1" u="sng" dirty="0">
                <a:highlight>
                  <a:srgbClr val="FFFF00"/>
                </a:highlight>
                <a:latin typeface="Times New Roman" panose="02020603050405020304" pitchFamily="18" charset="0"/>
                <a:cs typeface="Times New Roman" panose="02020603050405020304" pitchFamily="18" charset="0"/>
              </a:rPr>
              <a:t>in the Spirit</a:t>
            </a:r>
            <a:r>
              <a:rPr lang="en-US" sz="2400" dirty="0">
                <a:latin typeface="Times New Roman" panose="02020603050405020304" pitchFamily="18" charset="0"/>
                <a:cs typeface="Times New Roman" panose="02020603050405020304" pitchFamily="18" charset="0"/>
              </a:rPr>
              <a:t>, if indeed </a:t>
            </a:r>
            <a:r>
              <a:rPr lang="en-US" sz="2400" b="1" u="sng" dirty="0">
                <a:highlight>
                  <a:srgbClr val="FFFF00"/>
                </a:highlight>
                <a:latin typeface="Times New Roman" panose="02020603050405020304" pitchFamily="18" charset="0"/>
                <a:cs typeface="Times New Roman" panose="02020603050405020304" pitchFamily="18" charset="0"/>
              </a:rPr>
              <a:t>the Spirit of God </a:t>
            </a:r>
            <a:r>
              <a:rPr lang="en-US" sz="2400" b="1" u="sng" dirty="0">
                <a:highlight>
                  <a:srgbClr val="00FF00"/>
                </a:highlight>
                <a:latin typeface="Times New Roman" panose="02020603050405020304" pitchFamily="18" charset="0"/>
                <a:cs typeface="Times New Roman" panose="02020603050405020304" pitchFamily="18" charset="0"/>
              </a:rPr>
              <a:t>dwells</a:t>
            </a:r>
            <a:r>
              <a:rPr lang="en-US" sz="2400" b="1" u="sng" dirty="0">
                <a:highlight>
                  <a:srgbClr val="FFFF00"/>
                </a:highlight>
                <a:latin typeface="Times New Roman" panose="02020603050405020304" pitchFamily="18" charset="0"/>
                <a:cs typeface="Times New Roman" panose="02020603050405020304" pitchFamily="18" charset="0"/>
              </a:rPr>
              <a:t> in you</a:t>
            </a:r>
            <a:r>
              <a:rPr lang="en-US" sz="2400" dirty="0">
                <a:latin typeface="Times New Roman" panose="02020603050405020304" pitchFamily="18" charset="0"/>
                <a:cs typeface="Times New Roman" panose="02020603050405020304" pitchFamily="18" charset="0"/>
              </a:rPr>
              <a:t>. But if anyone does not have the </a:t>
            </a:r>
            <a:r>
              <a:rPr lang="en-US" sz="2400" b="1" u="sng" dirty="0">
                <a:highlight>
                  <a:srgbClr val="FFFF00"/>
                </a:highlight>
                <a:latin typeface="Times New Roman" panose="02020603050405020304" pitchFamily="18" charset="0"/>
                <a:cs typeface="Times New Roman" panose="02020603050405020304" pitchFamily="18" charset="0"/>
              </a:rPr>
              <a:t>Spirit of Christ</a:t>
            </a:r>
            <a:r>
              <a:rPr lang="en-US" sz="2400" dirty="0">
                <a:latin typeface="Times New Roman" panose="02020603050405020304" pitchFamily="18" charset="0"/>
                <a:cs typeface="Times New Roman" panose="02020603050405020304" pitchFamily="18" charset="0"/>
              </a:rPr>
              <a:t>, he does not belong to Him.</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5081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3785652"/>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Accordingly,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each son of God individually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has become the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 of God </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the Dwelling Place of God </a:t>
            </a:r>
          </a:p>
          <a:p>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kern="100" dirty="0">
                <a:effectLst/>
                <a:latin typeface="Times New Roman" panose="02020603050405020304" pitchFamily="18" charset="0"/>
                <a:ea typeface="Calibri" panose="020F0502020204030204" pitchFamily="34" charset="0"/>
              </a:rPr>
              <a:t>1 Corinthians 6:17-19 </a:t>
            </a:r>
            <a:r>
              <a:rPr lang="en-US" sz="2400" kern="100" dirty="0">
                <a:effectLst/>
                <a:latin typeface="Times New Roman" panose="02020603050405020304" pitchFamily="18" charset="0"/>
                <a:ea typeface="Calibri" panose="020F0502020204030204" pitchFamily="34" charset="0"/>
              </a:rPr>
              <a:t> But the one who </a:t>
            </a:r>
            <a:r>
              <a:rPr lang="en-US" sz="2400" b="1" u="sng" kern="100" dirty="0">
                <a:effectLst/>
                <a:highlight>
                  <a:srgbClr val="FFFF00"/>
                </a:highlight>
                <a:latin typeface="Times New Roman" panose="02020603050405020304" pitchFamily="18" charset="0"/>
                <a:ea typeface="Calibri" panose="020F0502020204030204" pitchFamily="34" charset="0"/>
              </a:rPr>
              <a:t>joins himself to the Lord</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is </a:t>
            </a:r>
            <a:r>
              <a:rPr lang="en-US" sz="2400" b="1" u="sng" kern="100" dirty="0">
                <a:effectLst/>
                <a:highlight>
                  <a:srgbClr val="FFFF00"/>
                </a:highlight>
                <a:latin typeface="Times New Roman" panose="02020603050405020304" pitchFamily="18" charset="0"/>
                <a:ea typeface="Calibri" panose="020F0502020204030204" pitchFamily="34" charset="0"/>
              </a:rPr>
              <a:t>one spirit </a:t>
            </a:r>
            <a:r>
              <a:rPr lang="en-US" sz="2400" b="1" i="1" u="sng" kern="100" dirty="0">
                <a:effectLst/>
                <a:highlight>
                  <a:srgbClr val="FFFF00"/>
                </a:highlight>
                <a:latin typeface="Times New Roman" panose="02020603050405020304" pitchFamily="18" charset="0"/>
                <a:ea typeface="Calibri" panose="020F0502020204030204" pitchFamily="34" charset="0"/>
              </a:rPr>
              <a:t>with Him</a:t>
            </a:r>
            <a:r>
              <a:rPr lang="en-US" sz="2400" i="1" kern="100" dirty="0">
                <a:effectLst/>
                <a:latin typeface="Times New Roman" panose="02020603050405020304" pitchFamily="18" charset="0"/>
                <a:ea typeface="Calibri" panose="020F0502020204030204" pitchFamily="34" charset="0"/>
              </a:rPr>
              <a:t>…</a:t>
            </a:r>
            <a:r>
              <a:rPr lang="en-US" sz="2400" kern="100" dirty="0">
                <a:effectLst/>
                <a:latin typeface="Times New Roman" panose="02020603050405020304" pitchFamily="18" charset="0"/>
                <a:ea typeface="Calibri" panose="020F0502020204030204" pitchFamily="34" charset="0"/>
              </a:rPr>
              <a:t>.</a:t>
            </a:r>
            <a:r>
              <a:rPr lang="en-US" sz="2400" kern="100" baseline="30000" dirty="0">
                <a:solidFill>
                  <a:srgbClr val="000000"/>
                </a:solidFill>
                <a:latin typeface="Times New Roman" panose="02020603050405020304" pitchFamily="18" charset="0"/>
                <a:ea typeface="Calibri" panose="020F0502020204030204" pitchFamily="34" charset="0"/>
              </a:rPr>
              <a:t>19</a:t>
            </a:r>
            <a:r>
              <a:rPr lang="en-US" sz="2400" kern="100" baseline="30000" dirty="0">
                <a:solidFill>
                  <a:srgbClr val="000000"/>
                </a:solidFill>
                <a:effectLs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 Or do you not know that </a:t>
            </a:r>
            <a:r>
              <a:rPr lang="en-US" sz="2400" b="1" u="sng" kern="100" dirty="0">
                <a:effectLst/>
                <a:highlight>
                  <a:srgbClr val="FFFF00"/>
                </a:highlight>
                <a:latin typeface="Times New Roman" panose="02020603050405020304" pitchFamily="18" charset="0"/>
                <a:ea typeface="Calibri" panose="020F0502020204030204" pitchFamily="34" charset="0"/>
              </a:rPr>
              <a:t>your body is a </a:t>
            </a:r>
            <a:r>
              <a:rPr lang="en-US" sz="2400" b="1" u="sng" kern="100" dirty="0">
                <a:effectLst/>
                <a:highlight>
                  <a:srgbClr val="00FF00"/>
                </a:highlight>
                <a:latin typeface="Times New Roman" panose="02020603050405020304" pitchFamily="18" charset="0"/>
                <a:ea typeface="Calibri" panose="020F0502020204030204" pitchFamily="34" charset="0"/>
              </a:rPr>
              <a:t>temple</a:t>
            </a:r>
            <a:r>
              <a:rPr lang="en-US" sz="2400" kern="100" dirty="0">
                <a:effectLst/>
                <a:latin typeface="Times New Roman" panose="02020603050405020304" pitchFamily="18" charset="0"/>
                <a:ea typeface="Calibri" panose="020F0502020204030204" pitchFamily="34" charset="0"/>
              </a:rPr>
              <a:t> (dwelling place)</a:t>
            </a:r>
            <a:r>
              <a:rPr lang="en-US" sz="2400" b="1" u="sng" kern="100" dirty="0">
                <a:effectLst/>
                <a:highlight>
                  <a:srgbClr val="FFFF00"/>
                </a:highlight>
                <a:latin typeface="Times New Roman" panose="02020603050405020304" pitchFamily="18" charset="0"/>
                <a:ea typeface="Calibri" panose="020F0502020204030204" pitchFamily="34" charset="0"/>
              </a:rPr>
              <a:t> of the Holy Spirit</a:t>
            </a:r>
            <a:r>
              <a:rPr lang="en-US" sz="2400" kern="100" dirty="0">
                <a:effectLst/>
                <a:highlight>
                  <a:srgbClr val="FFFF00"/>
                </a:highlight>
                <a:latin typeface="Times New Roman" panose="02020603050405020304" pitchFamily="18" charset="0"/>
                <a:ea typeface="Calibri" panose="020F0502020204030204" pitchFamily="34" charset="0"/>
              </a:rPr>
              <a:t> </a:t>
            </a:r>
            <a:r>
              <a:rPr lang="en-US" sz="2400" kern="100" dirty="0">
                <a:effectLst/>
                <a:latin typeface="Times New Roman" panose="02020603050405020304" pitchFamily="18" charset="0"/>
                <a:ea typeface="Calibri" panose="020F0502020204030204" pitchFamily="34" charset="0"/>
              </a:rPr>
              <a:t>who is </a:t>
            </a:r>
            <a:r>
              <a:rPr lang="en-US" sz="2400" b="1" u="sng" kern="100" dirty="0">
                <a:effectLst/>
                <a:highlight>
                  <a:srgbClr val="00FF00"/>
                </a:highlight>
                <a:latin typeface="Times New Roman" panose="02020603050405020304" pitchFamily="18" charset="0"/>
                <a:ea typeface="Calibri" panose="020F0502020204030204" pitchFamily="34" charset="0"/>
              </a:rPr>
              <a:t>in you</a:t>
            </a:r>
            <a:r>
              <a:rPr lang="en-US" sz="2400" kern="100" dirty="0">
                <a:effectLst/>
                <a:latin typeface="Times New Roman" panose="02020603050405020304" pitchFamily="18" charset="0"/>
                <a:ea typeface="Calibri" panose="020F0502020204030204" pitchFamily="34" charset="0"/>
              </a:rPr>
              <a:t>, whom you have from God….</a:t>
            </a:r>
          </a:p>
          <a:p>
            <a:endParaRPr lang="en-US" sz="2400" kern="100" dirty="0">
              <a:latin typeface="Times New Roman" panose="02020603050405020304" pitchFamily="18" charset="0"/>
              <a:ea typeface="Calibri" panose="020F0502020204030204" pitchFamily="34" charset="0"/>
            </a:endParaRPr>
          </a:p>
          <a:p>
            <a:r>
              <a:rPr lang="en-US" sz="2400" b="1" dirty="0">
                <a:latin typeface="Times New Roman" panose="02020603050405020304" pitchFamily="18" charset="0"/>
                <a:cs typeface="Times New Roman" panose="02020603050405020304" pitchFamily="18" charset="0"/>
              </a:rPr>
              <a:t>1 Corinthians 3:16 </a:t>
            </a:r>
            <a:r>
              <a:rPr lang="en-US" sz="2400" dirty="0">
                <a:latin typeface="Times New Roman" panose="02020603050405020304" pitchFamily="18" charset="0"/>
                <a:cs typeface="Times New Roman" panose="02020603050405020304" pitchFamily="18" charset="0"/>
              </a:rPr>
              <a:t>Do you not know that </a:t>
            </a:r>
            <a:r>
              <a:rPr lang="en-US" sz="2400" b="1" u="sng" dirty="0">
                <a:highlight>
                  <a:srgbClr val="FFFF00"/>
                </a:highlight>
                <a:latin typeface="Times New Roman" panose="02020603050405020304" pitchFamily="18" charset="0"/>
                <a:cs typeface="Times New Roman" panose="02020603050405020304" pitchFamily="18" charset="0"/>
              </a:rPr>
              <a:t>you are a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and </a:t>
            </a:r>
            <a:r>
              <a:rPr lang="en-US" sz="2400" i="1" dirty="0">
                <a:latin typeface="Times New Roman" panose="02020603050405020304" pitchFamily="18" charset="0"/>
                <a:cs typeface="Times New Roman" panose="02020603050405020304" pitchFamily="18" charset="0"/>
              </a:rPr>
              <a:t>that</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Spirit of God </a:t>
            </a:r>
            <a:r>
              <a:rPr lang="en-US" sz="2400" b="1" u="sng" dirty="0">
                <a:highlight>
                  <a:srgbClr val="00FF00"/>
                </a:highlight>
                <a:latin typeface="Times New Roman" panose="02020603050405020304" pitchFamily="18" charset="0"/>
                <a:cs typeface="Times New Roman" panose="02020603050405020304" pitchFamily="18" charset="0"/>
              </a:rPr>
              <a:t>dwells in you</a:t>
            </a:r>
            <a:r>
              <a:rPr lang="en-US" sz="2400" dirty="0">
                <a:latin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endParaRPr>
          </a:p>
          <a:p>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8747978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65741" y="797131"/>
            <a:ext cx="12072471" cy="5632311"/>
          </a:xfrm>
          <a:prstGeom prst="rect">
            <a:avLst/>
          </a:prstGeom>
          <a:noFill/>
        </p:spPr>
        <p:txBody>
          <a:bodyPr wrap="square" rtlCol="0">
            <a:spAutoFit/>
          </a:bodyPr>
          <a:lstStyle/>
          <a:p>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If the sons of God individually are a temple (dwelling place) of God, it follows therefore that the church is also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temple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(dwelling place),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household</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(family), and a </a:t>
            </a:r>
            <a:r>
              <a:rPr lang="en-US" sz="2400" b="1"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 of God</a:t>
            </a:r>
          </a:p>
          <a:p>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2:5 </a:t>
            </a:r>
            <a:r>
              <a:rPr lang="en-US" sz="2400" b="1" u="sng" dirty="0">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(the saints) also, as </a:t>
            </a:r>
            <a:r>
              <a:rPr lang="en-US" sz="2400" b="1" u="sng" dirty="0">
                <a:highlight>
                  <a:srgbClr val="FFFF00"/>
                </a:highlight>
                <a:latin typeface="Times New Roman" panose="02020603050405020304" pitchFamily="18" charset="0"/>
                <a:cs typeface="Times New Roman" panose="02020603050405020304" pitchFamily="18" charset="0"/>
              </a:rPr>
              <a:t>living stones</a:t>
            </a:r>
            <a:r>
              <a:rPr lang="en-US" sz="2400" dirty="0">
                <a:latin typeface="Times New Roman" panose="02020603050405020304" pitchFamily="18" charset="0"/>
                <a:cs typeface="Times New Roman" panose="02020603050405020304" pitchFamily="18" charset="0"/>
              </a:rPr>
              <a:t>, are being </a:t>
            </a:r>
            <a:r>
              <a:rPr lang="en-US" sz="2400" b="1" u="sng" dirty="0">
                <a:highlight>
                  <a:srgbClr val="FFFF00"/>
                </a:highlight>
                <a:latin typeface="Times New Roman" panose="02020603050405020304" pitchFamily="18" charset="0"/>
                <a:cs typeface="Times New Roman" panose="02020603050405020304" pitchFamily="18" charset="0"/>
              </a:rPr>
              <a:t>built up as a spiritual </a:t>
            </a:r>
            <a:r>
              <a:rPr lang="en-US" sz="2400" b="1" u="sng" dirty="0">
                <a:highlight>
                  <a:srgbClr val="00FF00"/>
                </a:highlight>
                <a:latin typeface="Times New Roman" panose="02020603050405020304" pitchFamily="18" charset="0"/>
                <a:cs typeface="Times New Roman" panose="02020603050405020304" pitchFamily="18" charset="0"/>
              </a:rPr>
              <a:t>house </a:t>
            </a:r>
            <a:r>
              <a:rPr lang="en-US" sz="2400" dirty="0">
                <a:latin typeface="Times New Roman" panose="02020603050405020304" pitchFamily="18" charset="0"/>
                <a:cs typeface="Times New Roman" panose="02020603050405020304" pitchFamily="18" charset="0"/>
              </a:rPr>
              <a:t>for a </a:t>
            </a:r>
            <a:r>
              <a:rPr lang="en-US" sz="2400" b="1" u="sng" dirty="0">
                <a:highlight>
                  <a:srgbClr val="FFFF00"/>
                </a:highlight>
                <a:latin typeface="Times New Roman" panose="02020603050405020304" pitchFamily="18" charset="0"/>
                <a:cs typeface="Times New Roman" panose="02020603050405020304" pitchFamily="18" charset="0"/>
              </a:rPr>
              <a:t>holy priesthood</a:t>
            </a:r>
            <a:r>
              <a:rPr lang="en-US" sz="2400" dirty="0">
                <a:latin typeface="Times New Roman" panose="02020603050405020304" pitchFamily="18" charset="0"/>
                <a:cs typeface="Times New Roman" panose="02020603050405020304" pitchFamily="18" charset="0"/>
              </a:rPr>
              <a:t>, to offer up </a:t>
            </a:r>
            <a:r>
              <a:rPr lang="en-US" sz="2400" b="1" u="sng" dirty="0">
                <a:highlight>
                  <a:srgbClr val="FFFF00"/>
                </a:highlight>
                <a:latin typeface="Times New Roman" panose="02020603050405020304" pitchFamily="18" charset="0"/>
                <a:cs typeface="Times New Roman" panose="02020603050405020304" pitchFamily="18" charset="0"/>
              </a:rPr>
              <a:t>spiritual sacrifices </a:t>
            </a:r>
            <a:r>
              <a:rPr lang="en-US" sz="2400" dirty="0">
                <a:latin typeface="Times New Roman" panose="02020603050405020304" pitchFamily="18" charset="0"/>
                <a:cs typeface="Times New Roman" panose="02020603050405020304" pitchFamily="18" charset="0"/>
              </a:rPr>
              <a:t>acceptable to God through Jesus Christ.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2:19-22 </a:t>
            </a:r>
            <a:r>
              <a:rPr lang="en-US" sz="2400" dirty="0">
                <a:latin typeface="Times New Roman" panose="02020603050405020304" pitchFamily="18" charset="0"/>
                <a:cs typeface="Times New Roman" panose="02020603050405020304" pitchFamily="18" charset="0"/>
              </a:rPr>
              <a:t>(Having entered Christ’s Kingdom) So then you are no longer strangers and aliens, but you are </a:t>
            </a:r>
            <a:r>
              <a:rPr lang="en-US" sz="2400" b="1" u="sng" dirty="0">
                <a:highlight>
                  <a:srgbClr val="FFFF00"/>
                </a:highlight>
                <a:latin typeface="Times New Roman" panose="02020603050405020304" pitchFamily="18" charset="0"/>
                <a:cs typeface="Times New Roman" panose="02020603050405020304" pitchFamily="18" charset="0"/>
              </a:rPr>
              <a:t>fellow citizens with the saints</a:t>
            </a:r>
            <a:r>
              <a:rPr lang="en-US" sz="2400" dirty="0">
                <a:latin typeface="Times New Roman" panose="02020603050405020304" pitchFamily="18" charset="0"/>
                <a:cs typeface="Times New Roman" panose="02020603050405020304" pitchFamily="18" charset="0"/>
              </a:rPr>
              <a:t>, and are of </a:t>
            </a:r>
            <a:r>
              <a:rPr lang="en-US" sz="2400" b="1" u="sng" dirty="0">
                <a:highlight>
                  <a:srgbClr val="FFFF00"/>
                </a:highlight>
                <a:latin typeface="Times New Roman" panose="02020603050405020304" pitchFamily="18" charset="0"/>
                <a:cs typeface="Times New Roman" panose="02020603050405020304" pitchFamily="18" charset="0"/>
              </a:rPr>
              <a:t>God's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dirty="0">
                <a:latin typeface="Times New Roman" panose="02020603050405020304" pitchFamily="18" charset="0"/>
                <a:cs typeface="Times New Roman" panose="02020603050405020304" pitchFamily="18" charset="0"/>
              </a:rPr>
              <a:t> (</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having been built on the foundation of the apostles and prophets, Christ Jesus Himself being the corner </a:t>
            </a:r>
            <a:r>
              <a:rPr lang="en-US" sz="2400" i="1" dirty="0">
                <a:latin typeface="Times New Roman" panose="02020603050405020304" pitchFamily="18" charset="0"/>
                <a:cs typeface="Times New Roman" panose="02020603050405020304" pitchFamily="18" charset="0"/>
              </a:rPr>
              <a:t>stone,</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in whom </a:t>
            </a:r>
            <a:r>
              <a:rPr lang="en-US" sz="2400" b="1" u="sng" dirty="0">
                <a:highlight>
                  <a:srgbClr val="FFFF00"/>
                </a:highlight>
                <a:latin typeface="Times New Roman" panose="02020603050405020304" pitchFamily="18" charset="0"/>
                <a:cs typeface="Times New Roman" panose="02020603050405020304" pitchFamily="18" charset="0"/>
              </a:rPr>
              <a:t>the whole </a:t>
            </a:r>
            <a:r>
              <a:rPr lang="en-US" sz="2400" b="1" u="sng" dirty="0">
                <a:highlight>
                  <a:srgbClr val="00FF00"/>
                </a:highlight>
                <a:latin typeface="Times New Roman" panose="02020603050405020304" pitchFamily="18" charset="0"/>
                <a:cs typeface="Times New Roman" panose="02020603050405020304" pitchFamily="18" charset="0"/>
              </a:rPr>
              <a:t>building</a:t>
            </a:r>
            <a:r>
              <a:rPr lang="en-US" sz="2400" dirty="0">
                <a:highlight>
                  <a:srgbClr val="00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being fitted together, is growing into </a:t>
            </a:r>
            <a:r>
              <a:rPr lang="en-US" sz="2400" b="1" u="sng" dirty="0">
                <a:highlight>
                  <a:srgbClr val="FFFF00"/>
                </a:highlight>
                <a:latin typeface="Times New Roman" panose="02020603050405020304" pitchFamily="18" charset="0"/>
                <a:cs typeface="Times New Roman" panose="02020603050405020304" pitchFamily="18" charset="0"/>
              </a:rPr>
              <a:t>a holy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b="1" u="sng" dirty="0">
                <a:highlight>
                  <a:srgbClr val="FFFF00"/>
                </a:highlight>
                <a:latin typeface="Times New Roman" panose="02020603050405020304" pitchFamily="18" charset="0"/>
                <a:cs typeface="Times New Roman" panose="02020603050405020304" pitchFamily="18" charset="0"/>
              </a:rPr>
              <a:t> in the Lord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22 </a:t>
            </a:r>
            <a:r>
              <a:rPr lang="en-US" sz="2400" dirty="0">
                <a:latin typeface="Times New Roman" panose="02020603050405020304" pitchFamily="18" charset="0"/>
                <a:cs typeface="Times New Roman" panose="02020603050405020304" pitchFamily="18" charset="0"/>
              </a:rPr>
              <a:t> in whom you also are being built together into </a:t>
            </a:r>
            <a:r>
              <a:rPr lang="en-US" sz="2400" b="1" u="sng" dirty="0">
                <a:highlight>
                  <a:srgbClr val="FFFF00"/>
                </a:highlight>
                <a:latin typeface="Times New Roman" panose="02020603050405020304" pitchFamily="18" charset="0"/>
                <a:cs typeface="Times New Roman" panose="02020603050405020304" pitchFamily="18" charset="0"/>
              </a:rPr>
              <a:t>a </a:t>
            </a:r>
            <a:r>
              <a:rPr lang="en-US" sz="2400" b="1" u="sng" dirty="0">
                <a:highlight>
                  <a:srgbClr val="00FF00"/>
                </a:highlight>
                <a:latin typeface="Times New Roman" panose="02020603050405020304" pitchFamily="18" charset="0"/>
                <a:cs typeface="Times New Roman" panose="02020603050405020304" pitchFamily="18" charset="0"/>
              </a:rPr>
              <a:t>dwelling</a:t>
            </a:r>
            <a:r>
              <a:rPr lang="en-US" sz="2400" b="1" u="sng" dirty="0">
                <a:highlight>
                  <a:srgbClr val="FFFF00"/>
                </a:highlight>
                <a:latin typeface="Times New Roman" panose="02020603050405020304" pitchFamily="18" charset="0"/>
                <a:cs typeface="Times New Roman" panose="02020603050405020304" pitchFamily="18" charset="0"/>
              </a:rPr>
              <a:t> of God in the Spirit</a:t>
            </a:r>
            <a:r>
              <a:rPr lang="en-US" sz="2400" dirty="0">
                <a:latin typeface="Times New Roman" panose="02020603050405020304" pitchFamily="18" charset="0"/>
                <a:cs typeface="Times New Roman" panose="02020603050405020304" pitchFamily="18" charset="0"/>
              </a:rPr>
              <a:t>. </a:t>
            </a:r>
          </a:p>
          <a:p>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Galatians 6:10 </a:t>
            </a:r>
            <a:r>
              <a:rPr lang="en-US" sz="2400" dirty="0">
                <a:latin typeface="Times New Roman" panose="02020603050405020304" pitchFamily="18" charset="0"/>
                <a:cs typeface="Times New Roman" panose="02020603050405020304" pitchFamily="18" charset="0"/>
              </a:rPr>
              <a:t> So then, while we have opportunity, let us do good to all people, and especially to those who are of the </a:t>
            </a:r>
            <a:r>
              <a:rPr lang="en-US" sz="2400" b="1" u="sng" dirty="0">
                <a:highlight>
                  <a:srgbClr val="00FF00"/>
                </a:highlight>
                <a:latin typeface="Times New Roman" panose="02020603050405020304" pitchFamily="18" charset="0"/>
                <a:cs typeface="Times New Roman" panose="02020603050405020304" pitchFamily="18" charset="0"/>
              </a:rPr>
              <a:t>household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oikeios</a:t>
            </a:r>
            <a:r>
              <a:rPr lang="en-US" sz="2400" dirty="0">
                <a:latin typeface="Times New Roman" panose="02020603050405020304" pitchFamily="18" charset="0"/>
                <a:cs typeface="Times New Roman" panose="02020603050405020304" pitchFamily="18" charset="0"/>
              </a:rPr>
              <a:t> - house, dwelling, family),</a:t>
            </a:r>
            <a:r>
              <a:rPr lang="en-US" sz="2400" b="1" u="sng" dirty="0">
                <a:highlight>
                  <a:srgbClr val="FFFF00"/>
                </a:highlight>
                <a:latin typeface="Times New Roman" panose="02020603050405020304" pitchFamily="18" charset="0"/>
                <a:cs typeface="Times New Roman" panose="02020603050405020304" pitchFamily="18" charset="0"/>
              </a:rPr>
              <a:t> of the faith</a:t>
            </a:r>
            <a:r>
              <a:rPr lang="en-US" sz="2400" dirty="0">
                <a:latin typeface="Times New Roman" panose="02020603050405020304" pitchFamily="18" charset="0"/>
                <a:cs typeface="Times New Roman" panose="02020603050405020304" pitchFamily="18" charset="0"/>
              </a:rPr>
              <a:t>. </a:t>
            </a:r>
            <a:endParaRPr lang="en-US" sz="2400" dirty="0"/>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596214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154984"/>
          </a:xfrm>
          <a:prstGeom prst="rect">
            <a:avLst/>
          </a:prstGeom>
          <a:noFill/>
        </p:spPr>
        <p:txBody>
          <a:bodyPr wrap="square" rtlCol="0">
            <a:spAutoFit/>
          </a:bodyPr>
          <a:lstStyle/>
          <a:p>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Chronicles 28:3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God said to me, 'You shall not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house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My name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you are a man of war and have shed blood.</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Kings 6:1 </a:t>
            </a:r>
            <a:r>
              <a:rPr lang="en-US" sz="2400" dirty="0">
                <a:latin typeface="Times New Roman" panose="02020603050405020304" pitchFamily="18" charset="0"/>
                <a:cs typeface="Times New Roman" panose="02020603050405020304" pitchFamily="18" charset="0"/>
              </a:rPr>
              <a:t>Now it came about in the four hundred and eightieth year after the sons of Israel came out of the land of Egypt, in the fourth year of Solomon's reign over Israel, in the month of Ziv which is the second month, that </a:t>
            </a:r>
            <a:r>
              <a:rPr lang="en-US" sz="2400" b="1" u="sng" dirty="0">
                <a:highlight>
                  <a:srgbClr val="FFFF00"/>
                </a:highlight>
                <a:latin typeface="Times New Roman" panose="02020603050405020304" pitchFamily="18" charset="0"/>
                <a:cs typeface="Times New Roman" panose="02020603050405020304" pitchFamily="18" charset="0"/>
              </a:rPr>
              <a:t>he began to build the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of the </a:t>
            </a:r>
            <a:r>
              <a:rPr lang="en-US" sz="2400" b="1" u="sng" cap="small" dirty="0">
                <a:effectLst/>
                <a:highlight>
                  <a:srgbClr val="FFFF00"/>
                </a:highlight>
                <a:latin typeface="Times New Roman" panose="02020603050405020304" pitchFamily="18" charset="0"/>
                <a:cs typeface="Times New Roman" panose="02020603050405020304" pitchFamily="18" charset="0"/>
              </a:rPr>
              <a:t>LORD</a:t>
            </a:r>
            <a:r>
              <a:rPr lang="en-US" sz="2400"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26217464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3647"/>
          </a:xfrm>
          <a:prstGeom prst="rect">
            <a:avLst/>
          </a:prstGeom>
          <a:noFill/>
        </p:spPr>
        <p:txBody>
          <a:bodyPr wrap="square" rtlCol="0">
            <a:sp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Timothy 3:15</a:t>
            </a:r>
            <a:r>
              <a:rPr lang="en-US" sz="2400" dirty="0">
                <a:latin typeface="Times New Roman" panose="02020603050405020304" pitchFamily="18" charset="0"/>
                <a:cs typeface="Times New Roman" panose="02020603050405020304" pitchFamily="18" charset="0"/>
              </a:rPr>
              <a:t> but in case I am delayed, </a:t>
            </a:r>
            <a:r>
              <a:rPr lang="en-US" sz="2400" i="1" dirty="0">
                <a:latin typeface="Times New Roman" panose="02020603050405020304" pitchFamily="18" charset="0"/>
                <a:cs typeface="Times New Roman" panose="02020603050405020304" pitchFamily="18" charset="0"/>
              </a:rPr>
              <a:t>I write</a:t>
            </a:r>
            <a:r>
              <a:rPr lang="en-US" sz="2400" dirty="0">
                <a:latin typeface="Times New Roman" panose="02020603050405020304" pitchFamily="18" charset="0"/>
                <a:cs typeface="Times New Roman" panose="02020603050405020304" pitchFamily="18" charset="0"/>
              </a:rPr>
              <a:t> so that you will know how one ought to conduct himself in the </a:t>
            </a:r>
            <a:r>
              <a:rPr lang="en-US" sz="2400" b="1" u="sng" dirty="0">
                <a:highlight>
                  <a:srgbClr val="00FF00"/>
                </a:highlight>
                <a:latin typeface="Times New Roman" panose="02020603050405020304" pitchFamily="18" charset="0"/>
                <a:cs typeface="Times New Roman" panose="02020603050405020304" pitchFamily="18" charset="0"/>
              </a:rPr>
              <a:t>household</a:t>
            </a:r>
            <a:r>
              <a:rPr lang="en-US" sz="2400" b="1" u="sng" dirty="0">
                <a:highlight>
                  <a:srgbClr val="FFFF00"/>
                </a:highlight>
                <a:latin typeface="Times New Roman" panose="02020603050405020304" pitchFamily="18" charset="0"/>
                <a:cs typeface="Times New Roman" panose="02020603050405020304" pitchFamily="18" charset="0"/>
              </a:rPr>
              <a:t> of God </a:t>
            </a:r>
            <a:r>
              <a:rPr lang="en-US" sz="2400" dirty="0">
                <a:latin typeface="Times New Roman" panose="02020603050405020304" pitchFamily="18" charset="0"/>
                <a:cs typeface="Times New Roman" panose="02020603050405020304" pitchFamily="18" charset="0"/>
              </a:rPr>
              <a:t>(</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which is the </a:t>
            </a:r>
            <a:r>
              <a:rPr lang="en-US" sz="2400" b="1" u="sng" dirty="0">
                <a:highlight>
                  <a:srgbClr val="00FF00"/>
                </a:highlight>
                <a:latin typeface="Times New Roman" panose="02020603050405020304" pitchFamily="18" charset="0"/>
                <a:cs typeface="Times New Roman" panose="02020603050405020304" pitchFamily="18" charset="0"/>
              </a:rPr>
              <a:t>church</a:t>
            </a:r>
            <a:r>
              <a:rPr lang="en-US" sz="2400" b="1" u="sng" dirty="0">
                <a:highlight>
                  <a:srgbClr val="FFFF00"/>
                </a:highlight>
                <a:latin typeface="Times New Roman" panose="02020603050405020304" pitchFamily="18" charset="0"/>
                <a:cs typeface="Times New Roman" panose="02020603050405020304" pitchFamily="18" charset="0"/>
              </a:rPr>
              <a:t> of the living God</a:t>
            </a:r>
            <a:r>
              <a:rPr lang="en-US" sz="2400" dirty="0">
                <a:latin typeface="Times New Roman" panose="02020603050405020304" pitchFamily="18" charset="0"/>
                <a:cs typeface="Times New Roman" panose="02020603050405020304" pitchFamily="18" charset="0"/>
              </a:rPr>
              <a:t>, the pillar and support of the truth</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3:6 </a:t>
            </a:r>
            <a:r>
              <a:rPr lang="en-US" sz="2400" dirty="0">
                <a:latin typeface="Times New Roman" panose="02020603050405020304" pitchFamily="18" charset="0"/>
                <a:cs typeface="Times New Roman" panose="02020603050405020304" pitchFamily="18" charset="0"/>
              </a:rPr>
              <a:t>but </a:t>
            </a:r>
            <a:r>
              <a:rPr lang="en-US" sz="2400" b="1" u="sng" dirty="0">
                <a:highlight>
                  <a:srgbClr val="FFFF00"/>
                </a:highlight>
                <a:latin typeface="Times New Roman" panose="02020603050405020304" pitchFamily="18" charset="0"/>
                <a:cs typeface="Times New Roman" panose="02020603050405020304" pitchFamily="18" charset="0"/>
              </a:rPr>
              <a:t>Christ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was faithful</a:t>
            </a:r>
            <a:r>
              <a:rPr lang="en-US" sz="2400" dirty="0">
                <a:latin typeface="Times New Roman" panose="02020603050405020304" pitchFamily="18" charset="0"/>
                <a:cs typeface="Times New Roman" panose="02020603050405020304" pitchFamily="18" charset="0"/>
              </a:rPr>
              <a:t> as a </a:t>
            </a:r>
            <a:r>
              <a:rPr lang="en-US" sz="2400" b="1" u="sng" dirty="0">
                <a:highlight>
                  <a:srgbClr val="FFFF00"/>
                </a:highlight>
                <a:latin typeface="Times New Roman" panose="02020603050405020304" pitchFamily="18" charset="0"/>
                <a:cs typeface="Times New Roman" panose="02020603050405020304" pitchFamily="18" charset="0"/>
              </a:rPr>
              <a:t>Son over His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oikos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house, dwelling, family) —</a:t>
            </a:r>
            <a:r>
              <a:rPr lang="en-US" sz="2400" b="1" u="sng" dirty="0">
                <a:highlight>
                  <a:srgbClr val="FFFF00"/>
                </a:highlight>
                <a:latin typeface="Times New Roman" panose="02020603050405020304" pitchFamily="18" charset="0"/>
                <a:cs typeface="Times New Roman" panose="02020603050405020304" pitchFamily="18" charset="0"/>
              </a:rPr>
              <a:t>whose </a:t>
            </a:r>
            <a:r>
              <a:rPr lang="en-US" sz="2400" b="1" u="sng" dirty="0">
                <a:highlight>
                  <a:srgbClr val="00FF00"/>
                </a:highlight>
                <a:latin typeface="Times New Roman" panose="02020603050405020304" pitchFamily="18" charset="0"/>
                <a:cs typeface="Times New Roman" panose="02020603050405020304" pitchFamily="18" charset="0"/>
              </a:rPr>
              <a:t>house</a:t>
            </a:r>
            <a:r>
              <a:rPr lang="en-US" sz="2400" b="1" u="sng" dirty="0">
                <a:highlight>
                  <a:srgbClr val="FFFF00"/>
                </a:highlight>
                <a:latin typeface="Times New Roman" panose="02020603050405020304" pitchFamily="18" charset="0"/>
                <a:cs typeface="Times New Roman" panose="02020603050405020304" pitchFamily="18" charset="0"/>
              </a:rPr>
              <a:t> we are</a:t>
            </a:r>
            <a:endParaRPr lang="en-US" sz="2400" dirty="0">
              <a:highlight>
                <a:srgbClr val="FFFF00"/>
              </a:highligh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14:23 </a:t>
            </a:r>
            <a:r>
              <a:rPr lang="en-US" sz="2400" dirty="0">
                <a:latin typeface="Times New Roman" panose="02020603050405020304" pitchFamily="18" charset="0"/>
                <a:cs typeface="Times New Roman" panose="02020603050405020304" pitchFamily="18" charset="0"/>
              </a:rPr>
              <a:t> Jesus answered and said to him, "If anyone loves Me, he will keep My word; and My Father will love him, and </a:t>
            </a:r>
            <a:r>
              <a:rPr lang="en-US" sz="2400" b="1" u="sng" dirty="0">
                <a:highlight>
                  <a:srgbClr val="FFFF00"/>
                </a:highlight>
                <a:latin typeface="Times New Roman" panose="02020603050405020304" pitchFamily="18" charset="0"/>
                <a:cs typeface="Times New Roman" panose="02020603050405020304" pitchFamily="18" charset="0"/>
              </a:rPr>
              <a:t>We will come to him and make Our </a:t>
            </a:r>
            <a:r>
              <a:rPr lang="en-US" sz="2400" b="1" u="sng" dirty="0">
                <a:highlight>
                  <a:srgbClr val="00FF00"/>
                </a:highlight>
                <a:latin typeface="Times New Roman" panose="02020603050405020304" pitchFamily="18" charset="0"/>
                <a:cs typeface="Times New Roman" panose="02020603050405020304" pitchFamily="18" charset="0"/>
              </a:rPr>
              <a:t>abode </a:t>
            </a:r>
            <a:r>
              <a:rPr lang="en-US" sz="2400" dirty="0">
                <a:latin typeface="Times New Roman" panose="02020603050405020304" pitchFamily="18" charset="0"/>
                <a:cs typeface="Times New Roman" panose="02020603050405020304" pitchFamily="18" charset="0"/>
              </a:rPr>
              <a:t>(</a:t>
            </a:r>
            <a:r>
              <a:rPr lang="en-US" sz="2400" b="1" i="1" dirty="0" err="1">
                <a:effectLst/>
                <a:latin typeface="Times New Roman" panose="02020603050405020304" pitchFamily="18" charset="0"/>
                <a:cs typeface="Times New Roman" panose="02020603050405020304" pitchFamily="18" charset="0"/>
              </a:rPr>
              <a:t>monê</a:t>
            </a:r>
            <a:r>
              <a:rPr lang="en-US" sz="2400" b="1" i="1"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abode, home, dwelling place) </a:t>
            </a:r>
            <a:r>
              <a:rPr lang="en-US" sz="2400" b="1" u="sng" dirty="0">
                <a:highlight>
                  <a:srgbClr val="FFFF00"/>
                </a:highlight>
                <a:latin typeface="Times New Roman" panose="02020603050405020304" pitchFamily="18" charset="0"/>
                <a:cs typeface="Times New Roman" panose="02020603050405020304" pitchFamily="18" charset="0"/>
              </a:rPr>
              <a:t>with him</a:t>
            </a:r>
            <a:r>
              <a:rPr lang="en-US" sz="2400" dirty="0">
                <a:latin typeface="Times New Roman" panose="02020603050405020304" pitchFamily="18" charset="0"/>
                <a:cs typeface="Times New Roman" panose="02020603050405020304" pitchFamily="18" charset="0"/>
              </a:rPr>
              <a:t>. </a:t>
            </a:r>
          </a:p>
          <a:p>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11776718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41116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2 Corinthians 6:16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For we are the </a:t>
            </a:r>
            <a:r>
              <a:rPr lang="en-US" sz="2400" b="1" u="sng" dirty="0">
                <a:highlight>
                  <a:srgbClr val="00FF00"/>
                </a:highlight>
                <a:latin typeface="Times New Roman" panose="02020603050405020304" pitchFamily="18" charset="0"/>
                <a:cs typeface="Times New Roman" panose="02020603050405020304" pitchFamily="18" charset="0"/>
              </a:rPr>
              <a:t>temple</a:t>
            </a:r>
            <a:r>
              <a:rPr lang="en-US" sz="2400" dirty="0">
                <a:latin typeface="Times New Roman" panose="02020603050405020304" pitchFamily="18" charset="0"/>
                <a:cs typeface="Times New Roman" panose="02020603050405020304" pitchFamily="18" charset="0"/>
              </a:rPr>
              <a:t> (dwelling place) </a:t>
            </a:r>
            <a:r>
              <a:rPr lang="en-US" sz="2400" b="1" u="sng" dirty="0">
                <a:highlight>
                  <a:srgbClr val="FFFF00"/>
                </a:highlight>
                <a:latin typeface="Times New Roman" panose="02020603050405020304" pitchFamily="18" charset="0"/>
                <a:cs typeface="Times New Roman" panose="02020603050405020304" pitchFamily="18" charset="0"/>
              </a:rPr>
              <a:t>of the living God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just as God said,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DWELL</a:t>
            </a:r>
            <a:r>
              <a:rPr lang="en-US" sz="2400" b="1" u="sng" cap="small" dirty="0">
                <a:effectLst/>
                <a:highlight>
                  <a:srgbClr val="FFFF00"/>
                </a:highlight>
                <a:latin typeface="Times New Roman" panose="02020603050405020304" pitchFamily="18" charset="0"/>
                <a:cs typeface="Times New Roman" panose="02020603050405020304" pitchFamily="18" charset="0"/>
              </a:rPr>
              <a:t> IN THEM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WALK </a:t>
            </a:r>
            <a:r>
              <a:rPr lang="en-US" sz="2400" b="1" u="sng" cap="small" dirty="0">
                <a:effectLst/>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I </a:t>
            </a:r>
            <a:r>
              <a:rPr lang="en-US" sz="2400" b="1" u="sng" cap="small" dirty="0">
                <a:effectLst/>
                <a:highlight>
                  <a:srgbClr val="FFFF00"/>
                </a:highlight>
                <a:latin typeface="Times New Roman" panose="02020603050405020304" pitchFamily="18" charset="0"/>
                <a:cs typeface="Times New Roman" panose="02020603050405020304" pitchFamily="18" charset="0"/>
              </a:rPr>
              <a:t>WILL BE THEIR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a:t>
            </a:r>
            <a:r>
              <a:rPr lang="en-US" sz="2400" b="1" u="sng" cap="small" dirty="0">
                <a:effectLst/>
                <a:highlight>
                  <a:srgbClr val="FFFF00"/>
                </a:highlight>
                <a:latin typeface="Times New Roman" panose="02020603050405020304" pitchFamily="18" charset="0"/>
                <a:cs typeface="Times New Roman" panose="02020603050405020304" pitchFamily="18" charset="0"/>
              </a:rPr>
              <a:t>THEY SHALL BE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MY PEOPLE</a:t>
            </a:r>
            <a:r>
              <a:rPr lang="en-US" sz="2400" dirty="0"/>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21:3</a:t>
            </a:r>
            <a:r>
              <a:rPr lang="en-US" sz="2400" dirty="0">
                <a:latin typeface="Times New Roman" panose="02020603050405020304" pitchFamily="18" charset="0"/>
                <a:cs typeface="Times New Roman" panose="02020603050405020304" pitchFamily="18" charset="0"/>
              </a:rPr>
              <a:t> And I heard a loud voice from the throne, saying, "Behold, </a:t>
            </a:r>
            <a:r>
              <a:rPr lang="en-US" sz="2400" b="1" u="sng" dirty="0">
                <a:highlight>
                  <a:srgbClr val="FFFF00"/>
                </a:highlight>
                <a:latin typeface="Times New Roman" panose="02020603050405020304" pitchFamily="18" charset="0"/>
                <a:cs typeface="Times New Roman" panose="02020603050405020304" pitchFamily="18" charset="0"/>
              </a:rPr>
              <a:t>the </a:t>
            </a:r>
            <a:r>
              <a:rPr lang="en-US" sz="2400" b="1" u="sng" dirty="0">
                <a:highlight>
                  <a:srgbClr val="00FF00"/>
                </a:highlight>
                <a:latin typeface="Times New Roman" panose="02020603050405020304" pitchFamily="18" charset="0"/>
                <a:cs typeface="Times New Roman" panose="02020603050405020304" pitchFamily="18" charset="0"/>
              </a:rPr>
              <a:t>tabernacle</a:t>
            </a:r>
            <a:r>
              <a:rPr lang="en-US" sz="2400" b="1" u="sng" dirty="0">
                <a:highlight>
                  <a:srgbClr val="FFFF00"/>
                </a:highlight>
                <a:latin typeface="Times New Roman" panose="02020603050405020304" pitchFamily="18" charset="0"/>
                <a:cs typeface="Times New Roman" panose="02020603050405020304" pitchFamily="18" charset="0"/>
              </a:rPr>
              <a:t> of God is </a:t>
            </a:r>
            <a:r>
              <a:rPr lang="en-US" sz="2400" b="1" u="sng" dirty="0">
                <a:highlight>
                  <a:srgbClr val="00FF00"/>
                </a:highlight>
                <a:latin typeface="Times New Roman" panose="02020603050405020304" pitchFamily="18" charset="0"/>
                <a:cs typeface="Times New Roman" panose="02020603050405020304" pitchFamily="18" charset="0"/>
              </a:rPr>
              <a:t>among men</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will </a:t>
            </a:r>
            <a:r>
              <a:rPr lang="en-US" sz="2400" b="1" u="sng" dirty="0">
                <a:highlight>
                  <a:srgbClr val="00FF00"/>
                </a:highlight>
                <a:latin typeface="Times New Roman" panose="02020603050405020304" pitchFamily="18" charset="0"/>
                <a:cs typeface="Times New Roman" panose="02020603050405020304" pitchFamily="18" charset="0"/>
              </a:rPr>
              <a:t>dwell</a:t>
            </a:r>
            <a:r>
              <a:rPr lang="en-US" sz="2400" b="1" u="sng" dirty="0">
                <a:highlight>
                  <a:srgbClr val="FFFF00"/>
                </a:highlight>
                <a:latin typeface="Times New Roman" panose="02020603050405020304" pitchFamily="18" charset="0"/>
                <a:cs typeface="Times New Roman" panose="02020603050405020304" pitchFamily="18" charset="0"/>
              </a:rPr>
              <a:t> among them</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shall be </a:t>
            </a:r>
            <a:r>
              <a:rPr lang="en-US" sz="2400" b="1" u="sng" dirty="0">
                <a:highlight>
                  <a:srgbClr val="00FF00"/>
                </a:highlight>
                <a:latin typeface="Times New Roman" panose="02020603050405020304" pitchFamily="18" charset="0"/>
                <a:cs typeface="Times New Roman" panose="02020603050405020304" pitchFamily="18" charset="0"/>
              </a:rPr>
              <a:t>His people</a:t>
            </a:r>
            <a:r>
              <a:rPr lang="en-US" sz="2400" b="1" u="sng" dirty="0">
                <a:highlight>
                  <a:srgbClr val="FFFF00"/>
                </a:highlight>
                <a:latin typeface="Times New Roman" panose="02020603050405020304" pitchFamily="18" charset="0"/>
                <a:cs typeface="Times New Roman" panose="02020603050405020304" pitchFamily="18" charset="0"/>
              </a:rPr>
              <a:t>, and God Himself will be </a:t>
            </a:r>
            <a:r>
              <a:rPr lang="en-US" sz="2400" b="1" u="sng" dirty="0">
                <a:highlight>
                  <a:srgbClr val="00FF00"/>
                </a:highlight>
                <a:latin typeface="Times New Roman" panose="02020603050405020304" pitchFamily="18" charset="0"/>
                <a:cs typeface="Times New Roman" panose="02020603050405020304" pitchFamily="18" charset="0"/>
              </a:rPr>
              <a:t>among them</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1600" dirty="0"/>
            </a:br>
            <a:br>
              <a:rPr lang="en-US" sz="1600" dirty="0"/>
            </a:br>
            <a:br>
              <a:rPr lang="en-US" sz="2400" dirty="0"/>
            </a:br>
            <a:endParaRPr lang="en-US" sz="2400" dirty="0"/>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 Household and Temple of God</a:t>
            </a:r>
          </a:p>
        </p:txBody>
      </p:sp>
    </p:spTree>
    <p:extLst>
      <p:ext uri="{BB962C8B-B14F-4D97-AF65-F5344CB8AC3E}">
        <p14:creationId xmlns:p14="http://schemas.microsoft.com/office/powerpoint/2010/main" val="32127266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Church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Chief Corner Stone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Living Stones</a:t>
            </a:r>
          </a:p>
          <a:p>
            <a:r>
              <a:rPr lang="en-US" sz="2400" b="1" dirty="0">
                <a:latin typeface="Times New Roman" panose="02020603050405020304" pitchFamily="18" charset="0"/>
                <a:cs typeface="Times New Roman" panose="02020603050405020304" pitchFamily="18" charset="0"/>
              </a:rPr>
              <a:t>Body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is the head of the Body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the members of the Body</a:t>
            </a:r>
          </a:p>
          <a:p>
            <a:r>
              <a:rPr lang="en-US" sz="2400" b="1" dirty="0">
                <a:latin typeface="Times New Roman" panose="02020603050405020304" pitchFamily="18" charset="0"/>
                <a:cs typeface="Times New Roman" panose="02020603050405020304" pitchFamily="18" charset="0"/>
              </a:rPr>
              <a:t>Kingdom of Christ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Christ Reigns as the King and High Priest according to the order of Melchizedek</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Reign as Royal Priests</a:t>
            </a:r>
          </a:p>
          <a:p>
            <a:r>
              <a:rPr lang="en-US" sz="2400" b="1" dirty="0">
                <a:latin typeface="Times New Roman" panose="02020603050405020304" pitchFamily="18" charset="0"/>
                <a:cs typeface="Times New Roman" panose="02020603050405020304" pitchFamily="18" charset="0"/>
              </a:rPr>
              <a:t>Temple (Dwelling Place)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Saints are individually Temples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Church is collectively the Temple of God</a:t>
            </a:r>
          </a:p>
          <a:p>
            <a:r>
              <a:rPr lang="en-US" sz="2400" b="1" dirty="0">
                <a:latin typeface="Times New Roman" panose="02020603050405020304" pitchFamily="18" charset="0"/>
                <a:cs typeface="Times New Roman" panose="02020603050405020304" pitchFamily="18" charset="0"/>
              </a:rPr>
              <a:t>The church of Christ is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Household (Family)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House of God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Building of God</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4534853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3033320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Most know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Christ is the Church of Christ</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Not many know why</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It’s important to understand why the Church is the Kingdom of Christ because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reveals the grandeur, majesty, and divine purpose of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answers a number of theological questions such as</a:t>
            </a:r>
          </a:p>
          <a:p>
            <a:pPr marL="800100" lvl="1" indent="-342900">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How we enter into the church </a:t>
            </a:r>
          </a:p>
          <a:p>
            <a:pPr marL="800100" lvl="1" indent="-342900">
              <a:buFont typeface="Symbol" panose="05050102010706020507" pitchFamily="18"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W</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ho adds us to the church, i.e., God at baptism. closing the loop on who adds us to the church as discussed at Acts 2:41 and 2:47</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Make a defense when others deny the church is the kingdom for doctrinal biases.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028700" lvl="1"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369328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6123984"/>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a:t>
            </a:r>
          </a:p>
          <a:p>
            <a:pPr algn="ctr"/>
            <a:r>
              <a:rPr lang="en-US" sz="9600" b="1" dirty="0">
                <a:latin typeface="Times New Roman" panose="02020603050405020304" pitchFamily="18" charset="0"/>
                <a:cs typeface="Times New Roman" panose="02020603050405020304" pitchFamily="18" charset="0"/>
              </a:rPr>
              <a:t>Individual Saint in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7503215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26297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Truth – John 17:17</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Authored by God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Revelations of the mysteries of God:</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Christ - Galatians 1:12; 1 Peter 1:7; 1 Peter 1:13</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gospel – Galatians 2:2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Knowledge of Him – Ephesians 1:17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 Ephesians 3:3</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Revelation of the Mystery of Christ and the Church as His Bride – Ephesians 5:30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the Mystery of  “Christ in you” – Colossians 1:27</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Revelation of Things to Come – Revelations 1:1</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Complete Revelation granting to men all things pertaining to eternal life – 2 Peter 1:3-4</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Used for reproof, teaching, correction, training in righteousness – 2 Timothy 3:16</a:t>
            </a:r>
          </a:p>
          <a:p>
            <a:pPr marL="342900" indent="-342900">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rPr>
              <a:t>Purpose of Instruction: Man of God equipped for every good work – 2 Timothy 3:16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5292742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00164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Bond-Servants appointed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stewards’ of God’s word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Colossians 1:25-27; 1 Cor 4:1</a:t>
            </a:r>
          </a:p>
          <a:p>
            <a:pPr marL="342900" indent="-342900">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Stewardship is fulfilled by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protecting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proclaiming God’s word</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proclaim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revelation of the mysteries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kept hidden from ages past – Colossians 1:24-27; 1 Corinthians 4:1</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to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salvation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by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preaching/teaching 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Thessalonians 2:13-14</a:t>
            </a:r>
          </a:p>
          <a:p>
            <a:pPr marL="800100" lvl="1" indent="-342900" algn="jus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Call men into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Kingdom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latin typeface="Times New Roman" panose="02020603050405020304" pitchFamily="18" charset="0"/>
                <a:ea typeface="Calibri" panose="020F0502020204030204" pitchFamily="34" charset="0"/>
                <a:cs typeface="Times New Roman" panose="02020603050405020304" pitchFamily="18" charset="0"/>
              </a:rPr>
              <a:t>– 2 Thessalonians 2:12; Acts 8:12</a:t>
            </a:r>
          </a:p>
          <a:p>
            <a:pPr marL="800100" lvl="1" indent="-342900" algn="jus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Call men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become saints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Christ’s church through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 Corinthians 1:2</a:t>
            </a: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Defend </a:t>
            </a:r>
            <a:r>
              <a:rPr lang="en-US" sz="2400" dirty="0">
                <a:latin typeface="Times New Roman" panose="02020603050405020304" pitchFamily="18" charset="0"/>
                <a:ea typeface="Calibri" panose="020F0502020204030204" pitchFamily="34" charset="0"/>
                <a:cs typeface="Times New Roman" panose="02020603050405020304" pitchFamily="18" charset="0"/>
              </a:rPr>
              <a:t>the word of God – 2 Tim 2:14-15; 3:16; 4:2-5; Gal 1:1-6; Titus 1:9; 2 Peter 2:1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a:t>
            </a:r>
            <a:r>
              <a:rPr lang="en-US" sz="2400" dirty="0">
                <a:latin typeface="Times New Roman" panose="02020603050405020304" pitchFamily="18" charset="0"/>
                <a:ea typeface="Calibri" panose="020F0502020204030204" pitchFamily="34" charset="0"/>
                <a:cs typeface="Times New Roman" panose="02020603050405020304" pitchFamily="18" charset="0"/>
              </a:rPr>
              <a:t> all nations to </a:t>
            </a:r>
            <a:r>
              <a:rPr lang="en-US" sz="24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believe and obey God </a:t>
            </a:r>
            <a:r>
              <a:rPr lang="en-US" sz="2400" dirty="0">
                <a:latin typeface="Times New Roman" panose="02020603050405020304" pitchFamily="18" charset="0"/>
                <a:ea typeface="Calibri" panose="020F0502020204030204" pitchFamily="34" charset="0"/>
                <a:cs typeface="Times New Roman" panose="02020603050405020304" pitchFamily="18" charset="0"/>
              </a:rPr>
              <a:t>– Romans 16:25-27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 Timothy 2:3-4 … </a:t>
            </a:r>
            <a:r>
              <a:rPr lang="en-US" sz="2000" dirty="0">
                <a:latin typeface="Times New Roman" panose="02020603050405020304" pitchFamily="18" charset="0"/>
                <a:cs typeface="Times New Roman" panose="02020603050405020304" pitchFamily="18" charset="0"/>
              </a:rPr>
              <a:t>God our Savior, </a:t>
            </a:r>
            <a:r>
              <a:rPr lang="en-US" sz="2000" baseline="30000" dirty="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 who desires </a:t>
            </a:r>
            <a:r>
              <a:rPr lang="en-US" sz="2000" b="1" u="sng" dirty="0">
                <a:highlight>
                  <a:srgbClr val="FFFF00"/>
                </a:highlight>
                <a:latin typeface="Times New Roman" panose="02020603050405020304" pitchFamily="18" charset="0"/>
                <a:cs typeface="Times New Roman" panose="02020603050405020304" pitchFamily="18" charset="0"/>
              </a:rPr>
              <a:t>all men to be saved </a:t>
            </a:r>
            <a:r>
              <a:rPr lang="en-US" sz="2000" dirty="0">
                <a:latin typeface="Times New Roman" panose="02020603050405020304" pitchFamily="18" charset="0"/>
                <a:cs typeface="Times New Roman" panose="02020603050405020304" pitchFamily="18" charset="0"/>
              </a:rPr>
              <a:t>and to come to the </a:t>
            </a:r>
            <a:r>
              <a:rPr lang="en-US" sz="2000" b="1" u="sng" dirty="0">
                <a:highlight>
                  <a:srgbClr val="00FF00"/>
                </a:highlight>
                <a:latin typeface="Times New Roman" panose="02020603050405020304" pitchFamily="18" charset="0"/>
                <a:cs typeface="Times New Roman" panose="02020603050405020304" pitchFamily="18" charset="0"/>
              </a:rPr>
              <a:t>knowledge</a:t>
            </a:r>
            <a:r>
              <a:rPr lang="en-US" sz="2000" b="1" u="sng" dirty="0">
                <a:highlight>
                  <a:srgbClr val="FFFF00"/>
                </a:highlight>
                <a:latin typeface="Times New Roman" panose="02020603050405020304" pitchFamily="18" charset="0"/>
                <a:cs typeface="Times New Roman" panose="02020603050405020304" pitchFamily="18" charset="0"/>
              </a:rPr>
              <a:t> of the </a:t>
            </a:r>
            <a:r>
              <a:rPr lang="en-US" sz="2000" b="1" u="sng" dirty="0">
                <a:highlight>
                  <a:srgbClr val="00FF00"/>
                </a:highlight>
                <a:latin typeface="Times New Roman" panose="02020603050405020304" pitchFamily="18" charset="0"/>
                <a:cs typeface="Times New Roman" panose="02020603050405020304" pitchFamily="18" charset="0"/>
              </a:rPr>
              <a:t>truth </a:t>
            </a:r>
            <a:r>
              <a:rPr lang="en-US" sz="2000" dirty="0">
                <a:latin typeface="Times New Roman" panose="02020603050405020304" pitchFamily="18" charset="0"/>
                <a:cs typeface="Times New Roman" panose="02020603050405020304" pitchFamily="18" charset="0"/>
              </a:rPr>
              <a:t>(word of God)</a:t>
            </a:r>
          </a:p>
          <a:p>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Matthew 28:19-20 </a:t>
            </a:r>
            <a:r>
              <a:rPr lang="en-US" sz="2000" dirty="0">
                <a:latin typeface="Times New Roman" panose="02020603050405020304" pitchFamily="18" charset="0"/>
                <a:cs typeface="Times New Roman" panose="02020603050405020304" pitchFamily="18" charset="0"/>
              </a:rPr>
              <a:t>"Go therefore and </a:t>
            </a:r>
            <a:r>
              <a:rPr lang="en-US" sz="2000" b="1" u="sng" dirty="0">
                <a:highlight>
                  <a:srgbClr val="FFFF00"/>
                </a:highlight>
                <a:latin typeface="Times New Roman" panose="02020603050405020304" pitchFamily="18" charset="0"/>
                <a:cs typeface="Times New Roman" panose="02020603050405020304" pitchFamily="18" charset="0"/>
              </a:rPr>
              <a:t>make disciples </a:t>
            </a:r>
            <a:r>
              <a:rPr lang="en-US" sz="2000" dirty="0">
                <a:latin typeface="Times New Roman" panose="02020603050405020304" pitchFamily="18" charset="0"/>
                <a:cs typeface="Times New Roman" panose="02020603050405020304" pitchFamily="18" charset="0"/>
              </a:rPr>
              <a:t>of all the nations, </a:t>
            </a:r>
            <a:r>
              <a:rPr lang="en-US" sz="2000" b="1" u="sng" dirty="0">
                <a:highlight>
                  <a:srgbClr val="FFFF00"/>
                </a:highlight>
                <a:latin typeface="Times New Roman" panose="02020603050405020304" pitchFamily="18" charset="0"/>
                <a:cs typeface="Times New Roman" panose="02020603050405020304" pitchFamily="18" charset="0"/>
              </a:rPr>
              <a:t>baptizing them </a:t>
            </a:r>
            <a:r>
              <a:rPr lang="en-US" sz="2000" dirty="0">
                <a:latin typeface="Times New Roman" panose="02020603050405020304" pitchFamily="18" charset="0"/>
                <a:cs typeface="Times New Roman" panose="02020603050405020304" pitchFamily="18" charset="0"/>
              </a:rPr>
              <a:t>in the name of the Father and the Son and the Holy Spirit, </a:t>
            </a:r>
            <a:r>
              <a:rPr lang="en-US" sz="2000" baseline="30000" dirty="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teaching them </a:t>
            </a:r>
            <a:r>
              <a:rPr lang="en-US" sz="2000" dirty="0">
                <a:latin typeface="Times New Roman" panose="02020603050405020304" pitchFamily="18" charset="0"/>
                <a:cs typeface="Times New Roman" panose="02020603050405020304" pitchFamily="18" charset="0"/>
              </a:rPr>
              <a:t>to observe </a:t>
            </a:r>
            <a:r>
              <a:rPr lang="en-US" sz="2000" b="1" u="sng" dirty="0">
                <a:highlight>
                  <a:srgbClr val="FFFF00"/>
                </a:highlight>
                <a:latin typeface="Times New Roman" panose="02020603050405020304" pitchFamily="18" charset="0"/>
                <a:cs typeface="Times New Roman" panose="02020603050405020304" pitchFamily="18" charset="0"/>
              </a:rPr>
              <a:t>all that I commanded you</a:t>
            </a:r>
            <a:r>
              <a:rPr lang="en-US" sz="2000" dirty="0">
                <a:latin typeface="Times New Roman" panose="02020603050405020304" pitchFamily="18" charset="0"/>
                <a:cs typeface="Times New Roman" panose="02020603050405020304" pitchFamily="18" charset="0"/>
              </a:rPr>
              <a:t>; and lo, I am with you always, even to the end of the age."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29404986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96746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a:t>
            </a:r>
            <a:r>
              <a:rPr lang="en-US" sz="2400" b="1" dirty="0">
                <a:highlight>
                  <a:srgbClr val="FFFF00"/>
                </a:highlight>
                <a:latin typeface="Times New Roman" panose="02020603050405020304" pitchFamily="18" charset="0"/>
                <a:cs typeface="Times New Roman" panose="02020603050405020304" pitchFamily="18" charset="0"/>
              </a:rPr>
              <a:t>Individual Saints </a:t>
            </a:r>
            <a:r>
              <a:rPr lang="en-US" sz="2400" b="1" dirty="0">
                <a:latin typeface="Times New Roman" panose="02020603050405020304" pitchFamily="18" charset="0"/>
                <a:cs typeface="Times New Roman" panose="02020603050405020304" pitchFamily="18" charset="0"/>
              </a:rPr>
              <a:t>in Christ’s church</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Lord’s bond-servants (saints) must be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able to teach</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2:24</a:t>
            </a:r>
          </a:p>
          <a:p>
            <a:pPr marL="342900" indent="-342900">
              <a:lnSpc>
                <a:spcPct val="107000"/>
              </a:lnSpc>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Teach the word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faithful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so that they may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others</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(all men)</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2:2</a:t>
            </a:r>
          </a:p>
          <a:p>
            <a:pPr marL="342900" indent="-342900">
              <a:lnSpc>
                <a:spcPct val="107000"/>
              </a:lnSpc>
              <a:buFont typeface="Arial" panose="020B0604020202020204" pitchFamily="34" charset="0"/>
              <a:buChar char="•"/>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 the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all times </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all men)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2 Timothy 4:2</a:t>
            </a:r>
          </a:p>
          <a:p>
            <a:pPr marL="342900" indent="-3429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Teach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 nations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belief and obedience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God’s word – Romans 16:25-27</a:t>
            </a:r>
          </a:p>
          <a:p>
            <a:pPr>
              <a:lnSpc>
                <a:spcPct val="107000"/>
              </a:lnSpc>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James 1:22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prove yourselves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doers of the word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not merely hearers who delude themselves.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Matthew 7:21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"Not everyone who says to Me, 'Lord, Lord,'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will enter the kingdom of heaven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does the will of My Father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who is in heaven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will enter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Teach?</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non-believers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call them to salvation – 2 Thessalonians 2:13-14</a:t>
            </a:r>
          </a:p>
          <a:p>
            <a:pPr marL="342900" indent="-342900">
              <a:lnSpc>
                <a:spcPct val="107000"/>
              </a:lnSpc>
              <a:buFont typeface="Arial" panose="020B0604020202020204" pitchFamily="34" charset="0"/>
              <a:buChar char="•"/>
            </a:pPr>
            <a:r>
              <a:rPr lang="en-US" sz="2400" b="1"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Teach each other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edification, growth, maturity, ability to teach others – Eph 4:11-16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17592586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385320"/>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Practices of the </a:t>
            </a:r>
            <a:r>
              <a:rPr lang="en-US" sz="9600" b="1" dirty="0" err="1">
                <a:latin typeface="Times New Roman" panose="02020603050405020304" pitchFamily="18" charset="0"/>
                <a:cs typeface="Times New Roman" panose="02020603050405020304" pitchFamily="18" charset="0"/>
              </a:rPr>
              <a:t>the</a:t>
            </a:r>
            <a:r>
              <a:rPr lang="en-US" sz="9600" b="1" dirty="0">
                <a:latin typeface="Times New Roman" panose="02020603050405020304" pitchFamily="18" charset="0"/>
                <a:cs typeface="Times New Roman" panose="02020603050405020304" pitchFamily="18" charset="0"/>
              </a:rPr>
              <a:t> Church of Christ</a:t>
            </a:r>
          </a:p>
          <a:p>
            <a:pPr algn="ctr"/>
            <a:endParaRPr lang="en-US" sz="4000" b="1" dirty="0">
              <a:latin typeface="Times New Roman" panose="02020603050405020304" pitchFamily="18" charset="0"/>
              <a:cs typeface="Times New Roman" panose="02020603050405020304" pitchFamily="18"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830841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4645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a:lnSpc>
                <a:spcPct val="107000"/>
              </a:lnSpc>
            </a:pP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foundation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the Church of Christ – Matthew 16:18-19; Ephesians 2:19-20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In addition to worship practices, the church of Christ has four primary purposes</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Church of Christ is the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t>
            </a: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Support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(truth) – 1 Timothy 3:15</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Edify and Build Up each Saint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in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God’s word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4:12</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Equip Saints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for their work of service through the </a:t>
            </a:r>
            <a:r>
              <a:rPr lang="en-US" sz="2400" b="1" u="sng" kern="100" dirty="0">
                <a:highlight>
                  <a:srgbClr val="00FF00"/>
                </a:highlight>
                <a:latin typeface="Times New Roman" panose="02020603050405020304" pitchFamily="18" charset="0"/>
                <a:ea typeface="Calibri" panose="020F0502020204030204" pitchFamily="34" charset="0"/>
                <a:cs typeface="Times New Roman" panose="02020603050405020304" pitchFamily="18" charset="0"/>
              </a:rPr>
              <a:t>Word of God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457200" indent="-457200">
              <a:lnSpc>
                <a:spcPct val="107000"/>
              </a:lnSpc>
              <a:buFont typeface="+mj-lt"/>
              <a:buAutoNum type="arabicPeriod"/>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arabicPeriod"/>
            </a:pPr>
            <a:r>
              <a:rPr lang="en-US" sz="2400" b="1" u="sng" kern="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Grow</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the Body of Christ – Ephesians 4:16</a:t>
            </a: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0353070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1043642" y="46168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3" name="TextBox 2">
            <a:extLst>
              <a:ext uri="{FF2B5EF4-FFF2-40B4-BE49-F238E27FC236}">
                <a16:creationId xmlns:a16="http://schemas.microsoft.com/office/drawing/2014/main" id="{A8C359D8-7793-0674-84B7-146BD0AE8F39}"/>
              </a:ext>
            </a:extLst>
          </p:cNvPr>
          <p:cNvSpPr txBox="1"/>
          <p:nvPr/>
        </p:nvSpPr>
        <p:spPr>
          <a:xfrm>
            <a:off x="481667" y="1420448"/>
            <a:ext cx="10725150" cy="369332"/>
          </a:xfrm>
          <a:prstGeom prst="rect">
            <a:avLst/>
          </a:prstGeom>
          <a:noFill/>
        </p:spPr>
        <p:txBody>
          <a:bodyPr wrap="square" rtlCol="0">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EC931-3334-1BC8-96E5-90D6C8140FF3}"/>
              </a:ext>
            </a:extLst>
          </p:cNvPr>
          <p:cNvSpPr txBox="1"/>
          <p:nvPr/>
        </p:nvSpPr>
        <p:spPr>
          <a:xfrm>
            <a:off x="481667" y="1277202"/>
            <a:ext cx="10975227" cy="5201424"/>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Timothy 3:15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household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the church of the living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pillar and support of the truth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400" b="1" i="0" dirty="0">
                <a:solidFill>
                  <a:srgbClr val="081C2A"/>
                </a:solidFill>
                <a:effectLst/>
                <a:latin typeface="Times New Roman" panose="02020603050405020304" pitchFamily="18" charset="0"/>
                <a:cs typeface="Times New Roman" panose="02020603050405020304" pitchFamily="18" charset="0"/>
              </a:rPr>
              <a:t>Pillar:</a:t>
            </a:r>
            <a:r>
              <a:rPr lang="en-US" sz="2400" b="0" i="0" dirty="0">
                <a:solidFill>
                  <a:srgbClr val="081C2A"/>
                </a:solidFill>
                <a:effectLst/>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stulos</a:t>
            </a:r>
            <a:r>
              <a:rPr lang="en-US" sz="2400" b="0" i="0" dirty="0">
                <a:solidFill>
                  <a:srgbClr val="081C2A"/>
                </a:solidFill>
                <a:effectLst/>
                <a:latin typeface="Times New Roman" panose="02020603050405020304" pitchFamily="18" charset="0"/>
                <a:cs typeface="Times New Roman" panose="02020603050405020304" pitchFamily="18" charset="0"/>
              </a:rPr>
              <a:t> indicating the </a:t>
            </a:r>
            <a:r>
              <a:rPr lang="en-US" sz="2400" b="1" i="0" dirty="0">
                <a:solidFill>
                  <a:srgbClr val="081C2A"/>
                </a:solidFill>
                <a:effectLst/>
                <a:highlight>
                  <a:srgbClr val="00FF00"/>
                </a:highlight>
                <a:latin typeface="Times New Roman" panose="02020603050405020304" pitchFamily="18" charset="0"/>
                <a:cs typeface="Times New Roman" panose="02020603050405020304" pitchFamily="18" charset="0"/>
              </a:rPr>
              <a:t>critical support </a:t>
            </a:r>
            <a:r>
              <a:rPr lang="en-US" sz="2400" b="0" i="0" dirty="0">
                <a:solidFill>
                  <a:srgbClr val="081C2A"/>
                </a:solidFill>
                <a:effectLst/>
                <a:latin typeface="Times New Roman" panose="02020603050405020304" pitchFamily="18" charset="0"/>
                <a:cs typeface="Times New Roman" panose="02020603050405020304" pitchFamily="18" charset="0"/>
              </a:rPr>
              <a:t>that holds up the building</a:t>
            </a:r>
          </a:p>
          <a:p>
            <a:endParaRPr lang="en-US" sz="2400" b="0" i="0" dirty="0">
              <a:solidFill>
                <a:srgbClr val="081C2A"/>
              </a:solidFill>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Support:</a:t>
            </a:r>
            <a:r>
              <a:rPr lang="en-US" sz="2400" dirty="0">
                <a:solidFill>
                  <a:srgbClr val="081C2A"/>
                </a:solidFill>
                <a:latin typeface="Times New Roman" panose="02020603050405020304" pitchFamily="18" charset="0"/>
                <a:cs typeface="Times New Roman" panose="02020603050405020304" pitchFamily="18" charset="0"/>
              </a:rPr>
              <a:t> Greek word </a:t>
            </a:r>
            <a:r>
              <a:rPr lang="en-US" sz="2400" b="1" i="1" dirty="0" err="1">
                <a:solidFill>
                  <a:srgbClr val="081C2A"/>
                </a:solidFill>
                <a:effectLst/>
                <a:highlight>
                  <a:srgbClr val="FFFF00"/>
                </a:highlight>
                <a:latin typeface="Times New Roman" panose="02020603050405020304" pitchFamily="18" charset="0"/>
                <a:cs typeface="Times New Roman" panose="02020603050405020304" pitchFamily="18" charset="0"/>
              </a:rPr>
              <a:t>hedraioma</a:t>
            </a:r>
            <a:r>
              <a:rPr lang="en-US" sz="2400" b="0" i="1" dirty="0">
                <a:solidFill>
                  <a:srgbClr val="081C2A"/>
                </a:solidFill>
                <a:effectLst/>
                <a:latin typeface="Times New Roman" panose="02020603050405020304" pitchFamily="18" charset="0"/>
                <a:cs typeface="Times New Roman" panose="02020603050405020304" pitchFamily="18" charset="0"/>
              </a:rPr>
              <a:t> </a:t>
            </a:r>
            <a:r>
              <a:rPr lang="en-US" sz="2400" b="0" dirty="0">
                <a:solidFill>
                  <a:srgbClr val="081C2A"/>
                </a:solidFill>
                <a:effectLst/>
                <a:latin typeface="Times New Roman" panose="02020603050405020304" pitchFamily="18" charset="0"/>
                <a:cs typeface="Times New Roman" panose="02020603050405020304" pitchFamily="18" charset="0"/>
              </a:rPr>
              <a:t>likewise meaning </a:t>
            </a:r>
            <a:r>
              <a:rPr lang="en-US" sz="2400" b="0" i="0" dirty="0">
                <a:solidFill>
                  <a:srgbClr val="081C2A"/>
                </a:solidFill>
                <a:effectLst/>
                <a:latin typeface="Times New Roman" panose="02020603050405020304" pitchFamily="18" charset="0"/>
                <a:cs typeface="Times New Roman" panose="02020603050405020304" pitchFamily="18" charset="0"/>
              </a:rPr>
              <a:t>“</a:t>
            </a:r>
            <a:r>
              <a:rPr lang="en-US" sz="2400" b="1" i="0" u="sng" dirty="0">
                <a:solidFill>
                  <a:srgbClr val="081C2A"/>
                </a:solidFill>
                <a:effectLst/>
                <a:highlight>
                  <a:srgbClr val="00FF00"/>
                </a:highlight>
                <a:latin typeface="Times New Roman" panose="02020603050405020304" pitchFamily="18" charset="0"/>
                <a:cs typeface="Times New Roman" panose="02020603050405020304" pitchFamily="18" charset="0"/>
              </a:rPr>
              <a:t>prop or support</a:t>
            </a:r>
            <a:r>
              <a:rPr lang="en-US" sz="2400" b="0" i="0" dirty="0">
                <a:solidFill>
                  <a:srgbClr val="081C2A"/>
                </a:solidFill>
                <a:effectLst/>
                <a:latin typeface="Times New Roman" panose="02020603050405020304" pitchFamily="18" charset="0"/>
                <a:cs typeface="Times New Roman" panose="02020603050405020304" pitchFamily="18" charset="0"/>
              </a:rPr>
              <a:t>” from the root </a:t>
            </a:r>
            <a:r>
              <a:rPr lang="en-US" sz="2400" dirty="0">
                <a:solidFill>
                  <a:srgbClr val="081C2A"/>
                </a:solidFill>
                <a:latin typeface="Times New Roman" panose="02020603050405020304" pitchFamily="18" charset="0"/>
                <a:cs typeface="Times New Roman" panose="02020603050405020304" pitchFamily="18" charset="0"/>
              </a:rPr>
              <a:t>Greek word meaning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steadfast</a:t>
            </a:r>
            <a:r>
              <a:rPr lang="en-US" sz="2400" dirty="0">
                <a:solidFill>
                  <a:srgbClr val="081C2A"/>
                </a:solidFill>
                <a:latin typeface="Times New Roman" panose="02020603050405020304" pitchFamily="18" charset="0"/>
                <a:cs typeface="Times New Roman" panose="02020603050405020304" pitchFamily="18" charset="0"/>
              </a:rPr>
              <a:t> ; a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foundation</a:t>
            </a:r>
            <a:r>
              <a:rPr lang="en-US" sz="2400" dirty="0">
                <a:solidFill>
                  <a:srgbClr val="081C2A"/>
                </a:solidFill>
                <a:latin typeface="Times New Roman" panose="02020603050405020304" pitchFamily="18" charset="0"/>
                <a:cs typeface="Times New Roman" panose="02020603050405020304" pitchFamily="18" charset="0"/>
              </a:rPr>
              <a:t> (NIV) or </a:t>
            </a:r>
            <a:r>
              <a:rPr lang="en-US" sz="2400" b="1" u="sng" dirty="0">
                <a:solidFill>
                  <a:srgbClr val="081C2A"/>
                </a:solidFill>
                <a:highlight>
                  <a:srgbClr val="00FF00"/>
                </a:highlight>
                <a:latin typeface="Times New Roman" panose="02020603050405020304" pitchFamily="18" charset="0"/>
                <a:cs typeface="Times New Roman" panose="02020603050405020304" pitchFamily="18" charset="0"/>
              </a:rPr>
              <a:t>ground</a:t>
            </a:r>
            <a:r>
              <a:rPr lang="en-US" sz="2400" dirty="0">
                <a:solidFill>
                  <a:srgbClr val="081C2A"/>
                </a:solidFill>
                <a:latin typeface="Times New Roman" panose="02020603050405020304" pitchFamily="18" charset="0"/>
                <a:cs typeface="Times New Roman" panose="02020603050405020304" pitchFamily="18" charset="0"/>
              </a:rPr>
              <a:t> (NKJV, KJV).</a:t>
            </a:r>
          </a:p>
          <a:p>
            <a:endParaRPr lang="en-US" sz="2400" dirty="0">
              <a:solidFill>
                <a:srgbClr val="081C2A"/>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solidFill>
                  <a:srgbClr val="081C2A"/>
                </a:solidFill>
                <a:effectLst/>
                <a:latin typeface="Times New Roman" panose="02020603050405020304" pitchFamily="18" charset="0"/>
                <a:cs typeface="Times New Roman" panose="02020603050405020304" pitchFamily="18" charset="0"/>
              </a:rPr>
              <a:t>Together they carry the sense of the church being a </a:t>
            </a:r>
            <a:r>
              <a:rPr lang="en-US" sz="2400" dirty="0">
                <a:solidFill>
                  <a:srgbClr val="081C2A"/>
                </a:solidFill>
                <a:latin typeface="Times New Roman" panose="02020603050405020304" pitchFamily="18" charset="0"/>
                <a:cs typeface="Times New Roman" panose="02020603050405020304" pitchFamily="18" charset="0"/>
              </a:rPr>
              <a:t>safe</a:t>
            </a:r>
            <a:r>
              <a:rPr lang="en-US" sz="2400" b="0" i="0" dirty="0">
                <a:solidFill>
                  <a:srgbClr val="081C2A"/>
                </a:solidFill>
                <a:effectLst/>
                <a:latin typeface="Times New Roman" panose="02020603050405020304" pitchFamily="18" charset="0"/>
                <a:cs typeface="Times New Roman" panose="02020603050405020304" pitchFamily="18" charset="0"/>
              </a:rPr>
              <a:t> and strong repository structure that</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rotects the word of God</a:t>
            </a:r>
          </a:p>
          <a:p>
            <a:pPr marL="800100" lvl="1" indent="-342900">
              <a:buFont typeface="Arial" panose="020B0604020202020204" pitchFamily="34" charset="0"/>
              <a:buChar char="•"/>
            </a:pPr>
            <a:r>
              <a:rPr lang="en-US" sz="2400" i="0" dirty="0">
                <a:solidFill>
                  <a:srgbClr val="081C2A"/>
                </a:solidFill>
                <a:effectLst/>
                <a:latin typeface="Times New Roman" panose="02020603050405020304" pitchFamily="18" charset="0"/>
                <a:cs typeface="Times New Roman" panose="02020603050405020304" pitchFamily="18" charset="0"/>
              </a:rPr>
              <a:t> </a:t>
            </a: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reserves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H</a:t>
            </a:r>
            <a:r>
              <a:rPr lang="en-US" sz="2400" i="0" dirty="0">
                <a:solidFill>
                  <a:srgbClr val="081C2A"/>
                </a:solidFill>
                <a:effectLst/>
                <a:latin typeface="Times New Roman" panose="02020603050405020304" pitchFamily="18" charset="0"/>
                <a:cs typeface="Times New Roman" panose="02020603050405020304" pitchFamily="18" charset="0"/>
              </a:rPr>
              <a:t>olds firm the word of God</a:t>
            </a:r>
          </a:p>
          <a:p>
            <a:pPr marL="800100" lvl="1"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P</a:t>
            </a:r>
            <a:r>
              <a:rPr lang="en-US" sz="2400" i="0" dirty="0">
                <a:solidFill>
                  <a:srgbClr val="081C2A"/>
                </a:solidFill>
                <a:effectLst/>
                <a:latin typeface="Times New Roman" panose="02020603050405020304" pitchFamily="18" charset="0"/>
                <a:cs typeface="Times New Roman" panose="02020603050405020304" pitchFamily="18" charset="0"/>
              </a:rPr>
              <a:t>roclaims God’s word </a:t>
            </a:r>
            <a:r>
              <a:rPr lang="en-US" sz="2400" b="0" i="0" dirty="0">
                <a:solidFill>
                  <a:srgbClr val="081C2A"/>
                </a:solidFill>
                <a:effectLst/>
                <a:latin typeface="Times New Roman" panose="02020603050405020304" pitchFamily="18" charset="0"/>
                <a:cs typeface="Times New Roman" panose="02020603050405020304" pitchFamily="18" charset="0"/>
              </a:rPr>
              <a:t>in the world.</a:t>
            </a:r>
            <a:endParaRPr lang="en-US" sz="2000" dirty="0">
              <a:solidFill>
                <a:srgbClr val="081C2A"/>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4F61D0D-CFBC-A63D-A8DB-A4235249FB80}"/>
              </a:ext>
            </a:extLst>
          </p:cNvPr>
          <p:cNvSpPr txBox="1"/>
          <p:nvPr/>
        </p:nvSpPr>
        <p:spPr>
          <a:xfrm>
            <a:off x="6908193" y="4795968"/>
            <a:ext cx="3995270" cy="15696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If the church does not do this who will? </a:t>
            </a:r>
            <a:r>
              <a:rPr lang="en-US" sz="2400" b="1" dirty="0" err="1">
                <a:latin typeface="Times New Roman" panose="02020603050405020304" pitchFamily="18" charset="0"/>
                <a:cs typeface="Times New Roman" panose="02020603050405020304" pitchFamily="18" charset="0"/>
              </a:rPr>
              <a:t>Theres</a:t>
            </a:r>
            <a:r>
              <a:rPr lang="en-US" sz="2400" b="1" dirty="0">
                <a:latin typeface="Times New Roman" panose="02020603050405020304" pitchFamily="18" charset="0"/>
                <a:cs typeface="Times New Roman" panose="02020603050405020304" pitchFamily="18" charset="0"/>
              </a:rPr>
              <a:t> only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God’s Kingdom (Church)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World</a:t>
            </a:r>
          </a:p>
        </p:txBody>
      </p:sp>
      <p:sp>
        <p:nvSpPr>
          <p:cNvPr id="6" name="Right Brace 5">
            <a:extLst>
              <a:ext uri="{FF2B5EF4-FFF2-40B4-BE49-F238E27FC236}">
                <a16:creationId xmlns:a16="http://schemas.microsoft.com/office/drawing/2014/main" id="{5F38659C-2C81-A385-64B6-38223699DED7}"/>
              </a:ext>
            </a:extLst>
          </p:cNvPr>
          <p:cNvSpPr/>
          <p:nvPr/>
        </p:nvSpPr>
        <p:spPr>
          <a:xfrm>
            <a:off x="6096000" y="4848280"/>
            <a:ext cx="258762"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91817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631095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Word of God and the Church of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2"/>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Building up or Edifying the Saints</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 Ephesians 4:12</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Attain unity of faith through the full knowledge of the Son of God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Able to speak the word in love – Ephesians 5:15</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To become a “mature man” –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to be children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No longer carried about by every wind of doctrine – Ephesians 4:14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Grow up in Christ</a:t>
            </a:r>
          </a:p>
          <a:p>
            <a:endParaRPr lang="en-US" sz="2400" b="1"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3"/>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Equipping Saints for their work of service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4:13</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Word of God equips men for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every good work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2 Timothy 3:16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call</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men to salvation through the word of God – 2 Thessalonians 2:13-14</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Saints are to </a:t>
            </a:r>
            <a:r>
              <a:rPr lang="en-US" sz="2400" b="1" u="sng" kern="100" dirty="0">
                <a:latin typeface="Times New Roman" panose="02020603050405020304" pitchFamily="18" charset="0"/>
                <a:ea typeface="Calibri" panose="020F0502020204030204" pitchFamily="34" charset="0"/>
                <a:cs typeface="Times New Roman" panose="02020603050405020304" pitchFamily="18" charset="0"/>
              </a:rPr>
              <a:t>obey</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God’s word – Romans 16:25; James 1:22</a:t>
            </a:r>
          </a:p>
          <a:p>
            <a:pPr marL="457200" indent="-457200">
              <a:lnSpc>
                <a:spcPct val="107000"/>
              </a:lnSpc>
              <a:buFont typeface="Arial" panose="020B0604020202020204" pitchFamily="34" charset="0"/>
              <a:buChar char="•"/>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13434245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73318" y="797131"/>
            <a:ext cx="11689976" cy="5598136"/>
          </a:xfrm>
          <a:prstGeom prst="rect">
            <a:avLst/>
          </a:prstGeom>
          <a:noFill/>
        </p:spPr>
        <p:txBody>
          <a:bodyPr wrap="square" rtlCol="0">
            <a:spAutoFit/>
          </a:bodyPr>
          <a:lstStyle/>
          <a:p>
            <a:pPr marL="457200" indent="-457200">
              <a:lnSpc>
                <a:spcPct val="107000"/>
              </a:lnSpc>
              <a:buFont typeface="+mj-lt"/>
              <a:buAutoNum type="arabicPeriod" startAt="4"/>
            </a:pPr>
            <a:r>
              <a:rPr lang="en-US" sz="2400" b="1" kern="100" dirty="0">
                <a:latin typeface="Times New Roman" panose="02020603050405020304" pitchFamily="18" charset="0"/>
                <a:ea typeface="Calibri" panose="020F0502020204030204" pitchFamily="34" charset="0"/>
                <a:cs typeface="Times New Roman" panose="02020603050405020304" pitchFamily="18" charset="0"/>
              </a:rPr>
              <a:t>Grow the Body of Christ </a:t>
            </a:r>
            <a:r>
              <a:rPr lang="en-US" sz="2400" kern="100" dirty="0">
                <a:latin typeface="Times New Roman" panose="02020603050405020304" pitchFamily="18" charset="0"/>
                <a:ea typeface="Calibri" panose="020F0502020204030204" pitchFamily="34" charset="0"/>
                <a:cs typeface="Times New Roman" panose="02020603050405020304" pitchFamily="18" charset="0"/>
              </a:rPr>
              <a:t>–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Through the proper working of each part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Cause the growth (add to) of the body – Ephesians 4:16</a:t>
            </a:r>
          </a:p>
          <a:p>
            <a:pPr marL="914400" lvl="1" indent="-457200">
              <a:lnSpc>
                <a:spcPct val="107000"/>
              </a:lnSpc>
              <a:buFont typeface="Arial" panose="020B0604020202020204" pitchFamily="34" charset="0"/>
              <a:buChar char="•"/>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How? Ephesians 3:10</a:t>
            </a: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3:10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that the </a:t>
            </a:r>
            <a:r>
              <a:rPr lang="en-US" sz="2400" b="1" u="sng" dirty="0">
                <a:highlight>
                  <a:srgbClr val="FFFF00"/>
                </a:highlight>
                <a:latin typeface="Times New Roman" panose="02020603050405020304" pitchFamily="18" charset="0"/>
                <a:cs typeface="Times New Roman" panose="02020603050405020304" pitchFamily="18" charset="0"/>
              </a:rPr>
              <a:t>manifold wisdom of God </a:t>
            </a:r>
            <a:r>
              <a:rPr lang="en-US" sz="2400" dirty="0">
                <a:latin typeface="Times New Roman" panose="02020603050405020304" pitchFamily="18" charset="0"/>
                <a:cs typeface="Times New Roman" panose="02020603050405020304" pitchFamily="18" charset="0"/>
              </a:rPr>
              <a:t>might now be </a:t>
            </a:r>
            <a:r>
              <a:rPr lang="en-US" sz="2400" b="1" u="sng" dirty="0">
                <a:highlight>
                  <a:srgbClr val="FFFF00"/>
                </a:highlight>
                <a:latin typeface="Times New Roman" panose="02020603050405020304" pitchFamily="18" charset="0"/>
                <a:cs typeface="Times New Roman" panose="02020603050405020304" pitchFamily="18" charset="0"/>
              </a:rPr>
              <a:t>made known </a:t>
            </a:r>
            <a:r>
              <a:rPr lang="en-US" sz="2400" dirty="0">
                <a:latin typeface="Times New Roman" panose="02020603050405020304" pitchFamily="18" charset="0"/>
                <a:cs typeface="Times New Roman" panose="02020603050405020304" pitchFamily="18" charset="0"/>
              </a:rPr>
              <a:t>through </a:t>
            </a:r>
            <a:r>
              <a:rPr lang="en-US" sz="2400" b="1" u="sng" dirty="0">
                <a:highlight>
                  <a:srgbClr val="FFFF00"/>
                </a:highlight>
                <a:latin typeface="Times New Roman" panose="02020603050405020304" pitchFamily="18" charset="0"/>
                <a:cs typeface="Times New Roman" panose="02020603050405020304" pitchFamily="18" charset="0"/>
              </a:rPr>
              <a:t>the church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a:lnSpc>
                <a:spcPct val="107000"/>
              </a:lnSpc>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buFont typeface="+mj-lt"/>
              <a:buAutoNum type="arabicPeriod" startAt="4"/>
            </a:pPr>
            <a:r>
              <a:rPr lang="en-US" sz="2400" dirty="0">
                <a:latin typeface="Times New Roman" panose="02020603050405020304" pitchFamily="18" charset="0"/>
                <a:cs typeface="Times New Roman" panose="02020603050405020304" pitchFamily="18" charset="0"/>
              </a:rPr>
              <a:t>Therefore, God has given to the church an organization (proper working of each part) to carryout the edification, building up, and growth of the body of Christ</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Ephesians 4:11-12 </a:t>
            </a:r>
            <a:r>
              <a:rPr lang="en-US" sz="2400" dirty="0">
                <a:latin typeface="Times New Roman" panose="02020603050405020304" pitchFamily="18" charset="0"/>
                <a:cs typeface="Times New Roman" panose="02020603050405020304" pitchFamily="18" charset="0"/>
              </a:rPr>
              <a:t> And </a:t>
            </a:r>
            <a:r>
              <a:rPr lang="en-US" sz="2400" b="1"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gave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apostles,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prophets,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evangelists</a:t>
            </a:r>
            <a:r>
              <a:rPr lang="en-US" sz="2400" dirty="0">
                <a:latin typeface="Times New Roman" panose="02020603050405020304" pitchFamily="18" charset="0"/>
                <a:cs typeface="Times New Roman" panose="02020603050405020304" pitchFamily="18" charset="0"/>
              </a:rPr>
              <a:t>, and some </a:t>
            </a:r>
            <a:r>
              <a:rPr lang="en-US" sz="2400" i="1" dirty="0">
                <a:latin typeface="Times New Roman" panose="02020603050405020304" pitchFamily="18" charset="0"/>
                <a:cs typeface="Times New Roman" panose="02020603050405020304" pitchFamily="18" charset="0"/>
              </a:rPr>
              <a:t>as</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pastors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teachers</a:t>
            </a:r>
            <a:r>
              <a:rPr lang="en-US" sz="2400" dirty="0">
                <a:highlight>
                  <a:srgbClr val="FFFF00"/>
                </a:highlight>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12 </a:t>
            </a:r>
            <a:r>
              <a:rPr lang="en-US" sz="2400" dirty="0">
                <a:latin typeface="Times New Roman" panose="02020603050405020304" pitchFamily="18" charset="0"/>
                <a:cs typeface="Times New Roman" panose="02020603050405020304" pitchFamily="18" charset="0"/>
              </a:rPr>
              <a:t> for the equipping of the saints for the work of service, to the </a:t>
            </a:r>
            <a:r>
              <a:rPr lang="en-US" sz="2400" b="1" u="sng" dirty="0">
                <a:highlight>
                  <a:srgbClr val="FFFF00"/>
                </a:highlight>
                <a:latin typeface="Times New Roman" panose="02020603050405020304" pitchFamily="18" charset="0"/>
                <a:cs typeface="Times New Roman" panose="02020603050405020304" pitchFamily="18" charset="0"/>
              </a:rPr>
              <a:t>building up of the body of Christ</a:t>
            </a:r>
            <a:r>
              <a:rPr lang="en-US" sz="2400" dirty="0">
                <a:latin typeface="Times New Roman" panose="02020603050405020304" pitchFamily="18" charset="0"/>
                <a:cs typeface="Times New Roman" panose="02020603050405020304" pitchFamily="18" charset="0"/>
              </a:rPr>
              <a:t>; </a:t>
            </a:r>
            <a:endParaRPr lang="en-US" sz="2400"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798266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1497723" cy="5632311"/>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Summary:</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Therefore as God has given each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individual saint stewardship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responsibilities over God’s word (preach, teach, protect) God has likewise given the </a:t>
            </a:r>
            <a:r>
              <a:rPr lang="en-US" sz="24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complimentary stewardship responsibilities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that facilitate its saints stewardship</a:t>
            </a:r>
            <a:endPar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Organization: </a:t>
            </a:r>
            <a:r>
              <a:rPr lang="en-US" sz="2400" dirty="0">
                <a:solidFill>
                  <a:srgbClr val="081C2A"/>
                </a:solidFill>
                <a:latin typeface="Times New Roman" panose="02020603050405020304" pitchFamily="18" charset="0"/>
                <a:cs typeface="Times New Roman" panose="02020603050405020304" pitchFamily="18" charset="0"/>
              </a:rPr>
              <a:t>God ordains a specific Church organization</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Assignments: </a:t>
            </a:r>
            <a:r>
              <a:rPr lang="en-US" sz="2400" dirty="0">
                <a:solidFill>
                  <a:srgbClr val="081C2A"/>
                </a:solidFill>
                <a:latin typeface="Times New Roman" panose="02020603050405020304" pitchFamily="18" charset="0"/>
                <a:cs typeface="Times New Roman" panose="02020603050405020304" pitchFamily="18" charset="0"/>
              </a:rPr>
              <a:t>God assigns specific responsibilities and duties: Elders, deacons, evangelists, teachers, members serve in various ways</a:t>
            </a:r>
          </a:p>
          <a:p>
            <a:pPr lvl="1"/>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Work: </a:t>
            </a:r>
            <a:r>
              <a:rPr lang="en-US" sz="2400" dirty="0">
                <a:solidFill>
                  <a:srgbClr val="081C2A"/>
                </a:solidFill>
                <a:latin typeface="Times New Roman" panose="02020603050405020304" pitchFamily="18" charset="0"/>
                <a:cs typeface="Times New Roman" panose="02020603050405020304" pitchFamily="18" charset="0"/>
              </a:rPr>
              <a:t>God establishes specific works and worship practices to be performed</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Evangelization, preaching, teaching, discipline, correction</a:t>
            </a:r>
          </a:p>
          <a:p>
            <a:pPr marL="1257300" lvl="2" indent="-342900">
              <a:buFont typeface="Arial" panose="020B0604020202020204" pitchFamily="34" charset="0"/>
              <a:buChar char="•"/>
            </a:pPr>
            <a:r>
              <a:rPr lang="en-US" sz="2400" dirty="0">
                <a:solidFill>
                  <a:srgbClr val="081C2A"/>
                </a:solidFill>
                <a:latin typeface="Times New Roman" panose="02020603050405020304" pitchFamily="18" charset="0"/>
                <a:cs typeface="Times New Roman" panose="02020603050405020304" pitchFamily="18" charset="0"/>
              </a:rPr>
              <a:t>Worship, prayer, singing, benevolence, collection in support of the work</a:t>
            </a:r>
          </a:p>
          <a:p>
            <a:pPr marL="1257300" lvl="2" indent="-342900">
              <a:buFont typeface="Arial" panose="020B0604020202020204" pitchFamily="34" charset="0"/>
              <a:buChar char="•"/>
            </a:pPr>
            <a:endParaRPr lang="en-US" sz="24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solidFill>
                  <a:srgbClr val="081C2A"/>
                </a:solidFill>
                <a:latin typeface="Times New Roman" panose="02020603050405020304" pitchFamily="18" charset="0"/>
                <a:cs typeface="Times New Roman" panose="02020603050405020304" pitchFamily="18" charset="0"/>
              </a:rPr>
              <a:t>Resources: </a:t>
            </a:r>
            <a:r>
              <a:rPr lang="en-US" sz="2400" dirty="0">
                <a:solidFill>
                  <a:srgbClr val="081C2A"/>
                </a:solidFill>
                <a:latin typeface="Times New Roman" panose="02020603050405020304" pitchFamily="18" charset="0"/>
                <a:cs typeface="Times New Roman" panose="02020603050405020304" pitchFamily="18" charset="0"/>
              </a:rPr>
              <a:t>God gives the church the shared resources of the saints to carry out its assigned responsibilities and related work</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28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5386090"/>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False Doctrines Concerning the</a:t>
            </a:r>
          </a:p>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Kingdom of Christ</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7643182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Role of the Church - Revelation the Word of God </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078313"/>
          </a:xfrm>
          <a:prstGeom prst="rect">
            <a:avLst/>
          </a:prstGeom>
          <a:noFill/>
        </p:spPr>
        <p:txBody>
          <a:bodyPr wrap="square">
            <a:spAutoFit/>
          </a:bodyPr>
          <a:lstStyle/>
          <a:p>
            <a:r>
              <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God’s word establishes what the church’s practices must be in conducting its activities:</a:t>
            </a:r>
            <a:endParaRPr lang="en-US" sz="36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Organization</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Assignments</a:t>
            </a: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Work</a:t>
            </a:r>
            <a:endParaRPr lang="en-US" sz="3600" dirty="0">
              <a:solidFill>
                <a:srgbClr val="081C2A"/>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3600" b="1" dirty="0">
                <a:solidFill>
                  <a:srgbClr val="081C2A"/>
                </a:solidFill>
                <a:latin typeface="Times New Roman" panose="02020603050405020304" pitchFamily="18" charset="0"/>
                <a:cs typeface="Times New Roman" panose="02020603050405020304" pitchFamily="18" charset="0"/>
              </a:rPr>
              <a:t>Resources</a:t>
            </a:r>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36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God’s church practices are sufficient for fulfilling God’s purpose for His saints and is church</a:t>
            </a:r>
            <a:endParaRPr lang="en-US" sz="3600" b="1" dirty="0">
              <a:solidFill>
                <a:srgbClr val="081C2A"/>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4290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4892878"/>
          </a:xfrm>
          <a:prstGeom prst="rect">
            <a:avLst/>
          </a:prstGeom>
          <a:noFill/>
        </p:spPr>
        <p:txBody>
          <a:bodyPr wrap="square" rtlCol="0">
            <a:spAutoFit/>
          </a:bodyPr>
          <a:lstStyle/>
          <a:p>
            <a:pPr algn="ctr"/>
            <a:endParaRPr lang="en-US" sz="48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By What Authority Are You Doing These Things?</a:t>
            </a:r>
          </a:p>
          <a:p>
            <a:r>
              <a:rPr lang="en-US" sz="4000" b="1" dirty="0">
                <a:latin typeface="Times New Roman" panose="02020603050405020304" pitchFamily="18" charset="0"/>
                <a:cs typeface="Times New Roman" panose="02020603050405020304" pitchFamily="18" charset="0"/>
              </a:rPr>
              <a:t>							Is it from Heaven?</a:t>
            </a:r>
          </a:p>
          <a:p>
            <a:r>
              <a:rPr lang="en-US" sz="4000" b="1" dirty="0">
                <a:latin typeface="Times New Roman" panose="02020603050405020304" pitchFamily="18" charset="0"/>
                <a:cs typeface="Times New Roman" panose="02020603050405020304" pitchFamily="18" charset="0"/>
              </a:rPr>
              <a:t>							Is it from Men?</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Understanding Biblical Authority</a:t>
            </a:r>
            <a:endParaRPr lang="en-US" sz="4000" kern="100" dirty="0">
              <a:effectLst/>
              <a:latin typeface="Times New Roman" panose="02020603050405020304" pitchFamily="18" charset="0"/>
              <a:ea typeface="Calibri" panose="020F0502020204030204" pitchFamily="34" charset="0"/>
            </a:endParaRP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a:t>
            </a:r>
          </a:p>
        </p:txBody>
      </p:sp>
    </p:spTree>
    <p:extLst>
      <p:ext uri="{BB962C8B-B14F-4D97-AF65-F5344CB8AC3E}">
        <p14:creationId xmlns:p14="http://schemas.microsoft.com/office/powerpoint/2010/main" val="424882669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97512" y="797131"/>
            <a:ext cx="11379098" cy="570906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By what authority are you doing these things?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21:23-25 </a:t>
            </a:r>
            <a:r>
              <a:rPr lang="en-US" sz="2400" dirty="0">
                <a:latin typeface="Times New Roman" panose="02020603050405020304" pitchFamily="18" charset="0"/>
                <a:cs typeface="Times New Roman" panose="02020603050405020304" pitchFamily="18" charset="0"/>
              </a:rPr>
              <a:t>When </a:t>
            </a:r>
            <a:r>
              <a:rPr lang="en-US" sz="2400" b="1" u="sng" dirty="0">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(Jesus)entered the temple, the chief priests and the elders of the people came to Him while He was teaching, and said, "</a:t>
            </a:r>
            <a:r>
              <a:rPr lang="en-US" sz="2400" b="1" u="sng" dirty="0">
                <a:highlight>
                  <a:srgbClr val="FFFF00"/>
                </a:highlight>
                <a:latin typeface="Times New Roman" panose="02020603050405020304" pitchFamily="18" charset="0"/>
                <a:cs typeface="Times New Roman" panose="02020603050405020304" pitchFamily="18" charset="0"/>
              </a:rPr>
              <a:t>By what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b="1" u="sng" dirty="0">
                <a:highlight>
                  <a:srgbClr val="FFFF00"/>
                </a:highlight>
                <a:latin typeface="Times New Roman" panose="02020603050405020304" pitchFamily="18" charset="0"/>
                <a:cs typeface="Times New Roman" panose="02020603050405020304" pitchFamily="18" charset="0"/>
              </a:rPr>
              <a:t> are You doing these things, and who gave You this </a:t>
            </a:r>
            <a:r>
              <a:rPr lang="en-US" sz="2400" b="1" u="sng" dirty="0">
                <a:highlight>
                  <a:srgbClr val="00FF00"/>
                </a:highlight>
                <a:latin typeface="Times New Roman" panose="02020603050405020304" pitchFamily="18" charset="0"/>
                <a:cs typeface="Times New Roman" panose="02020603050405020304" pitchFamily="18" charset="0"/>
              </a:rPr>
              <a:t>authority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24 </a:t>
            </a:r>
            <a:r>
              <a:rPr lang="en-US" sz="2400" dirty="0">
                <a:latin typeface="Times New Roman" panose="02020603050405020304" pitchFamily="18" charset="0"/>
                <a:cs typeface="Times New Roman" panose="02020603050405020304" pitchFamily="18" charset="0"/>
              </a:rPr>
              <a:t> Jesus said to them, "I will also ask you one thing, which if you tell Me, I will also tell you by what authority I do these things. </a:t>
            </a:r>
            <a:r>
              <a:rPr lang="en-US" sz="2400" baseline="30000" dirty="0">
                <a:latin typeface="Times New Roman" panose="02020603050405020304" pitchFamily="18" charset="0"/>
                <a:cs typeface="Times New Roman" panose="02020603050405020304" pitchFamily="18" charset="0"/>
              </a:rPr>
              <a:t>25 </a:t>
            </a:r>
            <a:r>
              <a:rPr lang="en-US" sz="2400" dirty="0">
                <a:latin typeface="Times New Roman" panose="02020603050405020304" pitchFamily="18" charset="0"/>
                <a:cs typeface="Times New Roman" panose="02020603050405020304" pitchFamily="18" charset="0"/>
              </a:rPr>
              <a:t> "The baptism of John was from what </a:t>
            </a:r>
            <a:r>
              <a:rPr lang="en-US" sz="2400" i="1" dirty="0">
                <a:latin typeface="Times New Roman" panose="02020603050405020304" pitchFamily="18" charset="0"/>
                <a:cs typeface="Times New Roman" panose="02020603050405020304" pitchFamily="18" charset="0"/>
              </a:rPr>
              <a:t>source,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from </a:t>
            </a:r>
            <a:r>
              <a:rPr lang="en-US" sz="2400" b="1" u="sng" dirty="0">
                <a:highlight>
                  <a:srgbClr val="00FF00"/>
                </a:highlight>
                <a:latin typeface="Times New Roman" panose="02020603050405020304" pitchFamily="18" charset="0"/>
                <a:cs typeface="Times New Roman" panose="02020603050405020304" pitchFamily="18" charset="0"/>
              </a:rPr>
              <a:t>heaven </a:t>
            </a:r>
            <a:r>
              <a:rPr lang="en-US" sz="2400" b="1" u="sng" dirty="0">
                <a:highlight>
                  <a:srgbClr val="FFFF00"/>
                </a:highlight>
                <a:latin typeface="Times New Roman" panose="02020603050405020304" pitchFamily="18" charset="0"/>
                <a:cs typeface="Times New Roman" panose="02020603050405020304" pitchFamily="18" charset="0"/>
              </a:rPr>
              <a:t>or from </a:t>
            </a:r>
            <a:r>
              <a:rPr lang="en-US" sz="2400" b="1" u="sng" dirty="0">
                <a:highlight>
                  <a:srgbClr val="00FF00"/>
                </a:highlight>
                <a:latin typeface="Times New Roman" panose="02020603050405020304" pitchFamily="18" charset="0"/>
                <a:cs typeface="Times New Roman" panose="02020603050405020304" pitchFamily="18" charset="0"/>
              </a:rPr>
              <a:t>men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Baptism of John was commanded by God – John 1:33</a:t>
            </a:r>
          </a:p>
          <a:p>
            <a:pPr marL="22860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as we establish the practices of the church founded upon the word of God, we must ask the question by what authority are we doing the things that we do?</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heaven?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Is it from men?</a:t>
            </a:r>
          </a:p>
          <a:p>
            <a:pPr marR="0">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A982A-F5CC-6CEC-4631-EEAB9DBCE4D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Biblical Authority</a:t>
            </a:r>
          </a:p>
        </p:txBody>
      </p:sp>
    </p:spTree>
    <p:extLst>
      <p:ext uri="{BB962C8B-B14F-4D97-AF65-F5344CB8AC3E}">
        <p14:creationId xmlns:p14="http://schemas.microsoft.com/office/powerpoint/2010/main" val="38387497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09200"/>
          </a:xfrm>
          <a:prstGeom prst="rect">
            <a:avLst/>
          </a:prstGeom>
          <a:noFill/>
        </p:spPr>
        <p:txBody>
          <a:bodyPr wrap="square">
            <a:spAutoFit/>
          </a:bodyPr>
          <a:lstStyle/>
          <a:p>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We can be certain God’s ordained church practices accomplish God’s purpose for His church</a:t>
            </a:r>
          </a:p>
          <a:p>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saints of God determine the church’s practices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from God’s word</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(Heaven) – </a:t>
            </a:r>
            <a:r>
              <a:rPr lang="en-US" sz="3200" b="1" u="sng"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from men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world)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As with the entirety of God’s word, we are warned not to </a:t>
            </a:r>
            <a:r>
              <a:rPr lang="en-US" sz="3200" b="1" u="sng"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add to or to take away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from God’s word</a:t>
            </a:r>
          </a:p>
          <a:p>
            <a:pPr marL="342900" indent="-342900">
              <a:buFont typeface="Arial" panose="020B0604020202020204" pitchFamily="34" charset="0"/>
              <a:buChar char="•"/>
            </a:pPr>
            <a:endPar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Walk by Faith: </a:t>
            </a:r>
            <a:r>
              <a:rPr lang="en-US" sz="32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God is more than capable of establishing practices to accomplish His goals for us and the church</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255095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20614"/>
          </a:xfrm>
          <a:prstGeom prst="rect">
            <a:avLst/>
          </a:prstGeom>
          <a:noFill/>
        </p:spPr>
        <p:txBody>
          <a:bodyPr wrap="square">
            <a:spAutoFit/>
          </a:bodyPr>
          <a:lstStyle/>
          <a:p>
            <a:r>
              <a:rPr lang="en-US" sz="24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of God must adopt God’s ordained practices for His Church – the Church of Christ</a:t>
            </a:r>
          </a:p>
          <a:p>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John 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Anyone who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goes too far</a:t>
            </a:r>
            <a:r>
              <a:rPr lang="en-US" sz="2400"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does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not abide in the teaching of Christ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does not have God;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Galatians 1:6-9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I am amazed that you are so quickly deserting Him who called you by the grace of Christ,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 a different gospel</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which is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really</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not another; ….</a:t>
            </a:r>
            <a:r>
              <a:rPr lang="en-US" sz="24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if any man is preaching to you a gospel contrary to what you received, </a:t>
            </a:r>
            <a:r>
              <a:rPr lang="en-US" sz="2400" b="1" u="sng" kern="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is to be accursed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Revelation 22:18-19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 testify to everyone who hears the words of the prophecy of this book: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 adds to them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God will add to him the plagues which are written in this book;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anyone</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takes away from the words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of the book of this prophecy, God will take away his part from the tree of life and from the holy city, ….</a:t>
            </a: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1462373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1105369"/>
            <a:ext cx="10975227" cy="559890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means we must be careful and not to place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burdens and sacrifices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upon men that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require</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1 Timothy 4:3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men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forbid marriage </a:t>
            </a:r>
            <a:r>
              <a:rPr lang="en-US" sz="2400" b="1" i="1" u="sng" kern="100" dirty="0">
                <a:effectLst/>
                <a:latin typeface="Times New Roman" panose="02020603050405020304" pitchFamily="18" charset="0"/>
                <a:ea typeface="Calibri" panose="020F0502020204030204" pitchFamily="34" charset="0"/>
                <a:cs typeface="Times New Roman" panose="02020603050405020304" pitchFamily="18" charset="0"/>
              </a:rPr>
              <a:t>and advocate</a:t>
            </a:r>
            <a:r>
              <a:rPr lang="en-US" sz="2400" b="1" u="sng" kern="100" dirty="0">
                <a:effectLst/>
                <a:latin typeface="Times New Roman" panose="02020603050405020304" pitchFamily="18" charset="0"/>
                <a:ea typeface="Calibri" panose="020F0502020204030204" pitchFamily="34" charset="0"/>
                <a:cs typeface="Times New Roman" panose="02020603050405020304" pitchFamily="18" charset="0"/>
              </a:rPr>
              <a:t> abstaining from foods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Or, to </a:t>
            </a:r>
            <a:r>
              <a:rPr lang="en-US" sz="2400" b="1" u="sng" kern="1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create liberties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which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God does not grant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Timothy 4:2-5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preach the word; be ready in season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out of season; reprove, rebuke, exhort, with great patience and instruction.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the time will come when they will not endure sound doctrine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wanting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have their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ears tickled</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they will accumulate for themselves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teachers in accordance to their own desires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will </a:t>
            </a:r>
            <a:r>
              <a:rPr lang="en-US" sz="2400" b="1" u="sng"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turn away their ears from the truth</a:t>
            </a:r>
            <a:r>
              <a:rPr lang="en-US" sz="2400" b="1" kern="1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will turn aside to myths. </a:t>
            </a:r>
            <a:r>
              <a:rPr lang="en-US" sz="2400"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But you, be sober in all things, endure hardship, do the work of an evangelist, fulfill your ministry.</a:t>
            </a:r>
          </a:p>
          <a:p>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50011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544866" y="1816569"/>
            <a:ext cx="10975227" cy="3785652"/>
          </a:xfrm>
          <a:prstGeom prst="rect">
            <a:avLst/>
          </a:prstGeom>
          <a:noFill/>
        </p:spPr>
        <p:txBody>
          <a:bodyPr wrap="square">
            <a:spAutoFit/>
          </a:bodyPr>
          <a:lstStyle/>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Jesus Christ</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Apostles and Inspired Men</a:t>
            </a:r>
          </a:p>
          <a:p>
            <a:pPr algn="ctr"/>
            <a:endPar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Saints </a:t>
            </a:r>
          </a:p>
        </p:txBody>
      </p:sp>
      <p:sp>
        <p:nvSpPr>
          <p:cNvPr id="3" name="Arrow: Down 2">
            <a:extLst>
              <a:ext uri="{FF2B5EF4-FFF2-40B4-BE49-F238E27FC236}">
                <a16:creationId xmlns:a16="http://schemas.microsoft.com/office/drawing/2014/main" id="{3AD050A7-8253-B2A0-AD1D-6DE872A5D77F}"/>
              </a:ext>
            </a:extLst>
          </p:cNvPr>
          <p:cNvSpPr/>
          <p:nvPr/>
        </p:nvSpPr>
        <p:spPr>
          <a:xfrm>
            <a:off x="5710796" y="2553561"/>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DFDEBB19-DEBB-9551-FF08-F04BA693A089}"/>
              </a:ext>
            </a:extLst>
          </p:cNvPr>
          <p:cNvSpPr/>
          <p:nvPr/>
        </p:nvSpPr>
        <p:spPr>
          <a:xfrm>
            <a:off x="5710796" y="4134223"/>
            <a:ext cx="643366" cy="7351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06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598136"/>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Jesus</a:t>
            </a:r>
            <a:r>
              <a:rPr lang="en-US" sz="2400" dirty="0">
                <a:latin typeface="Times New Roman" panose="02020603050405020304" pitchFamily="18" charset="0"/>
                <a:cs typeface="Times New Roman" panose="02020603050405020304" pitchFamily="18" charset="0"/>
              </a:rPr>
              <a:t> came up and spoke to them, saying, "</a:t>
            </a:r>
            <a:r>
              <a:rPr lang="en-US" sz="2400" b="1" u="sng" dirty="0">
                <a:highlight>
                  <a:srgbClr val="FFFF00"/>
                </a:highlight>
                <a:latin typeface="Times New Roman" panose="02020603050405020304" pitchFamily="18" charset="0"/>
                <a:cs typeface="Times New Roman" panose="02020603050405020304" pitchFamily="18" charset="0"/>
              </a:rPr>
              <a:t>All authority has been given to Me </a:t>
            </a:r>
            <a:r>
              <a:rPr lang="en-US" sz="2400" dirty="0">
                <a:latin typeface="Times New Roman" panose="02020603050405020304" pitchFamily="18" charset="0"/>
                <a:cs typeface="Times New Roman" panose="02020603050405020304" pitchFamily="18" charset="0"/>
              </a:rPr>
              <a:t>in heaven and on earth. </a:t>
            </a:r>
          </a:p>
          <a:p>
            <a:pPr marL="0" marR="0">
              <a:lnSpc>
                <a:spcPct val="107000"/>
              </a:lnSpc>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Ephesians 1:19-21 </a:t>
            </a:r>
            <a:r>
              <a:rPr lang="en-US" sz="2400" dirty="0">
                <a:latin typeface="Times New Roman" panose="02020603050405020304" pitchFamily="18" charset="0"/>
                <a:cs typeface="Times New Roman" panose="02020603050405020304" pitchFamily="18" charset="0"/>
              </a:rPr>
              <a:t>(to know) what is the </a:t>
            </a:r>
            <a:r>
              <a:rPr lang="en-US" sz="2400" b="1" u="sng" dirty="0">
                <a:highlight>
                  <a:srgbClr val="FFFF00"/>
                </a:highlight>
                <a:latin typeface="Times New Roman" panose="02020603050405020304" pitchFamily="18" charset="0"/>
                <a:cs typeface="Times New Roman" panose="02020603050405020304" pitchFamily="18" charset="0"/>
              </a:rPr>
              <a:t>surpassing greatness </a:t>
            </a:r>
            <a:r>
              <a:rPr lang="en-US" sz="2400" dirty="0">
                <a:latin typeface="Times New Roman" panose="02020603050405020304" pitchFamily="18" charset="0"/>
                <a:cs typeface="Times New Roman" panose="02020603050405020304" pitchFamily="18" charset="0"/>
              </a:rPr>
              <a:t>of </a:t>
            </a:r>
            <a:r>
              <a:rPr lang="en-US" sz="2400" b="1" u="sng" dirty="0">
                <a:highlight>
                  <a:srgbClr val="FFFF00"/>
                </a:highlight>
                <a:latin typeface="Times New Roman" panose="02020603050405020304" pitchFamily="18" charset="0"/>
                <a:cs typeface="Times New Roman" panose="02020603050405020304" pitchFamily="18" charset="0"/>
              </a:rPr>
              <a:t>His</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(God’s) power toward us who believe. </a:t>
            </a:r>
            <a:r>
              <a:rPr lang="en-US" sz="2400" i="1" dirty="0">
                <a:latin typeface="Times New Roman" panose="02020603050405020304" pitchFamily="18" charset="0"/>
                <a:cs typeface="Times New Roman" panose="02020603050405020304" pitchFamily="18" charset="0"/>
              </a:rPr>
              <a:t>These are</a:t>
            </a:r>
            <a:r>
              <a:rPr lang="en-US" sz="2400" dirty="0">
                <a:latin typeface="Times New Roman" panose="02020603050405020304" pitchFamily="18" charset="0"/>
                <a:cs typeface="Times New Roman" panose="02020603050405020304" pitchFamily="18" charset="0"/>
              </a:rPr>
              <a:t> in accordance with the working of the strength of </a:t>
            </a:r>
            <a:r>
              <a:rPr lang="en-US" sz="2400" b="1" u="sng" dirty="0">
                <a:latin typeface="Times New Roman" panose="02020603050405020304" pitchFamily="18" charset="0"/>
                <a:cs typeface="Times New Roman" panose="02020603050405020304" pitchFamily="18" charset="0"/>
              </a:rPr>
              <a:t>His</a:t>
            </a:r>
            <a:r>
              <a:rPr lang="en-US" sz="2400" dirty="0">
                <a:latin typeface="Times New Roman" panose="02020603050405020304" pitchFamily="18" charset="0"/>
                <a:cs typeface="Times New Roman" panose="02020603050405020304" pitchFamily="18" charset="0"/>
              </a:rPr>
              <a:t> (God’s) </a:t>
            </a:r>
            <a:r>
              <a:rPr lang="en-US" sz="2400" b="1" u="sng" dirty="0">
                <a:highlight>
                  <a:srgbClr val="FFFF00"/>
                </a:highlight>
                <a:latin typeface="Times New Roman" panose="02020603050405020304" pitchFamily="18" charset="0"/>
                <a:cs typeface="Times New Roman" panose="02020603050405020304" pitchFamily="18" charset="0"/>
              </a:rPr>
              <a:t>might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which He brought about in Christ, when He raised Him from the dead and </a:t>
            </a:r>
            <a:r>
              <a:rPr lang="en-US" sz="2400" b="1" u="sng" dirty="0">
                <a:highlight>
                  <a:srgbClr val="FFFF00"/>
                </a:highlight>
                <a:latin typeface="Times New Roman" panose="02020603050405020304" pitchFamily="18" charset="0"/>
                <a:cs typeface="Times New Roman" panose="02020603050405020304" pitchFamily="18" charset="0"/>
              </a:rPr>
              <a:t>seated Him at His right hand in the heavenly </a:t>
            </a:r>
            <a:r>
              <a:rPr lang="en-US" sz="2400" b="1" i="1" u="sng" dirty="0">
                <a:highlight>
                  <a:srgbClr val="FFFF00"/>
                </a:highlight>
                <a:latin typeface="Times New Roman" panose="02020603050405020304" pitchFamily="18" charset="0"/>
                <a:cs typeface="Times New Roman" panose="02020603050405020304" pitchFamily="18" charset="0"/>
              </a:rPr>
              <a:t>places</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21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far above all rule and authority and power and dominion</a:t>
            </a:r>
            <a:r>
              <a:rPr lang="en-US" sz="2400" dirty="0">
                <a:latin typeface="Times New Roman" panose="02020603050405020304" pitchFamily="18" charset="0"/>
                <a:cs typeface="Times New Roman" panose="02020603050405020304" pitchFamily="18" charset="0"/>
              </a:rPr>
              <a:t>, and every name that is named, not only in </a:t>
            </a:r>
            <a:r>
              <a:rPr lang="en-US" sz="2400" b="1" u="sng" dirty="0">
                <a:highlight>
                  <a:srgbClr val="FFFF00"/>
                </a:highlight>
                <a:latin typeface="Times New Roman" panose="02020603050405020304" pitchFamily="18" charset="0"/>
                <a:cs typeface="Times New Roman" panose="02020603050405020304" pitchFamily="18" charset="0"/>
              </a:rPr>
              <a:t>this age </a:t>
            </a:r>
            <a:r>
              <a:rPr lang="en-US" sz="2400" dirty="0">
                <a:latin typeface="Times New Roman" panose="02020603050405020304" pitchFamily="18" charset="0"/>
                <a:cs typeface="Times New Roman" panose="02020603050405020304" pitchFamily="18" charset="0"/>
              </a:rPr>
              <a:t>but also in </a:t>
            </a:r>
            <a:r>
              <a:rPr lang="en-US" sz="2400" b="1" u="sng" dirty="0">
                <a:highlight>
                  <a:srgbClr val="FFFF00"/>
                </a:highlight>
                <a:latin typeface="Times New Roman" panose="02020603050405020304" pitchFamily="18" charset="0"/>
                <a:cs typeface="Times New Roman" panose="02020603050405020304" pitchFamily="18" charset="0"/>
              </a:rPr>
              <a:t>the one to come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a:latin typeface="Times New Roman" panose="02020603050405020304" pitchFamily="18" charset="0"/>
                <a:cs typeface="Times New Roman" panose="02020603050405020304" pitchFamily="18" charset="0"/>
              </a:rPr>
              <a:t>1 Peter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“chosen”) according to the </a:t>
            </a:r>
            <a:r>
              <a:rPr lang="en-US" sz="2400" b="1" u="sng" dirty="0">
                <a:latin typeface="Times New Roman" panose="02020603050405020304" pitchFamily="18" charset="0"/>
                <a:cs typeface="Times New Roman" panose="02020603050405020304" pitchFamily="18" charset="0"/>
              </a:rPr>
              <a:t>foreknowledge of God the Father</a:t>
            </a:r>
            <a:r>
              <a:rPr lang="en-US" sz="2400" dirty="0">
                <a:latin typeface="Times New Roman" panose="02020603050405020304" pitchFamily="18" charset="0"/>
                <a:cs typeface="Times New Roman" panose="02020603050405020304" pitchFamily="18" charset="0"/>
              </a:rPr>
              <a:t>, by the sanctifying work of the Spirit, to </a:t>
            </a:r>
            <a:r>
              <a:rPr lang="en-US" sz="2400" b="1" u="sng" dirty="0">
                <a:highlight>
                  <a:srgbClr val="FFFF00"/>
                </a:highlight>
                <a:latin typeface="Times New Roman" panose="02020603050405020304" pitchFamily="18" charset="0"/>
                <a:cs typeface="Times New Roman" panose="02020603050405020304" pitchFamily="18" charset="0"/>
              </a:rPr>
              <a:t>obey Jesus Christ </a:t>
            </a:r>
            <a:r>
              <a:rPr lang="en-US" sz="2400" dirty="0">
                <a:latin typeface="Times New Roman" panose="02020603050405020304" pitchFamily="18" charset="0"/>
                <a:cs typeface="Times New Roman" panose="02020603050405020304" pitchFamily="18" charset="0"/>
              </a:rPr>
              <a:t>….</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58398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018472"/>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Jesus Christ</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1 Timothy 6:15 … </a:t>
            </a:r>
            <a:r>
              <a:rPr lang="en-US" sz="2400" dirty="0">
                <a:latin typeface="Times New Roman" panose="02020603050405020304" pitchFamily="18" charset="0"/>
                <a:cs typeface="Times New Roman" panose="02020603050405020304" pitchFamily="18" charset="0"/>
              </a:rPr>
              <a:t>He who is the blessed and </a:t>
            </a:r>
            <a:r>
              <a:rPr lang="en-US" sz="2400" b="1" u="sng" dirty="0">
                <a:highlight>
                  <a:srgbClr val="FFFF00"/>
                </a:highlight>
                <a:latin typeface="Times New Roman" panose="02020603050405020304" pitchFamily="18" charset="0"/>
                <a:cs typeface="Times New Roman" panose="02020603050405020304" pitchFamily="18" charset="0"/>
              </a:rPr>
              <a:t>only Sovereign, the King of kings and Lord of lords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dirty="0">
                <a:latin typeface="Times New Roman" panose="02020603050405020304" pitchFamily="18" charset="0"/>
                <a:cs typeface="Times New Roman" panose="02020603050405020304" pitchFamily="18" charset="0"/>
              </a:rPr>
              <a:t>Matthew 28:18-20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Jesus came up and spoke to them, saying, "</a:t>
            </a:r>
            <a:r>
              <a:rPr lang="en-US" sz="2400" b="1" u="sng" dirty="0">
                <a:highlight>
                  <a:srgbClr val="00FF00"/>
                </a:highlight>
                <a:latin typeface="Times New Roman" panose="02020603050405020304" pitchFamily="18" charset="0"/>
                <a:cs typeface="Times New Roman" panose="02020603050405020304" pitchFamily="18" charset="0"/>
              </a:rPr>
              <a:t>All authority </a:t>
            </a:r>
            <a:r>
              <a:rPr lang="en-US" sz="2400" b="1" u="sng" dirty="0">
                <a:highlight>
                  <a:srgbClr val="FFFF00"/>
                </a:highlight>
                <a:latin typeface="Times New Roman" panose="02020603050405020304" pitchFamily="18" charset="0"/>
                <a:cs typeface="Times New Roman" panose="02020603050405020304" pitchFamily="18" charset="0"/>
              </a:rPr>
              <a:t>has been given to Me in heaven and on earth</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"Go therefore and make disciples of all the nations, baptizing them in the name of the Father and the Son and the Holy Spirit, </a:t>
            </a:r>
            <a:r>
              <a:rPr lang="en-US" sz="2400" baseline="30000" dirty="0">
                <a:latin typeface="Times New Roman" panose="02020603050405020304" pitchFamily="18" charset="0"/>
                <a:cs typeface="Times New Roman" panose="02020603050405020304" pitchFamily="18" charset="0"/>
              </a:rPr>
              <a:t>20 </a:t>
            </a:r>
            <a:r>
              <a:rPr lang="en-US" sz="2400" b="1" u="sng" dirty="0">
                <a:highlight>
                  <a:srgbClr val="FFFF00"/>
                </a:highlight>
                <a:latin typeface="Times New Roman" panose="02020603050405020304" pitchFamily="18" charset="0"/>
                <a:cs typeface="Times New Roman" panose="02020603050405020304" pitchFamily="18" charset="0"/>
              </a:rPr>
              <a:t> teaching them to observe all that </a:t>
            </a:r>
            <a:r>
              <a:rPr lang="en-US" sz="2400" b="1" u="sng" dirty="0">
                <a:highlight>
                  <a:srgbClr val="00FF00"/>
                </a:highlight>
                <a:latin typeface="Times New Roman" panose="02020603050405020304" pitchFamily="18" charset="0"/>
                <a:cs typeface="Times New Roman" panose="02020603050405020304" pitchFamily="18" charset="0"/>
              </a:rPr>
              <a:t>I commanded you</a:t>
            </a:r>
            <a:r>
              <a:rPr lang="en-US" sz="2400" dirty="0">
                <a:latin typeface="Times New Roman" panose="02020603050405020304" pitchFamily="18" charset="0"/>
                <a:cs typeface="Times New Roman" panose="02020603050405020304" pitchFamily="18" charset="0"/>
              </a:rPr>
              <a:t>; and lo, I am with you always, even to the end of the age." </a:t>
            </a: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46557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288820"/>
          </a:xfrm>
          <a:prstGeom prst="rect">
            <a:avLst/>
          </a:prstGeom>
          <a:noFill/>
        </p:spPr>
        <p:txBody>
          <a:bodyPr wrap="square">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cs typeface="Times New Roman" panose="02020603050405020304" pitchFamily="18" charset="0"/>
              </a:rPr>
              <a:t>apostolos</a:t>
            </a:r>
            <a:r>
              <a:rPr lang="en-US" sz="2400" dirty="0">
                <a:effectLst/>
                <a:latin typeface="Times New Roman" panose="02020603050405020304" pitchFamily="18" charset="0"/>
                <a:cs typeface="Times New Roman" panose="02020603050405020304" pitchFamily="18" charset="0"/>
              </a:rPr>
              <a:t> meaning one sent on a mission, an apostle</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cs typeface="Times New Roman" panose="02020603050405020304" pitchFamily="18" charset="0"/>
              </a:rPr>
              <a:t>apostellô</a:t>
            </a:r>
            <a:r>
              <a:rPr lang="en-US" sz="2400" dirty="0">
                <a:latin typeface="Times New Roman" panose="02020603050405020304" pitchFamily="18" charset="0"/>
                <a:cs typeface="Times New Roman" panose="02020603050405020304" pitchFamily="18" charset="0"/>
              </a:rPr>
              <a:t> meaning to send, send away:--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Root Greek Words</a:t>
            </a:r>
          </a:p>
          <a:p>
            <a:pPr marL="342900" marR="0" indent="-342900">
              <a:spcBef>
                <a:spcPts val="0"/>
              </a:spcBef>
              <a:spcAft>
                <a:spcPts val="0"/>
              </a:spcAft>
              <a:buFont typeface="Arial" panose="020B0604020202020204" pitchFamily="34" charset="0"/>
              <a:buChar char="•"/>
            </a:pPr>
            <a:r>
              <a:rPr lang="en-US" sz="2400" b="1" i="1" dirty="0">
                <a:effectLst/>
                <a:latin typeface="Times New Roman" panose="02020603050405020304" pitchFamily="18" charset="0"/>
                <a:cs typeface="Times New Roman" panose="02020603050405020304" pitchFamily="18" charset="0"/>
              </a:rPr>
              <a:t>Apo: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from, away from:--</a:t>
            </a:r>
          </a:p>
          <a:p>
            <a:pPr marL="342900" marR="0" indent="-342900">
              <a:spcBef>
                <a:spcPts val="0"/>
              </a:spcBef>
              <a:spcAft>
                <a:spcPts val="0"/>
              </a:spcAft>
              <a:buFont typeface="Arial" panose="020B0604020202020204" pitchFamily="34" charset="0"/>
              <a:buChar char="•"/>
            </a:pPr>
            <a:r>
              <a:rPr lang="en-US" sz="2400" b="1" i="1" dirty="0" err="1">
                <a:effectLst/>
                <a:latin typeface="Times New Roman" panose="02020603050405020304" pitchFamily="18" charset="0"/>
                <a:cs typeface="Times New Roman" panose="02020603050405020304" pitchFamily="18" charset="0"/>
              </a:rPr>
              <a:t>Stellô</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to arrange, prepare, gather up</a:t>
            </a:r>
          </a:p>
          <a:p>
            <a:pPr marR="0">
              <a:spcBef>
                <a:spcPts val="0"/>
              </a:spcBef>
              <a:spcAft>
                <a:spcPts val="0"/>
              </a:spcAft>
            </a:pPr>
            <a:endPar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postle - derived from the verb “to send”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Meant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as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one being sent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or a formally appointed or commissioned “</a:t>
            </a:r>
            <a:r>
              <a:rPr lang="en-US" sz="24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emissary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this context, the messenger formally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carries the authority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 the one who sent the messenger.  </a:t>
            </a:r>
          </a:p>
          <a:p>
            <a:pPr marL="3429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Therefore, in the New Testament, the apostolic writers commonly make clear their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apostleship is derived from God and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56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35181" y="1166842"/>
            <a:ext cx="11644370" cy="3908762"/>
          </a:xfrm>
          <a:prstGeom prst="rect">
            <a:avLst/>
          </a:prstGeom>
          <a:noFill/>
        </p:spPr>
        <p:txBody>
          <a:bodyPr wrap="square" rtlCol="0">
            <a:spAutoFit/>
          </a:bodyPr>
          <a:lstStyle/>
          <a:p>
            <a:pPr marL="228600" algn="ctr"/>
            <a:r>
              <a:rPr lang="en-US" sz="9600" dirty="0">
                <a:latin typeface="Times New Roman" panose="02020603050405020304" pitchFamily="18" charset="0"/>
                <a:ea typeface="Calibri" panose="020F0502020204030204" pitchFamily="34" charset="0"/>
                <a:cs typeface="Times New Roman" panose="02020603050405020304" pitchFamily="18" charset="0"/>
              </a:rPr>
              <a:t>Become Children of God at Baptism</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6474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80101" y="656820"/>
            <a:ext cx="12031798" cy="6247864"/>
          </a:xfrm>
          <a:prstGeom prst="rect">
            <a:avLst/>
          </a:prstGeom>
          <a:noFill/>
        </p:spPr>
        <p:txBody>
          <a:bodyPr wrap="square" rtlCol="0">
            <a:spAutoFit/>
          </a:bodyPr>
          <a:lstStyle/>
          <a:p>
            <a:pPr marL="0" marR="0" algn="ctr">
              <a:spcBef>
                <a:spcPts val="0"/>
              </a:spcBef>
              <a:spcAft>
                <a:spcPts val="0"/>
              </a:spcAft>
            </a:pPr>
            <a:r>
              <a:rPr lang="en-US" sz="2000" b="1" kern="0" dirty="0">
                <a:effectLst/>
                <a:latin typeface="Times New Roman" panose="02020603050405020304" pitchFamily="18" charset="0"/>
                <a:ea typeface="Times New Roman" panose="02020603050405020304" pitchFamily="18" charset="0"/>
              </a:rPr>
              <a:t>Premillennial </a:t>
            </a:r>
            <a:r>
              <a:rPr lang="en-US" sz="2000" b="1" kern="0" dirty="0">
                <a:latin typeface="Times New Roman" panose="02020603050405020304" pitchFamily="18" charset="0"/>
                <a:ea typeface="Times New Roman" panose="02020603050405020304" pitchFamily="18" charset="0"/>
              </a:rPr>
              <a:t>T</a:t>
            </a:r>
            <a:r>
              <a:rPr lang="en-US" sz="2000" b="1" kern="0" dirty="0">
                <a:effectLst/>
                <a:latin typeface="Times New Roman" panose="02020603050405020304" pitchFamily="18" charset="0"/>
                <a:ea typeface="Times New Roman" panose="02020603050405020304" pitchFamily="18" charset="0"/>
              </a:rPr>
              <a:t>heology</a:t>
            </a:r>
          </a:p>
          <a:p>
            <a:pPr marL="0" marR="0">
              <a:spcBef>
                <a:spcPts val="0"/>
              </a:spcBef>
              <a:spcAft>
                <a:spcPts val="0"/>
              </a:spcAft>
            </a:pPr>
            <a:endParaRPr lang="en-US" sz="2000" kern="0" dirty="0">
              <a:effectLst/>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mj-lt"/>
              <a:buAutoNum type="arabi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Christ came into this world to establish His kingdom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 Timothy 1:15 It is a trustworthy statement, deserving full acceptance, that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Christ Jesus came into the world to save sinners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among whom I am foremost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of all.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However, Christ was crucified and the kingdom was not established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14:27</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the </a:t>
            </a:r>
            <a:r>
              <a:rPr lang="en-US" sz="20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of hosts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has planned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frustrate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it</a:t>
            </a:r>
            <a:r>
              <a:rPr lang="en-US" sz="20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as for His stretched-out hand,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who can turn it back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Job 42:2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know that You can do all things, And that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 purpose of Yours can be thwarted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Isaiah 46:9-11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For I am God, and there is no other;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 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and there is no one like Me, </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purpose will be established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accomplish</a:t>
            </a:r>
            <a:r>
              <a:rPr lang="en-US" sz="20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all My good pleasure'; </a:t>
            </a:r>
            <a:r>
              <a:rPr lang="en-US" sz="20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Truly I have spoken; truly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 will bring it to pass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 have planned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2000" b="1" i="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surely</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 will do it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57200"/>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0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680596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4800673"/>
          </a:xfrm>
          <a:prstGeom prst="rect">
            <a:avLst/>
          </a:prstGeom>
          <a:noFill/>
        </p:spPr>
        <p:txBody>
          <a:bodyPr wrap="square">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Authority of the Apostles</a:t>
            </a:r>
          </a:p>
          <a:p>
            <a:pPr marL="0" marR="0">
              <a:spcBef>
                <a:spcPts val="0"/>
              </a:spcBef>
              <a:spcAft>
                <a:spcPts val="0"/>
              </a:spcAft>
            </a:pPr>
            <a:endParaRPr lang="en-US" sz="2400" b="1" kern="1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Ephes. 1:1</a:t>
            </a:r>
            <a:r>
              <a:rPr lang="en-US" sz="2800" dirty="0">
                <a:effectLst/>
                <a:latin typeface="Times New Roman" panose="02020603050405020304" pitchFamily="18" charset="0"/>
                <a:ea typeface="Times New Roman" panose="02020603050405020304" pitchFamily="18" charset="0"/>
              </a:rPr>
              <a:t> Paul, an apostle of Christ Jesus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Cor. 1:1 </a:t>
            </a:r>
            <a:r>
              <a:rPr lang="en-US" sz="2800" dirty="0">
                <a:effectLst/>
                <a:latin typeface="Times New Roman" panose="02020603050405020304" pitchFamily="18" charset="0"/>
                <a:ea typeface="Times New Roman" panose="02020603050405020304" pitchFamily="18" charset="0"/>
              </a:rPr>
              <a:t>Paul, called as an apostle of Jesus Christ by the </a:t>
            </a:r>
            <a:r>
              <a:rPr lang="en-US" sz="2800" b="1" u="sng" dirty="0">
                <a:effectLst/>
                <a:highlight>
                  <a:srgbClr val="FFFF00"/>
                </a:highlight>
                <a:latin typeface="Times New Roman" panose="02020603050405020304" pitchFamily="18" charset="0"/>
                <a:ea typeface="Times New Roman" panose="02020603050405020304" pitchFamily="18" charset="0"/>
              </a:rPr>
              <a:t>will of God</a:t>
            </a:r>
            <a:r>
              <a:rPr lang="en-US" sz="2800" dirty="0">
                <a:effectLst/>
                <a:latin typeface="Times New Roman" panose="02020603050405020304" pitchFamily="18" charset="0"/>
                <a:ea typeface="Times New Roman" panose="02020603050405020304" pitchFamily="18" charset="0"/>
              </a:rPr>
              <a:t>…</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Galatians 1:1 </a:t>
            </a:r>
            <a:r>
              <a:rPr lang="en-US" sz="2800" dirty="0">
                <a:effectLst/>
                <a:latin typeface="Times New Roman" panose="02020603050405020304" pitchFamily="18" charset="0"/>
                <a:ea typeface="Times New Roman" panose="02020603050405020304" pitchFamily="18" charset="0"/>
              </a:rPr>
              <a:t>Paul, an apostle (</a:t>
            </a:r>
            <a:r>
              <a:rPr lang="en-US" sz="2800" b="1" u="sng" dirty="0">
                <a:effectLst/>
                <a:highlight>
                  <a:srgbClr val="FFFF00"/>
                </a:highlight>
                <a:latin typeface="Times New Roman" panose="02020603050405020304" pitchFamily="18" charset="0"/>
                <a:ea typeface="Times New Roman" panose="02020603050405020304" pitchFamily="18" charset="0"/>
              </a:rPr>
              <a:t>not sent from men</a:t>
            </a:r>
            <a:r>
              <a:rPr lang="en-US" sz="2800" dirty="0">
                <a:effectLst/>
                <a:latin typeface="Times New Roman" panose="02020603050405020304" pitchFamily="18" charset="0"/>
                <a:ea typeface="Times New Roman" panose="02020603050405020304" pitchFamily="18" charset="0"/>
              </a:rPr>
              <a:t>, nor through the agency of man, </a:t>
            </a:r>
            <a:r>
              <a:rPr lang="en-US" sz="2800" b="1" u="sng" dirty="0">
                <a:effectLst/>
                <a:highlight>
                  <a:srgbClr val="FFFF00"/>
                </a:highlight>
                <a:latin typeface="Times New Roman" panose="02020603050405020304" pitchFamily="18" charset="0"/>
                <a:ea typeface="Times New Roman" panose="02020603050405020304" pitchFamily="18" charset="0"/>
              </a:rPr>
              <a:t>but through Jesus Christ, and God the Father</a:t>
            </a:r>
            <a:r>
              <a:rPr lang="en-US" sz="2800" dirty="0">
                <a:effectLst/>
                <a:latin typeface="Times New Roman" panose="02020603050405020304" pitchFamily="18" charset="0"/>
                <a:ea typeface="Times New Roman" panose="02020603050405020304" pitchFamily="18" charset="0"/>
              </a:rPr>
              <a:t>, who raised Him from the dead), </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b="1" dirty="0">
                <a:effectLst/>
                <a:latin typeface="Times New Roman" panose="02020603050405020304" pitchFamily="18" charset="0"/>
                <a:ea typeface="Times New Roman" panose="02020603050405020304" pitchFamily="18" charset="0"/>
              </a:rPr>
              <a:t>1 Peter 1:1 </a:t>
            </a:r>
            <a:r>
              <a:rPr lang="en-US" sz="2800" dirty="0">
                <a:effectLst/>
                <a:latin typeface="Times New Roman" panose="02020603050405020304" pitchFamily="18" charset="0"/>
                <a:ea typeface="Times New Roman" panose="02020603050405020304" pitchFamily="18" charset="0"/>
              </a:rPr>
              <a:t>Peter, an apostle </a:t>
            </a:r>
            <a:r>
              <a:rPr lang="en-US" sz="2800" b="1" u="sng" dirty="0">
                <a:effectLst/>
                <a:highlight>
                  <a:srgbClr val="FFFF00"/>
                </a:highlight>
                <a:latin typeface="Times New Roman" panose="02020603050405020304" pitchFamily="18" charset="0"/>
                <a:ea typeface="Times New Roman" panose="02020603050405020304" pitchFamily="18" charset="0"/>
              </a:rPr>
              <a:t>of Jesus Christ</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69298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967910"/>
            <a:ext cx="10975227" cy="575542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God inspired or gave revelation of His word to the Apostles through the working of the Holy Spirit.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1:2   until the day when He was taken up, after He had by the Holy Spirit given orders to</a:t>
            </a:r>
            <a:r>
              <a:rPr lang="en-US" sz="2000" b="1" dirty="0">
                <a:effectLst/>
                <a:latin typeface="Times New Roman" panose="02020603050405020304" pitchFamily="18" charset="0"/>
                <a:ea typeface="Times New Roman" panose="02020603050405020304" pitchFamily="18" charset="0"/>
              </a:rPr>
              <a:t> </a:t>
            </a:r>
            <a:r>
              <a:rPr lang="en-US" sz="2000" b="1" dirty="0">
                <a:effectLst/>
                <a:highlight>
                  <a:srgbClr val="FFFF00"/>
                </a:highlight>
                <a:latin typeface="Times New Roman" panose="02020603050405020304" pitchFamily="18" charset="0"/>
                <a:ea typeface="Times New Roman" panose="02020603050405020304" pitchFamily="18" charset="0"/>
              </a:rPr>
              <a:t>the apostles whom He had chosen</a:t>
            </a:r>
            <a:r>
              <a:rPr lang="en-US"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1:4-5   And gathering them together, He commanded them not to leave Jerusalem, but to </a:t>
            </a:r>
            <a:r>
              <a:rPr lang="en-US" sz="2000" b="1" dirty="0">
                <a:effectLst/>
                <a:latin typeface="Times New Roman" panose="02020603050405020304" pitchFamily="18" charset="0"/>
                <a:ea typeface="Times New Roman" panose="02020603050405020304" pitchFamily="18" charset="0"/>
              </a:rPr>
              <a:t>wait for what the Father had promised</a:t>
            </a:r>
            <a:r>
              <a:rPr lang="en-US" sz="2000" dirty="0">
                <a:effectLst/>
                <a:latin typeface="Times New Roman" panose="02020603050405020304" pitchFamily="18" charset="0"/>
                <a:ea typeface="Times New Roman" panose="02020603050405020304" pitchFamily="18" charset="0"/>
              </a:rPr>
              <a:t>, "Which," He said, "you heard of from Me; [5] for John baptized with water, but </a:t>
            </a:r>
            <a:r>
              <a:rPr lang="en-US" sz="2000" b="1" dirty="0">
                <a:effectLst/>
                <a:highlight>
                  <a:srgbClr val="FFFF00"/>
                </a:highlight>
                <a:latin typeface="Times New Roman" panose="02020603050405020304" pitchFamily="18" charset="0"/>
                <a:ea typeface="Times New Roman" panose="02020603050405020304" pitchFamily="18" charset="0"/>
              </a:rPr>
              <a:t>you shall be baptized with the Holy Spirit</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not many days from now."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1:8    but </a:t>
            </a:r>
            <a:r>
              <a:rPr lang="en-US" sz="2000" b="1" dirty="0">
                <a:effectLst/>
                <a:highlight>
                  <a:srgbClr val="FFFF00"/>
                </a:highlight>
                <a:latin typeface="Times New Roman" panose="02020603050405020304" pitchFamily="18" charset="0"/>
                <a:ea typeface="Times New Roman" panose="02020603050405020304" pitchFamily="18" charset="0"/>
              </a:rPr>
              <a:t>you shall receive power</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when the Holy Spirit has come upon you; and </a:t>
            </a:r>
            <a:r>
              <a:rPr lang="en-US" sz="2000" b="1" dirty="0">
                <a:effectLst/>
                <a:highlight>
                  <a:srgbClr val="FFFF00"/>
                </a:highlight>
                <a:latin typeface="Times New Roman" panose="02020603050405020304" pitchFamily="18" charset="0"/>
                <a:ea typeface="Times New Roman" panose="02020603050405020304" pitchFamily="18" charset="0"/>
              </a:rPr>
              <a:t>you shall be My witnesses</a:t>
            </a:r>
            <a:r>
              <a:rPr lang="en-US" sz="2000" dirty="0">
                <a:effectLst/>
                <a:highlight>
                  <a:srgbClr val="FFFF00"/>
                </a:highligh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both in Jerusalem, and in all Judea and Samaria, and even to the remotest part of the earth."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2:43  And everyone kept feeling a sense of awe; and many </a:t>
            </a:r>
            <a:r>
              <a:rPr lang="en-US" sz="2000" b="1" dirty="0">
                <a:effectLst/>
                <a:highlight>
                  <a:srgbClr val="FFFF00"/>
                </a:highlight>
                <a:latin typeface="Times New Roman" panose="02020603050405020304" pitchFamily="18" charset="0"/>
                <a:ea typeface="Times New Roman" panose="02020603050405020304" pitchFamily="18" charset="0"/>
              </a:rPr>
              <a:t>wonders and signs were taking place through the apostles</a:t>
            </a: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Acts 4:33  And with </a:t>
            </a:r>
            <a:r>
              <a:rPr lang="en-US" sz="2000" b="1" u="sng" dirty="0">
                <a:effectLst/>
                <a:highlight>
                  <a:srgbClr val="FFFF00"/>
                </a:highlight>
                <a:latin typeface="Times New Roman" panose="02020603050405020304" pitchFamily="18" charset="0"/>
                <a:ea typeface="Times New Roman" panose="02020603050405020304" pitchFamily="18" charset="0"/>
              </a:rPr>
              <a:t>great power the apostles were giving witness </a:t>
            </a:r>
            <a:r>
              <a:rPr lang="en-US" sz="2000" dirty="0">
                <a:effectLst/>
                <a:latin typeface="Times New Roman" panose="02020603050405020304" pitchFamily="18" charset="0"/>
                <a:ea typeface="Times New Roman" panose="02020603050405020304" pitchFamily="18" charset="0"/>
              </a:rPr>
              <a:t>to the resurrection of the Lord Jesus, and abundant grace was upon them all. </a:t>
            </a:r>
          </a:p>
        </p:txBody>
      </p:sp>
    </p:spTree>
    <p:extLst>
      <p:ext uri="{BB962C8B-B14F-4D97-AF65-F5344CB8AC3E}">
        <p14:creationId xmlns:p14="http://schemas.microsoft.com/office/powerpoint/2010/main" val="31286936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0975227"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Galatians 1:11-12  </a:t>
            </a:r>
            <a:r>
              <a:rPr lang="en-US" sz="2400" dirty="0">
                <a:effectLst/>
                <a:latin typeface="Times New Roman" panose="02020603050405020304" pitchFamily="18" charset="0"/>
                <a:ea typeface="Times New Roman" panose="02020603050405020304" pitchFamily="18" charset="0"/>
              </a:rPr>
              <a:t>For I would have you know, brethren, that the </a:t>
            </a:r>
            <a:r>
              <a:rPr lang="en-US" sz="2400" b="1" dirty="0">
                <a:effectLst/>
                <a:highlight>
                  <a:srgbClr val="FFFF00"/>
                </a:highlight>
                <a:latin typeface="Times New Roman" panose="02020603050405020304" pitchFamily="18" charset="0"/>
                <a:ea typeface="Times New Roman" panose="02020603050405020304" pitchFamily="18" charset="0"/>
              </a:rPr>
              <a:t>gospel which was preached by me is not according to man.</a:t>
            </a:r>
            <a:r>
              <a:rPr lang="en-US" sz="2400" dirty="0">
                <a:effectLst/>
                <a:latin typeface="Times New Roman" panose="02020603050405020304" pitchFamily="18" charset="0"/>
                <a:ea typeface="Times New Roman" panose="02020603050405020304" pitchFamily="18" charset="0"/>
              </a:rPr>
              <a:t> [12] For I neither received it from man, nor was I taught it, </a:t>
            </a:r>
            <a:r>
              <a:rPr lang="en-US" sz="2400" b="1" dirty="0">
                <a:effectLst/>
                <a:highlight>
                  <a:srgbClr val="FFFF00"/>
                </a:highlight>
                <a:latin typeface="Times New Roman" panose="02020603050405020304" pitchFamily="18" charset="0"/>
                <a:ea typeface="Times New Roman" panose="02020603050405020304" pitchFamily="18" charset="0"/>
              </a:rPr>
              <a:t>but I received it through a revelation of Jesus Christ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3:4-5   </a:t>
            </a:r>
            <a:r>
              <a:rPr lang="en-US" sz="2400" dirty="0">
                <a:effectLst/>
                <a:latin typeface="Times New Roman" panose="02020603050405020304" pitchFamily="18" charset="0"/>
                <a:ea typeface="Times New Roman" panose="02020603050405020304" pitchFamily="18" charset="0"/>
              </a:rPr>
              <a:t>And by referring to this, when you read </a:t>
            </a:r>
            <a:r>
              <a:rPr lang="en-US" sz="2400" b="1" dirty="0">
                <a:effectLst/>
                <a:highlight>
                  <a:srgbClr val="FFFF00"/>
                </a:highlight>
                <a:latin typeface="Times New Roman" panose="02020603050405020304" pitchFamily="18" charset="0"/>
                <a:ea typeface="Times New Roman" panose="02020603050405020304" pitchFamily="18" charset="0"/>
              </a:rPr>
              <a:t>you can understand my insight into the mystery of Christ</a:t>
            </a:r>
            <a:r>
              <a:rPr lang="en-US" sz="2400" dirty="0">
                <a:effectLst/>
                <a:latin typeface="Times New Roman" panose="02020603050405020304" pitchFamily="18" charset="0"/>
                <a:ea typeface="Times New Roman" panose="02020603050405020304" pitchFamily="18" charset="0"/>
              </a:rPr>
              <a:t>, [5] which in other generations was not made known to the sons of men, as </a:t>
            </a:r>
            <a:r>
              <a:rPr lang="en-US" sz="2400" b="1" dirty="0">
                <a:effectLst/>
                <a:highlight>
                  <a:srgbClr val="FFFF00"/>
                </a:highlight>
                <a:latin typeface="Times New Roman" panose="02020603050405020304" pitchFamily="18" charset="0"/>
                <a:ea typeface="Times New Roman" panose="02020603050405020304" pitchFamily="18" charset="0"/>
              </a:rPr>
              <a:t>it has now been revealed to His holy apostles</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 prophets in the Spirit;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Thes. 2:13     </a:t>
            </a:r>
            <a:r>
              <a:rPr lang="en-US" sz="2400" dirty="0">
                <a:effectLst/>
                <a:latin typeface="Times New Roman" panose="02020603050405020304" pitchFamily="18" charset="0"/>
                <a:ea typeface="Times New Roman" panose="02020603050405020304" pitchFamily="18" charset="0"/>
              </a:rPr>
              <a:t>And for this reason we also constantly thank God that when </a:t>
            </a:r>
            <a:r>
              <a:rPr lang="en-US" sz="2400" b="1" dirty="0">
                <a:effectLst/>
                <a:highlight>
                  <a:srgbClr val="FFFF00"/>
                </a:highlight>
                <a:latin typeface="Times New Roman" panose="02020603050405020304" pitchFamily="18" charset="0"/>
                <a:ea typeface="Times New Roman" panose="02020603050405020304" pitchFamily="18" charset="0"/>
              </a:rPr>
              <a:t>you received from us the word of God's messag</a:t>
            </a:r>
            <a:r>
              <a:rPr lang="en-US" sz="2400" dirty="0">
                <a:effectLst/>
                <a:highlight>
                  <a:srgbClr val="FFFF00"/>
                </a:highlight>
                <a:latin typeface="Times New Roman" panose="02020603050405020304" pitchFamily="18" charset="0"/>
                <a:ea typeface="Times New Roman" panose="02020603050405020304" pitchFamily="18" charset="0"/>
              </a:rPr>
              <a:t>e</a:t>
            </a:r>
            <a:r>
              <a:rPr lang="en-US" sz="2400" dirty="0">
                <a:effectLst/>
                <a:latin typeface="Times New Roman" panose="02020603050405020304" pitchFamily="18" charset="0"/>
                <a:ea typeface="Times New Roman" panose="02020603050405020304" pitchFamily="18" charset="0"/>
              </a:rPr>
              <a:t>, you accepted it </a:t>
            </a:r>
            <a:r>
              <a:rPr lang="en-US" sz="2400" b="1" dirty="0">
                <a:effectLst/>
                <a:highlight>
                  <a:srgbClr val="FFFF00"/>
                </a:highlight>
                <a:latin typeface="Times New Roman" panose="02020603050405020304" pitchFamily="18" charset="0"/>
                <a:ea typeface="Times New Roman" panose="02020603050405020304" pitchFamily="18" charset="0"/>
              </a:rPr>
              <a:t>not as the word of men</a:t>
            </a:r>
            <a:r>
              <a:rPr lang="en-US" sz="2400" dirty="0">
                <a:effectLst/>
                <a:latin typeface="Times New Roman" panose="02020603050405020304" pitchFamily="18" charset="0"/>
                <a:ea typeface="Times New Roman" panose="02020603050405020304" pitchFamily="18" charset="0"/>
              </a:rPr>
              <a:t>, but for </a:t>
            </a:r>
            <a:r>
              <a:rPr lang="en-US" sz="2400" b="1" dirty="0">
                <a:effectLst/>
                <a:highlight>
                  <a:srgbClr val="FFFF00"/>
                </a:highlight>
                <a:latin typeface="Times New Roman" panose="02020603050405020304" pitchFamily="18" charset="0"/>
                <a:ea typeface="Times New Roman" panose="02020603050405020304" pitchFamily="18" charset="0"/>
              </a:rPr>
              <a:t>what it really is, the word of God</a:t>
            </a:r>
            <a:r>
              <a:rPr lang="en-US" sz="2400" dirty="0">
                <a:effectLst/>
                <a:latin typeface="Times New Roman" panose="02020603050405020304" pitchFamily="18" charset="0"/>
                <a:ea typeface="Times New Roman" panose="02020603050405020304" pitchFamily="18" charset="0"/>
              </a:rPr>
              <a:t>, which also performs its work in you who believe.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Cor. 14:37 </a:t>
            </a:r>
            <a:r>
              <a:rPr lang="en-US" sz="2400" dirty="0">
                <a:effectLst/>
                <a:latin typeface="Times New Roman" panose="02020603050405020304" pitchFamily="18" charset="0"/>
                <a:ea typeface="Times New Roman" panose="02020603050405020304" pitchFamily="18" charset="0"/>
              </a:rPr>
              <a:t>… recognize </a:t>
            </a:r>
            <a:r>
              <a:rPr lang="en-US" sz="2400" b="1" dirty="0">
                <a:effectLst/>
                <a:highlight>
                  <a:srgbClr val="FFFF00"/>
                </a:highlight>
                <a:latin typeface="Times New Roman" panose="02020603050405020304" pitchFamily="18" charset="0"/>
                <a:ea typeface="Times New Roman" panose="02020603050405020304" pitchFamily="18" charset="0"/>
              </a:rPr>
              <a:t>that the things which I write to you are the Lord's commandment</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52110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370975"/>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8:5, 12, 14-18 </a:t>
            </a: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Philip</a:t>
            </a:r>
            <a:r>
              <a:rPr lang="en-US" sz="2400" dirty="0">
                <a:effectLst/>
                <a:latin typeface="Times New Roman" panose="02020603050405020304" pitchFamily="18" charset="0"/>
                <a:ea typeface="Times New Roman" panose="02020603050405020304" pitchFamily="18" charset="0"/>
              </a:rPr>
              <a:t> went down to the city of Samaria and began </a:t>
            </a:r>
            <a:r>
              <a:rPr lang="en-US" sz="2400" b="1" dirty="0">
                <a:effectLst/>
                <a:latin typeface="Times New Roman" panose="02020603050405020304" pitchFamily="18" charset="0"/>
                <a:ea typeface="Times New Roman" panose="02020603050405020304" pitchFamily="18" charset="0"/>
              </a:rPr>
              <a:t>proclaiming Christ</a:t>
            </a:r>
            <a:r>
              <a:rPr lang="en-US" sz="2400" dirty="0">
                <a:effectLst/>
                <a:latin typeface="Times New Roman" panose="02020603050405020304" pitchFamily="18" charset="0"/>
                <a:ea typeface="Times New Roman" panose="02020603050405020304" pitchFamily="18" charset="0"/>
              </a:rPr>
              <a:t> to them. …[12] But when </a:t>
            </a:r>
            <a:r>
              <a:rPr lang="en-US" sz="2400" b="1" dirty="0">
                <a:effectLst/>
                <a:latin typeface="Times New Roman" panose="02020603050405020304" pitchFamily="18" charset="0"/>
                <a:ea typeface="Times New Roman" panose="02020603050405020304" pitchFamily="18" charset="0"/>
              </a:rPr>
              <a:t>they believed</a:t>
            </a:r>
            <a:r>
              <a:rPr lang="en-US" sz="2400" dirty="0">
                <a:effectLst/>
                <a:latin typeface="Times New Roman" panose="02020603050405020304" pitchFamily="18" charset="0"/>
                <a:ea typeface="Times New Roman" panose="02020603050405020304" pitchFamily="18" charset="0"/>
              </a:rPr>
              <a:t> Philip preaching the good news about the kingdom of God and the name of Jesus Christ, </a:t>
            </a:r>
            <a:r>
              <a:rPr lang="en-US" sz="2400" b="1" dirty="0">
                <a:effectLst/>
                <a:highlight>
                  <a:srgbClr val="FFFF00"/>
                </a:highlight>
                <a:latin typeface="Times New Roman" panose="02020603050405020304" pitchFamily="18" charset="0"/>
                <a:ea typeface="Times New Roman" panose="02020603050405020304" pitchFamily="18" charset="0"/>
              </a:rPr>
              <a:t>they were being baptized, men and women alike</a:t>
            </a:r>
            <a:r>
              <a:rPr lang="en-US" sz="2400" dirty="0">
                <a:effectLst/>
                <a:latin typeface="Times New Roman" panose="02020603050405020304" pitchFamily="18" charset="0"/>
                <a:ea typeface="Times New Roman" panose="02020603050405020304" pitchFamily="18" charset="0"/>
              </a:rPr>
              <a:t>….[14] Now when the apostles in Jerusalem heard that Samaria had received the word of God, they </a:t>
            </a:r>
            <a:r>
              <a:rPr lang="en-US" sz="2400" b="1" dirty="0">
                <a:effectLst/>
                <a:latin typeface="Times New Roman" panose="02020603050405020304" pitchFamily="18" charset="0"/>
                <a:ea typeface="Times New Roman" panose="02020603050405020304" pitchFamily="18" charset="0"/>
              </a:rPr>
              <a:t>sent them Peter and John</a:t>
            </a:r>
            <a:r>
              <a:rPr lang="en-US" sz="2400" dirty="0">
                <a:effectLst/>
                <a:latin typeface="Times New Roman" panose="02020603050405020304" pitchFamily="18" charset="0"/>
                <a:ea typeface="Times New Roman" panose="02020603050405020304" pitchFamily="18" charset="0"/>
              </a:rPr>
              <a:t>, [15] who came down and prayed for them</a:t>
            </a:r>
            <a:r>
              <a:rPr lang="en-US" sz="2400" b="1" dirty="0">
                <a:effectLst/>
                <a:latin typeface="Times New Roman" panose="02020603050405020304" pitchFamily="18" charset="0"/>
                <a:ea typeface="Times New Roman" panose="02020603050405020304" pitchFamily="18" charset="0"/>
              </a:rPr>
              <a:t>, </a:t>
            </a:r>
            <a:r>
              <a:rPr lang="en-US" sz="2400" b="1" dirty="0">
                <a:effectLst/>
                <a:highlight>
                  <a:srgbClr val="FFFF00"/>
                </a:highlight>
                <a:latin typeface="Times New Roman" panose="02020603050405020304" pitchFamily="18" charset="0"/>
                <a:ea typeface="Times New Roman" panose="02020603050405020304" pitchFamily="18" charset="0"/>
              </a:rPr>
              <a:t>that they might receive the Holy Spirit</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[16] For </a:t>
            </a:r>
            <a:r>
              <a:rPr lang="en-US" sz="2400" b="1" dirty="0">
                <a:effectLst/>
                <a:highlight>
                  <a:srgbClr val="FFFF00"/>
                </a:highlight>
                <a:latin typeface="Times New Roman" panose="02020603050405020304" pitchFamily="18" charset="0"/>
                <a:ea typeface="Times New Roman" panose="02020603050405020304" pitchFamily="18" charset="0"/>
              </a:rPr>
              <a:t>He had not yet fallen upon any of them</a:t>
            </a:r>
            <a:r>
              <a:rPr lang="en-US" sz="2400" dirty="0">
                <a:effectLst/>
                <a:latin typeface="Times New Roman" panose="02020603050405020304" pitchFamily="18" charset="0"/>
                <a:ea typeface="Times New Roman" panose="02020603050405020304" pitchFamily="18" charset="0"/>
              </a:rPr>
              <a:t>; they had simply been baptized in the name of the Lord Jesus. [17] </a:t>
            </a:r>
            <a:r>
              <a:rPr lang="en-US" sz="2400" b="1" dirty="0">
                <a:effectLst/>
                <a:highlight>
                  <a:srgbClr val="FFFF00"/>
                </a:highlight>
                <a:latin typeface="Times New Roman" panose="02020603050405020304" pitchFamily="18" charset="0"/>
                <a:ea typeface="Times New Roman" panose="02020603050405020304" pitchFamily="18" charset="0"/>
              </a:rPr>
              <a:t>Then they began laying their hands on them</a:t>
            </a:r>
            <a:r>
              <a:rPr lang="en-US" sz="2400" dirty="0">
                <a:effectLst/>
                <a:latin typeface="Times New Roman" panose="02020603050405020304" pitchFamily="18" charset="0"/>
                <a:ea typeface="Times New Roman" panose="02020603050405020304" pitchFamily="18" charset="0"/>
              </a:rPr>
              <a:t>, and they were receiving the Holy Spirit. [18] Now when Simon saw that the </a:t>
            </a:r>
            <a:r>
              <a:rPr lang="en-US" sz="2400" b="1" dirty="0">
                <a:effectLst/>
                <a:highlight>
                  <a:srgbClr val="FFFF00"/>
                </a:highlight>
                <a:latin typeface="Times New Roman" panose="02020603050405020304" pitchFamily="18" charset="0"/>
                <a:ea typeface="Times New Roman" panose="02020603050405020304" pitchFamily="18" charset="0"/>
              </a:rPr>
              <a:t>Spirit was bestowed through the laying on of the apostles' hands</a:t>
            </a:r>
            <a:r>
              <a:rPr lang="en-US" sz="2400" dirty="0">
                <a:effectLst/>
                <a:latin typeface="Times New Roman" panose="02020603050405020304" pitchFamily="18" charset="0"/>
                <a:ea typeface="Times New Roman" panose="02020603050405020304" pitchFamily="18" charset="0"/>
              </a:rPr>
              <a:t>, he offered them money,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19:5-6  </a:t>
            </a:r>
            <a:r>
              <a:rPr lang="en-US" sz="2400" dirty="0">
                <a:effectLst/>
                <a:latin typeface="Times New Roman" panose="02020603050405020304" pitchFamily="18" charset="0"/>
                <a:ea typeface="Times New Roman" panose="02020603050405020304" pitchFamily="18" charset="0"/>
              </a:rPr>
              <a:t>And when they heard this, they were </a:t>
            </a:r>
            <a:r>
              <a:rPr lang="en-US" sz="2400" b="1" dirty="0">
                <a:effectLst/>
                <a:highlight>
                  <a:srgbClr val="FFFF00"/>
                </a:highlight>
                <a:latin typeface="Times New Roman" panose="02020603050405020304" pitchFamily="18" charset="0"/>
                <a:ea typeface="Times New Roman" panose="02020603050405020304" pitchFamily="18" charset="0"/>
              </a:rPr>
              <a:t>baptized in the name of the Lord Jesus</a:t>
            </a:r>
            <a:r>
              <a:rPr lang="en-US" sz="2400" dirty="0">
                <a:effectLst/>
                <a:latin typeface="Times New Roman" panose="02020603050405020304" pitchFamily="18" charset="0"/>
                <a:ea typeface="Times New Roman" panose="02020603050405020304" pitchFamily="18" charset="0"/>
              </a:rPr>
              <a:t>. [6] And when </a:t>
            </a:r>
            <a:r>
              <a:rPr lang="en-US" sz="2400" b="1" dirty="0">
                <a:effectLst/>
                <a:highlight>
                  <a:srgbClr val="FFFF00"/>
                </a:highlight>
                <a:latin typeface="Times New Roman" panose="02020603050405020304" pitchFamily="18" charset="0"/>
                <a:ea typeface="Times New Roman" panose="02020603050405020304" pitchFamily="18" charset="0"/>
              </a:rPr>
              <a:t>Paul had laid his hands</a:t>
            </a:r>
            <a:r>
              <a:rPr lang="en-US" sz="2400" b="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upon them, the </a:t>
            </a:r>
            <a:r>
              <a:rPr lang="en-US" sz="2400" b="1" dirty="0">
                <a:effectLst/>
                <a:highlight>
                  <a:srgbClr val="FFFF00"/>
                </a:highlight>
                <a:latin typeface="Times New Roman" panose="02020603050405020304" pitchFamily="18" charset="0"/>
                <a:ea typeface="Times New Roman" panose="02020603050405020304" pitchFamily="18" charset="0"/>
              </a:rPr>
              <a:t>Holy Spirit came on them</a:t>
            </a:r>
            <a:r>
              <a:rPr lang="en-US" sz="2400" dirty="0">
                <a:effectLst/>
                <a:latin typeface="Times New Roman" panose="02020603050405020304" pitchFamily="18" charset="0"/>
                <a:ea typeface="Times New Roman" panose="02020603050405020304" pitchFamily="18" charset="0"/>
              </a:rPr>
              <a:t>, and they began speaking with tongues and prophesying.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87275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801862"/>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Bestowing of the Holy Spirit Powers through the Laying on of the Apostles’ Hands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Inspired writers who were not apostles:</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Mark, Luke, and Titus</a:t>
            </a:r>
            <a:r>
              <a:rPr lang="en-US" sz="2800" dirty="0">
                <a:effectLst/>
                <a:latin typeface="Times New Roman" panose="02020603050405020304" pitchFamily="18" charset="0"/>
                <a:ea typeface="Times New Roman" panose="02020603050405020304" pitchFamily="18" charset="0"/>
              </a:rPr>
              <a:t>: Companions and Converts of Paul</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James:</a:t>
            </a:r>
            <a:r>
              <a:rPr lang="en-US" sz="2800" dirty="0">
                <a:effectLst/>
                <a:latin typeface="Times New Roman" panose="02020603050405020304" pitchFamily="18" charset="0"/>
                <a:ea typeface="Times New Roman" panose="02020603050405020304" pitchFamily="18" charset="0"/>
              </a:rPr>
              <a:t>  Brother of Jesus (Mt 13:55 and Mk 6:3) and probable writer of the Book of James.  James, the apostle (son of Zebedee) was martyred around 44 A.D. and could not be the author of James’ epistle.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Jude:</a:t>
            </a:r>
            <a:r>
              <a:rPr lang="en-US" sz="2800" dirty="0">
                <a:effectLst/>
                <a:latin typeface="Times New Roman" panose="02020603050405020304" pitchFamily="18" charset="0"/>
                <a:ea typeface="Times New Roman" panose="02020603050405020304" pitchFamily="18" charset="0"/>
              </a:rPr>
              <a:t> Brother of James (Jude 1:1) and therefore also of Jesus (Mt 13:55 and Mk 6:3) who is the writer of the Book of Jude.</a:t>
            </a:r>
          </a:p>
          <a:p>
            <a:pPr marR="0" lvl="0">
              <a:spcBef>
                <a:spcPts val="0"/>
              </a:spcBef>
              <a:spcAft>
                <a:spcPts val="0"/>
              </a:spcAft>
              <a:tabLst>
                <a:tab pos="228600" algn="l"/>
              </a:tabLst>
            </a:pP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tabLst>
                <a:tab pos="228600" algn="l"/>
              </a:tabLst>
            </a:pPr>
            <a:r>
              <a:rPr lang="en-US" sz="2800" dirty="0">
                <a:effectLst/>
                <a:latin typeface="Times New Roman" panose="02020603050405020304" pitchFamily="18" charset="0"/>
                <a:ea typeface="Times New Roman" panose="02020603050405020304" pitchFamily="18" charset="0"/>
              </a:rPr>
              <a:t>Others who are not writers in the New Testament</a:t>
            </a:r>
          </a:p>
          <a:p>
            <a:pPr>
              <a:tabLst>
                <a:tab pos="228600" algn="l"/>
              </a:tabLst>
            </a:pPr>
            <a:r>
              <a:rPr lang="en-US" sz="2800" b="1" dirty="0">
                <a:effectLst/>
                <a:latin typeface="Times New Roman" panose="02020603050405020304" pitchFamily="18" charset="0"/>
                <a:ea typeface="Times New Roman" panose="02020603050405020304" pitchFamily="18" charset="0"/>
              </a:rPr>
              <a:t>Timothy: </a:t>
            </a:r>
            <a:r>
              <a:rPr lang="en-US" sz="2800" dirty="0">
                <a:effectLst/>
                <a:latin typeface="Times New Roman" panose="02020603050405020304" pitchFamily="18" charset="0"/>
                <a:ea typeface="Times New Roman" panose="02020603050405020304" pitchFamily="18" charset="0"/>
              </a:rPr>
              <a:t>Evangelist whom Paul wrote in 1</a:t>
            </a:r>
            <a:r>
              <a:rPr lang="en-US" sz="2800" baseline="30000" dirty="0">
                <a:effectLst/>
                <a:latin typeface="Times New Roman" panose="02020603050405020304" pitchFamily="18" charset="0"/>
                <a:ea typeface="Times New Roman" panose="02020603050405020304" pitchFamily="18" charset="0"/>
              </a:rPr>
              <a:t>st</a:t>
            </a:r>
            <a:r>
              <a:rPr lang="en-US" sz="2800" dirty="0">
                <a:effectLst/>
                <a:latin typeface="Times New Roman" panose="02020603050405020304" pitchFamily="18" charset="0"/>
                <a:ea typeface="Times New Roman" panose="02020603050405020304" pitchFamily="18" charset="0"/>
              </a:rPr>
              <a:t> and 2</a:t>
            </a:r>
            <a:r>
              <a:rPr lang="en-US" sz="2800" baseline="30000" dirty="0">
                <a:effectLst/>
                <a:latin typeface="Times New Roman" panose="02020603050405020304" pitchFamily="18" charset="0"/>
                <a:ea typeface="Times New Roman" panose="02020603050405020304" pitchFamily="18" charset="0"/>
              </a:rPr>
              <a:t>nd</a:t>
            </a:r>
            <a:r>
              <a:rPr lang="en-US" sz="2800" dirty="0">
                <a:effectLst/>
                <a:latin typeface="Times New Roman" panose="02020603050405020304" pitchFamily="18" charset="0"/>
                <a:ea typeface="Times New Roman" panose="02020603050405020304" pitchFamily="18" charset="0"/>
              </a:rPr>
              <a:t> Timothy </a:t>
            </a:r>
          </a:p>
          <a:p>
            <a:pPr>
              <a:tabLst>
                <a:tab pos="228600" algn="l"/>
              </a:tabLst>
            </a:pPr>
            <a:r>
              <a:rPr lang="en-US" sz="2800" b="1" dirty="0">
                <a:effectLst/>
                <a:latin typeface="Times New Roman" panose="02020603050405020304" pitchFamily="18" charset="0"/>
                <a:ea typeface="Times New Roman" panose="02020603050405020304" pitchFamily="18" charset="0"/>
              </a:rPr>
              <a:t>Stephen and Philip</a:t>
            </a:r>
            <a:r>
              <a:rPr lang="en-US" sz="2800" dirty="0">
                <a:effectLst/>
                <a:latin typeface="Times New Roman" panose="02020603050405020304" pitchFamily="18" charset="0"/>
                <a:ea typeface="Times New Roman" panose="02020603050405020304" pitchFamily="18" charset="0"/>
              </a:rPr>
              <a:t>:  Two of the first seven deacons who later became evangelists (Acts 6:1-7; 8:5; 21:8)</a:t>
            </a:r>
          </a:p>
          <a:p>
            <a:pPr marR="0" lvl="0">
              <a:spcBef>
                <a:spcPts val="0"/>
              </a:spcBef>
              <a:spcAft>
                <a:spcPts val="0"/>
              </a:spcAft>
              <a:tabLst>
                <a:tab pos="228600" algn="l"/>
              </a:tabLs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97820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001643"/>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Uninspired Faithful Men who Received the Word of God through Instruction</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Acts 2:42  </a:t>
            </a:r>
            <a:r>
              <a:rPr lang="en-US" sz="2400" dirty="0">
                <a:effectLst/>
                <a:latin typeface="Times New Roman" panose="02020603050405020304" pitchFamily="18" charset="0"/>
                <a:ea typeface="Times New Roman" panose="02020603050405020304" pitchFamily="18" charset="0"/>
              </a:rPr>
              <a:t>And </a:t>
            </a:r>
            <a:r>
              <a:rPr lang="en-US" sz="2400" b="1" dirty="0">
                <a:effectLst/>
                <a:highlight>
                  <a:srgbClr val="FFFF00"/>
                </a:highlight>
                <a:latin typeface="Times New Roman" panose="02020603050405020304" pitchFamily="18" charset="0"/>
                <a:ea typeface="Times New Roman" panose="02020603050405020304" pitchFamily="18" charset="0"/>
              </a:rPr>
              <a:t>they</a:t>
            </a:r>
            <a:r>
              <a:rPr lang="en-US" sz="2400" dirty="0">
                <a:effectLst/>
                <a:latin typeface="Times New Roman" panose="02020603050405020304" pitchFamily="18" charset="0"/>
                <a:ea typeface="Times New Roman" panose="02020603050405020304" pitchFamily="18" charset="0"/>
              </a:rPr>
              <a:t> were continually </a:t>
            </a:r>
            <a:r>
              <a:rPr lang="en-US" sz="2400" b="1" dirty="0">
                <a:effectLst/>
                <a:highlight>
                  <a:srgbClr val="FFFF00"/>
                </a:highlight>
                <a:latin typeface="Times New Roman" panose="02020603050405020304" pitchFamily="18" charset="0"/>
                <a:ea typeface="Times New Roman" panose="02020603050405020304" pitchFamily="18" charset="0"/>
              </a:rPr>
              <a:t>devoting themselves to the apostles' teaching</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Philip. 4:9  </a:t>
            </a:r>
            <a:r>
              <a:rPr lang="en-US" sz="2400" dirty="0">
                <a:effectLst/>
                <a:latin typeface="Times New Roman" panose="02020603050405020304" pitchFamily="18" charset="0"/>
                <a:ea typeface="Times New Roman" panose="02020603050405020304" pitchFamily="18" charset="0"/>
              </a:rPr>
              <a:t>The things </a:t>
            </a:r>
            <a:r>
              <a:rPr lang="en-US" sz="2400" b="1" dirty="0">
                <a:effectLst/>
                <a:highlight>
                  <a:srgbClr val="FFFF00"/>
                </a:highlight>
                <a:latin typeface="Times New Roman" panose="02020603050405020304" pitchFamily="18" charset="0"/>
                <a:ea typeface="Times New Roman" panose="02020603050405020304" pitchFamily="18" charset="0"/>
              </a:rPr>
              <a:t>you have learned and received and heard and seen in me, practice these things</a:t>
            </a:r>
            <a:r>
              <a:rPr lang="en-US" sz="2400" dirty="0">
                <a:effectLst/>
                <a:latin typeface="Times New Roman" panose="02020603050405020304" pitchFamily="18" charset="0"/>
                <a:ea typeface="Times New Roman" panose="02020603050405020304" pitchFamily="18" charset="0"/>
              </a:rPr>
              <a:t>; and the God of peace shall be with you.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2 Tim. 2:2  </a:t>
            </a:r>
            <a:r>
              <a:rPr lang="en-US" sz="2400" dirty="0">
                <a:effectLst/>
                <a:latin typeface="Times New Roman" panose="02020603050405020304" pitchFamily="18" charset="0"/>
                <a:ea typeface="Times New Roman" panose="02020603050405020304" pitchFamily="18" charset="0"/>
              </a:rPr>
              <a:t>And the things which you have heard from me in the presence of many witnesses, these </a:t>
            </a:r>
            <a:r>
              <a:rPr lang="en-US" sz="2400" b="1" dirty="0">
                <a:effectLst/>
                <a:highlight>
                  <a:srgbClr val="FFFF00"/>
                </a:highlight>
                <a:latin typeface="Times New Roman" panose="02020603050405020304" pitchFamily="18" charset="0"/>
                <a:ea typeface="Times New Roman" panose="02020603050405020304" pitchFamily="18" charset="0"/>
              </a:rPr>
              <a:t>entrust to faithful men, who will be able to teach others also</a:t>
            </a:r>
            <a:r>
              <a:rPr lang="en-US"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Ephes. 3:10-11  </a:t>
            </a:r>
            <a:r>
              <a:rPr lang="en-US" sz="2400" dirty="0">
                <a:effectLst/>
                <a:latin typeface="Times New Roman" panose="02020603050405020304" pitchFamily="18" charset="0"/>
                <a:ea typeface="Times New Roman" panose="02020603050405020304" pitchFamily="18" charset="0"/>
              </a:rPr>
              <a:t>in order that the manifold </a:t>
            </a:r>
            <a:r>
              <a:rPr lang="en-US" sz="2400" b="1" dirty="0">
                <a:effectLst/>
                <a:highlight>
                  <a:srgbClr val="FFFF00"/>
                </a:highlight>
                <a:latin typeface="Times New Roman" panose="02020603050405020304" pitchFamily="18" charset="0"/>
                <a:ea typeface="Times New Roman" panose="02020603050405020304" pitchFamily="18" charset="0"/>
              </a:rPr>
              <a:t>wisdom of God might now be made known through the church</a:t>
            </a:r>
            <a:r>
              <a:rPr lang="en-US" sz="2400" dirty="0">
                <a:effectLst/>
                <a:latin typeface="Times New Roman" panose="02020603050405020304" pitchFamily="18" charset="0"/>
                <a:ea typeface="Times New Roman" panose="02020603050405020304" pitchFamily="18" charset="0"/>
              </a:rPr>
              <a:t> … in accordance with the </a:t>
            </a:r>
            <a:r>
              <a:rPr lang="en-US" sz="2400" b="1" dirty="0">
                <a:effectLst/>
                <a:highlight>
                  <a:srgbClr val="FFFF00"/>
                </a:highlight>
                <a:latin typeface="Times New Roman" panose="02020603050405020304" pitchFamily="18" charset="0"/>
                <a:ea typeface="Times New Roman" panose="02020603050405020304" pitchFamily="18" charset="0"/>
              </a:rPr>
              <a:t>eternal purpose</a:t>
            </a:r>
            <a:r>
              <a:rPr lang="en-US" sz="2400" dirty="0">
                <a:effectLst/>
                <a:highlight>
                  <a:srgbClr val="FFFF00"/>
                </a:highligh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which </a:t>
            </a:r>
            <a:r>
              <a:rPr lang="en-US" sz="2400" b="1" dirty="0">
                <a:effectLst/>
                <a:highlight>
                  <a:srgbClr val="FFFF00"/>
                </a:highlight>
                <a:latin typeface="Times New Roman" panose="02020603050405020304" pitchFamily="18" charset="0"/>
                <a:ea typeface="Times New Roman" panose="02020603050405020304" pitchFamily="18" charset="0"/>
              </a:rPr>
              <a:t>He</a:t>
            </a:r>
            <a:r>
              <a:rPr lang="en-US" sz="2400" dirty="0">
                <a:effectLst/>
                <a:latin typeface="Times New Roman" panose="02020603050405020304" pitchFamily="18" charset="0"/>
                <a:ea typeface="Times New Roman" panose="02020603050405020304" pitchFamily="18" charset="0"/>
              </a:rPr>
              <a:t> (God) carried out in Christ Jesus our Lord, </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1 Tim. 3:15 </a:t>
            </a:r>
            <a:r>
              <a:rPr lang="en-US" sz="2400" dirty="0">
                <a:effectLst/>
                <a:latin typeface="Times New Roman" panose="02020603050405020304" pitchFamily="18" charset="0"/>
                <a:ea typeface="Times New Roman" panose="02020603050405020304" pitchFamily="18" charset="0"/>
              </a:rPr>
              <a:t>…. the </a:t>
            </a:r>
            <a:r>
              <a:rPr lang="en-US" sz="2400" b="1" dirty="0">
                <a:effectLst/>
                <a:highlight>
                  <a:srgbClr val="FFFF00"/>
                </a:highlight>
                <a:latin typeface="Times New Roman" panose="02020603050405020304" pitchFamily="18" charset="0"/>
                <a:ea typeface="Times New Roman" panose="02020603050405020304" pitchFamily="18" charset="0"/>
              </a:rPr>
              <a:t>household of God</a:t>
            </a:r>
            <a:r>
              <a:rPr lang="en-US" sz="2400" dirty="0">
                <a:effectLst/>
                <a:latin typeface="Times New Roman" panose="02020603050405020304" pitchFamily="18" charset="0"/>
                <a:ea typeface="Times New Roman" panose="02020603050405020304" pitchFamily="18" charset="0"/>
              </a:rPr>
              <a:t>, which is the </a:t>
            </a:r>
            <a:r>
              <a:rPr lang="en-US" sz="2400" b="1"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living God, the </a:t>
            </a:r>
            <a:r>
              <a:rPr lang="en-US" sz="2400" b="1" dirty="0">
                <a:effectLst/>
                <a:highlight>
                  <a:srgbClr val="FFFF00"/>
                </a:highlight>
                <a:latin typeface="Times New Roman" panose="02020603050405020304" pitchFamily="18" charset="0"/>
                <a:ea typeface="Times New Roman" panose="02020603050405020304" pitchFamily="18" charset="0"/>
              </a:rPr>
              <a:t>pillar and support of the truth</a:t>
            </a: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1701040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632311"/>
          </a:xfrm>
          <a:prstGeom prst="rect">
            <a:avLst/>
          </a:prstGeom>
          <a:noFill/>
        </p:spPr>
        <p:txBody>
          <a:bodyPr wrap="square">
            <a:spAutoFit/>
          </a:bodyPr>
          <a:lstStyle/>
          <a:p>
            <a:pPr marL="0" marR="0">
              <a:spcBef>
                <a:spcPts val="0"/>
              </a:spcBef>
              <a:spcAft>
                <a:spcPts val="0"/>
              </a:spcAft>
            </a:pPr>
            <a:r>
              <a:rPr lang="en-US" sz="4000" b="1" dirty="0">
                <a:latin typeface="Times New Roman" panose="02020603050405020304" pitchFamily="18" charset="0"/>
                <a:ea typeface="Times New Roman" panose="02020603050405020304" pitchFamily="18" charset="0"/>
              </a:rPr>
              <a:t>Four Ways to Establish Biblical Authority</a:t>
            </a:r>
          </a:p>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Direct Commandment</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Scriptural Example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Necessary Inference</a:t>
            </a:r>
          </a:p>
          <a:p>
            <a:pPr marL="457200" marR="0" indent="-457200">
              <a:spcBef>
                <a:spcPts val="0"/>
              </a:spcBef>
              <a:spcAft>
                <a:spcPts val="0"/>
              </a:spcAft>
              <a:buFont typeface="+mj-lt"/>
              <a:buAutoNum type="arabicPeriod"/>
            </a:pPr>
            <a:endParaRPr lang="en-US" sz="4000" b="1"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mj-lt"/>
              <a:buAutoNum type="arabicPeriod"/>
            </a:pPr>
            <a:r>
              <a:rPr lang="en-US" sz="4000" b="1" dirty="0">
                <a:latin typeface="Times New Roman" panose="02020603050405020304" pitchFamily="18" charset="0"/>
                <a:ea typeface="Times New Roman" panose="02020603050405020304" pitchFamily="18" charset="0"/>
              </a:rPr>
              <a:t>Expedience</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86362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3785652"/>
          </a:xfrm>
          <a:prstGeom prst="rect">
            <a:avLst/>
          </a:prstGeom>
          <a:noFill/>
        </p:spPr>
        <p:txBody>
          <a:bodyPr wrap="square">
            <a:spAutoFit/>
          </a:bodyPr>
          <a:lstStyle/>
          <a:p>
            <a:pPr marL="0"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4000" b="1"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Direct</a:t>
            </a:r>
          </a:p>
          <a:p>
            <a:pPr marR="0">
              <a:spcBef>
                <a:spcPts val="0"/>
              </a:spcBef>
              <a:spcAft>
                <a:spcPts val="0"/>
              </a:spcAft>
            </a:pPr>
            <a:r>
              <a:rPr lang="en-US" sz="4000" b="1" dirty="0">
                <a:effectLst/>
                <a:latin typeface="Times New Roman" panose="02020603050405020304" pitchFamily="18" charset="0"/>
                <a:ea typeface="Times New Roman" panose="02020603050405020304" pitchFamily="18" charset="0"/>
              </a:rPr>
              <a:t>Positive</a:t>
            </a:r>
          </a:p>
          <a:p>
            <a:pPr marR="0">
              <a:spcBef>
                <a:spcPts val="0"/>
              </a:spcBef>
              <a:spcAft>
                <a:spcPts val="0"/>
              </a:spcAft>
            </a:pPr>
            <a:r>
              <a:rPr lang="en-US" sz="4000" b="1" dirty="0">
                <a:latin typeface="Times New Roman" panose="02020603050405020304" pitchFamily="18" charset="0"/>
                <a:ea typeface="Times New Roman" panose="02020603050405020304" pitchFamily="18" charset="0"/>
              </a:rPr>
              <a:t>Expressly Stated</a:t>
            </a:r>
            <a:endParaRPr lang="en-US" sz="4000" dirty="0">
              <a:effectLst/>
              <a:latin typeface="Times New Roman" panose="02020603050405020304" pitchFamily="18" charset="0"/>
              <a:ea typeface="Times New Roman" panose="02020603050405020304" pitchFamily="18" charset="0"/>
            </a:endParaRPr>
          </a:p>
        </p:txBody>
      </p:sp>
      <p:sp>
        <p:nvSpPr>
          <p:cNvPr id="3" name="Right Brace 2">
            <a:extLst>
              <a:ext uri="{FF2B5EF4-FFF2-40B4-BE49-F238E27FC236}">
                <a16:creationId xmlns:a16="http://schemas.microsoft.com/office/drawing/2014/main" id="{366ED4C3-6A7C-BFB5-CC40-983ECEEA84AC}"/>
              </a:ext>
            </a:extLst>
          </p:cNvPr>
          <p:cNvSpPr/>
          <p:nvPr/>
        </p:nvSpPr>
        <p:spPr>
          <a:xfrm>
            <a:off x="4631765" y="2840186"/>
            <a:ext cx="348409" cy="154803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5CFE4196-F376-C241-9AB5-0F6645B6D3F3}"/>
              </a:ext>
            </a:extLst>
          </p:cNvPr>
          <p:cNvSpPr txBox="1"/>
          <p:nvPr/>
        </p:nvSpPr>
        <p:spPr>
          <a:xfrm>
            <a:off x="5387510" y="2647457"/>
            <a:ext cx="4539407" cy="1938992"/>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Do or Don’t Do</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Shall</a:t>
            </a:r>
          </a:p>
          <a:p>
            <a:pPr marL="571500" indent="-57150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Thou Shalt Not</a:t>
            </a:r>
          </a:p>
        </p:txBody>
      </p:sp>
    </p:spTree>
    <p:extLst>
      <p:ext uri="{BB962C8B-B14F-4D97-AF65-F5344CB8AC3E}">
        <p14:creationId xmlns:p14="http://schemas.microsoft.com/office/powerpoint/2010/main" val="324875969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7109639"/>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Luke 22:19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He had taken some bread and given thanks, He broke it, and gave it to them, saying, "This is My body which is given for you;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 this in remembrance of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Matthew 28:18-20 </a:t>
            </a:r>
            <a:r>
              <a:rPr lang="en-US" sz="2400" dirty="0">
                <a:latin typeface="Times New Roman" panose="02020603050405020304" pitchFamily="18" charset="0"/>
                <a:cs typeface="Times New Roman" panose="02020603050405020304" pitchFamily="18" charset="0"/>
              </a:rPr>
              <a:t> And Jesus came up and spoke to them, saying, "All authority has been given to Me in heaven and on earth.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Go therefore and make disciples </a:t>
            </a:r>
            <a:r>
              <a:rPr lang="en-US" sz="2400" dirty="0">
                <a:latin typeface="Times New Roman" panose="02020603050405020304" pitchFamily="18" charset="0"/>
                <a:cs typeface="Times New Roman" panose="02020603050405020304" pitchFamily="18" charset="0"/>
              </a:rPr>
              <a:t>of all the nations, </a:t>
            </a:r>
            <a:r>
              <a:rPr lang="en-US" sz="2400" b="1" u="sng" dirty="0">
                <a:highlight>
                  <a:srgbClr val="FFFF00"/>
                </a:highlight>
                <a:latin typeface="Times New Roman" panose="02020603050405020304" pitchFamily="18" charset="0"/>
                <a:cs typeface="Times New Roman" panose="02020603050405020304" pitchFamily="18" charset="0"/>
              </a:rPr>
              <a:t>baptizing them </a:t>
            </a:r>
            <a:r>
              <a:rPr lang="en-US" sz="2400" dirty="0">
                <a:latin typeface="Times New Roman" panose="02020603050405020304" pitchFamily="18" charset="0"/>
                <a:cs typeface="Times New Roman" panose="02020603050405020304" pitchFamily="18" charset="0"/>
              </a:rPr>
              <a:t>in the name of the Father and the Son and the Holy Spirit,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teaching them </a:t>
            </a:r>
            <a:r>
              <a:rPr lang="en-US" sz="2400" dirty="0">
                <a:latin typeface="Times New Roman" panose="02020603050405020304" pitchFamily="18" charset="0"/>
                <a:cs typeface="Times New Roman" panose="02020603050405020304" pitchFamily="18" charset="0"/>
              </a:rPr>
              <a:t>to observe all that I commanded you; and lo, I am with you always, even to the end of the age." </a:t>
            </a: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2:38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a:t>
            </a:r>
            <a:r>
              <a:rPr lang="en-US" sz="2400" b="1" u="sng" dirty="0">
                <a:highlight>
                  <a:srgbClr val="FFFF00"/>
                </a:highlight>
                <a:latin typeface="Times New Roman" panose="02020603050405020304" pitchFamily="18" charset="0"/>
                <a:cs typeface="Times New Roman" panose="02020603050405020304" pitchFamily="18" charset="0"/>
              </a:rPr>
              <a:t>Repent, and each of you be baptized in the name of Jesus Christ</a:t>
            </a:r>
            <a:r>
              <a:rPr lang="en-US" sz="2400" dirty="0">
                <a:latin typeface="Times New Roman" panose="02020603050405020304" pitchFamily="18" charset="0"/>
                <a:cs typeface="Times New Roman" panose="02020603050405020304" pitchFamily="18" charset="0"/>
              </a:rPr>
              <a:t> for the forgiveness of your sins; and you will receive the gift of the Holy Spirit.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83257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6740307"/>
          </a:xfrm>
          <a:prstGeom prst="rect">
            <a:avLst/>
          </a:prstGeom>
          <a:noFill/>
        </p:spPr>
        <p:txBody>
          <a:bodyPr wrap="square">
            <a:spAutoFit/>
          </a:bodyPr>
          <a:lstStyle/>
          <a:p>
            <a:pPr marR="0">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Direct Commandment</a:t>
            </a:r>
          </a:p>
          <a:p>
            <a:pPr marR="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10:48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he ordered them to be baptized </a:t>
            </a:r>
            <a:r>
              <a:rPr lang="en-US" sz="2400" dirty="0">
                <a:latin typeface="Times New Roman" panose="02020603050405020304" pitchFamily="18" charset="0"/>
                <a:cs typeface="Times New Roman" panose="02020603050405020304" pitchFamily="18" charset="0"/>
              </a:rPr>
              <a:t>in the name of Jesus Christ. Then they asked him to stay on for a few days.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Acts 22:16</a:t>
            </a:r>
            <a:r>
              <a:rPr lang="en-US" sz="2400" dirty="0">
                <a:latin typeface="Times New Roman" panose="02020603050405020304" pitchFamily="18" charset="0"/>
                <a:cs typeface="Times New Roman" panose="02020603050405020304" pitchFamily="18" charset="0"/>
              </a:rPr>
              <a:t> 'Now why do you delay? </a:t>
            </a:r>
            <a:r>
              <a:rPr lang="en-US" sz="2400" b="1" u="sng" dirty="0">
                <a:highlight>
                  <a:srgbClr val="FFFF00"/>
                </a:highlight>
                <a:latin typeface="Times New Roman" panose="02020603050405020304" pitchFamily="18" charset="0"/>
                <a:cs typeface="Times New Roman" panose="02020603050405020304" pitchFamily="18" charset="0"/>
              </a:rPr>
              <a:t>Get up and be baptized</a:t>
            </a:r>
            <a:r>
              <a:rPr lang="en-US" sz="2400" dirty="0">
                <a:latin typeface="Times New Roman" panose="02020603050405020304" pitchFamily="18" charset="0"/>
                <a:cs typeface="Times New Roman" panose="02020603050405020304" pitchFamily="18" charset="0"/>
              </a:rPr>
              <a:t>, and wash away your sins, calling on His name.’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1:15-16 </a:t>
            </a:r>
            <a:r>
              <a:rPr lang="en-US" sz="2400" dirty="0">
                <a:latin typeface="Times New Roman" panose="02020603050405020304" pitchFamily="18" charset="0"/>
                <a:cs typeface="Times New Roman" panose="02020603050405020304" pitchFamily="18" charset="0"/>
              </a:rPr>
              <a:t> but like the Holy One who called you, </a:t>
            </a:r>
            <a:r>
              <a:rPr lang="en-US" sz="2400" b="1" dirty="0">
                <a:highlight>
                  <a:srgbClr val="FFFF00"/>
                </a:highlight>
                <a:latin typeface="Times New Roman" panose="02020603050405020304" pitchFamily="18" charset="0"/>
                <a:cs typeface="Times New Roman" panose="02020603050405020304" pitchFamily="18" charset="0"/>
              </a:rPr>
              <a:t>be holy yourselves also in all </a:t>
            </a:r>
            <a:r>
              <a:rPr lang="en-US" sz="2400" b="1" i="1" dirty="0">
                <a:highlight>
                  <a:srgbClr val="FFFF00"/>
                </a:highlight>
                <a:latin typeface="Times New Roman" panose="02020603050405020304" pitchFamily="18" charset="0"/>
                <a:cs typeface="Times New Roman" panose="02020603050405020304" pitchFamily="18" charset="0"/>
              </a:rPr>
              <a:t>your</a:t>
            </a:r>
            <a:r>
              <a:rPr lang="en-US" sz="2400" b="1" dirty="0">
                <a:highlight>
                  <a:srgbClr val="FFFF00"/>
                </a:highlight>
                <a:latin typeface="Times New Roman" panose="02020603050405020304" pitchFamily="18" charset="0"/>
                <a:cs typeface="Times New Roman" panose="02020603050405020304" pitchFamily="18" charset="0"/>
              </a:rPr>
              <a:t> behavior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because it is written, "</a:t>
            </a:r>
            <a:r>
              <a:rPr lang="en-US" sz="2400" b="1" cap="small" dirty="0">
                <a:effectLst/>
                <a:highlight>
                  <a:srgbClr val="FFFF00"/>
                </a:highlight>
                <a:latin typeface="Times New Roman" panose="02020603050405020304" pitchFamily="18" charset="0"/>
                <a:cs typeface="Times New Roman" panose="02020603050405020304" pitchFamily="18" charset="0"/>
              </a:rPr>
              <a:t>YOU SHALL BE HOLY</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FOR</a:t>
            </a:r>
            <a:r>
              <a:rPr lang="en-US" sz="2400" b="1" dirty="0">
                <a:highlight>
                  <a:srgbClr val="FFFF00"/>
                </a:highlight>
                <a:latin typeface="Times New Roman" panose="02020603050405020304" pitchFamily="18" charset="0"/>
                <a:cs typeface="Times New Roman" panose="02020603050405020304" pitchFamily="18" charset="0"/>
              </a:rPr>
              <a:t> I </a:t>
            </a:r>
            <a:r>
              <a:rPr lang="en-US" sz="2400" b="1" cap="small" dirty="0">
                <a:effectLst/>
                <a:highlight>
                  <a:srgbClr val="FFFF00"/>
                </a:highlight>
                <a:latin typeface="Times New Roman" panose="02020603050405020304" pitchFamily="18" charset="0"/>
                <a:cs typeface="Times New Roman" panose="02020603050405020304" pitchFamily="18" charset="0"/>
              </a:rPr>
              <a:t>AM HOLY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Thessalonians 4:3-5</a:t>
            </a:r>
            <a:r>
              <a:rPr lang="en-US" sz="2400" dirty="0">
                <a:latin typeface="Times New Roman" panose="02020603050405020304" pitchFamily="18" charset="0"/>
                <a:cs typeface="Times New Roman" panose="02020603050405020304" pitchFamily="18" charset="0"/>
              </a:rPr>
              <a:t> For this is the will of God, </a:t>
            </a:r>
            <a:r>
              <a:rPr lang="en-US" sz="2400" b="1" u="sng" dirty="0">
                <a:highlight>
                  <a:srgbClr val="FFFF00"/>
                </a:highlight>
                <a:latin typeface="Times New Roman" panose="02020603050405020304" pitchFamily="18" charset="0"/>
                <a:cs typeface="Times New Roman" panose="02020603050405020304" pitchFamily="18" charset="0"/>
              </a:rPr>
              <a:t>your sanctification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that is,</a:t>
            </a:r>
            <a:r>
              <a:rPr lang="en-US" sz="2400" dirty="0">
                <a:latin typeface="Times New Roman" panose="02020603050405020304" pitchFamily="18" charset="0"/>
                <a:cs typeface="Times New Roman" panose="02020603050405020304" pitchFamily="18" charset="0"/>
              </a:rPr>
              <a:t> that you </a:t>
            </a:r>
            <a:r>
              <a:rPr lang="en-US" sz="2400" b="1" u="sng" dirty="0">
                <a:highlight>
                  <a:srgbClr val="FFFF00"/>
                </a:highlight>
                <a:latin typeface="Times New Roman" panose="02020603050405020304" pitchFamily="18" charset="0"/>
                <a:cs typeface="Times New Roman" panose="02020603050405020304" pitchFamily="18" charset="0"/>
              </a:rPr>
              <a:t>abstain from sexual immorality</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that each of you </a:t>
            </a:r>
            <a:r>
              <a:rPr lang="en-US" sz="2400" b="1" u="sng" dirty="0">
                <a:highlight>
                  <a:srgbClr val="FFFF00"/>
                </a:highlight>
                <a:latin typeface="Times New Roman" panose="02020603050405020304" pitchFamily="18" charset="0"/>
                <a:cs typeface="Times New Roman" panose="02020603050405020304" pitchFamily="18" charset="0"/>
              </a:rPr>
              <a:t>know how to possess his own vessel in sanctification and honor</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not in lustful passion</a:t>
            </a:r>
            <a:r>
              <a:rPr lang="en-US" sz="2400" dirty="0">
                <a:latin typeface="Times New Roman" panose="02020603050405020304" pitchFamily="18" charset="0"/>
                <a:cs typeface="Times New Roman" panose="02020603050405020304" pitchFamily="18" charset="0"/>
              </a:rPr>
              <a:t>, like the Gentiles who do not know God; </a:t>
            </a:r>
            <a:br>
              <a:rPr lang="en-US" sz="2400" dirty="0">
                <a:latin typeface="Times New Roman" panose="02020603050405020304" pitchFamily="18" charset="0"/>
                <a:cs typeface="Times New Roman" panose="02020603050405020304" pitchFamily="18" charset="0"/>
              </a:rPr>
            </a:b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684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R="0" lvl="0" algn="ctr">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Premillennial Doctrine Continued</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Therefore, God established the church as an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interim body for the saved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pending Christ’s second return.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the second return, God will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rapture His saints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 into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After the rapture, a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worldwide tribulation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ensues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tribulation ends with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battle of Armageddon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 which Christ defeats all evil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It is then that Christ establishes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His kingdom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on earth for a thousand years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3"/>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Then the end of the age comes when all will be judged.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2425892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61195" y="800797"/>
            <a:ext cx="11378193" cy="5786199"/>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Applying New Testament Examples:</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be careful how we apply examples.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We must determine that which illustrates a </a:t>
            </a:r>
            <a:r>
              <a:rPr lang="en-US" sz="3200" b="1" dirty="0">
                <a:effectLst/>
                <a:latin typeface="Times New Roman" panose="02020603050405020304" pitchFamily="18" charset="0"/>
                <a:ea typeface="Times New Roman" panose="02020603050405020304" pitchFamily="18" charset="0"/>
              </a:rPr>
              <a:t>divine requirement </a:t>
            </a:r>
            <a:r>
              <a:rPr lang="en-US" sz="3200" dirty="0">
                <a:effectLst/>
                <a:latin typeface="Times New Roman" panose="02020603050405020304" pitchFamily="18" charset="0"/>
                <a:ea typeface="Times New Roman" panose="02020603050405020304" pitchFamily="18" charset="0"/>
              </a:rPr>
              <a:t>and that which is </a:t>
            </a:r>
            <a:r>
              <a:rPr lang="en-US" sz="3200" b="1" dirty="0">
                <a:effectLst/>
                <a:latin typeface="Times New Roman" panose="02020603050405020304" pitchFamily="18" charset="0"/>
                <a:ea typeface="Times New Roman" panose="02020603050405020304" pitchFamily="18" charset="0"/>
              </a:rPr>
              <a:t>incidental</a:t>
            </a:r>
            <a:r>
              <a:rPr lang="en-US" sz="3200" dirty="0">
                <a:effectLst/>
                <a:latin typeface="Times New Roman" panose="02020603050405020304" pitchFamily="18" charset="0"/>
                <a:ea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To do so, we must look for three things: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Uniformity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Materiality </a:t>
            </a:r>
          </a:p>
          <a:p>
            <a:pPr marL="800100" lvl="1" indent="-342900">
              <a:buFont typeface="+mj-lt"/>
              <a:buAutoNum type="arabicPeriod"/>
            </a:pPr>
            <a:r>
              <a:rPr lang="en-US" sz="3200" dirty="0">
                <a:effectLst/>
                <a:latin typeface="Times New Roman" panose="02020603050405020304" pitchFamily="18" charset="0"/>
                <a:ea typeface="Times New Roman" panose="02020603050405020304" pitchFamily="18" charset="0"/>
              </a:rPr>
              <a:t>Limited Application Due to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Special Circumstances </a:t>
            </a:r>
          </a:p>
          <a:p>
            <a:pPr marL="1257300" lvl="2" indent="-342900">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rPr>
              <a:t>Lack of </a:t>
            </a:r>
            <a:r>
              <a:rPr lang="en-US" sz="3200" dirty="0">
                <a:effectLst/>
                <a:latin typeface="Times New Roman" panose="02020603050405020304" pitchFamily="18" charset="0"/>
                <a:ea typeface="Times New Roman" panose="02020603050405020304" pitchFamily="18" charset="0"/>
              </a:rPr>
              <a:t>Unity or Agreement with other Scriptures, and </a:t>
            </a:r>
          </a:p>
          <a:p>
            <a:pPr marL="1257300" lvl="2" indent="-342900">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rPr>
              <a:t>Competence (assuming too much).</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4738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406903" y="1446256"/>
            <a:ext cx="11378193" cy="4401205"/>
          </a:xfrm>
          <a:prstGeom prst="rect">
            <a:avLst/>
          </a:prstGeom>
          <a:noFill/>
        </p:spPr>
        <p:txBody>
          <a:bodyPr wrap="square">
            <a:spAutoFit/>
          </a:bodyPr>
          <a:lstStyle/>
          <a:p>
            <a:pPr marL="0" marR="0">
              <a:spcBef>
                <a:spcPts val="0"/>
              </a:spcBef>
              <a:spcAft>
                <a:spcPts val="0"/>
              </a:spcAft>
            </a:pPr>
            <a:r>
              <a:rPr lang="en-US" sz="4000" b="1" i="1" dirty="0">
                <a:effectLst/>
                <a:latin typeface="Times New Roman" panose="02020603050405020304" pitchFamily="18" charset="0"/>
                <a:ea typeface="Times New Roman" panose="02020603050405020304" pitchFamily="18" charset="0"/>
              </a:rPr>
              <a:t>Uniformity:</a:t>
            </a:r>
            <a:r>
              <a:rPr lang="en-US" sz="4000" dirty="0">
                <a:effectLst/>
                <a:latin typeface="Times New Roman" panose="02020603050405020304" pitchFamily="18" charset="0"/>
                <a:ea typeface="Times New Roman" panose="02020603050405020304" pitchFamily="18" charset="0"/>
              </a:rPr>
              <a:t> The same action is performed in other examples.</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Conversions are always preceded by teaching.</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Baptism, when described, is always by immersion in water.</a:t>
            </a:r>
          </a:p>
          <a:p>
            <a:pPr marL="342900" marR="0" lvl="0" indent="-342900">
              <a:spcBef>
                <a:spcPts val="0"/>
              </a:spcBef>
              <a:spcAft>
                <a:spcPts val="0"/>
              </a:spcAft>
              <a:buFont typeface="Symbol" panose="05050102010706020507" pitchFamily="18" charset="2"/>
              <a:buChar char=""/>
              <a:tabLst>
                <a:tab pos="228600" algn="l"/>
              </a:tabLst>
            </a:pPr>
            <a:r>
              <a:rPr lang="en-US" sz="4000" dirty="0">
                <a:effectLst/>
                <a:latin typeface="Times New Roman" panose="02020603050405020304" pitchFamily="18" charset="0"/>
                <a:ea typeface="Times New Roman" panose="02020603050405020304" pitchFamily="18" charset="0"/>
              </a:rPr>
              <a:t>Lord’s supper is always on the first day of the week.</a:t>
            </a:r>
          </a:p>
          <a:p>
            <a:pPr marR="0">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85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4893647"/>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Materiality</a:t>
            </a:r>
            <a:r>
              <a:rPr lang="en-US" sz="2400" b="1" i="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Some things stated may not be essential to the example given.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Place of baptism:  </a:t>
            </a:r>
            <a:r>
              <a:rPr lang="en-US" sz="2400" dirty="0">
                <a:effectLst/>
                <a:latin typeface="Times New Roman" panose="02020603050405020304" pitchFamily="18" charset="0"/>
                <a:ea typeface="Times New Roman" panose="02020603050405020304" pitchFamily="18" charset="0"/>
              </a:rPr>
              <a:t>River, pool, lake, moving water, Jerusalem, River Jordan, etc.  Regardless of the medium, the same actions and results occur</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Action of baptism:  </a:t>
            </a:r>
            <a:r>
              <a:rPr lang="en-US" sz="2400" dirty="0">
                <a:effectLst/>
                <a:latin typeface="Times New Roman" panose="02020603050405020304" pitchFamily="18" charset="0"/>
                <a:ea typeface="Times New Roman" panose="02020603050405020304" pitchFamily="18" charset="0"/>
              </a:rPr>
              <a:t>Immersion always occurs. Other scriptures confirm baptism is a burial.  The word baptism itself means immersion.</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Elements of the Lord’s Supper: </a:t>
            </a:r>
            <a:r>
              <a:rPr lang="en-US" sz="2400" dirty="0">
                <a:effectLst/>
                <a:latin typeface="Times New Roman" panose="02020603050405020304" pitchFamily="18" charset="0"/>
                <a:ea typeface="Times New Roman" panose="02020603050405020304" pitchFamily="18" charset="0"/>
              </a:rPr>
              <a:t>The example given by Jesus himself specifically defines the elements – Unleavened bread and fruit of the vine</a:t>
            </a:r>
          </a:p>
          <a:p>
            <a:pPr marL="342900" marR="0" lvl="0" indent="-342900">
              <a:spcBef>
                <a:spcPts val="0"/>
              </a:spcBef>
              <a:spcAft>
                <a:spcPts val="0"/>
              </a:spcAft>
              <a:buFont typeface="Symbol" panose="05050102010706020507" pitchFamily="18" charset="2"/>
              <a:buChar char=""/>
              <a:tabLst>
                <a:tab pos="2286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b="1" dirty="0">
                <a:effectLst/>
                <a:latin typeface="Times New Roman" panose="02020603050405020304" pitchFamily="18" charset="0"/>
                <a:ea typeface="Times New Roman" panose="02020603050405020304" pitchFamily="18" charset="0"/>
              </a:rPr>
              <a:t>The cup to partake of the wine: </a:t>
            </a:r>
            <a:r>
              <a:rPr lang="en-US" sz="2400" dirty="0">
                <a:effectLst/>
                <a:latin typeface="Times New Roman" panose="02020603050405020304" pitchFamily="18" charset="0"/>
                <a:ea typeface="Times New Roman" panose="02020603050405020304" pitchFamily="18" charset="0"/>
              </a:rPr>
              <a:t>Emphasis is on the contents that we drink, not the vessel containing the wine.  A single vessel, chalice, or multiple cups are not specified</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870455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262979"/>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Selling of Property:  </a:t>
            </a:r>
            <a:r>
              <a:rPr lang="en-US" sz="2800" dirty="0">
                <a:effectLst/>
                <a:latin typeface="Times New Roman" panose="02020603050405020304" pitchFamily="18" charset="0"/>
                <a:ea typeface="Times New Roman" panose="02020603050405020304" pitchFamily="18" charset="0"/>
              </a:rPr>
              <a:t>Not a general rule but a special action taken in the new Jerusalem church as a result of the difficulties and persecutions the saints were experiencing.</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Washing of Feet:  </a:t>
            </a:r>
            <a:r>
              <a:rPr lang="en-US" sz="2800" dirty="0">
                <a:effectLst/>
                <a:latin typeface="Times New Roman" panose="02020603050405020304" pitchFamily="18" charset="0"/>
                <a:ea typeface="Times New Roman" panose="02020603050405020304" pitchFamily="18" charset="0"/>
              </a:rPr>
              <a:t>Jesus was performing a custom of the time (1 Sam 25:41) which was commonly performed by servants.  He did it to illustrate a principle humility and service to others.  Foot washing is not mentioned any  where else in the scriptures, either by command or example.</a:t>
            </a:r>
          </a:p>
          <a:p>
            <a:pPr marL="342900" marR="0" lvl="0" indent="-342900">
              <a:spcBef>
                <a:spcPts val="0"/>
              </a:spcBef>
              <a:spcAft>
                <a:spcPts val="0"/>
              </a:spcAft>
              <a:buFont typeface="Symbol" panose="05050102010706020507" pitchFamily="18" charset="2"/>
              <a:buChar char=""/>
              <a:tabLst>
                <a:tab pos="228600" algn="l"/>
              </a:tabLst>
            </a:pPr>
            <a:r>
              <a:rPr lang="en-US" sz="2800" b="1" dirty="0">
                <a:effectLst/>
                <a:latin typeface="Times New Roman" panose="02020603050405020304" pitchFamily="18" charset="0"/>
                <a:ea typeface="Times New Roman" panose="02020603050405020304" pitchFamily="18" charset="0"/>
              </a:rPr>
              <a:t>Holy Kiss:  </a:t>
            </a:r>
            <a:r>
              <a:rPr lang="en-US" sz="2800" dirty="0">
                <a:effectLst/>
                <a:latin typeface="Times New Roman" panose="02020603050405020304" pitchFamily="18" charset="0"/>
                <a:ea typeface="Times New Roman" panose="02020603050405020304" pitchFamily="18" charset="0"/>
              </a:rPr>
              <a:t>Another cultural element still practiced by some.  It was a standard greeting at that time- a prevailing custom.  The principle that is taught is that we should greet each other with cordiality and propriety.</a:t>
            </a:r>
          </a:p>
        </p:txBody>
      </p:sp>
    </p:spTree>
    <p:extLst>
      <p:ext uri="{BB962C8B-B14F-4D97-AF65-F5344CB8AC3E}">
        <p14:creationId xmlns:p14="http://schemas.microsoft.com/office/powerpoint/2010/main" val="2187069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Limited Application:  </a:t>
            </a:r>
            <a:r>
              <a:rPr lang="en-US" sz="2800" dirty="0">
                <a:effectLst/>
                <a:latin typeface="Times New Roman" panose="02020603050405020304" pitchFamily="18" charset="0"/>
                <a:ea typeface="Times New Roman" panose="02020603050405020304" pitchFamily="18" charset="0"/>
              </a:rPr>
              <a:t>Due to the special circumstances or customs of the time, the example does not apply as a commandment of God.</a:t>
            </a:r>
          </a:p>
          <a:p>
            <a:pPr marL="342900" marR="0" lvl="0" indent="-342900">
              <a:spcBef>
                <a:spcPts val="0"/>
              </a:spcBef>
              <a:spcAft>
                <a:spcPts val="0"/>
              </a:spcAft>
              <a:buFont typeface="Symbol" panose="05050102010706020507" pitchFamily="18" charset="2"/>
              <a:buChar char=""/>
              <a:tabLst>
                <a:tab pos="228600" algn="l"/>
              </a:tabLst>
            </a:pPr>
            <a:r>
              <a:rPr lang="en-US" sz="2800" b="1" dirty="0">
                <a:latin typeface="Times New Roman" panose="02020603050405020304" pitchFamily="18" charset="0"/>
                <a:ea typeface="Times New Roman" panose="02020603050405020304" pitchFamily="18" charset="0"/>
              </a:rPr>
              <a:t>Upper Room: </a:t>
            </a:r>
            <a:r>
              <a:rPr lang="en-US" sz="2800" dirty="0">
                <a:latin typeface="Times New Roman" panose="02020603050405020304" pitchFamily="18" charset="0"/>
                <a:ea typeface="Times New Roman" panose="02020603050405020304" pitchFamily="18" charset="0"/>
              </a:rPr>
              <a:t>Jesus partook of the Passover and ordained the Lord’s Supper in an upper room</a:t>
            </a:r>
          </a:p>
          <a:p>
            <a:pPr marL="800100" lvl="1" indent="-342900">
              <a:buFont typeface="Symbol" panose="05050102010706020507" pitchFamily="18" charset="2"/>
              <a:buChar char=""/>
              <a:tabLst>
                <a:tab pos="228600" algn="l"/>
              </a:tabLst>
            </a:pPr>
            <a:r>
              <a:rPr lang="en-US" sz="2800" dirty="0">
                <a:latin typeface="Times New Roman" panose="02020603050405020304" pitchFamily="18" charset="0"/>
                <a:ea typeface="Times New Roman" panose="02020603050405020304" pitchFamily="18" charset="0"/>
              </a:rPr>
              <a:t>Common for larger Hebrew rooms to be on an upper floor so that the support walls in smaller rooms on the lower floor support the upper room</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Which floor</a:t>
            </a:r>
            <a:r>
              <a:rPr lang="en-US" sz="2800" dirty="0">
                <a:latin typeface="Times New Roman" panose="02020603050405020304" pitchFamily="18" charset="0"/>
                <a:ea typeface="Times New Roman" panose="02020603050405020304" pitchFamily="18" charset="0"/>
              </a:rPr>
              <a:t>?  Second floor or third floor. In Acts 20:8-9 the saints were gathered on the third floor from which Eutychus fells.</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Par</a:t>
            </a:r>
            <a:r>
              <a:rPr lang="en-US" sz="2800" dirty="0">
                <a:latin typeface="Times New Roman" panose="02020603050405020304" pitchFamily="18" charset="0"/>
                <a:ea typeface="Times New Roman" panose="02020603050405020304" pitchFamily="18" charset="0"/>
              </a:rPr>
              <a:t>taking of the Lord’s Supper is a commandment.  Are we to be prevented from partaking of the Lord’s Supper because we do not have a multi-floor structure</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No other example or commandment requiring a second floor</a:t>
            </a:r>
          </a:p>
        </p:txBody>
      </p:sp>
    </p:spTree>
    <p:extLst>
      <p:ext uri="{BB962C8B-B14F-4D97-AF65-F5344CB8AC3E}">
        <p14:creationId xmlns:p14="http://schemas.microsoft.com/office/powerpoint/2010/main" val="2991895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6" y="872515"/>
            <a:ext cx="11378193" cy="5693866"/>
          </a:xfrm>
          <a:prstGeom prst="rect">
            <a:avLst/>
          </a:prstGeom>
          <a:noFill/>
        </p:spPr>
        <p:txBody>
          <a:bodyPr wrap="square">
            <a:spAutoFit/>
          </a:bodyPr>
          <a:lstStyle/>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Unity:</a:t>
            </a:r>
            <a:r>
              <a:rPr lang="en-US" sz="2800" dirty="0">
                <a:effectLst/>
                <a:latin typeface="Times New Roman" panose="02020603050405020304" pitchFamily="18" charset="0"/>
                <a:ea typeface="Times New Roman" panose="02020603050405020304" pitchFamily="18" charset="0"/>
              </a:rPr>
              <a:t>  Does the action agree with the rest of the scriptures?</a:t>
            </a:r>
          </a:p>
          <a:p>
            <a:pPr marL="457200" marR="0" lvl="0" indent="-457200">
              <a:spcBef>
                <a:spcPts val="0"/>
              </a:spcBef>
              <a:spcAft>
                <a:spcPts val="0"/>
              </a:spcAft>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Paul did not receive wages when he was at Corinth (2 Corinthians 11:7-9).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Does this illustrate that evangelists should not be paid for their services.  </a:t>
            </a:r>
          </a:p>
          <a:p>
            <a:pPr marL="914400" lvl="1" indent="-457200">
              <a:buFont typeface="Arial" panose="020B0604020202020204" pitchFamily="34" charset="0"/>
              <a:buChar char="•"/>
              <a:tabLst>
                <a:tab pos="228600" algn="l"/>
              </a:tabLst>
            </a:pPr>
            <a:r>
              <a:rPr lang="en-US" sz="2800" dirty="0">
                <a:effectLst/>
                <a:latin typeface="Times New Roman" panose="02020603050405020304" pitchFamily="18" charset="0"/>
                <a:ea typeface="Times New Roman" panose="02020603050405020304" pitchFamily="18" charset="0"/>
              </a:rPr>
              <a:t>No.  Paul specifically instructs the support of preachers (1 Corinthians 9:11-16).</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rPr>
              <a:t>Rule of Competence:</a:t>
            </a:r>
            <a:r>
              <a:rPr lang="en-US" sz="2800" dirty="0">
                <a:effectLst/>
                <a:latin typeface="Times New Roman" panose="02020603050405020304" pitchFamily="18" charset="0"/>
                <a:ea typeface="Times New Roman" panose="02020603050405020304" pitchFamily="18" charset="0"/>
              </a:rPr>
              <a:t> Assumptions based upon a lack of evidence.</a:t>
            </a:r>
          </a:p>
          <a:p>
            <a:pPr marL="342900" marR="0" lvl="0" indent="-342900">
              <a:spcBef>
                <a:spcPts val="0"/>
              </a:spcBef>
              <a:spcAft>
                <a:spcPts val="0"/>
              </a:spcAft>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Infant Baptism: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Based upon original sin which is refuted at Ezekiel 18:19-20 – son does not bear the iniquity of the father</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Some hold to this doctrine because the household of Lydia was baptized.  </a:t>
            </a:r>
          </a:p>
          <a:p>
            <a:pPr marL="800100" lvl="1" indent="-342900">
              <a:buFont typeface="Symbol" panose="05050102010706020507" pitchFamily="18" charset="2"/>
              <a:buChar char=""/>
              <a:tabLst>
                <a:tab pos="228600" algn="l"/>
              </a:tabLst>
            </a:pPr>
            <a:r>
              <a:rPr lang="en-US" sz="2800" dirty="0">
                <a:effectLst/>
                <a:latin typeface="Times New Roman" panose="02020603050405020304" pitchFamily="18" charset="0"/>
                <a:ea typeface="Times New Roman" panose="02020603050405020304" pitchFamily="18" charset="0"/>
              </a:rPr>
              <a:t>That example requires us to assume Lydia was married and had babies in her household. </a:t>
            </a:r>
          </a:p>
        </p:txBody>
      </p:sp>
    </p:spTree>
    <p:extLst>
      <p:ext uri="{BB962C8B-B14F-4D97-AF65-F5344CB8AC3E}">
        <p14:creationId xmlns:p14="http://schemas.microsoft.com/office/powerpoint/2010/main" val="22862373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600986"/>
          </a:xfrm>
          <a:prstGeom prst="rect">
            <a:avLst/>
          </a:prstGeom>
          <a:noFill/>
        </p:spPr>
        <p:txBody>
          <a:bodyPr wrap="square">
            <a:spAutoFit/>
          </a:bodyPr>
          <a:lstStyle/>
          <a:p>
            <a:pPr marL="0" marR="0">
              <a:spcBef>
                <a:spcPts val="0"/>
              </a:spcBef>
              <a:spcAft>
                <a:spcPts val="0"/>
              </a:spcAft>
            </a:pPr>
            <a:r>
              <a:rPr lang="en-US" sz="4800" b="1" dirty="0">
                <a:effectLst/>
                <a:latin typeface="Times New Roman" panose="02020603050405020304" pitchFamily="18" charset="0"/>
                <a:ea typeface="Times New Roman" panose="02020603050405020304" pitchFamily="18" charset="0"/>
              </a:rPr>
              <a:t>Necessary Inference – Expediency – Aids: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Specific Authority versus </a:t>
            </a:r>
          </a:p>
          <a:p>
            <a:pPr marL="457200" marR="0" indent="-457200">
              <a:spcBef>
                <a:spcPts val="0"/>
              </a:spcBef>
              <a:spcAft>
                <a:spcPts val="0"/>
              </a:spcAft>
              <a:buFont typeface="Arial" panose="020B0604020202020204" pitchFamily="34" charset="0"/>
              <a:buChar char="•"/>
            </a:pPr>
            <a:r>
              <a:rPr lang="en-US" sz="4800" b="1" dirty="0">
                <a:effectLst/>
                <a:latin typeface="Times New Roman" panose="02020603050405020304" pitchFamily="18" charset="0"/>
                <a:ea typeface="Times New Roman" panose="02020603050405020304" pitchFamily="18" charset="0"/>
              </a:rPr>
              <a:t>Generic Authority</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885829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Specific Authority:</a:t>
            </a:r>
            <a:r>
              <a:rPr lang="en-US" sz="2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a:t>
            </a:r>
            <a:r>
              <a:rPr lang="en-US" sz="2400" b="1" dirty="0">
                <a:effectLst/>
                <a:highlight>
                  <a:srgbClr val="FFFF00"/>
                </a:highlight>
                <a:latin typeface="Times New Roman" panose="02020603050405020304" pitchFamily="18" charset="0"/>
                <a:ea typeface="Times New Roman" panose="02020603050405020304" pitchFamily="18" charset="0"/>
              </a:rPr>
              <a:t>is specified</a:t>
            </a:r>
            <a:r>
              <a:rPr lang="en-US" sz="2400" dirty="0">
                <a:effectLst/>
                <a:latin typeface="Times New Roman" panose="02020603050405020304" pitchFamily="18" charset="0"/>
                <a:ea typeface="Times New Roman" panose="02020603050405020304" pitchFamily="18" charset="0"/>
              </a:rPr>
              <a:t>, then human choice in carryout the command is prohibited.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Anything </a:t>
            </a:r>
            <a:r>
              <a:rPr lang="en-US" sz="2400" b="1" dirty="0">
                <a:effectLst/>
                <a:highlight>
                  <a:srgbClr val="FFFF00"/>
                </a:highlight>
                <a:latin typeface="Times New Roman" panose="02020603050405020304" pitchFamily="18" charset="0"/>
                <a:ea typeface="Times New Roman" panose="02020603050405020304" pitchFamily="18" charset="0"/>
              </a:rPr>
              <a:t>more or less </a:t>
            </a:r>
            <a:r>
              <a:rPr lang="en-US" sz="2400" dirty="0">
                <a:effectLst/>
                <a:latin typeface="Times New Roman" panose="02020603050405020304" pitchFamily="18" charset="0"/>
                <a:ea typeface="Times New Roman" panose="02020603050405020304" pitchFamily="18" charset="0"/>
              </a:rPr>
              <a:t>than what is specified would be an </a:t>
            </a:r>
            <a:r>
              <a:rPr lang="en-US" sz="2400" b="1" dirty="0">
                <a:effectLst/>
                <a:highlight>
                  <a:srgbClr val="FFFF00"/>
                </a:highlight>
                <a:latin typeface="Times New Roman" panose="02020603050405020304" pitchFamily="18" charset="0"/>
                <a:ea typeface="Times New Roman" panose="02020603050405020304" pitchFamily="18" charset="0"/>
              </a:rPr>
              <a:t>addition to or a subtraction </a:t>
            </a:r>
            <a:r>
              <a:rPr lang="en-US" sz="2400" dirty="0">
                <a:effectLst/>
                <a:latin typeface="Times New Roman" panose="02020603050405020304" pitchFamily="18" charset="0"/>
                <a:ea typeface="Times New Roman" panose="02020603050405020304" pitchFamily="18" charset="0"/>
              </a:rPr>
              <a:t>from the word</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rPr>
              <a:t>Generic Authority: </a:t>
            </a:r>
          </a:p>
          <a:p>
            <a:pPr marL="0" marR="0">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When the means of obeying an expressed command or example is </a:t>
            </a:r>
            <a:r>
              <a:rPr lang="en-US" sz="2400" b="1" dirty="0">
                <a:effectLst/>
                <a:highlight>
                  <a:srgbClr val="FFFF00"/>
                </a:highlight>
                <a:latin typeface="Times New Roman" panose="02020603050405020304" pitchFamily="18" charset="0"/>
                <a:ea typeface="Times New Roman" panose="02020603050405020304" pitchFamily="18" charset="0"/>
              </a:rPr>
              <a:t>not specified</a:t>
            </a:r>
            <a:r>
              <a:rPr lang="en-US" sz="2400" dirty="0">
                <a:effectLst/>
                <a:latin typeface="Times New Roman" panose="02020603050405020304" pitchFamily="18" charset="0"/>
                <a:ea typeface="Times New Roman" panose="02020603050405020304" pitchFamily="18" charset="0"/>
              </a:rPr>
              <a:t>, then man is allowed to choose </a:t>
            </a:r>
            <a:r>
              <a:rPr lang="en-US" sz="2400" b="1" dirty="0">
                <a:effectLst/>
                <a:highlight>
                  <a:srgbClr val="FFFF00"/>
                </a:highlight>
                <a:latin typeface="Times New Roman" panose="02020603050405020304" pitchFamily="18" charset="0"/>
                <a:ea typeface="Times New Roman" panose="02020603050405020304" pitchFamily="18" charset="0"/>
              </a:rPr>
              <a:t>the means or aids </a:t>
            </a:r>
            <a:r>
              <a:rPr lang="en-US" sz="2400" dirty="0">
                <a:effectLst/>
                <a:latin typeface="Times New Roman" panose="02020603050405020304" pitchFamily="18" charset="0"/>
                <a:ea typeface="Times New Roman" panose="02020603050405020304" pitchFamily="18" charset="0"/>
              </a:rPr>
              <a:t>in carryout the command. </a:t>
            </a:r>
          </a:p>
          <a:p>
            <a:pPr marL="0" marR="0">
              <a:spcBef>
                <a:spcPts val="0"/>
              </a:spcBef>
              <a:spcAft>
                <a:spcPts val="0"/>
              </a:spcAft>
            </a:pPr>
            <a:endParaRPr lang="en-US" sz="24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However, we must be careful to </a:t>
            </a:r>
            <a:r>
              <a:rPr lang="en-US" sz="2400" b="1" dirty="0">
                <a:effectLst/>
                <a:highlight>
                  <a:srgbClr val="FFFF00"/>
                </a:highlight>
                <a:latin typeface="Times New Roman" panose="02020603050405020304" pitchFamily="18" charset="0"/>
                <a:ea typeface="Times New Roman" panose="02020603050405020304" pitchFamily="18" charset="0"/>
              </a:rPr>
              <a:t>properly discern</a:t>
            </a:r>
            <a:r>
              <a:rPr lang="en-US" sz="2400" dirty="0">
                <a:effectLst/>
                <a:latin typeface="Times New Roman" panose="02020603050405020304" pitchFamily="18" charset="0"/>
                <a:ea typeface="Times New Roman" panose="02020603050405020304" pitchFamily="18" charset="0"/>
              </a:rPr>
              <a:t> between what is an aid and what is an addition or subtraction.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86508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pic>
        <p:nvPicPr>
          <p:cNvPr id="4" name="Picture 3">
            <a:extLst>
              <a:ext uri="{FF2B5EF4-FFF2-40B4-BE49-F238E27FC236}">
                <a16:creationId xmlns:a16="http://schemas.microsoft.com/office/drawing/2014/main" id="{57DF194C-8713-F40C-8A6D-A0EEC36E1EC8}"/>
              </a:ext>
            </a:extLst>
          </p:cNvPr>
          <p:cNvPicPr>
            <a:picLocks noChangeAspect="1"/>
          </p:cNvPicPr>
          <p:nvPr/>
        </p:nvPicPr>
        <p:blipFill>
          <a:blip r:embed="rId2"/>
          <a:stretch>
            <a:fillRect/>
          </a:stretch>
        </p:blipFill>
        <p:spPr>
          <a:xfrm>
            <a:off x="340659" y="1016000"/>
            <a:ext cx="11373224" cy="5683624"/>
          </a:xfrm>
          <a:prstGeom prst="rect">
            <a:avLst/>
          </a:prstGeom>
        </p:spPr>
      </p:pic>
    </p:spTree>
    <p:extLst>
      <p:ext uri="{BB962C8B-B14F-4D97-AF65-F5344CB8AC3E}">
        <p14:creationId xmlns:p14="http://schemas.microsoft.com/office/powerpoint/2010/main" val="39388013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59091" y="1452233"/>
            <a:ext cx="11378193" cy="3970318"/>
          </a:xfrm>
          <a:prstGeom prst="rect">
            <a:avLst/>
          </a:prstGeom>
          <a:noFill/>
        </p:spPr>
        <p:txBody>
          <a:bodyPr wrap="square">
            <a:spAutoFit/>
          </a:bodyPr>
          <a:lstStyle/>
          <a:p>
            <a:pPr marL="0" marR="0" algn="ctr">
              <a:spcBef>
                <a:spcPts val="0"/>
              </a:spcBef>
              <a:spcAft>
                <a:spcPts val="0"/>
              </a:spcAft>
            </a:pPr>
            <a:endParaRPr lang="en-US" sz="4800" b="1"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8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rPr>
              <a:t>Name of the Church</a:t>
            </a:r>
          </a:p>
          <a:p>
            <a:pPr marL="0" marR="0">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7881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R="0" lvl="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70 A.D. Doctrine</a:t>
            </a:r>
          </a:p>
          <a:p>
            <a:pPr marR="0" lvl="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Asserts the 40-year period between the crucifixion of Christ and the destruction of Jerusalem in 70 AD is a transitional period (Eschaton Period)</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During the 40-year Eschaton period, the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Mosaic Dispensation or age under the Law of Moses transitioned into the eternal Christian age. </a:t>
            </a:r>
          </a:p>
          <a:p>
            <a:pPr marL="514350" marR="0" lvl="0" indent="-514350">
              <a:spcBef>
                <a:spcPts val="0"/>
              </a:spcBef>
              <a:spcAft>
                <a:spcPts val="0"/>
              </a:spcAft>
              <a:buFont typeface="+mj-lt"/>
              <a:buAutoNum type="arabicPeriod"/>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As such, the coming kingdom was not completely established until the destruction of Jerusalem in 70 AD.</a:t>
            </a:r>
          </a:p>
          <a:p>
            <a:pPr marR="0" lvl="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 (60-62 AD)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(God)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rescued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(saved) us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us 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2537789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first and possibly the only name we call the church is of course, the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translators of the 1611 Old King James Bible created the English word church.  </a:t>
            </a:r>
          </a:p>
          <a:p>
            <a:pPr marL="285750" marR="0" indent="-285750">
              <a:spcBef>
                <a:spcPts val="0"/>
              </a:spcBef>
              <a:spcAft>
                <a:spcPts val="0"/>
              </a:spcAft>
              <a:buFont typeface="Arial" panose="020B0604020202020204" pitchFamily="34" charset="0"/>
              <a:buChar char="•"/>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Unfortunately, it is not a literal translation of the Greek word used in the scripture manuscripts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Etymologically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2" tooltip="relating">
                  <a:extLst>
                    <a:ext uri="{A12FA001-AC4F-418D-AE19-62706E023703}">
                      <ahyp:hlinkClr xmlns:ahyp="http://schemas.microsoft.com/office/drawing/2018/hyperlinkcolor" val="tx"/>
                    </a:ext>
                  </a:extLst>
                </a:hlinkClick>
              </a:rPr>
              <a:t>relating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3" tooltip="study">
                  <a:extLst>
                    <a:ext uri="{A12FA001-AC4F-418D-AE19-62706E023703}">
                      <ahyp:hlinkClr xmlns:ahyp="http://schemas.microsoft.com/office/drawing/2018/hyperlinkcolor" val="tx"/>
                    </a:ext>
                  </a:extLst>
                </a:hlinkClick>
              </a:rPr>
              <a:t>study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4" tooltip="origin">
                  <a:extLst>
                    <a:ext uri="{A12FA001-AC4F-418D-AE19-62706E023703}">
                      <ahyp:hlinkClr xmlns:ahyp="http://schemas.microsoft.com/office/drawing/2018/hyperlinkcolor" val="tx"/>
                    </a:ext>
                  </a:extLst>
                </a:hlinkClick>
              </a:rPr>
              <a:t>origin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hlinkClick r:id="rId5" tooltip="history">
                  <a:extLst>
                    <a:ext uri="{A12FA001-AC4F-418D-AE19-62706E023703}">
                      <ahyp:hlinkClr xmlns:ahyp="http://schemas.microsoft.com/office/drawing/2018/hyperlinkcolor" val="tx"/>
                    </a:ext>
                  </a:extLst>
                </a:hlinkClick>
              </a:rPr>
              <a:t>history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words)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the modern word </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church</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is derived from as follows: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Old Scottish word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kirk</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(church building) derived from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Old English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cirice</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circe</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West Germanic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kirika</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word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kūrkón</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or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which is an abbreviated version of two Greek words forming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Greek composite phrase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kūrikón</a:t>
            </a:r>
            <a:r>
              <a:rPr lang="en-US" sz="2000" b="1"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oikía</a:t>
            </a:r>
            <a:r>
              <a:rPr lang="en-US" sz="20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which is derived from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Two Greek words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kurios</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(lord) and</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oikia</a:t>
            </a:r>
            <a:r>
              <a:rPr lang="en-US" sz="20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(house) or the Lord’s house which became the phrase </a:t>
            </a:r>
            <a:r>
              <a:rPr lang="en-US" sz="2000" b="1" i="1" dirty="0" err="1">
                <a:solidFill>
                  <a:srgbClr val="081C2A"/>
                </a:solidFill>
                <a:effectLst/>
                <a:latin typeface="Times New Roman" panose="02020603050405020304" pitchFamily="18" charset="0"/>
                <a:ea typeface="Calibri" panose="020F0502020204030204" pitchFamily="34" charset="0"/>
              </a:rPr>
              <a:t>kūrikón</a:t>
            </a:r>
            <a:r>
              <a:rPr lang="en-US" sz="2000" b="1" i="1" dirty="0">
                <a:solidFill>
                  <a:srgbClr val="081C2A"/>
                </a:solidFill>
                <a:effectLst/>
                <a:latin typeface="Times New Roman" panose="02020603050405020304" pitchFamily="18" charset="0"/>
                <a:ea typeface="Calibri" panose="020F0502020204030204" pitchFamily="34" charset="0"/>
              </a:rPr>
              <a:t> </a:t>
            </a:r>
            <a:r>
              <a:rPr lang="en-US" sz="2000" b="1" i="1" dirty="0" err="1">
                <a:solidFill>
                  <a:srgbClr val="081C2A"/>
                </a:solidFill>
                <a:effectLst/>
                <a:latin typeface="Times New Roman" panose="02020603050405020304" pitchFamily="18" charset="0"/>
                <a:ea typeface="Calibri" panose="020F0502020204030204" pitchFamily="34" charset="0"/>
              </a:rPr>
              <a:t>oikía</a:t>
            </a:r>
            <a:r>
              <a:rPr lang="en-US" sz="2000" b="1" dirty="0">
                <a:solidFill>
                  <a:srgbClr val="081C2A"/>
                </a:solidFill>
                <a:effectLst/>
                <a:latin typeface="Times New Roman" panose="02020603050405020304" pitchFamily="18" charset="0"/>
                <a:ea typeface="Calibri" panose="020F0502020204030204" pitchFamily="34" charset="0"/>
              </a:rPr>
              <a:t> </a:t>
            </a:r>
            <a:r>
              <a:rPr lang="en-US" sz="2000" dirty="0">
                <a:solidFill>
                  <a:srgbClr val="081C2A"/>
                </a:solidFill>
                <a:effectLst/>
                <a:latin typeface="Times New Roman" panose="02020603050405020304" pitchFamily="18" charset="0"/>
                <a:ea typeface="Calibri" panose="020F0502020204030204" pitchFamily="34" charset="0"/>
              </a:rPr>
              <a:t>meaning  “the Lord’s house.” </a:t>
            </a:r>
          </a:p>
          <a:p>
            <a:pPr marR="0" lvl="0">
              <a:spcBef>
                <a:spcPts val="0"/>
              </a:spcBef>
              <a:spcAft>
                <a:spcPts val="0"/>
              </a:spcAft>
              <a:tabLst>
                <a:tab pos="228600" algn="l"/>
              </a:tabLst>
            </a:pPr>
            <a:endParaRPr lang="en-US" sz="2000" dirty="0">
              <a:solidFill>
                <a:srgbClr val="081C2A"/>
              </a:solidFill>
              <a:latin typeface="Times New Roman" panose="02020603050405020304" pitchFamily="18" charset="0"/>
              <a:ea typeface="Calibri" panose="020F0502020204030204" pitchFamily="34" charset="0"/>
            </a:endParaRPr>
          </a:p>
          <a:p>
            <a:r>
              <a:rPr lang="en-US" sz="2000" b="1" dirty="0">
                <a:latin typeface="Times New Roman" panose="02020603050405020304" pitchFamily="18" charset="0"/>
                <a:cs typeface="Times New Roman" panose="02020603050405020304" pitchFamily="18" charset="0"/>
              </a:rPr>
              <a:t>Hebrews 3:6 </a:t>
            </a:r>
            <a:r>
              <a:rPr lang="en-US" sz="2000" dirty="0">
                <a:latin typeface="Times New Roman" panose="02020603050405020304" pitchFamily="18" charset="0"/>
                <a:cs typeface="Times New Roman" panose="02020603050405020304" pitchFamily="18" charset="0"/>
              </a:rPr>
              <a:t>but </a:t>
            </a:r>
            <a:r>
              <a:rPr lang="en-US" sz="2000" b="1" u="sng" dirty="0">
                <a:highlight>
                  <a:srgbClr val="FFFF00"/>
                </a:highlight>
                <a:latin typeface="Times New Roman" panose="02020603050405020304" pitchFamily="18" charset="0"/>
                <a:cs typeface="Times New Roman" panose="02020603050405020304" pitchFamily="18" charset="0"/>
              </a:rPr>
              <a:t>Christ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was faithful</a:t>
            </a:r>
            <a:r>
              <a:rPr lang="en-US" sz="2000" dirty="0">
                <a:latin typeface="Times New Roman" panose="02020603050405020304" pitchFamily="18" charset="0"/>
                <a:cs typeface="Times New Roman" panose="02020603050405020304" pitchFamily="18" charset="0"/>
              </a:rPr>
              <a:t> as a </a:t>
            </a:r>
            <a:r>
              <a:rPr lang="en-US" sz="2000" b="1" u="sng" dirty="0">
                <a:highlight>
                  <a:srgbClr val="FFFF00"/>
                </a:highlight>
                <a:latin typeface="Times New Roman" panose="02020603050405020304" pitchFamily="18" charset="0"/>
                <a:cs typeface="Times New Roman" panose="02020603050405020304" pitchFamily="18" charset="0"/>
              </a:rPr>
              <a:t>Son over His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oikos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house, dwelling, family) —</a:t>
            </a:r>
            <a:r>
              <a:rPr lang="en-US" sz="2000" b="1" u="sng" dirty="0">
                <a:highlight>
                  <a:srgbClr val="FFFF00"/>
                </a:highlight>
                <a:latin typeface="Times New Roman" panose="02020603050405020304" pitchFamily="18" charset="0"/>
                <a:cs typeface="Times New Roman" panose="02020603050405020304" pitchFamily="18" charset="0"/>
              </a:rPr>
              <a:t>whose </a:t>
            </a:r>
            <a:r>
              <a:rPr lang="en-US" sz="2000" b="1" u="sng" dirty="0">
                <a:highlight>
                  <a:srgbClr val="00FF00"/>
                </a:highlight>
                <a:latin typeface="Times New Roman" panose="02020603050405020304" pitchFamily="18" charset="0"/>
                <a:cs typeface="Times New Roman" panose="02020603050405020304" pitchFamily="18" charset="0"/>
              </a:rPr>
              <a:t>house</a:t>
            </a:r>
            <a:r>
              <a:rPr lang="en-US" sz="2000" b="1" u="sng" dirty="0">
                <a:highlight>
                  <a:srgbClr val="FFFF00"/>
                </a:highlight>
                <a:latin typeface="Times New Roman" panose="02020603050405020304" pitchFamily="18" charset="0"/>
                <a:cs typeface="Times New Roman" panose="02020603050405020304" pitchFamily="18" charset="0"/>
              </a:rPr>
              <a:t> we are</a:t>
            </a:r>
            <a:endParaRPr lang="en-US" sz="2000" dirty="0">
              <a:highlight>
                <a:srgbClr val="FFFF00"/>
              </a:highlight>
              <a:latin typeface="Times New Roman" panose="02020603050405020304" pitchFamily="18"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16118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940088"/>
          </a:xfrm>
          <a:prstGeom prst="rect">
            <a:avLst/>
          </a:prstGeom>
          <a:noFill/>
        </p:spPr>
        <p:txBody>
          <a:bodyPr wrap="square">
            <a:spAutoFit/>
          </a:bodyPr>
          <a:lstStyle/>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actual Greek word translated “church” in the New Testament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 the </a:t>
            </a:r>
            <a:r>
              <a:rPr lang="en-US" sz="2400" b="1" i="1" u="none" strike="noStrike"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ekklesia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literal translation of ekklesia is assembly derived from two  root Greek words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out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call.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 is literally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called out of Christ </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or the </a:t>
            </a:r>
            <a:r>
              <a:rPr lang="en-US" sz="24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assembly of Christ</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the translators of the Old English King James Bible used the word kirk which later became the modern term church.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For reasons unknown to me, the translators actually used the literal translation of the ekklesia at Romans 1:6.  Perhaps it is because Paul did not use the term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but omitted the “ek” (out) and only used the term called translated from the Greek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kletos</a:t>
            </a: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that being the past form of the word to call or </a:t>
            </a:r>
            <a:r>
              <a:rPr lang="en-US" sz="2400" i="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kaleo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among whom you also are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the called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kletos)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Jesus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832115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324535"/>
          </a:xfrm>
          <a:prstGeom prst="rect">
            <a:avLst/>
          </a:prstGeom>
          <a:noFill/>
        </p:spPr>
        <p:txBody>
          <a:bodyPr wrap="square">
            <a:spAutoFit/>
          </a:bodyPr>
          <a:lstStyle/>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Note the use of the prepositional term “</a:t>
            </a:r>
            <a:r>
              <a:rPr lang="en-US" sz="3200" b="1" u="sng" dirty="0">
                <a:solidFill>
                  <a:srgbClr val="081C2A"/>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Church </a:t>
            </a:r>
            <a:r>
              <a:rPr lang="en-US" sz="3200" b="1" dirty="0">
                <a:solidFill>
                  <a:srgbClr val="081C2A"/>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a:t>
            </a:r>
            <a:r>
              <a:rPr lang="en-US" sz="3200" b="1"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 Christ</a:t>
            </a:r>
          </a:p>
          <a:p>
            <a:pPr marL="0" marR="0">
              <a:spcBef>
                <a:spcPts val="0"/>
              </a:spcBef>
              <a:spcAft>
                <a:spcPts val="0"/>
              </a:spcAft>
              <a:tabLst>
                <a:tab pos="228600" algn="l"/>
              </a:tabLst>
            </a:pPr>
            <a:endPar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preposition of denotes a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relationship</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and means </a:t>
            </a:r>
            <a:r>
              <a:rPr lang="en-US" sz="3200" b="1"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derived from or belonging to or both</a:t>
            </a: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In this instance, it means both</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I will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build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church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tabLst>
                <a:tab pos="228600" algn="l"/>
              </a:tabLs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Build My church shows the church is derived from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28600" algn="l"/>
              </a:tabLst>
            </a:pPr>
            <a:r>
              <a:rPr lang="en-US" sz="32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My church shows the church belongs to Christ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9097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524315"/>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If we were to use the more literal “called out” of Christ, it becomes much easier to discern a difficulty with any other name: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Church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Christ</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Christ’s “called out” or Christ’s church</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Versus</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Called Out of ______? or the</a:t>
            </a:r>
          </a:p>
          <a:p>
            <a:pPr marR="0" lvl="0">
              <a:spcBef>
                <a:spcPts val="0"/>
              </a:spcBef>
              <a:spcAft>
                <a:spcPts val="0"/>
              </a:spcAft>
              <a:tabLst>
                <a:tab pos="228600" algn="l"/>
              </a:tabLst>
            </a:pPr>
            <a:r>
              <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_________ Called Out?</a:t>
            </a: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3760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 out” or the “ekklesia” is more than just a name.  It is a divine characteristic of those who belong to Christ because as the Sons of God we are:</a:t>
            </a:r>
          </a:p>
          <a:p>
            <a:pPr marR="0" lvl="0">
              <a:spcBef>
                <a:spcPts val="0"/>
              </a:spcBef>
              <a:spcAft>
                <a:spcPts val="0"/>
              </a:spcAft>
              <a:tabLst>
                <a:tab pos="228600" algn="l"/>
              </a:tabLs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Called</a:t>
            </a:r>
          </a:p>
          <a:p>
            <a:pPr marR="0" lvl="0" algn="ctr">
              <a:spcBef>
                <a:spcPts val="0"/>
              </a:spcBef>
              <a:spcAft>
                <a:spcPts val="0"/>
              </a:spcAft>
              <a:tabLst>
                <a:tab pos="228600" algn="l"/>
              </a:tabLst>
            </a:pPr>
            <a:r>
              <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rPr>
              <a:t>The Chosen</a:t>
            </a:r>
          </a:p>
          <a:p>
            <a:pPr marR="0" lvl="0" algn="ctr">
              <a:spcBef>
                <a:spcPts val="0"/>
              </a:spcBef>
              <a:spcAft>
                <a:spcPts val="0"/>
              </a:spcAft>
              <a:tabLst>
                <a:tab pos="228600" algn="l"/>
              </a:tabLst>
            </a:pPr>
            <a:r>
              <a:rPr lang="en-US" sz="88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rPr>
              <a:t>The Faithful</a:t>
            </a:r>
            <a:endParaRPr lang="en-US" sz="88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tabLst>
                <a:tab pos="228600" algn="l"/>
              </a:tabLst>
            </a:pP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35647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632311"/>
          </a:xfrm>
          <a:prstGeom prst="rect">
            <a:avLst/>
          </a:prstGeom>
          <a:noFill/>
        </p:spPr>
        <p:txBody>
          <a:bodyPr wrap="square">
            <a:spAutoFit/>
          </a:bodyPr>
          <a:lstStyle/>
          <a:p>
            <a:pPr marR="0" lvl="0">
              <a:spcBef>
                <a:spcPts val="0"/>
              </a:spcBef>
              <a:spcAft>
                <a:spcPts val="0"/>
              </a:spcAft>
              <a:tabLst>
                <a:tab pos="228600" algn="l"/>
              </a:tabLst>
            </a:pPr>
            <a:r>
              <a:rPr lang="en-US" sz="2400" b="1" dirty="0">
                <a:latin typeface="Times New Roman" panose="02020603050405020304" pitchFamily="18" charset="0"/>
                <a:cs typeface="Times New Roman" panose="02020603050405020304" pitchFamily="18" charset="0"/>
              </a:rPr>
              <a:t>2 Thessalonians 2:13 …. </a:t>
            </a:r>
            <a:r>
              <a:rPr lang="en-US" sz="2400" b="1" u="sng" dirty="0">
                <a:highlight>
                  <a:srgbClr val="FFFF00"/>
                </a:highlight>
                <a:latin typeface="Times New Roman" panose="02020603050405020304" pitchFamily="18" charset="0"/>
                <a:cs typeface="Times New Roman" panose="02020603050405020304" pitchFamily="18" charset="0"/>
              </a:rPr>
              <a:t>God has </a:t>
            </a:r>
            <a:r>
              <a:rPr lang="en-US" sz="2400" b="1" u="sng" dirty="0">
                <a:highlight>
                  <a:srgbClr val="00FF00"/>
                </a:highlight>
                <a:latin typeface="Times New Roman" panose="02020603050405020304" pitchFamily="18" charset="0"/>
                <a:cs typeface="Times New Roman" panose="02020603050405020304" pitchFamily="18" charset="0"/>
              </a:rPr>
              <a:t>chosen</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from the beginning for salvation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through our gospel, that you may gain the glory of our Lord Jesus Christ. </a:t>
            </a:r>
          </a:p>
          <a:p>
            <a:pPr marR="0" lvl="0">
              <a:spcBef>
                <a:spcPts val="0"/>
              </a:spcBef>
              <a:spcAft>
                <a:spcPts val="0"/>
              </a:spcAft>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Thessalonians 2:12 … </a:t>
            </a:r>
            <a:r>
              <a:rPr lang="en-US" sz="2400" dirty="0">
                <a:latin typeface="Times New Roman" panose="02020603050405020304" pitchFamily="18" charset="0"/>
                <a:cs typeface="Times New Roman" panose="02020603050405020304" pitchFamily="18" charset="0"/>
              </a:rPr>
              <a:t>the </a:t>
            </a:r>
            <a:r>
              <a:rPr lang="en-US" sz="2400" b="1" u="sng" dirty="0">
                <a:highlight>
                  <a:srgbClr val="FFFF00"/>
                </a:highlight>
                <a:latin typeface="Times New Roman" panose="02020603050405020304" pitchFamily="18" charset="0"/>
                <a:cs typeface="Times New Roman" panose="02020603050405020304" pitchFamily="18" charset="0"/>
              </a:rPr>
              <a:t>God who </a:t>
            </a:r>
            <a:r>
              <a:rPr lang="en-US" sz="2400" b="1" u="sng" dirty="0">
                <a:highlight>
                  <a:srgbClr val="00FF00"/>
                </a:highlight>
                <a:latin typeface="Times New Roman" panose="02020603050405020304" pitchFamily="18" charset="0"/>
                <a:cs typeface="Times New Roman" panose="02020603050405020304" pitchFamily="18" charset="0"/>
              </a:rPr>
              <a:t>calls</a:t>
            </a:r>
            <a:r>
              <a:rPr lang="en-US" sz="2400" b="1" u="sng" dirty="0">
                <a:highlight>
                  <a:srgbClr val="FFFF00"/>
                </a:highlight>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into His own kingdom and glory.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1 Peter 2:9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But you are </a:t>
            </a:r>
            <a:r>
              <a:rPr lang="en-US" sz="2400" b="1" u="sng" cap="small" dirty="0">
                <a:effectLst/>
                <a:highlight>
                  <a:srgbClr val="FFFF00"/>
                </a:highlight>
                <a:latin typeface="Times New Roman" panose="02020603050405020304" pitchFamily="18" charset="0"/>
                <a:cs typeface="Times New Roman" panose="02020603050405020304" pitchFamily="18" charset="0"/>
              </a:rPr>
              <a:t>A </a:t>
            </a:r>
            <a:r>
              <a:rPr lang="en-US" sz="2400" b="1" u="sng" cap="small" dirty="0">
                <a:effectLst/>
                <a:highlight>
                  <a:srgbClr val="00FF00"/>
                </a:highlight>
                <a:latin typeface="Times New Roman" panose="02020603050405020304" pitchFamily="18" charset="0"/>
                <a:cs typeface="Times New Roman" panose="02020603050405020304" pitchFamily="18" charset="0"/>
              </a:rPr>
              <a:t>CHOSEN</a:t>
            </a:r>
            <a:r>
              <a:rPr lang="en-US" sz="2400" b="1" u="sng" cap="small" dirty="0">
                <a:effectLst/>
                <a:highlight>
                  <a:srgbClr val="FFFF00"/>
                </a:highlight>
                <a:latin typeface="Times New Roman" panose="02020603050405020304" pitchFamily="18" charset="0"/>
                <a:cs typeface="Times New Roman" panose="02020603050405020304" pitchFamily="18" charset="0"/>
              </a:rPr>
              <a:t> RACE</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royal </a:t>
            </a:r>
            <a:r>
              <a:rPr lang="en-US" sz="2400" cap="small" dirty="0">
                <a:effectLst/>
                <a:latin typeface="Times New Roman" panose="02020603050405020304" pitchFamily="18" charset="0"/>
                <a:cs typeface="Times New Roman" panose="02020603050405020304" pitchFamily="18" charset="0"/>
              </a:rPr>
              <a:t>PRIESTHOOD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HOLY NATION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 PEOPLE 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God's</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OWN POSSESSION</a:t>
            </a:r>
            <a:r>
              <a:rPr lang="en-US" sz="2400" dirty="0">
                <a:latin typeface="Times New Roman" panose="02020603050405020304" pitchFamily="18" charset="0"/>
                <a:cs typeface="Times New Roman" panose="02020603050405020304" pitchFamily="18" charset="0"/>
              </a:rPr>
              <a:t>, so that you may proclaim the excellencies of </a:t>
            </a:r>
            <a:r>
              <a:rPr lang="en-US" sz="2400" b="1" u="sng" dirty="0">
                <a:highlight>
                  <a:srgbClr val="FFFF00"/>
                </a:highlight>
                <a:latin typeface="Times New Roman" panose="02020603050405020304" pitchFamily="18" charset="0"/>
                <a:cs typeface="Times New Roman" panose="02020603050405020304" pitchFamily="18" charset="0"/>
              </a:rPr>
              <a:t>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 into His marvelous light</a:t>
            </a:r>
            <a:r>
              <a:rPr lang="en-US" sz="2400" dirty="0">
                <a:latin typeface="Times New Roman" panose="02020603050405020304" pitchFamily="18" charset="0"/>
                <a:cs typeface="Times New Roman" panose="02020603050405020304" pitchFamily="18" charset="0"/>
              </a:rPr>
              <a:t>;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Ephesians 1:4</a:t>
            </a:r>
            <a:r>
              <a:rPr lang="en-US" sz="2400" dirty="0">
                <a:latin typeface="Times New Roman" panose="02020603050405020304" pitchFamily="18" charset="0"/>
                <a:cs typeface="Times New Roman" panose="02020603050405020304" pitchFamily="18" charset="0"/>
              </a:rPr>
              <a:t> just as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chose</a:t>
            </a:r>
            <a:r>
              <a:rPr lang="en-US" sz="2400" b="1" u="sng" dirty="0">
                <a:highlight>
                  <a:srgbClr val="FFFF00"/>
                </a:highlight>
                <a:latin typeface="Times New Roman" panose="02020603050405020304" pitchFamily="18" charset="0"/>
                <a:cs typeface="Times New Roman" panose="02020603050405020304" pitchFamily="18" charset="0"/>
              </a:rPr>
              <a:t> us in Him </a:t>
            </a:r>
            <a:r>
              <a:rPr lang="en-US" sz="2400" dirty="0">
                <a:latin typeface="Times New Roman" panose="02020603050405020304" pitchFamily="18" charset="0"/>
                <a:cs typeface="Times New Roman" panose="02020603050405020304" pitchFamily="18" charset="0"/>
              </a:rPr>
              <a:t>before the foundation of the world, that we would be holy and blameless before Him. In love </a:t>
            </a:r>
          </a:p>
          <a:p>
            <a:pPr>
              <a:tabLst>
                <a:tab pos="228600" algn="l"/>
              </a:tabLst>
            </a:pPr>
            <a:endParaRPr lang="en-US" sz="2400" dirty="0">
              <a:latin typeface="Times New Roman" panose="02020603050405020304" pitchFamily="18" charset="0"/>
              <a:cs typeface="Times New Roman" panose="02020603050405020304" pitchFamily="18" charset="0"/>
            </a:endParaRPr>
          </a:p>
          <a:p>
            <a:pPr>
              <a:tabLst>
                <a:tab pos="228600" algn="l"/>
              </a:tabLst>
            </a:pPr>
            <a:r>
              <a:rPr lang="en-US" sz="2400" b="1" dirty="0">
                <a:latin typeface="Times New Roman" panose="02020603050405020304" pitchFamily="18" charset="0"/>
                <a:cs typeface="Times New Roman" panose="02020603050405020304" pitchFamily="18" charset="0"/>
              </a:rPr>
              <a:t>Acts 2:39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the promise is for you and your children and for all who are far off, </a:t>
            </a:r>
            <a:r>
              <a:rPr lang="en-US" sz="2400" b="1" u="sng" dirty="0">
                <a:highlight>
                  <a:srgbClr val="FFFF00"/>
                </a:highlight>
                <a:latin typeface="Times New Roman" panose="02020603050405020304" pitchFamily="18" charset="0"/>
                <a:cs typeface="Times New Roman" panose="02020603050405020304" pitchFamily="18" charset="0"/>
              </a:rPr>
              <a:t>as many as the Lord our God will </a:t>
            </a:r>
            <a:r>
              <a:rPr lang="en-US" sz="2400" b="1" u="sng" dirty="0">
                <a:highlight>
                  <a:srgbClr val="00FF00"/>
                </a:highlight>
                <a:latin typeface="Times New Roman" panose="02020603050405020304" pitchFamily="18" charset="0"/>
                <a:cs typeface="Times New Roman" panose="02020603050405020304" pitchFamily="18" charset="0"/>
              </a:rPr>
              <a:t>call</a:t>
            </a:r>
            <a:r>
              <a:rPr lang="en-US" sz="2400" b="1" u="sng" dirty="0">
                <a:highlight>
                  <a:srgbClr val="FFFF00"/>
                </a:highlight>
                <a:latin typeface="Times New Roman" panose="02020603050405020304" pitchFamily="18" charset="0"/>
                <a:cs typeface="Times New Roman" panose="02020603050405020304" pitchFamily="18" charset="0"/>
              </a:rPr>
              <a:t> to Himself</a:t>
            </a:r>
            <a:r>
              <a:rPr lang="en-US" sz="2400" dirty="0">
                <a:latin typeface="Times New Roman" panose="02020603050405020304" pitchFamily="18" charset="0"/>
                <a:cs typeface="Times New Roman" panose="02020603050405020304" pitchFamily="18" charset="0"/>
              </a:rPr>
              <a:t>." </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26057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2:8 </a:t>
            </a:r>
            <a:r>
              <a:rPr lang="en-US" sz="2400" dirty="0">
                <a:latin typeface="Times New Roman" panose="02020603050405020304" pitchFamily="18" charset="0"/>
                <a:cs typeface="Times New Roman" panose="02020603050405020304" pitchFamily="18" charset="0"/>
              </a:rPr>
              <a:t>For by grace you have been </a:t>
            </a:r>
            <a:r>
              <a:rPr lang="en-US" sz="2400" b="1" u="sng" dirty="0">
                <a:highlight>
                  <a:srgbClr val="FFFF00"/>
                </a:highlight>
                <a:latin typeface="Times New Roman" panose="02020603050405020304" pitchFamily="18" charset="0"/>
                <a:cs typeface="Times New Roman" panose="02020603050405020304" pitchFamily="18" charset="0"/>
              </a:rPr>
              <a:t>saved through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and that not of yourselves, </a:t>
            </a:r>
            <a:r>
              <a:rPr lang="en-US" sz="2400" i="1" dirty="0">
                <a:latin typeface="Times New Roman" panose="02020603050405020304" pitchFamily="18" charset="0"/>
                <a:cs typeface="Times New Roman" panose="02020603050405020304" pitchFamily="18" charset="0"/>
              </a:rPr>
              <a:t>it is</a:t>
            </a:r>
            <a:r>
              <a:rPr lang="en-US" sz="2400" dirty="0">
                <a:latin typeface="Times New Roman" panose="02020603050405020304" pitchFamily="18" charset="0"/>
                <a:cs typeface="Times New Roman" panose="02020603050405020304" pitchFamily="18" charset="0"/>
              </a:rPr>
              <a:t> the gift of God;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But there is no faith without faithfulness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1:5</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to bring about </a:t>
            </a:r>
            <a:r>
              <a:rPr lang="en-US" sz="2400" b="1" i="1" u="sng" dirty="0">
                <a:highlight>
                  <a:srgbClr val="FFFF00"/>
                </a:highlight>
                <a:latin typeface="Times New Roman" panose="02020603050405020304" pitchFamily="18" charset="0"/>
                <a:cs typeface="Times New Roman" panose="02020603050405020304" pitchFamily="18" charset="0"/>
              </a:rPr>
              <a:t>the</a:t>
            </a:r>
            <a:r>
              <a:rPr lang="en-US" sz="2400" b="1" u="sng" dirty="0">
                <a:highlight>
                  <a:srgbClr val="FFFF00"/>
                </a:highlight>
                <a:latin typeface="Times New Roman" panose="02020603050405020304" pitchFamily="18" charset="0"/>
                <a:cs typeface="Times New Roman" panose="02020603050405020304" pitchFamily="18" charset="0"/>
              </a:rPr>
              <a:t> obedience of </a:t>
            </a:r>
            <a:r>
              <a:rPr lang="en-US" sz="2400" b="1" u="sng" dirty="0">
                <a:highlight>
                  <a:srgbClr val="00FF00"/>
                </a:highlight>
                <a:latin typeface="Times New Roman" panose="02020603050405020304" pitchFamily="18" charset="0"/>
                <a:cs typeface="Times New Roman" panose="02020603050405020304" pitchFamily="18" charset="0"/>
              </a:rPr>
              <a:t>faith </a:t>
            </a:r>
            <a:r>
              <a:rPr lang="en-US" sz="2400" dirty="0">
                <a:latin typeface="Times New Roman" panose="02020603050405020304" pitchFamily="18" charset="0"/>
                <a:cs typeface="Times New Roman" panose="02020603050405020304" pitchFamily="18" charset="0"/>
              </a:rPr>
              <a:t>among all the Gentiles for His name's sake,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Romans 16:26</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gospel’s revelation of Christ) but now is manifested, and by the Scriptures of the prophets, according to the commandment of the eternal God, has been made known to all the nations, </a:t>
            </a:r>
            <a:r>
              <a:rPr lang="en-US" sz="2400" i="1" dirty="0">
                <a:latin typeface="Times New Roman" panose="02020603050405020304" pitchFamily="18" charset="0"/>
                <a:cs typeface="Times New Roman" panose="02020603050405020304" pitchFamily="18" charset="0"/>
              </a:rPr>
              <a:t>leading</a:t>
            </a:r>
            <a:r>
              <a:rPr lang="en-US" sz="2400" dirty="0">
                <a:latin typeface="Times New Roman" panose="02020603050405020304" pitchFamily="18" charset="0"/>
                <a:cs typeface="Times New Roman" panose="02020603050405020304" pitchFamily="18" charset="0"/>
              </a:rPr>
              <a:t> to </a:t>
            </a:r>
            <a:r>
              <a:rPr lang="en-US" sz="2400" b="1" u="sng" dirty="0">
                <a:highlight>
                  <a:srgbClr val="FFFF00"/>
                </a:highlight>
                <a:latin typeface="Times New Roman" panose="02020603050405020304" pitchFamily="18" charset="0"/>
                <a:cs typeface="Times New Roman" panose="02020603050405020304" pitchFamily="18" charset="0"/>
              </a:rPr>
              <a:t>obedience of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James 2:26 </a:t>
            </a:r>
            <a:r>
              <a:rPr lang="en-US" sz="2400" dirty="0">
                <a:latin typeface="Times New Roman" panose="02020603050405020304" pitchFamily="18" charset="0"/>
                <a:cs typeface="Times New Roman" panose="02020603050405020304" pitchFamily="18" charset="0"/>
              </a:rPr>
              <a:t>For just as the body without </a:t>
            </a:r>
            <a:r>
              <a:rPr lang="en-US" sz="2400" i="1"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spirit is dead, so also </a:t>
            </a:r>
            <a:r>
              <a:rPr lang="en-US" sz="2400" b="1" u="sng" dirty="0">
                <a:highlight>
                  <a:srgbClr val="00FF00"/>
                </a:highlight>
                <a:latin typeface="Times New Roman" panose="02020603050405020304" pitchFamily="18" charset="0"/>
                <a:cs typeface="Times New Roman" panose="02020603050405020304" pitchFamily="18" charset="0"/>
              </a:rPr>
              <a:t>faith</a:t>
            </a:r>
            <a:r>
              <a:rPr lang="en-US" sz="2400" b="1" u="sng" dirty="0">
                <a:highlight>
                  <a:srgbClr val="FFFF00"/>
                </a:highlight>
                <a:latin typeface="Times New Roman" panose="02020603050405020304" pitchFamily="18" charset="0"/>
                <a:cs typeface="Times New Roman" panose="02020603050405020304" pitchFamily="18" charset="0"/>
              </a:rPr>
              <a:t> without works is dead</a:t>
            </a:r>
            <a:r>
              <a:rPr lang="en-US" sz="2400" dirty="0">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6113595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Ephesians 1:1 </a:t>
            </a:r>
            <a:r>
              <a:rPr lang="en-US" sz="2400" dirty="0">
                <a:latin typeface="Times New Roman" panose="02020603050405020304" pitchFamily="18" charset="0"/>
                <a:cs typeface="Times New Roman" panose="02020603050405020304" pitchFamily="18" charset="0"/>
              </a:rPr>
              <a:t>Paul, an apostle of Christ Jesus by the will of God, To </a:t>
            </a:r>
            <a:r>
              <a:rPr lang="en-US" sz="2400" b="1" u="sng" dirty="0">
                <a:highlight>
                  <a:srgbClr val="FFFF00"/>
                </a:highlight>
                <a:latin typeface="Times New Roman" panose="02020603050405020304" pitchFamily="18" charset="0"/>
                <a:cs typeface="Times New Roman" panose="02020603050405020304" pitchFamily="18" charset="0"/>
              </a:rPr>
              <a:t>the saints </a:t>
            </a:r>
            <a:r>
              <a:rPr lang="en-US" sz="2400" dirty="0">
                <a:latin typeface="Times New Roman" panose="02020603050405020304" pitchFamily="18" charset="0"/>
                <a:cs typeface="Times New Roman" panose="02020603050405020304" pitchFamily="18" charset="0"/>
              </a:rPr>
              <a:t>who are at Ephesus and </a:t>
            </a:r>
            <a:r>
              <a:rPr lang="en-US" sz="2400" b="1" i="1" u="sng" dirty="0">
                <a:highlight>
                  <a:srgbClr val="FFFF00"/>
                </a:highlight>
                <a:latin typeface="Times New Roman" panose="02020603050405020304" pitchFamily="18" charset="0"/>
                <a:cs typeface="Times New Roman" panose="02020603050405020304" pitchFamily="18" charset="0"/>
              </a:rPr>
              <a:t>who are</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in Christ Jesus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Colossians 1:2</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the </a:t>
            </a:r>
            <a:r>
              <a:rPr lang="en-US" sz="2400" b="1" u="sng" dirty="0">
                <a:highlight>
                  <a:srgbClr val="FFFF00"/>
                </a:highlight>
                <a:latin typeface="Times New Roman" panose="02020603050405020304" pitchFamily="18" charset="0"/>
                <a:cs typeface="Times New Roman" panose="02020603050405020304" pitchFamily="18" charset="0"/>
              </a:rPr>
              <a:t>saints and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brethren in Christ </a:t>
            </a:r>
            <a:r>
              <a:rPr lang="en-US" sz="2400" i="1" dirty="0">
                <a:latin typeface="Times New Roman" panose="02020603050405020304" pitchFamily="18" charset="0"/>
                <a:cs typeface="Times New Roman" panose="02020603050405020304" pitchFamily="18" charset="0"/>
              </a:rPr>
              <a:t>who are</a:t>
            </a:r>
            <a:r>
              <a:rPr lang="en-US" sz="2400" dirty="0">
                <a:latin typeface="Times New Roman" panose="02020603050405020304" pitchFamily="18" charset="0"/>
                <a:cs typeface="Times New Roman" panose="02020603050405020304" pitchFamily="18" charset="0"/>
              </a:rPr>
              <a:t> at Colossae: Grace to you and peace from God our Father.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2:2</a:t>
            </a:r>
            <a:r>
              <a:rPr lang="en-US" sz="2400" dirty="0">
                <a:latin typeface="Times New Roman" panose="02020603050405020304" pitchFamily="18" charset="0"/>
                <a:cs typeface="Times New Roman" panose="02020603050405020304" pitchFamily="18" charset="0"/>
              </a:rPr>
              <a:t> The things which you have heard from me in the presence of many witnesses, </a:t>
            </a:r>
            <a:r>
              <a:rPr lang="en-US" sz="2400" b="1" u="sng" dirty="0">
                <a:highlight>
                  <a:srgbClr val="FFFF00"/>
                </a:highlight>
                <a:latin typeface="Times New Roman" panose="02020603050405020304" pitchFamily="18" charset="0"/>
                <a:cs typeface="Times New Roman" panose="02020603050405020304" pitchFamily="18" charset="0"/>
              </a:rPr>
              <a:t>entrust these to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men </a:t>
            </a:r>
            <a:r>
              <a:rPr lang="en-US" sz="2400" dirty="0">
                <a:latin typeface="Times New Roman" panose="02020603050405020304" pitchFamily="18" charset="0"/>
                <a:cs typeface="Times New Roman" panose="02020603050405020304" pitchFamily="18" charset="0"/>
              </a:rPr>
              <a:t>who will be able to teach others also.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Revelation 2:10 … </a:t>
            </a:r>
            <a:r>
              <a:rPr lang="en-US" sz="2400" b="1" u="sng" dirty="0">
                <a:highlight>
                  <a:srgbClr val="FFFF00"/>
                </a:highlight>
                <a:latin typeface="Times New Roman" panose="02020603050405020304" pitchFamily="18" charset="0"/>
                <a:cs typeface="Times New Roman" panose="02020603050405020304" pitchFamily="18" charset="0"/>
              </a:rPr>
              <a:t>Be </a:t>
            </a:r>
            <a:r>
              <a:rPr lang="en-US" sz="2400" b="1" u="sng" dirty="0">
                <a:highlight>
                  <a:srgbClr val="00FF00"/>
                </a:highlight>
                <a:latin typeface="Times New Roman" panose="02020603050405020304" pitchFamily="18" charset="0"/>
                <a:cs typeface="Times New Roman" panose="02020603050405020304" pitchFamily="18" charset="0"/>
              </a:rPr>
              <a:t>faithful</a:t>
            </a:r>
            <a:r>
              <a:rPr lang="en-US" sz="2400" b="1" u="sng" dirty="0">
                <a:highlight>
                  <a:srgbClr val="FFFF00"/>
                </a:highlight>
                <a:latin typeface="Times New Roman" panose="02020603050405020304" pitchFamily="18" charset="0"/>
                <a:cs typeface="Times New Roman" panose="02020603050405020304" pitchFamily="18" charset="0"/>
              </a:rPr>
              <a:t> until death</a:t>
            </a:r>
            <a:r>
              <a:rPr lang="en-US" sz="2400" dirty="0">
                <a:latin typeface="Times New Roman" panose="02020603050405020304" pitchFamily="18" charset="0"/>
                <a:cs typeface="Times New Roman" panose="02020603050405020304" pitchFamily="18" charset="0"/>
              </a:rPr>
              <a:t>, and I will give you the crown of life.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br>
              <a:rPr lang="en-US" sz="2400" dirty="0"/>
            </a:br>
            <a:endParaRPr lang="en-US" sz="2400" dirty="0"/>
          </a:p>
        </p:txBody>
      </p:sp>
    </p:spTree>
    <p:extLst>
      <p:ext uri="{BB962C8B-B14F-4D97-AF65-F5344CB8AC3E}">
        <p14:creationId xmlns:p14="http://schemas.microsoft.com/office/powerpoint/2010/main" val="11071188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1279" y="2037928"/>
            <a:ext cx="11378193" cy="3539430"/>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Revelation 17:14 </a:t>
            </a:r>
            <a:r>
              <a:rPr lang="en-US" sz="4000" baseline="30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4000" b="1" u="sng" dirty="0">
                <a:highlight>
                  <a:srgbClr val="FFFF00"/>
                </a:highlight>
                <a:latin typeface="Times New Roman" panose="02020603050405020304" pitchFamily="18" charset="0"/>
                <a:cs typeface="Times New Roman" panose="02020603050405020304" pitchFamily="18" charset="0"/>
              </a:rPr>
              <a:t>These</a:t>
            </a:r>
            <a:r>
              <a:rPr lang="en-US" sz="4000" dirty="0">
                <a:latin typeface="Times New Roman" panose="02020603050405020304" pitchFamily="18" charset="0"/>
                <a:cs typeface="Times New Roman" panose="02020603050405020304" pitchFamily="18" charset="0"/>
              </a:rPr>
              <a:t> (kings and the beast) will wage war against </a:t>
            </a:r>
            <a:r>
              <a:rPr lang="en-US" sz="4000" b="1" u="sng" dirty="0">
                <a:highlight>
                  <a:srgbClr val="FFFF00"/>
                </a:highlight>
                <a:latin typeface="Times New Roman" panose="02020603050405020304" pitchFamily="18" charset="0"/>
                <a:cs typeface="Times New Roman" panose="02020603050405020304" pitchFamily="18" charset="0"/>
              </a:rPr>
              <a:t>the Lamb</a:t>
            </a:r>
            <a:r>
              <a:rPr lang="en-US" sz="4000" dirty="0">
                <a:latin typeface="Times New Roman" panose="02020603050405020304" pitchFamily="18" charset="0"/>
                <a:cs typeface="Times New Roman" panose="02020603050405020304" pitchFamily="18" charset="0"/>
              </a:rPr>
              <a:t>, and the Lamb will overcome them, because He is </a:t>
            </a:r>
            <a:r>
              <a:rPr lang="en-US" sz="4000" b="1" u="sng" dirty="0">
                <a:highlight>
                  <a:srgbClr val="FFFF00"/>
                </a:highlight>
                <a:latin typeface="Times New Roman" panose="02020603050405020304" pitchFamily="18" charset="0"/>
                <a:cs typeface="Times New Roman" panose="02020603050405020304" pitchFamily="18" charset="0"/>
              </a:rPr>
              <a:t>Lord of lords and King of kings</a:t>
            </a:r>
            <a:r>
              <a:rPr lang="en-US" sz="4000" dirty="0">
                <a:latin typeface="Times New Roman" panose="02020603050405020304" pitchFamily="18" charset="0"/>
                <a:cs typeface="Times New Roman" panose="02020603050405020304" pitchFamily="18" charset="0"/>
              </a:rPr>
              <a:t>, and </a:t>
            </a:r>
            <a:r>
              <a:rPr lang="en-US" sz="4000" b="1" u="sng" dirty="0">
                <a:highlight>
                  <a:srgbClr val="FFFF00"/>
                </a:highlight>
                <a:latin typeface="Times New Roman" panose="02020603050405020304" pitchFamily="18" charset="0"/>
                <a:cs typeface="Times New Roman" panose="02020603050405020304" pitchFamily="18" charset="0"/>
              </a:rPr>
              <a:t>those who are with Him </a:t>
            </a:r>
            <a:r>
              <a:rPr lang="en-US" sz="4000" b="1" i="1" u="sng" dirty="0">
                <a:highlight>
                  <a:srgbClr val="FFFF00"/>
                </a:highlight>
                <a:latin typeface="Times New Roman" panose="02020603050405020304" pitchFamily="18" charset="0"/>
                <a:cs typeface="Times New Roman" panose="02020603050405020304" pitchFamily="18" charset="0"/>
              </a:rPr>
              <a:t>are the</a:t>
            </a:r>
            <a:r>
              <a:rPr lang="en-US" sz="4000" b="1" u="sng" dirty="0">
                <a:highlight>
                  <a:srgbClr val="FFFF00"/>
                </a:highlight>
                <a:latin typeface="Times New Roman" panose="02020603050405020304" pitchFamily="18" charset="0"/>
                <a:cs typeface="Times New Roman" panose="02020603050405020304" pitchFamily="18" charset="0"/>
              </a:rPr>
              <a:t> </a:t>
            </a:r>
            <a:r>
              <a:rPr lang="en-US" sz="4000" b="1" u="sng" dirty="0">
                <a:highlight>
                  <a:srgbClr val="00FF00"/>
                </a:highlight>
                <a:latin typeface="Times New Roman" panose="02020603050405020304" pitchFamily="18" charset="0"/>
                <a:cs typeface="Times New Roman" panose="02020603050405020304" pitchFamily="18" charset="0"/>
              </a:rPr>
              <a:t>called</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chosen</a:t>
            </a:r>
            <a:r>
              <a:rPr lang="en-US" sz="4000" b="1" u="sng" dirty="0">
                <a:highlight>
                  <a:srgbClr val="FFFF00"/>
                </a:highlight>
                <a:latin typeface="Times New Roman" panose="02020603050405020304" pitchFamily="18" charset="0"/>
                <a:cs typeface="Times New Roman" panose="02020603050405020304" pitchFamily="18" charset="0"/>
              </a:rPr>
              <a:t> and </a:t>
            </a:r>
            <a:r>
              <a:rPr lang="en-US" sz="4000" b="1" u="sng" dirty="0">
                <a:highlight>
                  <a:srgbClr val="00FF00"/>
                </a:highlight>
                <a:latin typeface="Times New Roman" panose="02020603050405020304" pitchFamily="18" charset="0"/>
                <a:cs typeface="Times New Roman" panose="02020603050405020304" pitchFamily="18" charset="0"/>
              </a:rPr>
              <a:t>faithful</a:t>
            </a:r>
            <a:r>
              <a:rPr lang="en-US" sz="4000" dirty="0">
                <a:latin typeface="Times New Roman" panose="02020603050405020304" pitchFamily="18" charset="0"/>
                <a:cs typeface="Times New Roman" panose="02020603050405020304" pitchFamily="18" charset="0"/>
              </a:rPr>
              <a:t>." </a:t>
            </a:r>
            <a:br>
              <a:rPr lang="en-US" sz="2400" dirty="0"/>
            </a:br>
            <a:endParaRPr lang="en-US" sz="2400" dirty="0"/>
          </a:p>
        </p:txBody>
      </p:sp>
    </p:spTree>
    <p:extLst>
      <p:ext uri="{BB962C8B-B14F-4D97-AF65-F5344CB8AC3E}">
        <p14:creationId xmlns:p14="http://schemas.microsoft.com/office/powerpoint/2010/main" val="211119673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604126" y="1458210"/>
            <a:ext cx="11378193" cy="4401205"/>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 all of Scripture, the church is only called the Church of Christ or the Church of God. </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No other name is used</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Why would anyone want to call the church by any other name than what God has given?</a:t>
            </a:r>
            <a:endParaRPr lang="en-US" sz="2400" dirty="0"/>
          </a:p>
        </p:txBody>
      </p:sp>
    </p:spTree>
    <p:extLst>
      <p:ext uri="{BB962C8B-B14F-4D97-AF65-F5344CB8AC3E}">
        <p14:creationId xmlns:p14="http://schemas.microsoft.com/office/powerpoint/2010/main" val="208822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62979"/>
          </a:xfrm>
          <a:prstGeom prst="rect">
            <a:avLst/>
          </a:prstGeom>
          <a:noFill/>
        </p:spPr>
        <p:txBody>
          <a:bodyPr wrap="square" rtlCol="0">
            <a:spAutoFit/>
          </a:bodyPr>
          <a:lstStyle/>
          <a:p>
            <a:pPr marL="0" marR="0" algn="ctr">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hird School of Thought</a:t>
            </a:r>
          </a:p>
          <a:p>
            <a:pPr marL="0" marR="0" algn="ctr">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Jesus established His church during his earthly ministry</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However,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kingdom of Christ is something different and something greater than the church</a:t>
            </a:r>
          </a:p>
          <a:p>
            <a:pPr marL="342900" marR="0" indent="-342900">
              <a:spcBef>
                <a:spcPts val="0"/>
              </a:spcBef>
              <a:spcAft>
                <a:spcPts val="0"/>
              </a:spcAft>
              <a:buFont typeface="+mj-lt"/>
              <a:buAutoNum type="arabicPeriod"/>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 the effect that the church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in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kingdom, but the kingdom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is not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church.</a:t>
            </a:r>
          </a:p>
          <a:p>
            <a:pPr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By accepting this doctrine, it is easier to defeat the scriptural truth that we </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entered the kingdom when baptized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into Christ’s body which is the church</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6008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4893647"/>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Romans 16:16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All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Christ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greet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Galatians 1:22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 was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still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unknown by sight to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Judea which were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Christ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Thessalonians 2:14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you, brethren, became imitators of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churches of God in Christ Jesus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are in Judea, …</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Corinthians 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church of God</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which is at Corinth, to those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who have been sanctified in Christ Jesus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saints by calling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1 Thessalonians 1:1 …</a:t>
            </a:r>
            <a:r>
              <a:rPr lang="en-US" sz="2400" dirty="0">
                <a:effectLst/>
                <a:latin typeface="Times New Roman" panose="02020603050405020304" pitchFamily="18" charset="0"/>
                <a:ea typeface="Times New Roman" panose="02020603050405020304" pitchFamily="18" charset="0"/>
              </a:rPr>
              <a:t> To the </a:t>
            </a:r>
            <a:r>
              <a:rPr lang="en-US" sz="2400" b="1" u="sng" dirty="0">
                <a:effectLst/>
                <a:highlight>
                  <a:srgbClr val="FFFF00"/>
                </a:highlight>
                <a:latin typeface="Times New Roman" panose="02020603050405020304" pitchFamily="18" charset="0"/>
                <a:ea typeface="Times New Roman" panose="02020603050405020304" pitchFamily="18" charset="0"/>
              </a:rPr>
              <a:t>church</a:t>
            </a:r>
            <a:r>
              <a:rPr lang="en-US" sz="2400" dirty="0">
                <a:effectLst/>
                <a:latin typeface="Times New Roman" panose="02020603050405020304" pitchFamily="18" charset="0"/>
                <a:ea typeface="Times New Roman" panose="02020603050405020304" pitchFamily="18" charset="0"/>
              </a:rPr>
              <a:t> of the Thessalonians </a:t>
            </a:r>
            <a:r>
              <a:rPr lang="en-US" sz="2400" b="1" u="sng" dirty="0">
                <a:effectLst/>
                <a:highlight>
                  <a:srgbClr val="FFFF00"/>
                </a:highlight>
                <a:latin typeface="Times New Roman" panose="02020603050405020304" pitchFamily="18" charset="0"/>
                <a:ea typeface="Times New Roman" panose="02020603050405020304" pitchFamily="18" charset="0"/>
              </a:rPr>
              <a:t>in God the Father and the Lord Jesus Christ</a:t>
            </a:r>
            <a:r>
              <a:rPr lang="en-US" sz="2400" dirty="0">
                <a:effectLst/>
                <a:latin typeface="Times New Roman" panose="02020603050405020304" pitchFamily="18" charset="0"/>
                <a:ea typeface="Times New Roman" panose="02020603050405020304" pitchFamily="18" charset="0"/>
              </a:rPr>
              <a:t>: Grace to you and peace</a:t>
            </a:r>
            <a:endParaRPr lang="en-US" sz="2400" dirty="0">
              <a:solidFill>
                <a:srgbClr val="081C2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78757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5262979"/>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Consistent with the saints having reigning authority with Christ in the church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called the assembly, its important to know what the assembly in ancient Greece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was</a:t>
            </a:r>
          </a:p>
          <a:p>
            <a:pPr marL="228600" marR="0">
              <a:spcBef>
                <a:spcPts val="0"/>
              </a:spcBef>
              <a:spcAft>
                <a:spcPts val="0"/>
              </a:spcAft>
            </a:pPr>
            <a:endParaRPr lang="en-US" sz="2400" dirty="0">
              <a:solidFill>
                <a:srgbClr val="081C2A"/>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i="0" dirty="0">
                <a:solidFill>
                  <a:srgbClr val="1A1A1A"/>
                </a:solidFill>
                <a:effectLst/>
                <a:latin typeface="Times New Roman" panose="02020603050405020304" pitchFamily="18" charset="0"/>
                <a:cs typeface="Times New Roman" panose="02020603050405020304" pitchFamily="18" charset="0"/>
              </a:rPr>
              <a:t>The </a:t>
            </a:r>
            <a:r>
              <a:rPr lang="en-US" sz="2400" b="0" i="0" dirty="0">
                <a:solidFill>
                  <a:srgbClr val="1A1A1A"/>
                </a:solidFill>
                <a:effectLst/>
                <a:latin typeface="Times New Roman" panose="02020603050405020304" pitchFamily="18" charset="0"/>
                <a:cs typeface="Times New Roman" panose="02020603050405020304" pitchFamily="18" charset="0"/>
              </a:rPr>
              <a:t>Greek </a:t>
            </a:r>
            <a:r>
              <a:rPr lang="en-US" sz="2400" b="1" i="0" dirty="0" err="1">
                <a:solidFill>
                  <a:srgbClr val="1A1A1A"/>
                </a:solidFill>
                <a:effectLst/>
                <a:latin typeface="Times New Roman" panose="02020603050405020304" pitchFamily="18" charset="0"/>
                <a:cs typeface="Times New Roman" panose="02020603050405020304" pitchFamily="18" charset="0"/>
              </a:rPr>
              <a:t>Ekklēsia</a:t>
            </a:r>
            <a:r>
              <a:rPr lang="en-US" sz="2400" b="0" i="0" dirty="0">
                <a:solidFill>
                  <a:srgbClr val="1A1A1A"/>
                </a:solidFill>
                <a:effectLst/>
                <a:latin typeface="Times New Roman" panose="02020603050405020304" pitchFamily="18" charset="0"/>
                <a:cs typeface="Times New Roman" panose="02020603050405020304" pitchFamily="18" charset="0"/>
              </a:rPr>
              <a:t>, (“gathering of those summoned”), </a:t>
            </a:r>
            <a:r>
              <a:rPr lang="en-US" sz="2400" b="0" i="0" dirty="0">
                <a:effectLst/>
                <a:latin typeface="Times New Roman" panose="02020603050405020304" pitchFamily="18" charset="0"/>
                <a:cs typeface="Times New Roman" panose="02020603050405020304" pitchFamily="18" charset="0"/>
              </a:rPr>
              <a:t>in ancient Greece was an assembly of citizens in a city-state.</a:t>
            </a:r>
            <a:r>
              <a:rPr lang="en-US" sz="2400" b="0" i="0" u="sng" dirty="0">
                <a:effectLst/>
                <a:latin typeface="Times New Roman" panose="02020603050405020304" pitchFamily="18" charset="0"/>
                <a:cs typeface="Times New Roman" panose="02020603050405020304" pitchFamily="18" charset="0"/>
              </a:rPr>
              <a:t>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Its roots lay in the concept of the </a:t>
            </a:r>
            <a:r>
              <a:rPr lang="en-US" sz="2400" b="0"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agora</a:t>
            </a:r>
            <a:r>
              <a:rPr lang="en-US" sz="2400" b="0" i="0" dirty="0">
                <a:effectLst/>
                <a:latin typeface="Times New Roman" panose="02020603050405020304" pitchFamily="18" charset="0"/>
                <a:cs typeface="Times New Roman" panose="02020603050405020304" pitchFamily="18" charset="0"/>
              </a:rPr>
              <a:t> (market place), the meeting of the people. </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The Athenian Ecclesia had final control over </a:t>
            </a:r>
            <a:r>
              <a:rPr lang="en-US" sz="2400" b="1" i="0" u="sng" dirty="0">
                <a:effectLst/>
                <a:latin typeface="Times New Roman" panose="02020603050405020304" pitchFamily="18" charset="0"/>
                <a:cs typeface="Times New Roman" panose="02020603050405020304" pitchFamily="18" charset="0"/>
              </a:rPr>
              <a:t>policy</a:t>
            </a:r>
            <a:r>
              <a:rPr lang="en-US" sz="2400" b="0" i="0" dirty="0">
                <a:effectLst/>
                <a:latin typeface="Times New Roman" panose="02020603050405020304" pitchFamily="18" charset="0"/>
                <a:cs typeface="Times New Roman" panose="02020603050405020304" pitchFamily="18" charset="0"/>
              </a:rPr>
              <a:t>, including the </a:t>
            </a:r>
            <a:r>
              <a:rPr lang="en-US" sz="2400" b="1" i="0" u="sng" dirty="0">
                <a:effectLst/>
                <a:latin typeface="Times New Roman" panose="02020603050405020304" pitchFamily="18" charset="0"/>
                <a:cs typeface="Times New Roman" panose="02020603050405020304" pitchFamily="18" charset="0"/>
              </a:rPr>
              <a:t>right to hear appeals </a:t>
            </a:r>
            <a:r>
              <a:rPr lang="en-US" sz="2400" b="0" i="0" dirty="0">
                <a:effectLst/>
                <a:latin typeface="Times New Roman" panose="02020603050405020304" pitchFamily="18" charset="0"/>
                <a:cs typeface="Times New Roman" panose="02020603050405020304" pitchFamily="18" charset="0"/>
              </a:rPr>
              <a:t>in the </a:t>
            </a:r>
            <a:r>
              <a:rPr lang="en-US" sz="2400" b="0" i="1"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public court, </a:t>
            </a:r>
            <a:r>
              <a:rPr lang="en-US" sz="2400" b="1" i="0" u="sng" dirty="0">
                <a:effectLst/>
                <a:latin typeface="Times New Roman" panose="02020603050405020304" pitchFamily="18" charset="0"/>
                <a:cs typeface="Times New Roman" panose="02020603050405020304" pitchFamily="18" charset="0"/>
              </a:rPr>
              <a:t>take part in the election </a:t>
            </a:r>
            <a:r>
              <a:rPr lang="en-US" sz="2400" b="0" i="0" dirty="0">
                <a:effectLst/>
                <a:latin typeface="Times New Roman" panose="02020603050405020304" pitchFamily="18" charset="0"/>
                <a:cs typeface="Times New Roman" panose="02020603050405020304" pitchFamily="18" charset="0"/>
              </a:rPr>
              <a:t>of archons (chief magistrates), and </a:t>
            </a:r>
            <a:r>
              <a:rPr lang="en-US" sz="2400" b="1" i="0" u="sng" dirty="0">
                <a:effectLst/>
                <a:latin typeface="Times New Roman" panose="02020603050405020304" pitchFamily="18" charset="0"/>
                <a:cs typeface="Times New Roman" panose="02020603050405020304" pitchFamily="18" charset="0"/>
              </a:rPr>
              <a:t>confer special privileges on individuals</a:t>
            </a:r>
            <a:r>
              <a:rPr lang="en-US" sz="2400" b="0" i="0" dirty="0">
                <a:effectLst/>
                <a:latin typeface="Times New Roman" panose="02020603050405020304" pitchFamily="18" charset="0"/>
                <a:cs typeface="Times New Roman" panose="02020603050405020304" pitchFamily="18" charset="0"/>
              </a:rPr>
              <a:t>. </a:t>
            </a:r>
            <a:r>
              <a:rPr lang="en-US" sz="2400" b="1" i="0" dirty="0">
                <a:effectLst/>
                <a:highlight>
                  <a:srgbClr val="FFFF00"/>
                </a:highlight>
                <a:latin typeface="Times New Roman" panose="02020603050405020304" pitchFamily="18" charset="0"/>
                <a:cs typeface="Times New Roman" panose="02020603050405020304" pitchFamily="18" charset="0"/>
              </a:rPr>
              <a:t>My point:  The assembly had power</a:t>
            </a:r>
          </a:p>
          <a:p>
            <a:pPr marL="228600"/>
            <a:endParaRPr lang="en-US" sz="2400" dirty="0">
              <a:latin typeface="Times New Roman" panose="02020603050405020304" pitchFamily="18" charset="0"/>
              <a:cs typeface="Times New Roman" panose="02020603050405020304" pitchFamily="18" charset="0"/>
            </a:endParaRPr>
          </a:p>
          <a:p>
            <a:pPr marL="228600"/>
            <a:r>
              <a:rPr lang="en-US" sz="2400" b="0" i="0" dirty="0">
                <a:effectLst/>
                <a:latin typeface="Times New Roman" panose="02020603050405020304" pitchFamily="18" charset="0"/>
                <a:cs typeface="Times New Roman" panose="02020603050405020304" pitchFamily="18" charset="0"/>
              </a:rPr>
              <a:t>Assemblies of this sort existed in most Greek city-states, continuing to function throughout the Hellenistic and Roman periods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374329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1147433"/>
            <a:ext cx="11378193" cy="3046988"/>
          </a:xfrm>
          <a:prstGeom prst="rect">
            <a:avLst/>
          </a:prstGeom>
          <a:noFill/>
        </p:spPr>
        <p:txBody>
          <a:bodyPr wrap="square">
            <a:spAutoFit/>
          </a:bodyPr>
          <a:lstStyle/>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assembly (ekklesia) in the Old Law</a:t>
            </a:r>
          </a:p>
          <a:p>
            <a:pPr marL="228600" marR="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Old Testament mentions assemblies in reference to the eternal ekklesia as proclaimed in the New Covenant</a:t>
            </a:r>
          </a:p>
          <a:p>
            <a:pPr marL="5715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Hebrew word for assembly is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qahal</a:t>
            </a:r>
            <a:endParaRPr lang="en-US" sz="2400" b="1" i="1" dirty="0">
              <a:latin typeface="Times New Roman" panose="02020603050405020304" pitchFamily="18" charset="0"/>
              <a:ea typeface="Times New Roman" panose="02020603050405020304" pitchFamily="18" charset="0"/>
              <a:cs typeface="Times New Roman" panose="02020603050405020304" pitchFamily="18" charset="0"/>
            </a:endParaRPr>
          </a:p>
          <a:p>
            <a:pPr marL="571500" marR="0" indent="-3429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rPr>
              <a:t>qahal</a:t>
            </a:r>
            <a:r>
              <a:rPr lang="en-US" sz="2400" dirty="0">
                <a:effectLst/>
                <a:latin typeface="Times New Roman" panose="02020603050405020304" pitchFamily="18" charset="0"/>
                <a:ea typeface="Calibri" panose="020F0502020204030204" pitchFamily="34" charset="0"/>
              </a:rPr>
              <a:t> is translated ekklesia in the Septuagint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3218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6370975"/>
          </a:xfrm>
          <a:prstGeom prst="rect">
            <a:avLst/>
          </a:prstGeom>
          <a:noFill/>
        </p:spPr>
        <p:txBody>
          <a:bodyPr wrap="square">
            <a:spAutoFit/>
          </a:bodyPr>
          <a:lstStyle/>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will tell of Your name to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 brethren</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the midst of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translated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ekklesia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the Septuagint)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praise You.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Hebrews 2:11-12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both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 who sanctifies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(Christ)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those who are sanctified</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(sons of God) are all 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one </a:t>
            </a:r>
            <a:r>
              <a:rPr lang="en-US" sz="2400" b="1" i="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Father</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which reason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(Jesus) is not ashamed to call them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brethren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and other sons are of one Father),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saying, "I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WILL PROCLAIM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NAME TO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MY BRETHREN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IN THE MIDST OF THE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CONGREGATION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Psalms 22:22; ekklesia – church in New Covenant)</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I WILL SING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YOUR PRAISE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22:25</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(Jesus’) praise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shall be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(God)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great assembly</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translated ekklesia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 will pay My vows before those who fear Him.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Psalm 89:5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heavens will praise Your wonders, O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LORD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Your faithfulness also in the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assembly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(Hebrew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qahal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of the holy ones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(translated saints in the NKJV and KJV)</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60715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9D6613-6B66-F43C-62C2-36F6F2C3B95A}"/>
              </a:ext>
            </a:extLst>
          </p:cNvPr>
          <p:cNvSpPr txBox="1"/>
          <p:nvPr/>
        </p:nvSpPr>
        <p:spPr>
          <a:xfrm>
            <a:off x="995875" y="21602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Bible Authority</a:t>
            </a:r>
          </a:p>
        </p:txBody>
      </p:sp>
      <p:sp>
        <p:nvSpPr>
          <p:cNvPr id="5" name="TextBox 4">
            <a:extLst>
              <a:ext uri="{FF2B5EF4-FFF2-40B4-BE49-F238E27FC236}">
                <a16:creationId xmlns:a16="http://schemas.microsoft.com/office/drawing/2014/main" id="{D01EC931-3334-1BC8-96E5-90D6C8140FF3}"/>
              </a:ext>
            </a:extLst>
          </p:cNvPr>
          <p:cNvSpPr txBox="1"/>
          <p:nvPr/>
        </p:nvSpPr>
        <p:spPr>
          <a:xfrm>
            <a:off x="317255" y="848609"/>
            <a:ext cx="11378193" cy="4031873"/>
          </a:xfrm>
          <a:prstGeom prst="rect">
            <a:avLst/>
          </a:prstGeom>
          <a:noFill/>
        </p:spPr>
        <p:txBody>
          <a:bodyPr wrap="square">
            <a:spAutoFit/>
          </a:bodyPr>
          <a:lstStyle/>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tabLst>
                <a:tab pos="228600" algn="l"/>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Hebrews 12:22-23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you have come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Mount Zion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to the city of the living God,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heavenly Jerusalem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myriads of angels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to the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general assembly</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church of the firstborn</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are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enrolled in heaven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and to God, the Judge of all, and to the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spirits of </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the</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 righteous (men) made perfect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151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201424"/>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sin and death entered into the world, God immediately rolled out His plan of salvation as stated in Gen 3:15.  </a:t>
            </a: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God stated there would be enmity between the seed or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descendant of  the woman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the seed of the serpent</a:t>
            </a:r>
          </a:p>
          <a:p>
            <a:pPr marL="285750" marR="0" indent="-285750">
              <a:spcBef>
                <a:spcPts val="0"/>
              </a:spcBef>
              <a:spcAft>
                <a:spcPts val="0"/>
              </a:spcAft>
              <a:buFont typeface="Arial" panose="020B0604020202020204" pitchFamily="34" charset="0"/>
              <a:buChar char="•"/>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descendant of the woman (the Christ child who had no physical father) would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defeat the seed of Satan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From that point forward, scriptures describe the world in starkly different terms.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 wages war with the Saints of God</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6485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85871"/>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Satan’s War with God’s Saints</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Ephesians 6:12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our struggle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not against flesh and blood, but against the rulers, against the powers,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world forces of this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against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spiritual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forces</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of wickedness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when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(Satan) saw that he was thrown down to the earth, he persecuted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gave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birth to the male </a:t>
            </a:r>
            <a:r>
              <a:rPr lang="en-US" sz="2400" b="1" i="1" u="sng" dirty="0">
                <a:effectLst/>
                <a:latin typeface="Times New Roman" panose="02020603050405020304" pitchFamily="18" charset="0"/>
                <a:ea typeface="Times New Roman" panose="02020603050405020304" pitchFamily="18" charset="0"/>
                <a:cs typeface="Times New Roman" panose="02020603050405020304" pitchFamily="18" charset="0"/>
              </a:rPr>
              <a:t>child</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Revelation 12:17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dragon was enraged with the woman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went off to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make war with the rest of her children,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who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keep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 commandments of God and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hold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to the </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testimony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of Jesus (word of God).</a:t>
            </a:r>
            <a:endParaRPr lang="en-US" sz="24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74173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219202"/>
            <a:ext cx="12031798" cy="4524315"/>
          </a:xfrm>
          <a:prstGeom prst="rect">
            <a:avLst/>
          </a:prstGeom>
          <a:noFill/>
        </p:spPr>
        <p:txBody>
          <a:bodyPr wrap="square" rtlCol="0">
            <a:spAutoFit/>
          </a:bodyPr>
          <a:lstStyle/>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The Fallen World</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Domain of Darkness</a:t>
            </a:r>
          </a:p>
          <a:p>
            <a:pPr marL="0" marR="0" algn="ctr">
              <a:spcBef>
                <a:spcPts val="0"/>
              </a:spcBef>
              <a:spcAft>
                <a:spcPts val="0"/>
              </a:spcAft>
            </a:pPr>
            <a:r>
              <a:rPr lang="en-US" sz="9600" b="1" dirty="0">
                <a:latin typeface="Times New Roman" panose="02020603050405020304" pitchFamily="18" charset="0"/>
                <a:cs typeface="Times New Roman" panose="02020603050405020304" pitchFamily="18" charset="0"/>
              </a:rPr>
              <a:t>Satan’s Dominion</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69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world is referred to as the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dominion of Satan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and a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place of darkness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get up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stand on your feet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purpose I have appeared to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appoint you a minister and a witness (to Jews and Gentiles)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from</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that they may receive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forgiveness of sins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inheritance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(eternal life – kingdom) among those who have been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sanctified by faith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in 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1 Peter 2:9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you are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CHOSEN RACE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royal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PRIESTHOOD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HOLY NATION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A PEOPLE FOR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cap="small" dirty="0">
                <a:effectLst/>
                <a:latin typeface="Times New Roman" panose="02020603050405020304" pitchFamily="18" charset="0"/>
                <a:ea typeface="Calibri" panose="020F0502020204030204" pitchFamily="34" charset="0"/>
                <a:cs typeface="Times New Roman" panose="02020603050405020304" pitchFamily="18" charset="0"/>
              </a:rPr>
              <a:t>OWN POSSESSION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so that you may proclaim the excellencies of Him (God) who has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called you out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into His marvelous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Colossians 1:13-14</a:t>
            </a:r>
            <a:r>
              <a:rPr lang="en-US" sz="2400" dirty="0">
                <a:latin typeface="Times New Roman" panose="02020603050405020304" pitchFamily="18" charset="0"/>
                <a:cs typeface="Times New Roman" panose="02020603050405020304" pitchFamily="18" charset="0"/>
              </a:rPr>
              <a:t> For He rescued us from the </a:t>
            </a:r>
            <a:r>
              <a:rPr lang="en-US" sz="2400" b="1" u="sng" dirty="0">
                <a:highlight>
                  <a:srgbClr val="FFFF00"/>
                </a:highlight>
                <a:latin typeface="Times New Roman" panose="02020603050405020304" pitchFamily="18" charset="0"/>
                <a:cs typeface="Times New Roman" panose="02020603050405020304" pitchFamily="18" charset="0"/>
              </a:rPr>
              <a:t>domain of darkness</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transferred us to </a:t>
            </a:r>
            <a:r>
              <a:rPr lang="en-US" sz="2400" b="1" u="sng" dirty="0">
                <a:highlight>
                  <a:srgbClr val="00FF00"/>
                </a:highlight>
                <a:latin typeface="Times New Roman" panose="02020603050405020304" pitchFamily="18" charset="0"/>
                <a:cs typeface="Times New Roman" panose="02020603050405020304" pitchFamily="18" charset="0"/>
              </a:rPr>
              <a:t>the kingdom of His beloved Son</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in whom we have redemption, the forgiveness of sins. </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46C763C1-0200-0FFF-958C-A24601AF22F6}"/>
              </a:ext>
            </a:extLst>
          </p:cNvPr>
          <p:cNvCxnSpPr/>
          <p:nvPr/>
        </p:nvCxnSpPr>
        <p:spPr>
          <a:xfrm flipH="1">
            <a:off x="5596647" y="2723745"/>
            <a:ext cx="1549940" cy="1789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39D0443-51F8-A7EB-728F-D3EE4BAD9B21}"/>
              </a:ext>
            </a:extLst>
          </p:cNvPr>
          <p:cNvCxnSpPr>
            <a:cxnSpLocks/>
          </p:cNvCxnSpPr>
          <p:nvPr/>
        </p:nvCxnSpPr>
        <p:spPr>
          <a:xfrm>
            <a:off x="5361140" y="4979096"/>
            <a:ext cx="1010477" cy="345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7B5612-256F-0B96-9711-99A842750010}"/>
              </a:ext>
            </a:extLst>
          </p:cNvPr>
          <p:cNvCxnSpPr>
            <a:cxnSpLocks/>
          </p:cNvCxnSpPr>
          <p:nvPr/>
        </p:nvCxnSpPr>
        <p:spPr>
          <a:xfrm>
            <a:off x="1315233" y="3131507"/>
            <a:ext cx="3275556" cy="14279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6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770537"/>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scriptures description of this fallen physical realm is remarkably similar to the description of hell</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Jude 1:6 And angels who did not keep their own domain, but abandoned their proper abode, He has kept in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eternal bonds under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the judgment of the great day,</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8:12 but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sons of the kingdom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(Kingdom of Israel) will be cast out into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outer darkness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 that place there will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weeping and gnashing of teeth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57256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7" name="Picture 6">
            <a:extLst>
              <a:ext uri="{FF2B5EF4-FFF2-40B4-BE49-F238E27FC236}">
                <a16:creationId xmlns:a16="http://schemas.microsoft.com/office/drawing/2014/main" id="{2C358E3F-975D-B991-3C91-231E1C3495DB}"/>
              </a:ext>
            </a:extLst>
          </p:cNvPr>
          <p:cNvPicPr>
            <a:picLocks noChangeAspect="1"/>
          </p:cNvPicPr>
          <p:nvPr/>
        </p:nvPicPr>
        <p:blipFill>
          <a:blip r:embed="rId3"/>
          <a:stretch>
            <a:fillRect/>
          </a:stretch>
        </p:blipFill>
        <p:spPr>
          <a:xfrm>
            <a:off x="425885" y="1826565"/>
            <a:ext cx="11467578" cy="3204870"/>
          </a:xfrm>
          <a:prstGeom prst="rect">
            <a:avLst/>
          </a:prstGeom>
        </p:spPr>
      </p:pic>
      <p:sp>
        <p:nvSpPr>
          <p:cNvPr id="8" name="TextBox 7">
            <a:extLst>
              <a:ext uri="{FF2B5EF4-FFF2-40B4-BE49-F238E27FC236}">
                <a16:creationId xmlns:a16="http://schemas.microsoft.com/office/drawing/2014/main" id="{A98BE6B0-1098-5621-29DF-BFE7E0B75C04}"/>
              </a:ext>
            </a:extLst>
          </p:cNvPr>
          <p:cNvSpPr txBox="1"/>
          <p:nvPr/>
        </p:nvSpPr>
        <p:spPr>
          <a:xfrm>
            <a:off x="622570" y="1076528"/>
            <a:ext cx="1073933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Summary of the Major Kingdoms identified in Scripture</a:t>
            </a:r>
          </a:p>
        </p:txBody>
      </p:sp>
    </p:spTree>
    <p:extLst>
      <p:ext uri="{BB962C8B-B14F-4D97-AF65-F5344CB8AC3E}">
        <p14:creationId xmlns:p14="http://schemas.microsoft.com/office/powerpoint/2010/main" val="416911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50090" y="5583454"/>
            <a:ext cx="11644370" cy="1631216"/>
          </a:xfrm>
          <a:prstGeom prst="rect">
            <a:avLst/>
          </a:prstGeom>
          <a:noFill/>
        </p:spPr>
        <p:txBody>
          <a:bodyPr wrap="square" rtlCol="0">
            <a:spAutoFit/>
          </a:bodyPr>
          <a:lstStyle/>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a number of verses revealing the sons and children of God</a:t>
            </a:r>
          </a:p>
          <a:p>
            <a:pPr marL="571500" indent="-342900">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there are only two verses that reveal when and how we become the children of God</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pic>
        <p:nvPicPr>
          <p:cNvPr id="5" name="Picture 4">
            <a:extLst>
              <a:ext uri="{FF2B5EF4-FFF2-40B4-BE49-F238E27FC236}">
                <a16:creationId xmlns:a16="http://schemas.microsoft.com/office/drawing/2014/main" id="{710AEB78-C065-774E-A9FF-081AC9C3FE3D}"/>
              </a:ext>
            </a:extLst>
          </p:cNvPr>
          <p:cNvPicPr>
            <a:picLocks noChangeAspect="1"/>
          </p:cNvPicPr>
          <p:nvPr/>
        </p:nvPicPr>
        <p:blipFill>
          <a:blip r:embed="rId3"/>
          <a:stretch>
            <a:fillRect/>
          </a:stretch>
        </p:blipFill>
        <p:spPr>
          <a:xfrm>
            <a:off x="2527972" y="872564"/>
            <a:ext cx="5450616" cy="4601883"/>
          </a:xfrm>
          <a:prstGeom prst="rect">
            <a:avLst/>
          </a:prstGeom>
        </p:spPr>
      </p:pic>
    </p:spTree>
    <p:extLst>
      <p:ext uri="{BB962C8B-B14F-4D97-AF65-F5344CB8AC3E}">
        <p14:creationId xmlns:p14="http://schemas.microsoft.com/office/powerpoint/2010/main" val="214308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Over the course of human history, we witness through scripture major milestones in God’s Plan of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Salvation</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promised blessings given to Abraham prophesying that through His seed or descendant all nations would be blessed – that promised blessing being Christ.  Galatians 3:16</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Abraham – Isaac – Jacob (Israel) – Law of Moses - Kingdom of Israel – Christ – Kingdom of Christ</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Associated with the Old Testament or Old Law which served as a tutor to lead us to Christ were all the prophecies.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Most prophecies revealed the coming Messiah but many revealed the coming eternal kingdom of God or heaven.  </a:t>
            </a:r>
          </a:p>
          <a:p>
            <a:pPr marL="342900" marR="0" indent="-342900">
              <a:spcBef>
                <a:spcPts val="0"/>
              </a:spcBef>
              <a:spcAft>
                <a:spcPts val="0"/>
              </a:spcAft>
              <a:buFont typeface="+mj-lt"/>
              <a:buAutoNum type="arabicPeriod"/>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mj-lt"/>
              <a:buAutoNum type="arabicPeriod"/>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Two significant promises are in Daniel and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79480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Samuel 7:12-17  "When your days are complete and you lie down with your fathers,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raise up your descendant after you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who will come forth from you,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He shall build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house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for My name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I will establish the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 of his kingdom 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 will be a father to him and he will be a son to Me;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 house and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endure before Me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your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throne</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 shall be established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forever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accordance with all these words and all this vision, so Nathan spoke to David.</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is the prophecy and covenant with David that spoke of the coming Messiah.  Thus, Jesus bore three titles: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God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27:54 – because He was conceived by the Holy Spirit with out a physical father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Man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9:6 – Because He was born of a woman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Son of David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Matthew 1:1; 9:27 - the prophesied King as spoken of in 2 Samuel 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5351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478423"/>
          </a:xfrm>
          <a:prstGeom prst="rect">
            <a:avLst/>
          </a:prstGeom>
          <a:noFill/>
        </p:spPr>
        <p:txBody>
          <a:bodyPr wrap="square" rtlCol="0">
            <a:spAutoFit/>
          </a:bodyPr>
          <a:lstStyle/>
          <a:p>
            <a:pPr marL="22860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2:44  "In the days of those kings (Babylon-Persia-Greece-Rome)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God of heaven will set up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that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kingdom will not be left for another people; it will crush and put an end to all these kingdoms, but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it will itself endure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forever</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Daniel 7:13-14  "I kept looking in the night visions, And behold, with the clouds of heaven One like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Son of Man</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was coming, And He came up to the Ancient of Days And was presented before Him.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to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Him was given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dominion</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Glory and a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That all the peoples, nations and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men of every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language Might serve Him. His dominion is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an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everlasting</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 dominion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pass away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kingdom</a:t>
            </a:r>
            <a:r>
              <a:rPr lang="en-US" sz="2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 one Which will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not be destroyed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11076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878532"/>
          </a:xfrm>
          <a:prstGeom prst="rect">
            <a:avLst/>
          </a:prstGeom>
          <a:noFill/>
        </p:spPr>
        <p:txBody>
          <a:bodyPr wrap="square" rtlCol="0">
            <a:spAutoFit/>
          </a:bodyPr>
          <a:lstStyle/>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New Covenant</a:t>
            </a:r>
          </a:p>
          <a:p>
            <a:pPr marL="228600" marR="0" algn="ctr">
              <a:spcBef>
                <a:spcPts val="0"/>
              </a:spcBef>
              <a:spcAft>
                <a:spcPts val="0"/>
              </a:spcAft>
            </a:pPr>
            <a:r>
              <a:rPr lang="en-US" sz="8800" dirty="0" err="1">
                <a:effectLst/>
                <a:latin typeface="Times New Roman" panose="02020603050405020304" pitchFamily="18" charset="0"/>
                <a:ea typeface="Calibri" panose="020F0502020204030204" pitchFamily="34" charset="0"/>
                <a:cs typeface="Times New Roman" panose="02020603050405020304" pitchFamily="18" charset="0"/>
              </a:rPr>
              <a:t>Chruch</a:t>
            </a: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of Christ </a:t>
            </a:r>
          </a:p>
          <a:p>
            <a:pPr marL="228600" marR="0" algn="ctr">
              <a:spcBef>
                <a:spcPts val="0"/>
              </a:spcBef>
              <a:spcAft>
                <a:spcPts val="0"/>
              </a:spcAft>
            </a:pPr>
            <a:r>
              <a:rPr lang="en-US" sz="8800" dirty="0">
                <a:latin typeface="Times New Roman" panose="02020603050405020304" pitchFamily="18" charset="0"/>
                <a:ea typeface="Calibri" panose="020F0502020204030204" pitchFamily="34" charset="0"/>
                <a:cs typeface="Times New Roman" panose="02020603050405020304" pitchFamily="18" charset="0"/>
              </a:rPr>
              <a:t>and</a:t>
            </a:r>
          </a:p>
          <a:p>
            <a:pPr marL="228600" marR="0" algn="ctr">
              <a:spcBef>
                <a:spcPts val="0"/>
              </a:spcBef>
              <a:spcAft>
                <a:spcPts val="0"/>
              </a:spcAft>
            </a:pPr>
            <a:r>
              <a:rPr lang="en-US" sz="8800" dirty="0">
                <a:effectLst/>
                <a:latin typeface="Times New Roman" panose="02020603050405020304" pitchFamily="18" charset="0"/>
                <a:ea typeface="Calibri" panose="020F0502020204030204" pitchFamily="34" charset="0"/>
                <a:cs typeface="Times New Roman" panose="02020603050405020304" pitchFamily="18" charset="0"/>
              </a:rPr>
              <a:t> Kingdom of Christ</a:t>
            </a:r>
          </a:p>
          <a:p>
            <a:pPr marL="342900" marR="0" lvl="0" indent="-342900">
              <a:spcBef>
                <a:spcPts val="0"/>
              </a:spcBef>
              <a:spcAft>
                <a:spcPts val="0"/>
              </a:spcAft>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18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93866"/>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Jesus came into the world to save men, the repeated refrain was the prophesied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heaven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With one exception, 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ospel accounts refer exclusively to the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of God or the Kingdom of Heaven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is only mentioned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twice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in the four gospel accounts – really only once.</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But….the post-Pentecost use of the term </a:t>
            </a: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 body - body of Christ explodes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remaining 23 books continue to mention the kingdom but not nearly as often as it references the church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40426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D0EF1-C93B-DC48-9663-F6F58A593021}"/>
              </a:ext>
            </a:extLst>
          </p:cNvPr>
          <p:cNvSpPr txBox="1"/>
          <p:nvPr/>
        </p:nvSpPr>
        <p:spPr>
          <a:xfrm>
            <a:off x="1359074" y="143762"/>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 Kingdom of Christ</a:t>
            </a:r>
          </a:p>
        </p:txBody>
      </p:sp>
      <p:pic>
        <p:nvPicPr>
          <p:cNvPr id="4" name="Picture 3">
            <a:extLst>
              <a:ext uri="{FF2B5EF4-FFF2-40B4-BE49-F238E27FC236}">
                <a16:creationId xmlns:a16="http://schemas.microsoft.com/office/drawing/2014/main" id="{F338EF6A-3885-BFC5-F571-F9427F315BF8}"/>
              </a:ext>
            </a:extLst>
          </p:cNvPr>
          <p:cNvPicPr>
            <a:picLocks noChangeAspect="1"/>
          </p:cNvPicPr>
          <p:nvPr/>
        </p:nvPicPr>
        <p:blipFill>
          <a:blip r:embed="rId3"/>
          <a:stretch>
            <a:fillRect/>
          </a:stretch>
        </p:blipFill>
        <p:spPr>
          <a:xfrm>
            <a:off x="1683590" y="1031314"/>
            <a:ext cx="8239125" cy="3086100"/>
          </a:xfrm>
          <a:prstGeom prst="rect">
            <a:avLst/>
          </a:prstGeom>
        </p:spPr>
      </p:pic>
      <p:sp>
        <p:nvSpPr>
          <p:cNvPr id="5" name="TextBox 4">
            <a:extLst>
              <a:ext uri="{FF2B5EF4-FFF2-40B4-BE49-F238E27FC236}">
                <a16:creationId xmlns:a16="http://schemas.microsoft.com/office/drawing/2014/main" id="{062FA529-03D5-5CCA-BE29-E33289C5FC01}"/>
              </a:ext>
            </a:extLst>
          </p:cNvPr>
          <p:cNvSpPr txBox="1"/>
          <p:nvPr/>
        </p:nvSpPr>
        <p:spPr>
          <a:xfrm>
            <a:off x="537882" y="4894729"/>
            <a:ext cx="10847294"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Never do the scriptures state or suggest the church and kingdom are two different institutions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However, there are many verses that indicated they are the same</a:t>
            </a:r>
          </a:p>
        </p:txBody>
      </p:sp>
    </p:spTree>
    <p:extLst>
      <p:ext uri="{BB962C8B-B14F-4D97-AF65-F5344CB8AC3E}">
        <p14:creationId xmlns:p14="http://schemas.microsoft.com/office/powerpoint/2010/main" val="5000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7831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Only Revelation of the church in the gospel accounts is made in reference to the Kingdom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Matthew 16:17-19 And Jesus said to him, "Blessed are you, Simon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Barjona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because flesh and blood did not reveal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this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you, but My Father who is in heaven.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also say to you that you are Peter, and upon this rock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 will build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will give you the keys of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you bind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on earth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bound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whatever you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 on earth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have been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loosed in heaven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Here, the juxtaposition of the church and the kingdom in the same statement indicates they are synonymous with each other, i.e., they are one and the same.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95138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 key to understanding the relationship between the church and the kingdom is the reference to the “keys of the kingdom”.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Keys  are of course the means of gaining and denying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this instance, the keys here refer to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gaining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denying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access to the kingdom of heaven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It is almost universally understood that the keys mentioned by Jesus is a metaphorical reference to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God’s Word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granting entrance into the kingdom or denial of entrance</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There are many scriptural examples confirming this conclusion of which we covered them all</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88546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370975"/>
          </a:xfrm>
          <a:prstGeom prst="rect">
            <a:avLst/>
          </a:prstGeom>
          <a:noFill/>
        </p:spPr>
        <p:txBody>
          <a:bodyPr wrap="square" rtlCol="0">
            <a:spAutoFit/>
          </a:bodyPr>
          <a:lstStyle/>
          <a:p>
            <a:pPr marL="22860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2 Peter 1:5-11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Now for this very reason also, applying all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diligence, in your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faith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supply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moral excellence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moral excellence,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knowledge</a:t>
            </a:r>
            <a:r>
              <a:rPr lang="en-US" sz="2400"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knowledge,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self-control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self-control,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perseverance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perseverance,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godliness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godliness,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brotherly kindness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your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brotherly kindness,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love</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he who lacks these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blind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short-sighted, having forgotten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his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purification from his former sins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baptism).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Therefore, brethren, be all the more diligent to make certain about His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calling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(gospel – 2 Thessalonians 2:14)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choosing you</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(for salvation in Christ - 2 Thessalonians 2:13); for as long as you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practice these things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 will never stumble; </a:t>
            </a:r>
            <a:r>
              <a:rPr lang="en-US" sz="2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for in this way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entrance</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into the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eternal kingdom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of our Lord and Savior Jesus Christ</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 be abundantly supplied to you.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Peter is writing to 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saints in Christ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those already sanctified through baptism</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vs 11 -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Kingd</a:t>
            </a:r>
            <a:r>
              <a:rPr lang="en-US" sz="2400" b="1" dirty="0">
                <a:latin typeface="Times New Roman" panose="02020603050405020304" pitchFamily="18" charset="0"/>
                <a:ea typeface="Calibri" panose="020F0502020204030204" pitchFamily="34" charset="0"/>
                <a:cs typeface="Times New Roman" panose="02020603050405020304" pitchFamily="18" charset="0"/>
              </a:rPr>
              <a:t>om of Christ (Church of Christ – Romans 16:16)</a:t>
            </a:r>
          </a:p>
          <a:p>
            <a:pPr marL="685800" marR="0" indent="-457200">
              <a:spcBef>
                <a:spcPts val="0"/>
              </a:spcBef>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Practice of </a:t>
            </a:r>
            <a:r>
              <a:rPr lang="en-US" sz="2400" dirty="0">
                <a:latin typeface="Times New Roman" panose="02020603050405020304" pitchFamily="18" charset="0"/>
                <a:ea typeface="Calibri" panose="020F0502020204030204" pitchFamily="34" charset="0"/>
                <a:cs typeface="Times New Roman" panose="02020603050405020304" pitchFamily="18" charset="0"/>
              </a:rPr>
              <a:t>obedience (holiness and love) assures us entrance into the Kingdom</a:t>
            </a:r>
          </a:p>
          <a:p>
            <a:pPr marL="22860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b="1" dirty="0">
                <a:latin typeface="Times New Roman" panose="02020603050405020304" pitchFamily="18" charset="0"/>
                <a:cs typeface="Times New Roman" panose="02020603050405020304" pitchFamily="18" charset="0"/>
              </a:rPr>
              <a:t>Matthew 7:21 </a:t>
            </a:r>
            <a:r>
              <a:rPr lang="en-US" sz="2400" dirty="0">
                <a:latin typeface="Times New Roman" panose="02020603050405020304" pitchFamily="18" charset="0"/>
                <a:cs typeface="Times New Roman" panose="02020603050405020304" pitchFamily="18" charset="0"/>
              </a:rPr>
              <a:t> "Not everyone who says to Me, 'Lord, Lord,' will </a:t>
            </a:r>
            <a:r>
              <a:rPr lang="en-US" sz="2400" b="1" u="sng" dirty="0">
                <a:highlight>
                  <a:srgbClr val="00FF00"/>
                </a:highlight>
                <a:latin typeface="Times New Roman" panose="02020603050405020304" pitchFamily="18" charset="0"/>
                <a:cs typeface="Times New Roman" panose="02020603050405020304" pitchFamily="18" charset="0"/>
              </a:rPr>
              <a:t>enter</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kingdom of heaven</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 who does the will of My Father </a:t>
            </a:r>
            <a:r>
              <a:rPr lang="en-US" sz="2400" dirty="0">
                <a:latin typeface="Times New Roman" panose="02020603050405020304" pitchFamily="18" charset="0"/>
                <a:cs typeface="Times New Roman" panose="02020603050405020304" pitchFamily="18" charset="0"/>
              </a:rPr>
              <a:t>who is in heaven </a:t>
            </a:r>
            <a:r>
              <a:rPr lang="en-US" sz="2400" i="1" dirty="0">
                <a:latin typeface="Times New Roman" panose="02020603050405020304" pitchFamily="18" charset="0"/>
                <a:cs typeface="Times New Roman" panose="02020603050405020304" pitchFamily="18" charset="0"/>
              </a:rPr>
              <a:t>will enter.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09049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524315"/>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second time the term “church” is used in the New Testament gospel accounts is at Matthew 18:17 in reference to discipline of an erring brother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Matthew 18:15-16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If your brother sins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go and show him his fault in private; if he listens to you, you have won your brother. </a:t>
            </a:r>
            <a:r>
              <a:rPr lang="en-US"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"But if he does not listen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to you,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take one or two more with you, so that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BY THE MOUTH OF TWO OR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THREE WITNESSES EVERY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ea typeface="Times New Roman" panose="02020603050405020304" pitchFamily="18" charset="0"/>
                <a:cs typeface="Times New Roman" panose="02020603050405020304" pitchFamily="18" charset="0"/>
              </a:rPr>
              <a:t>FACT MAY BE CONFIRMED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Matthew 18:17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he refuses to listen to them, tell it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church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if he refuses to listen even to the church, let him be to you as a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Gentile and a tax collector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3713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053289"/>
            <a:ext cx="11644370" cy="3970318"/>
          </a:xfrm>
          <a:prstGeom prst="rect">
            <a:avLst/>
          </a:prstGeom>
          <a:noFill/>
        </p:spPr>
        <p:txBody>
          <a:bodyPr wrap="square" rtlCol="0">
            <a:spAutoFit/>
          </a:bodyPr>
          <a:lstStyle/>
          <a:p>
            <a:pPr marL="228600"/>
            <a:r>
              <a:rPr lang="en-US" sz="2800" b="1" dirty="0">
                <a:latin typeface="Times New Roman" panose="02020603050405020304" pitchFamily="18" charset="0"/>
                <a:cs typeface="Times New Roman" panose="02020603050405020304" pitchFamily="18" charset="0"/>
              </a:rPr>
              <a:t>Galatians 3:26-29</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For you are all </a:t>
            </a:r>
            <a:r>
              <a:rPr lang="en-US" sz="2800" b="1" u="sng" dirty="0">
                <a:highlight>
                  <a:srgbClr val="FFFF00"/>
                </a:highlight>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br>
              <a:rPr lang="en-US" sz="2800" dirty="0">
                <a:latin typeface="Times New Roman" panose="02020603050405020304" pitchFamily="18" charset="0"/>
                <a:cs typeface="Times New Roman" panose="02020603050405020304" pitchFamily="18" charset="0"/>
              </a:rPr>
            </a:b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highlight>
                  <a:srgbClr val="FFFF00"/>
                </a:highlight>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clothed yourselves with Christ. </a:t>
            </a:r>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 … for you are all one </a:t>
            </a:r>
            <a:r>
              <a:rPr lang="en-US" sz="2800" b="1" u="sng" dirty="0">
                <a:highlight>
                  <a:srgbClr val="FFFF00"/>
                </a:highlight>
                <a:latin typeface="Times New Roman" panose="02020603050405020304" pitchFamily="18" charset="0"/>
                <a:cs typeface="Times New Roman" panose="02020603050405020304" pitchFamily="18" charset="0"/>
              </a:rPr>
              <a:t>in Christ Jesus</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 And if you belong to Christ, then you are </a:t>
            </a:r>
            <a:r>
              <a:rPr lang="en-US" sz="2800" b="1" u="sng" dirty="0">
                <a:highlight>
                  <a:srgbClr val="FFFF00"/>
                </a:highlight>
                <a:latin typeface="Times New Roman" panose="02020603050405020304" pitchFamily="18" charset="0"/>
                <a:cs typeface="Times New Roman" panose="02020603050405020304" pitchFamily="18" charset="0"/>
              </a:rPr>
              <a:t>Abraham's descendants</a:t>
            </a:r>
            <a:r>
              <a:rPr lang="en-US" sz="2800" dirty="0">
                <a:latin typeface="Times New Roman" panose="02020603050405020304" pitchFamily="18" charset="0"/>
                <a:cs typeface="Times New Roman" panose="02020603050405020304" pitchFamily="18" charset="0"/>
              </a:rPr>
              <a:t>, heirs according </a:t>
            </a:r>
            <a:r>
              <a:rPr lang="en-US" sz="2800" b="1" u="sng" dirty="0">
                <a:highlight>
                  <a:srgbClr val="FFFF00"/>
                </a:highlight>
                <a:latin typeface="Times New Roman" panose="02020603050405020304" pitchFamily="18" charset="0"/>
                <a:cs typeface="Times New Roman" panose="02020603050405020304" pitchFamily="18" charset="0"/>
              </a:rPr>
              <a:t>to promise</a:t>
            </a:r>
            <a:r>
              <a:rPr lang="en-US" sz="2800" dirty="0">
                <a:latin typeface="Times New Roman" panose="02020603050405020304" pitchFamily="18" charset="0"/>
                <a:cs typeface="Times New Roman" panose="02020603050405020304" pitchFamily="18" charset="0"/>
              </a:rPr>
              <a:t>. </a:t>
            </a:r>
          </a:p>
          <a:p>
            <a:pPr marL="228600"/>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800" b="1" dirty="0">
                <a:latin typeface="Times New Roman" panose="02020603050405020304" pitchFamily="18" charset="0"/>
                <a:cs typeface="Times New Roman" panose="02020603050405020304" pitchFamily="18" charset="0"/>
              </a:rPr>
              <a:t>Ephesians 1:4-5</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just as </a:t>
            </a:r>
            <a:r>
              <a:rPr lang="en-US" sz="2800" dirty="0">
                <a:latin typeface="Times New Roman" panose="02020603050405020304" pitchFamily="18" charset="0"/>
                <a:cs typeface="Times New Roman" panose="02020603050405020304" pitchFamily="18" charset="0"/>
              </a:rPr>
              <a:t>He chose us </a:t>
            </a:r>
            <a:r>
              <a:rPr lang="en-US" sz="2800" b="1" u="sng" dirty="0">
                <a:highlight>
                  <a:srgbClr val="FFFF00"/>
                </a:highlight>
                <a:latin typeface="Times New Roman" panose="02020603050405020304" pitchFamily="18" charset="0"/>
                <a:cs typeface="Times New Roman" panose="02020603050405020304" pitchFamily="18" charset="0"/>
              </a:rPr>
              <a:t>in Him </a:t>
            </a:r>
            <a:r>
              <a:rPr lang="en-US" sz="2800" dirty="0">
                <a:latin typeface="Times New Roman" panose="02020603050405020304" pitchFamily="18" charset="0"/>
                <a:cs typeface="Times New Roman" panose="02020603050405020304" pitchFamily="18" charset="0"/>
              </a:rPr>
              <a:t>before the foundation of the world,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He predestined us to adoption as sons </a:t>
            </a:r>
            <a:r>
              <a:rPr lang="en-US" sz="2800" dirty="0">
                <a:latin typeface="Times New Roman" panose="02020603050405020304" pitchFamily="18" charset="0"/>
                <a:cs typeface="Times New Roman" panose="02020603050405020304" pitchFamily="18" charset="0"/>
              </a:rPr>
              <a:t>through Jesus Christ to Himself, according to the kind intention of His will,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18536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In the Greek, the </a:t>
            </a:r>
            <a:r>
              <a:rPr lang="en-US" sz="3200" b="1" i="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ecclesia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means literally a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community assembly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of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citizens that had governing authority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b="1" u="sng" dirty="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hurch of Christ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was not established until the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Day of Pentecost </a:t>
            </a:r>
            <a:endParaRPr lang="en-US" sz="3200" b="1" u="sng"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cited discipline for the unrepentant sinner is to treat him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gentile or tax collector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(i.e., separate him from the community)</a:t>
            </a:r>
          </a:p>
          <a:p>
            <a:pPr marL="285750" marR="0" indent="-285750">
              <a:spcBef>
                <a:spcPts val="0"/>
              </a:spcBef>
              <a:spcAft>
                <a:spcPts val="0"/>
              </a:spcAft>
              <a:buFont typeface="Arial" panose="020B0604020202020204" pitchFamily="34" charset="0"/>
              <a:buChar char="•"/>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ppears the term church or assembly refers more specifically to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Jewish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assembly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such as a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synagogue</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71852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893647"/>
          </a:xfrm>
          <a:prstGeom prst="rect">
            <a:avLst/>
          </a:prstGeom>
          <a:noFill/>
        </p:spPr>
        <p:txBody>
          <a:bodyPr wrap="square" rtlCol="0">
            <a:spAutoFit/>
          </a:bodyPr>
          <a:lstStyle/>
          <a:p>
            <a:pPr marL="0" marR="0" algn="ctr">
              <a:spcBef>
                <a:spcPts val="0"/>
              </a:spcBef>
              <a:spcAft>
                <a:spcPts val="0"/>
              </a:spcAft>
            </a:pP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Gospel Accounts always refer to the Church and the Kingdom in the Future Tense</a:t>
            </a:r>
          </a:p>
          <a:p>
            <a:pPr marL="0" marR="0" algn="ctr">
              <a:spcBef>
                <a:spcPts val="0"/>
              </a:spcBef>
              <a:spcAft>
                <a:spcPts val="0"/>
              </a:spcAft>
            </a:pPr>
            <a:r>
              <a:rPr lang="en-US" sz="7200" dirty="0">
                <a:latin typeface="Times New Roman" panose="02020603050405020304" pitchFamily="18" charset="0"/>
                <a:ea typeface="Calibri" panose="020F0502020204030204" pitchFamily="34" charset="0"/>
                <a:cs typeface="Times New Roman" panose="02020603050405020304" pitchFamily="18" charset="0"/>
              </a:rPr>
              <a:t>But…Near at Hand</a:t>
            </a: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74565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Church will be Built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also say to you that you are Peter, and upon this rock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will build My church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the gates of Hades will not overpower it.</a:t>
            </a:r>
          </a:p>
          <a:p>
            <a:pPr marL="0" marR="0">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Kingdom preached before hand</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Matthew 3:2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"Repent, for the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kingdom of heaven</a:t>
            </a:r>
            <a:r>
              <a:rPr lang="en-US" sz="2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at hand."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Mark 1:14-15</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Now after John had been taken into custody, Jesus came into Galilee, preaching the gospel of God,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and saying, "The time is fulfilled, and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God is at hand</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repent and believe in the gospel</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270846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38609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People alive in time of Christ were to witness the coming of the Kingdom</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Mark 9:1</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And Jesus was saying to them, "Truly I say to you,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there are some of those who are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who will not taste death until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see the kingdom of God </a:t>
            </a: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after it has come with power</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Luke 9:27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"But I say to you truthfully,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there are some of those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standing here</a:t>
            </a:r>
            <a:r>
              <a:rPr lang="en-US" sz="3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who will not taste death until </a:t>
            </a:r>
            <a:r>
              <a:rPr lang="en-US" sz="3200" b="1" u="sng" dirty="0">
                <a:effectLst/>
                <a:latin typeface="Times New Roman" panose="02020603050405020304" pitchFamily="18" charset="0"/>
                <a:ea typeface="Calibri" panose="020F0502020204030204" pitchFamily="34" charset="0"/>
                <a:cs typeface="Times New Roman" panose="02020603050405020304" pitchFamily="18" charset="0"/>
              </a:rPr>
              <a:t>they </a:t>
            </a:r>
            <a:r>
              <a:rPr lang="en-US" sz="32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see the kingdom of God</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84160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031873"/>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Lord’s Supper</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Luke 22:15-18</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And He said to them, "I have earnestly desired to eat this Passover with you before I suffer;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shall never again eat it until it is fulfilled in the kingdom of God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 And when He had taken a cup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given thanks, He said, "Take this and share it among yourselves;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for I say to you, </a:t>
            </a:r>
            <a:r>
              <a:rPr lang="en-US" sz="3200" b="1" u="sng" dirty="0">
                <a:highlight>
                  <a:srgbClr val="FFFF00"/>
                </a:highlight>
                <a:latin typeface="Times New Roman" panose="02020603050405020304" pitchFamily="18" charset="0"/>
                <a:cs typeface="Times New Roman" panose="02020603050405020304" pitchFamily="18" charset="0"/>
              </a:rPr>
              <a:t>I will not drink of the fruit of the vine from now on until the kingdom of God comes</a:t>
            </a:r>
            <a:r>
              <a:rPr lang="en-US" sz="32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37843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1826711"/>
            <a:ext cx="12031798" cy="3785652"/>
          </a:xfrm>
          <a:prstGeom prst="rect">
            <a:avLst/>
          </a:prstGeom>
          <a:noFill/>
        </p:spPr>
        <p:txBody>
          <a:bodyPr wrap="square" rtlCol="0">
            <a:spAutoFit/>
          </a:bodyPr>
          <a:lstStyle/>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At Pentecost &amp; Subsequent</a:t>
            </a:r>
          </a:p>
          <a:p>
            <a:pPr marL="0" marR="0" algn="ctr">
              <a:spcBef>
                <a:spcPts val="0"/>
              </a:spcBef>
              <a:spcAft>
                <a:spcPts val="0"/>
              </a:spcAft>
            </a:pPr>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Kingdom is spoken of as in Existence</a:t>
            </a:r>
            <a:endParaRPr lang="en-US" sz="72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92006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001643"/>
          </a:xfrm>
          <a:prstGeom prst="rect">
            <a:avLst/>
          </a:prstGeom>
          <a:noFill/>
        </p:spPr>
        <p:txBody>
          <a:bodyPr wrap="square" rtlCol="0">
            <a:spAutoFit/>
          </a:bodyPr>
          <a:lstStyle/>
          <a:p>
            <a:pPr marL="0" marR="0">
              <a:spcBef>
                <a:spcPts val="0"/>
              </a:spcBef>
              <a:spcAft>
                <a:spcPts val="0"/>
              </a:spcAft>
            </a:pPr>
            <a:r>
              <a:rPr lang="en-US" sz="2400" b="1" u="sng" dirty="0">
                <a:latin typeface="Times New Roman" panose="02020603050405020304" pitchFamily="18" charset="0"/>
                <a:cs typeface="Times New Roman" panose="02020603050405020304" pitchFamily="18" charset="0"/>
              </a:rPr>
              <a:t>Church in Existence at Pentecost and Subsequent</a:t>
            </a: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Colossians 1:24 … </a:t>
            </a:r>
            <a:r>
              <a:rPr lang="en-US" sz="2400" b="1" u="sng" dirty="0">
                <a:latin typeface="Times New Roman" panose="02020603050405020304" pitchFamily="18" charset="0"/>
                <a:cs typeface="Times New Roman" panose="02020603050405020304" pitchFamily="18" charset="0"/>
              </a:rPr>
              <a:t>His body</a:t>
            </a:r>
            <a:r>
              <a:rPr lang="en-US" sz="2400" dirty="0">
                <a:latin typeface="Times New Roman" panose="02020603050405020304" pitchFamily="18" charset="0"/>
                <a:cs typeface="Times New Roman" panose="02020603050405020304" pitchFamily="18" charset="0"/>
              </a:rPr>
              <a:t>, which is </a:t>
            </a:r>
            <a:r>
              <a:rPr lang="en-US" sz="2400" b="1" u="sng" dirty="0">
                <a:latin typeface="Times New Roman" panose="02020603050405020304" pitchFamily="18" charset="0"/>
                <a:cs typeface="Times New Roman" panose="02020603050405020304" pitchFamily="18" charset="0"/>
              </a:rPr>
              <a:t>the church</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all of you who were </a:t>
            </a:r>
            <a:r>
              <a:rPr lang="en-US" sz="2400" b="1" u="sng" dirty="0">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a:t>
            </a:r>
            <a:r>
              <a:rPr lang="en-US" sz="2400" b="1" u="sng" dirty="0">
                <a:latin typeface="Times New Roman" panose="02020603050405020304" pitchFamily="18" charset="0"/>
                <a:cs typeface="Times New Roman" panose="02020603050405020304" pitchFamily="18" charset="0"/>
              </a:rPr>
              <a:t>put on Christ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2:41 </a:t>
            </a:r>
            <a:r>
              <a:rPr lang="en-US" sz="2400" dirty="0">
                <a:latin typeface="Times New Roman" panose="02020603050405020304" pitchFamily="18" charset="0"/>
                <a:cs typeface="Times New Roman" panose="02020603050405020304" pitchFamily="18" charset="0"/>
              </a:rPr>
              <a:t>So then, those who had received his word were </a:t>
            </a:r>
            <a:r>
              <a:rPr lang="en-US" sz="2400" b="1" u="sng" dirty="0">
                <a:latin typeface="Times New Roman" panose="02020603050405020304" pitchFamily="18" charset="0"/>
                <a:cs typeface="Times New Roman" panose="02020603050405020304" pitchFamily="18" charset="0"/>
              </a:rPr>
              <a:t>baptized;</a:t>
            </a:r>
            <a:r>
              <a:rPr lang="en-US" sz="2400" dirty="0">
                <a:latin typeface="Times New Roman" panose="02020603050405020304" pitchFamily="18" charset="0"/>
                <a:cs typeface="Times New Roman" panose="02020603050405020304" pitchFamily="18" charset="0"/>
              </a:rPr>
              <a:t> and that day </a:t>
            </a:r>
            <a:r>
              <a:rPr lang="en-US" sz="2400" b="1" u="sng" dirty="0">
                <a:latin typeface="Times New Roman" panose="02020603050405020304" pitchFamily="18" charset="0"/>
                <a:cs typeface="Times New Roman" panose="02020603050405020304" pitchFamily="18" charset="0"/>
              </a:rPr>
              <a:t>there were added </a:t>
            </a:r>
            <a:r>
              <a:rPr lang="en-US" sz="2400" dirty="0">
                <a:latin typeface="Times New Roman" panose="02020603050405020304" pitchFamily="18" charset="0"/>
                <a:cs typeface="Times New Roman" panose="02020603050405020304" pitchFamily="18" charset="0"/>
              </a:rPr>
              <a:t>(to the church) about three thousand souls.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2:47</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And the </a:t>
            </a:r>
            <a:r>
              <a:rPr lang="en-US" sz="2400" b="1" u="sng" dirty="0">
                <a:latin typeface="Times New Roman" panose="02020603050405020304" pitchFamily="18" charset="0"/>
                <a:cs typeface="Times New Roman" panose="02020603050405020304" pitchFamily="18" charset="0"/>
              </a:rPr>
              <a:t>Lord was adding </a:t>
            </a:r>
            <a:r>
              <a:rPr lang="en-US" sz="2400" dirty="0">
                <a:latin typeface="Times New Roman" panose="02020603050405020304" pitchFamily="18" charset="0"/>
                <a:cs typeface="Times New Roman" panose="02020603050405020304" pitchFamily="18" charset="0"/>
              </a:rPr>
              <a:t>to their number (in the church) day by day </a:t>
            </a:r>
            <a:r>
              <a:rPr lang="en-US" sz="2400" b="1" u="sng" dirty="0">
                <a:latin typeface="Times New Roman" panose="02020603050405020304" pitchFamily="18" charset="0"/>
                <a:cs typeface="Times New Roman" panose="02020603050405020304" pitchFamily="18" charset="0"/>
              </a:rPr>
              <a:t>those who were being saved</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1:30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by </a:t>
            </a:r>
            <a:r>
              <a:rPr lang="en-US" sz="2400" b="1" u="sng" dirty="0">
                <a:latin typeface="Times New Roman" panose="02020603050405020304" pitchFamily="18" charset="0"/>
                <a:cs typeface="Times New Roman" panose="02020603050405020304" pitchFamily="18" charset="0"/>
              </a:rPr>
              <a:t>His doing </a:t>
            </a:r>
            <a:r>
              <a:rPr lang="en-US" sz="2400" dirty="0">
                <a:latin typeface="Times New Roman" panose="02020603050405020304" pitchFamily="18" charset="0"/>
                <a:cs typeface="Times New Roman" panose="02020603050405020304" pitchFamily="18" charset="0"/>
              </a:rPr>
              <a:t>you are </a:t>
            </a:r>
            <a:r>
              <a:rPr lang="en-US" sz="2400" b="1" u="sng" dirty="0">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Corinthians 12:18 </a:t>
            </a:r>
            <a:r>
              <a:rPr lang="en-US" sz="2400" dirty="0">
                <a:latin typeface="Times New Roman" panose="02020603050405020304" pitchFamily="18" charset="0"/>
                <a:cs typeface="Times New Roman" panose="02020603050405020304" pitchFamily="18" charset="0"/>
              </a:rPr>
              <a:t>But now </a:t>
            </a:r>
            <a:r>
              <a:rPr lang="en-US" sz="2400" b="1" u="sng" dirty="0">
                <a:latin typeface="Times New Roman" panose="02020603050405020304" pitchFamily="18" charset="0"/>
                <a:cs typeface="Times New Roman" panose="02020603050405020304" pitchFamily="18" charset="0"/>
              </a:rPr>
              <a:t>God has placed </a:t>
            </a:r>
            <a:r>
              <a:rPr lang="en-US" sz="2400" dirty="0">
                <a:latin typeface="Times New Roman" panose="02020603050405020304" pitchFamily="18" charset="0"/>
                <a:cs typeface="Times New Roman" panose="02020603050405020304" pitchFamily="18" charset="0"/>
              </a:rPr>
              <a:t>the members, each one of them, </a:t>
            </a:r>
            <a:r>
              <a:rPr lang="en-US" sz="2400" b="1" u="sng" dirty="0">
                <a:latin typeface="Times New Roman" panose="02020603050405020304" pitchFamily="18" charset="0"/>
                <a:cs typeface="Times New Roman" panose="02020603050405020304" pitchFamily="18" charset="0"/>
              </a:rPr>
              <a:t>in the body</a:t>
            </a:r>
            <a:r>
              <a:rPr lang="en-US" sz="2400" dirty="0">
                <a:latin typeface="Times New Roman" panose="02020603050405020304" pitchFamily="18" charset="0"/>
                <a:cs typeface="Times New Roman" panose="02020603050405020304" pitchFamily="18" charset="0"/>
              </a:rPr>
              <a:t>, just as He desired.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56655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923877"/>
          </a:xfrm>
          <a:prstGeom prst="rect">
            <a:avLst/>
          </a:prstGeom>
          <a:noFill/>
        </p:spPr>
        <p:txBody>
          <a:bodyPr wrap="square" rtlCol="0">
            <a:spAutoFit/>
          </a:bodyPr>
          <a:lstStyle/>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3200" b="1" u="sng" dirty="0">
                <a:latin typeface="Times New Roman" panose="02020603050405020304" pitchFamily="18" charset="0"/>
                <a:cs typeface="Times New Roman" panose="02020603050405020304" pitchFamily="18" charset="0"/>
              </a:rPr>
              <a:t>Church in Existence at Pentecost and Subsequent</a:t>
            </a:r>
          </a:p>
          <a:p>
            <a:endParaRPr lang="en-US" sz="3200" b="1" dirty="0">
              <a:latin typeface="Times New Roman" panose="02020603050405020304" pitchFamily="18" charset="0"/>
              <a:cs typeface="Times New Roman" panose="02020603050405020304" pitchFamily="18" charset="0"/>
            </a:endParaRP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Corinthians 1:2</a:t>
            </a:r>
            <a:r>
              <a:rPr lang="en-US" sz="3200" dirty="0">
                <a:latin typeface="Times New Roman" panose="02020603050405020304" pitchFamily="18" charset="0"/>
                <a:cs typeface="Times New Roman" panose="02020603050405020304" pitchFamily="18" charset="0"/>
              </a:rPr>
              <a:t> To the </a:t>
            </a:r>
            <a:r>
              <a:rPr lang="en-US" sz="3200" b="1" u="sng" dirty="0">
                <a:latin typeface="Times New Roman" panose="02020603050405020304" pitchFamily="18" charset="0"/>
                <a:cs typeface="Times New Roman" panose="02020603050405020304" pitchFamily="18" charset="0"/>
              </a:rPr>
              <a:t>church of God </a:t>
            </a:r>
            <a:r>
              <a:rPr lang="en-US" sz="3200" dirty="0">
                <a:latin typeface="Times New Roman" panose="02020603050405020304" pitchFamily="18" charset="0"/>
                <a:cs typeface="Times New Roman" panose="02020603050405020304" pitchFamily="18" charset="0"/>
              </a:rPr>
              <a:t>which is at Corinth, to those who have been </a:t>
            </a:r>
            <a:r>
              <a:rPr lang="en-US" sz="3200" b="1" u="sng" dirty="0">
                <a:latin typeface="Times New Roman" panose="02020603050405020304" pitchFamily="18" charset="0"/>
                <a:cs typeface="Times New Roman" panose="02020603050405020304" pitchFamily="18" charset="0"/>
              </a:rPr>
              <a:t>sanctified in Christ Jesus</a:t>
            </a:r>
            <a:r>
              <a:rPr lang="en-US" sz="3200"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saints by calling</a:t>
            </a:r>
            <a:r>
              <a:rPr lang="en-US" sz="3200" dirty="0">
                <a:latin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837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154984"/>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2 Thessalonians 2:13-14</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a:t>
            </a:r>
            <a:r>
              <a:rPr lang="en-US" sz="2400" b="1" u="sng" dirty="0">
                <a:highlight>
                  <a:srgbClr val="FFFF00"/>
                </a:highlight>
                <a:latin typeface="Times New Roman" panose="02020603050405020304" pitchFamily="18" charset="0"/>
                <a:cs typeface="Times New Roman" panose="02020603050405020304" pitchFamily="18" charset="0"/>
              </a:rPr>
              <a:t>God has chosen you </a:t>
            </a:r>
            <a:r>
              <a:rPr lang="en-US" sz="2400" dirty="0">
                <a:latin typeface="Times New Roman" panose="02020603050405020304" pitchFamily="18" charset="0"/>
                <a:cs typeface="Times New Roman" panose="02020603050405020304" pitchFamily="18" charset="0"/>
              </a:rPr>
              <a:t>from the beginning </a:t>
            </a:r>
            <a:r>
              <a:rPr lang="en-US" sz="2400" b="1" u="sng" dirty="0">
                <a:highlight>
                  <a:srgbClr val="FFFF00"/>
                </a:highlight>
                <a:latin typeface="Times New Roman" panose="02020603050405020304" pitchFamily="18" charset="0"/>
                <a:cs typeface="Times New Roman" panose="02020603050405020304" pitchFamily="18" charset="0"/>
              </a:rPr>
              <a:t>for salvation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14 </a:t>
            </a:r>
            <a:r>
              <a:rPr lang="en-US" sz="2400" dirty="0">
                <a:latin typeface="Times New Roman" panose="02020603050405020304" pitchFamily="18" charset="0"/>
                <a:cs typeface="Times New Roman" panose="02020603050405020304" pitchFamily="18" charset="0"/>
              </a:rPr>
              <a:t> It was for this </a:t>
            </a:r>
            <a:r>
              <a:rPr lang="en-US" sz="2400" b="1" u="sng" dirty="0">
                <a:highlight>
                  <a:srgbClr val="FFFF00"/>
                </a:highlight>
                <a:latin typeface="Times New Roman" panose="02020603050405020304" pitchFamily="18" charset="0"/>
                <a:cs typeface="Times New Roman" panose="02020603050405020304" pitchFamily="18" charset="0"/>
              </a:rPr>
              <a:t>He </a:t>
            </a:r>
            <a:r>
              <a:rPr lang="en-US" sz="2400" b="1" u="sng" dirty="0">
                <a:highlight>
                  <a:srgbClr val="00FF00"/>
                </a:highlight>
                <a:latin typeface="Times New Roman" panose="02020603050405020304" pitchFamily="18" charset="0"/>
                <a:cs typeface="Times New Roman" panose="02020603050405020304" pitchFamily="18" charset="0"/>
              </a:rPr>
              <a:t>called </a:t>
            </a:r>
            <a:r>
              <a:rPr lang="en-US" sz="2400" b="1" u="sng" dirty="0">
                <a:highlight>
                  <a:srgbClr val="FFFF00"/>
                </a:highlight>
                <a:latin typeface="Times New Roman" panose="02020603050405020304" pitchFamily="18" charset="0"/>
                <a:cs typeface="Times New Roman" panose="02020603050405020304" pitchFamily="18" charset="0"/>
              </a:rPr>
              <a:t>you </a:t>
            </a:r>
            <a:r>
              <a:rPr lang="en-US" sz="2400" dirty="0">
                <a:latin typeface="Times New Roman" panose="02020603050405020304" pitchFamily="18" charset="0"/>
                <a:cs typeface="Times New Roman" panose="02020603050405020304" pitchFamily="18" charset="0"/>
              </a:rPr>
              <a:t>through our gospel,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1 Peter 2:9 … </a:t>
            </a:r>
            <a:r>
              <a:rPr lang="en-US" sz="2400" dirty="0">
                <a:latin typeface="Times New Roman" panose="02020603050405020304" pitchFamily="18" charset="0"/>
                <a:cs typeface="Times New Roman" panose="02020603050405020304" pitchFamily="18" charset="0"/>
              </a:rPr>
              <a:t>of Him who has </a:t>
            </a:r>
            <a:r>
              <a:rPr lang="en-US" sz="2400" b="1" u="sng" dirty="0">
                <a:highlight>
                  <a:srgbClr val="00FF00"/>
                </a:highlight>
                <a:latin typeface="Times New Roman" panose="02020603050405020304" pitchFamily="18" charset="0"/>
                <a:cs typeface="Times New Roman" panose="02020603050405020304" pitchFamily="18" charset="0"/>
              </a:rPr>
              <a:t>called</a:t>
            </a:r>
            <a:r>
              <a:rPr lang="en-US" sz="2400" b="1" u="sng" dirty="0">
                <a:highlight>
                  <a:srgbClr val="FFFF00"/>
                </a:highlight>
                <a:latin typeface="Times New Roman" panose="02020603050405020304" pitchFamily="18" charset="0"/>
                <a:cs typeface="Times New Roman" panose="02020603050405020304" pitchFamily="18" charset="0"/>
              </a:rPr>
              <a:t> you out of darkness</a:t>
            </a:r>
            <a:r>
              <a:rPr lang="en-US" sz="2400" dirty="0">
                <a:latin typeface="Times New Roman" panose="02020603050405020304" pitchFamily="18" charset="0"/>
                <a:cs typeface="Times New Roman" panose="02020603050405020304" pitchFamily="18" charset="0"/>
              </a:rPr>
              <a:t> (the world) into </a:t>
            </a:r>
            <a:r>
              <a:rPr lang="en-US" sz="2400" b="1" u="sng" dirty="0">
                <a:highlight>
                  <a:srgbClr val="FFFF00"/>
                </a:highlight>
                <a:latin typeface="Times New Roman" panose="02020603050405020304" pitchFamily="18" charset="0"/>
                <a:cs typeface="Times New Roman" panose="02020603050405020304" pitchFamily="18" charset="0"/>
              </a:rPr>
              <a:t>His marvelous light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 Thessalonians 2:12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so that you would walk in a manner worthy of the God who </a:t>
            </a:r>
            <a:r>
              <a:rPr lang="en-US" sz="24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calls</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you into His own kingdom and glory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841339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632311"/>
          </a:xfrm>
          <a:prstGeom prst="rect">
            <a:avLst/>
          </a:prstGeom>
          <a:noFill/>
        </p:spPr>
        <p:txBody>
          <a:bodyPr wrap="square" rtlCol="0">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Kingdom in Existence at Pentecost and Subsequent</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14:22 … </a:t>
            </a:r>
            <a:r>
              <a:rPr lang="en-US" sz="2400" dirty="0">
                <a:latin typeface="Times New Roman" panose="02020603050405020304" pitchFamily="18" charset="0"/>
                <a:cs typeface="Times New Roman" panose="02020603050405020304" pitchFamily="18" charset="0"/>
              </a:rPr>
              <a:t>"Through many tribulations we must enter the </a:t>
            </a:r>
            <a:r>
              <a:rPr lang="en-US" sz="2400" b="1" u="sng" dirty="0">
                <a:highlight>
                  <a:srgbClr val="FFFF00"/>
                </a:highlight>
                <a:latin typeface="Times New Roman" panose="02020603050405020304" pitchFamily="18" charset="0"/>
                <a:cs typeface="Times New Roman" panose="02020603050405020304" pitchFamily="18" charset="0"/>
              </a:rPr>
              <a:t>kingdom of God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8:12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But when they believed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Philip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good news about the kingdom of God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name of Jesus Christ, they were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being baptized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men and women alike.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Acts 28:23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When </a:t>
            </a:r>
            <a:r>
              <a:rPr lang="en-US" sz="2400" b="1" u="sng" dirty="0">
                <a:highlight>
                  <a:srgbClr val="FFFF00"/>
                </a:highlight>
                <a:latin typeface="Times New Roman" panose="02020603050405020304" pitchFamily="18" charset="0"/>
                <a:cs typeface="Times New Roman" panose="02020603050405020304" pitchFamily="18" charset="0"/>
              </a:rPr>
              <a:t>they</a:t>
            </a:r>
            <a:r>
              <a:rPr lang="en-US" sz="2400" dirty="0">
                <a:latin typeface="Times New Roman" panose="02020603050405020304" pitchFamily="18" charset="0"/>
                <a:cs typeface="Times New Roman" panose="02020603050405020304" pitchFamily="18" charset="0"/>
              </a:rPr>
              <a:t> (leading Jews in Rome who Paul had summoned) had set a day for Paul, they came to him at his lodging in large numbers; and he was explaining to them by solemnly testifying about </a:t>
            </a:r>
            <a:r>
              <a:rPr lang="en-US" sz="2400" b="1" u="sng" dirty="0">
                <a:highlight>
                  <a:srgbClr val="FFFF00"/>
                </a:highlight>
                <a:latin typeface="Times New Roman" panose="02020603050405020304" pitchFamily="18" charset="0"/>
                <a:cs typeface="Times New Roman" panose="02020603050405020304" pitchFamily="18" charset="0"/>
              </a:rPr>
              <a:t>the kingdom of God </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Acts 20:25</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now, behold, I know that all of you, among whom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 went about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preaching</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 kingdom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will no longer see my face.</a:t>
            </a:r>
          </a:p>
          <a:p>
            <a:pPr marL="0" marR="0">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Hebrews 12:28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Therefore, since </a:t>
            </a:r>
            <a:r>
              <a:rPr lang="en-US" sz="2400" b="1" u="sng" dirty="0">
                <a:highlight>
                  <a:srgbClr val="FFFF00"/>
                </a:highlight>
                <a:latin typeface="Times New Roman" panose="02020603050405020304" pitchFamily="18" charset="0"/>
                <a:cs typeface="Times New Roman" panose="02020603050405020304" pitchFamily="18" charset="0"/>
              </a:rPr>
              <a:t>we receive a kingdom </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4748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6001643"/>
          </a:xfrm>
          <a:prstGeom prst="rect">
            <a:avLst/>
          </a:prstGeom>
          <a:noFill/>
        </p:spPr>
        <p:txBody>
          <a:bodyPr wrap="square" rtlCol="0">
            <a:spAutoFit/>
          </a:bodyPr>
          <a:lstStyle/>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a:t>
            </a:r>
            <a:r>
              <a:rPr lang="en-US" sz="2400" dirty="0">
                <a:latin typeface="Times New Roman" panose="02020603050405020304" pitchFamily="18" charset="0"/>
                <a:ea typeface="Calibri" panose="020F0502020204030204" pitchFamily="34" charset="0"/>
                <a:cs typeface="Times New Roman" panose="02020603050405020304" pitchFamily="18" charset="0"/>
              </a:rPr>
              <a:t>language,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word “for” </a:t>
            </a:r>
            <a:r>
              <a:rPr lang="en-US" sz="2400" dirty="0">
                <a:latin typeface="Times New Roman" panose="02020603050405020304" pitchFamily="18" charset="0"/>
                <a:ea typeface="Calibri" panose="020F0502020204030204" pitchFamily="34" charset="0"/>
                <a:cs typeface="Times New Roman" panose="02020603050405020304" pitchFamily="18" charset="0"/>
              </a:rPr>
              <a:t>has many different meanings.  For purposes of understanding scripture, there are two principal applications of the word “for” when used as a preposition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the English language</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object of the verb 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 or cause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something</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Example:</a:t>
            </a:r>
            <a:r>
              <a:rPr lang="en-US" sz="2400" dirty="0">
                <a:latin typeface="Times New Roman" panose="02020603050405020304" pitchFamily="18" charset="0"/>
                <a:ea typeface="Calibri" panose="020F0502020204030204" pitchFamily="34" charset="0"/>
                <a:cs typeface="Times New Roman" panose="02020603050405020304" pitchFamily="18" charset="0"/>
              </a:rPr>
              <a:t> Exercise </a:t>
            </a:r>
            <a:r>
              <a:rPr lang="en-US" sz="2400" b="1" u="sng"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strength. Strength is the object of the verb exercise – shows the purpose or goal of the verb exercise, i.e., for </a:t>
            </a:r>
            <a:r>
              <a:rPr lang="en-US" sz="2400" b="1" dirty="0">
                <a:latin typeface="Times New Roman" panose="02020603050405020304" pitchFamily="18" charset="0"/>
                <a:ea typeface="Calibri" panose="020F0502020204030204" pitchFamily="34" charset="0"/>
                <a:cs typeface="Times New Roman" panose="02020603050405020304" pitchFamily="18" charset="0"/>
              </a:rPr>
              <a:t>the purpose </a:t>
            </a:r>
            <a:r>
              <a:rPr lang="en-US" sz="2400" dirty="0">
                <a:latin typeface="Times New Roman" panose="02020603050405020304" pitchFamily="18" charset="0"/>
                <a:ea typeface="Calibri" panose="020F0502020204030204" pitchFamily="34" charset="0"/>
                <a:cs typeface="Times New Roman" panose="02020603050405020304" pitchFamily="18" charset="0"/>
              </a:rPr>
              <a:t>of strength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in order to </a:t>
            </a:r>
            <a:r>
              <a:rPr lang="en-US" sz="2400" dirty="0">
                <a:latin typeface="Times New Roman" panose="02020603050405020304" pitchFamily="18" charset="0"/>
                <a:ea typeface="Calibri" panose="020F0502020204030204" pitchFamily="34" charset="0"/>
                <a:cs typeface="Times New Roman" panose="02020603050405020304" pitchFamily="18" charset="0"/>
              </a:rPr>
              <a:t>be strong</a:t>
            </a:r>
          </a:p>
          <a:p>
            <a:pPr marL="228600"/>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ea typeface="Calibri" panose="020F0502020204030204" pitchFamily="34" charset="0"/>
                <a:cs typeface="Times New Roman" panose="02020603050405020304" pitchFamily="18" charset="0"/>
              </a:rPr>
              <a:t>For </a:t>
            </a:r>
            <a:r>
              <a:rPr lang="en-US" sz="2400" dirty="0">
                <a:latin typeface="Times New Roman" panose="02020603050405020304" pitchFamily="18" charset="0"/>
                <a:ea typeface="Calibri" panose="020F0502020204030204" pitchFamily="34" charset="0"/>
                <a:cs typeface="Times New Roman" panose="02020603050405020304" pitchFamily="18" charset="0"/>
              </a:rPr>
              <a:t>– a “causal word” that introduces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a:t>
            </a:r>
          </a:p>
          <a:p>
            <a:pPr marL="228600"/>
            <a:endParaRPr lang="en-US" sz="2400" dirty="0">
              <a:solidFill>
                <a:srgbClr val="040C28"/>
              </a:solidFill>
              <a:latin typeface="Times New Roman" panose="02020603050405020304" pitchFamily="18" charset="0"/>
              <a:cs typeface="Times New Roman" panose="02020603050405020304" pitchFamily="18" charset="0"/>
            </a:endParaRPr>
          </a:p>
          <a:p>
            <a:pPr marL="228600"/>
            <a:r>
              <a:rPr lang="en-US" sz="2400" b="0" i="0" dirty="0">
                <a:solidFill>
                  <a:srgbClr val="040C28"/>
                </a:solidFill>
                <a:effectLst/>
                <a:latin typeface="Times New Roman" panose="02020603050405020304" pitchFamily="18" charset="0"/>
                <a:cs typeface="Times New Roman" panose="02020603050405020304" pitchFamily="18" charset="0"/>
              </a:rPr>
              <a:t>Example:  Put on your coat </a:t>
            </a:r>
            <a:r>
              <a:rPr lang="en-US" sz="2400" b="1" i="0" u="sng" dirty="0">
                <a:solidFill>
                  <a:srgbClr val="040C28"/>
                </a:solidFill>
                <a:effectLst/>
                <a:latin typeface="Times New Roman" panose="02020603050405020304" pitchFamily="18" charset="0"/>
                <a:cs typeface="Times New Roman" panose="02020603050405020304" pitchFamily="18" charset="0"/>
              </a:rPr>
              <a:t>for</a:t>
            </a:r>
            <a:r>
              <a:rPr lang="en-US" sz="2400" b="0" i="0" dirty="0">
                <a:solidFill>
                  <a:srgbClr val="040C28"/>
                </a:solidFill>
                <a:effectLst/>
                <a:latin typeface="Times New Roman" panose="02020603050405020304" pitchFamily="18" charset="0"/>
                <a:cs typeface="Times New Roman" panose="02020603050405020304" pitchFamily="18" charset="0"/>
              </a:rPr>
              <a:t> it is cold, </a:t>
            </a:r>
            <a:r>
              <a:rPr lang="en-US" sz="2400" b="0" i="0" dirty="0" err="1">
                <a:solidFill>
                  <a:srgbClr val="040C28"/>
                </a:solidFill>
                <a:effectLst/>
                <a:latin typeface="Times New Roman" panose="02020603050405020304" pitchFamily="18" charset="0"/>
                <a:cs typeface="Times New Roman" panose="02020603050405020304" pitchFamily="18" charset="0"/>
              </a:rPr>
              <a:t>i.e</a:t>
            </a:r>
            <a:r>
              <a:rPr lang="en-US" sz="2400" b="0" i="0" dirty="0">
                <a:solidFill>
                  <a:srgbClr val="040C28"/>
                </a:solidFill>
                <a:effectLst/>
                <a:latin typeface="Times New Roman" panose="02020603050405020304" pitchFamily="18" charset="0"/>
                <a:cs typeface="Times New Roman" panose="02020603050405020304" pitchFamily="18" charset="0"/>
              </a:rPr>
              <a:t>, “for” introduces the clause explaining why you put your coat on -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it is cold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398880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 Kingdom in Existence at Pentecost and Subsequent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Colossians 1:13-14</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For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He rescued</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(saved – 2 Thess 2:13)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us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from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domain of darkness</a:t>
            </a:r>
            <a:r>
              <a:rPr lang="en-US" sz="2800" b="1"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(Satan’s domain in this world – Acts 26:18)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transferred us</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to the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kingdom of His beloved Son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in whom</a:t>
            </a:r>
            <a:r>
              <a:rPr lang="en-US" sz="2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we have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redemption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the </a:t>
            </a:r>
            <a:r>
              <a:rPr lang="en-US" sz="2800" b="1" u="sng" dirty="0">
                <a:effectLst/>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forgiveness of sins</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Note:  God adds us to Christ at baptism – Gal 3:27;1 Cor 1:30; 12:18</a:t>
            </a:r>
          </a:p>
          <a:p>
            <a:pPr marL="0" marR="0">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Acts 26:16-18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(Jesus purpose for Paul)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 have appeared to you, to appoint you a minister and a witness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open their eyes so that they may turn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darkness</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light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from  </a:t>
            </a:r>
            <a:r>
              <a:rPr lang="en-US" sz="28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dominion of Satan</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Question:  How can we enter into God’s Kingdom without the washing away of our sins?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cxnSp>
        <p:nvCxnSpPr>
          <p:cNvPr id="5" name="Straight Arrow Connector 4">
            <a:extLst>
              <a:ext uri="{FF2B5EF4-FFF2-40B4-BE49-F238E27FC236}">
                <a16:creationId xmlns:a16="http://schemas.microsoft.com/office/drawing/2014/main" id="{165E0E7B-35F8-CC00-027F-81046E5A5269}"/>
              </a:ext>
            </a:extLst>
          </p:cNvPr>
          <p:cNvCxnSpPr/>
          <p:nvPr/>
        </p:nvCxnSpPr>
        <p:spPr>
          <a:xfrm flipH="1">
            <a:off x="7612380" y="2118360"/>
            <a:ext cx="3817620" cy="2446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C94300-DC0E-A136-BD51-CB223864F91F}"/>
              </a:ext>
            </a:extLst>
          </p:cNvPr>
          <p:cNvCxnSpPr>
            <a:cxnSpLocks/>
          </p:cNvCxnSpPr>
          <p:nvPr/>
        </p:nvCxnSpPr>
        <p:spPr>
          <a:xfrm>
            <a:off x="1249680" y="2529840"/>
            <a:ext cx="0" cy="2179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539430"/>
          </a:xfrm>
          <a:prstGeom prst="rect">
            <a:avLst/>
          </a:prstGeom>
          <a:noFill/>
        </p:spPr>
        <p:txBody>
          <a:bodyPr wrap="square" rtlCol="0">
            <a:spAutoFit/>
          </a:bodyPr>
          <a:lstStyle/>
          <a:p>
            <a:pPr marL="0" marR="0">
              <a:spcBef>
                <a:spcPts val="0"/>
              </a:spcBef>
              <a:spcAft>
                <a:spcPts val="0"/>
              </a:spcAft>
            </a:pPr>
            <a:endParaRPr lang="en-US"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9600" b="1" dirty="0">
                <a:effectLst/>
                <a:latin typeface="Times New Roman" panose="02020603050405020304" pitchFamily="18" charset="0"/>
                <a:ea typeface="Calibri" panose="020F0502020204030204" pitchFamily="34" charset="0"/>
                <a:cs typeface="Times New Roman" panose="02020603050405020304" pitchFamily="18" charset="0"/>
              </a:rPr>
              <a:t>Kingdom of Priests</a:t>
            </a: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163782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016758"/>
          </a:xfrm>
          <a:prstGeom prst="rect">
            <a:avLst/>
          </a:prstGeom>
          <a:noFill/>
        </p:spPr>
        <p:txBody>
          <a:bodyPr wrap="square" rtlCol="0">
            <a:spAutoFit/>
          </a:bodyPr>
          <a:lstStyle/>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Scriptures declare the Church is a Kingdom of Royal Priests</a:t>
            </a:r>
          </a:p>
          <a:p>
            <a:pPr marL="0" marR="0">
              <a:spcBef>
                <a:spcPts val="0"/>
              </a:spcBef>
              <a:spcAft>
                <a:spcPts val="0"/>
              </a:spcAft>
            </a:pPr>
            <a:endParaRPr lang="en-US" sz="3200" b="1"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a:t>
            </a:r>
            <a:r>
              <a:rPr lang="en-US" sz="3200" b="1" u="sng" dirty="0">
                <a:latin typeface="Times New Roman" panose="02020603050405020304" pitchFamily="18" charset="0"/>
                <a:cs typeface="Times New Roman" panose="02020603050405020304" pitchFamily="18" charset="0"/>
              </a:rPr>
              <a:t>washed us from our sins by His blood</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He has made us</a:t>
            </a:r>
            <a:r>
              <a:rPr lang="en-US" sz="3200" dirty="0">
                <a:highlight>
                  <a:srgbClr val="FFFF00"/>
                </a:highligh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(saints cleansed by Christ’s blood – the church)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 priests </a:t>
            </a:r>
            <a:r>
              <a:rPr lang="en-US" sz="3200" dirty="0">
                <a:latin typeface="Times New Roman" panose="02020603050405020304" pitchFamily="18" charset="0"/>
                <a:cs typeface="Times New Roman" panose="02020603050405020304" pitchFamily="18" charset="0"/>
              </a:rPr>
              <a:t>to His God and Father….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dirty="0">
                <a:latin typeface="Times New Roman" panose="02020603050405020304" pitchFamily="18" charset="0"/>
                <a:cs typeface="Times New Roman" panose="02020603050405020304" pitchFamily="18" charset="0"/>
              </a:rPr>
              <a:t>1 Peter 2:9 (Apostle Peter writing to the “chosen” ) </a:t>
            </a:r>
            <a:r>
              <a:rPr lang="en-US" sz="3200" dirty="0">
                <a:latin typeface="Times New Roman" panose="02020603050405020304" pitchFamily="18" charset="0"/>
                <a:cs typeface="Times New Roman" panose="02020603050405020304" pitchFamily="18" charset="0"/>
              </a:rPr>
              <a:t>But </a:t>
            </a:r>
            <a:r>
              <a:rPr lang="en-US" sz="3200" b="1" u="sng" dirty="0">
                <a:highlight>
                  <a:srgbClr val="FFFF00"/>
                </a:highlight>
                <a:latin typeface="Times New Roman" panose="02020603050405020304" pitchFamily="18" charset="0"/>
                <a:cs typeface="Times New Roman" panose="02020603050405020304" pitchFamily="18" charset="0"/>
              </a:rPr>
              <a:t>you are </a:t>
            </a:r>
            <a:r>
              <a:rPr lang="en-US" sz="3200" cap="small" dirty="0">
                <a:effectLst/>
                <a:latin typeface="Times New Roman" panose="02020603050405020304" pitchFamily="18" charset="0"/>
                <a:cs typeface="Times New Roman" panose="02020603050405020304" pitchFamily="18" charset="0"/>
              </a:rPr>
              <a:t>… a</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a:t>
            </a:r>
            <a:r>
              <a:rPr lang="en-US" sz="3200" b="1" u="sng" dirty="0">
                <a:highlight>
                  <a:srgbClr val="FFFF00"/>
                </a:highlight>
                <a:latin typeface="Times New Roman" panose="02020603050405020304" pitchFamily="18" charset="0"/>
                <a:cs typeface="Times New Roman" panose="02020603050405020304" pitchFamily="18" charset="0"/>
              </a:rPr>
              <a:t>holy nation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23352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2554545"/>
          </a:xfrm>
          <a:prstGeom prst="rect">
            <a:avLst/>
          </a:prstGeom>
          <a:noFill/>
        </p:spPr>
        <p:txBody>
          <a:bodyPr wrap="square" rtlCol="0">
            <a:spAutoFit/>
          </a:bodyPr>
          <a:lstStyle/>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a:t>
            </a:r>
            <a:br>
              <a:rPr lang="en-US" sz="3200" dirty="0">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br>
              <a:rPr lang="en-US" sz="3200" dirty="0">
                <a:effectLst/>
                <a:latin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39726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3416320"/>
          </a:xfrm>
          <a:prstGeom prst="rect">
            <a:avLst/>
          </a:prstGeom>
          <a:noFill/>
        </p:spPr>
        <p:txBody>
          <a:bodyPr wrap="square" rtlCol="0">
            <a:spAutoFit/>
          </a:bodyPr>
          <a:lstStyle/>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Summarize to this Point:</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enter into Christ and are united to – Galatians 3:26-27</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adds us to the body of Christ (the church) – 1 Cor 1:30; 12:13; 12:18</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saves the “in Christ” – 2 Thessalonians 2:13; Ephesians 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Baptism – God adopts the saved “in Christ” to be His sons – Ephesians 1:5</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God adds the “in Christ” saints to the Kingdom of Christ – Colossians 1:13-14</a:t>
            </a:r>
          </a:p>
          <a:p>
            <a:pPr marL="0" marR="0">
              <a:spcBef>
                <a:spcPts val="0"/>
              </a:spcBef>
              <a:spcAft>
                <a:spcPts val="0"/>
              </a:spcAft>
            </a:pPr>
            <a:r>
              <a:rPr lang="en-US" sz="2400" dirty="0">
                <a:latin typeface="Times New Roman" panose="02020603050405020304" pitchFamily="18" charset="0"/>
                <a:cs typeface="Times New Roman" panose="02020603050405020304" pitchFamily="18" charset="0"/>
              </a:rPr>
              <a:t>Christ makes the saints a kingdom of royal priests – 1 Peter 2:9; Revelation 1:6</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9322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6524863"/>
          </a:xfrm>
          <a:prstGeom prst="rect">
            <a:avLst/>
          </a:prstGeom>
          <a:noFill/>
        </p:spPr>
        <p:txBody>
          <a:bodyPr wrap="square" rtlCol="0">
            <a:sp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is the prophetic figure of the Kingdom of Christ in virtually every detail. </a:t>
            </a:r>
          </a:p>
          <a:p>
            <a:pPr marR="0">
              <a:spcBef>
                <a:spcPts val="0"/>
              </a:spcBef>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revelations concerning these different aspects of the two kingdoms are spoken respectively to</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children of Israel under the Old Law of Moses and </a:t>
            </a:r>
          </a:p>
          <a:p>
            <a:pPr marL="285750" marR="0" indent="-285750">
              <a:spcBef>
                <a:spcPts val="0"/>
              </a:spcBef>
              <a:spcAft>
                <a:spcPts val="0"/>
              </a:spcAft>
              <a:buFont typeface="Arial" panose="020B0604020202020204" pitchFamily="34" charset="0"/>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he saints in the church (children of God) under the New Covenant law of Christ, i.e., to the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saints in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fact these revelations are spoken to the children of God who are in the church is a fairly decisive confirmation the church is the Kingdom of Christ also called the Kingdom of God and the Kingdom of Heaven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br>
              <a:rPr lang="en-US" sz="3200" dirty="0"/>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38542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lvl="0" algn="ctr">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lgn="ctr">
              <a:spcBef>
                <a:spcPts val="0"/>
              </a:spcBef>
              <a:spcAft>
                <a:spcPts val="0"/>
              </a:spcAft>
            </a:pP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Israel and the Kingdom of Christ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1 Samuel 15:28; 24:20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Ephesians 5:5; Colossians 1:13-14</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2"/>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Kingdom of Priests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 Revelation 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3"/>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Exodus 19:6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startAt="4"/>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Chosen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out of all the people on the earth.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Chosen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Deut 7:6;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Thess 2:13; Eph 1:4-51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8147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Possession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I will be their God and they will be My people.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My People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19:5-6; Ex 29:45; Lev 26:11-12; Deut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Hebrews 8:10; 2 Cor 6:16; 1 Peter 2:9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Holy People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God’s children shall be Holy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Holy (Sanctified, Saints)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Lev 11:45; Deut 7:6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1 Peter 1:15-16, Eph 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5"/>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God’s Dwelling Place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Temple, Saints, Church, and Kingdom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Key word: Dwelling Place – think union.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Moses – Ex 25:8-9; Ex 29:45; Lev 26:11-12;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Law of Christ – 2 Cor 6:16</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844043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Kings and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42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6308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a:p>
            <a:pPr marR="0" lvl="0">
              <a:spcBef>
                <a:spcPts val="0"/>
              </a:spcBef>
              <a:spcAft>
                <a:spcPts val="0"/>
              </a:spcAft>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latin typeface="Times New Roman" panose="02020603050405020304" pitchFamily="18" charset="0"/>
                <a:cs typeface="Times New Roman" panose="02020603050405020304" pitchFamily="18" charset="0"/>
              </a:rPr>
              <a:t>Galatians 3:24</a:t>
            </a:r>
            <a:r>
              <a:rPr lang="en-US" sz="2400" dirty="0">
                <a:latin typeface="Times New Roman" panose="02020603050405020304" pitchFamily="18" charset="0"/>
                <a:cs typeface="Times New Roman" panose="02020603050405020304" pitchFamily="18" charset="0"/>
              </a:rPr>
              <a:t> Therefore the </a:t>
            </a:r>
            <a:r>
              <a:rPr lang="en-US" sz="2400" b="1" u="sng" dirty="0">
                <a:highlight>
                  <a:srgbClr val="FFFF00"/>
                </a:highlight>
                <a:latin typeface="Times New Roman" panose="02020603050405020304" pitchFamily="18" charset="0"/>
                <a:cs typeface="Times New Roman" panose="02020603050405020304" pitchFamily="18" charset="0"/>
              </a:rPr>
              <a:t>Law has become our tutor </a:t>
            </a:r>
            <a:r>
              <a:rPr lang="en-US" sz="2400" b="1" i="1" u="sng" dirty="0">
                <a:highlight>
                  <a:srgbClr val="FFFF00"/>
                </a:highlight>
                <a:latin typeface="Times New Roman" panose="02020603050405020304" pitchFamily="18" charset="0"/>
                <a:cs typeface="Times New Roman" panose="02020603050405020304" pitchFamily="18" charset="0"/>
              </a:rPr>
              <a:t>to lead us</a:t>
            </a:r>
            <a:r>
              <a:rPr lang="en-US" sz="2400" b="1" u="sng" dirty="0">
                <a:highlight>
                  <a:srgbClr val="FFFF00"/>
                </a:highlight>
                <a:latin typeface="Times New Roman" panose="02020603050405020304" pitchFamily="18" charset="0"/>
                <a:cs typeface="Times New Roman" panose="02020603050405020304" pitchFamily="18" charset="0"/>
              </a:rPr>
              <a:t> to Christ</a:t>
            </a:r>
            <a:r>
              <a:rPr lang="en-US" sz="2400" dirty="0">
                <a:latin typeface="Times New Roman" panose="02020603050405020304" pitchFamily="18" charset="0"/>
                <a:cs typeface="Times New Roman" panose="02020603050405020304" pitchFamily="18" charset="0"/>
              </a:rPr>
              <a:t>, so that we may be justified by faith. </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10:1</a:t>
            </a:r>
            <a:r>
              <a:rPr lang="en-US" sz="2400" dirty="0">
                <a:latin typeface="Times New Roman" panose="02020603050405020304" pitchFamily="18" charset="0"/>
                <a:cs typeface="Times New Roman" panose="02020603050405020304" pitchFamily="18" charset="0"/>
              </a:rPr>
              <a:t> For </a:t>
            </a:r>
            <a:r>
              <a:rPr lang="en-US" sz="2400" b="1" u="sng" dirty="0">
                <a:highlight>
                  <a:srgbClr val="FFFF00"/>
                </a:highlight>
                <a:latin typeface="Times New Roman" panose="02020603050405020304" pitchFamily="18" charset="0"/>
                <a:cs typeface="Times New Roman" panose="02020603050405020304" pitchFamily="18" charset="0"/>
              </a:rPr>
              <a:t>the Law, since it has </a:t>
            </a:r>
            <a:r>
              <a:rPr lang="en-US" sz="2400" b="1" i="1" u="sng" dirty="0">
                <a:highlight>
                  <a:srgbClr val="FFFF00"/>
                </a:highlight>
                <a:latin typeface="Times New Roman" panose="02020603050405020304" pitchFamily="18" charset="0"/>
                <a:cs typeface="Times New Roman" panose="02020603050405020304" pitchFamily="18" charset="0"/>
              </a:rPr>
              <a:t>only</a:t>
            </a:r>
            <a:r>
              <a:rPr lang="en-US" sz="2400" b="1" u="sng" dirty="0">
                <a:highlight>
                  <a:srgbClr val="FFFF00"/>
                </a:highlight>
                <a:latin typeface="Times New Roman" panose="02020603050405020304" pitchFamily="18" charset="0"/>
                <a:cs typeface="Times New Roman" panose="02020603050405020304" pitchFamily="18" charset="0"/>
              </a:rPr>
              <a:t> a shadow</a:t>
            </a:r>
            <a:r>
              <a:rPr lang="en-US" sz="2400" dirty="0">
                <a:latin typeface="Times New Roman" panose="02020603050405020304" pitchFamily="18" charset="0"/>
                <a:cs typeface="Times New Roman" panose="02020603050405020304" pitchFamily="18" charset="0"/>
              </a:rPr>
              <a:t> of the good things to come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not the very form of things,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commanded instructions and practices under the Old Law of Moses represented in physical terms prophetic figures of the New Covenant spiritual realities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Kingdom of Israel was a </a:t>
            </a:r>
            <a:r>
              <a:rPr lang="en-US" sz="2400" b="1" u="sng" dirty="0">
                <a:latin typeface="Times New Roman" panose="02020603050405020304" pitchFamily="18" charset="0"/>
                <a:cs typeface="Times New Roman" panose="02020603050405020304" pitchFamily="18" charset="0"/>
              </a:rPr>
              <a:t>kingdom led by kings and priests </a:t>
            </a:r>
            <a:r>
              <a:rPr lang="en-US" sz="2400" dirty="0">
                <a:latin typeface="Times New Roman" panose="02020603050405020304" pitchFamily="18" charset="0"/>
                <a:cs typeface="Times New Roman" panose="02020603050405020304" pitchFamily="18" charset="0"/>
              </a:rPr>
              <a:t>from two separate tribes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Levi – Priests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Tribe of Judah - Kings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3765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900711"/>
            <a:ext cx="11644370" cy="5632311"/>
          </a:xfrm>
          <a:prstGeom prst="rect">
            <a:avLst/>
          </a:prstGeom>
          <a:noFill/>
        </p:spPr>
        <p:txBody>
          <a:bodyPr wrap="square" rtlCol="0">
            <a:spAutoFit/>
          </a:bodyPr>
          <a:lstStyle/>
          <a:p>
            <a:pPr marL="228600"/>
            <a:r>
              <a:rPr lang="en-US" sz="2400" dirty="0">
                <a:latin typeface="Times New Roman" panose="02020603050405020304" pitchFamily="18" charset="0"/>
                <a:ea typeface="Calibri" panose="020F0502020204030204" pitchFamily="34" charset="0"/>
                <a:cs typeface="Times New Roman" panose="02020603050405020304" pitchFamily="18" charset="0"/>
              </a:rPr>
              <a:t>In the Greek language, the English word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a:t>
            </a:r>
            <a:r>
              <a:rPr lang="en-US" sz="2400" dirty="0">
                <a:latin typeface="Times New Roman" panose="02020603050405020304" pitchFamily="18" charset="0"/>
                <a:ea typeface="Calibri" panose="020F0502020204030204" pitchFamily="34" charset="0"/>
                <a:cs typeface="Times New Roman" panose="02020603050405020304" pitchFamily="18" charset="0"/>
              </a:rPr>
              <a:t> is translated from </a:t>
            </a:r>
            <a:r>
              <a:rPr lang="en-US" sz="2400" b="1" dirty="0">
                <a:latin typeface="Times New Roman" panose="02020603050405020304" pitchFamily="18" charset="0"/>
                <a:ea typeface="Calibri" panose="020F0502020204030204" pitchFamily="34" charset="0"/>
                <a:cs typeface="Times New Roman" panose="02020603050405020304" pitchFamily="18" charset="0"/>
              </a:rPr>
              <a:t>two Greek words</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i="1" dirty="0">
                <a:latin typeface="Times New Roman" panose="02020603050405020304" pitchFamily="18" charset="0"/>
                <a:ea typeface="Calibri" panose="020F0502020204030204" pitchFamily="34" charset="0"/>
                <a:cs typeface="Times New Roman" panose="02020603050405020304" pitchFamily="18" charset="0"/>
              </a:rPr>
              <a:t>Eis</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“function word” indicating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object of the verb </a:t>
            </a:r>
            <a:r>
              <a:rPr lang="en-US" sz="2400" dirty="0">
                <a:latin typeface="Times New Roman" panose="02020603050405020304" pitchFamily="18" charset="0"/>
                <a:ea typeface="Calibri" panose="020F0502020204030204" pitchFamily="34" charset="0"/>
                <a:cs typeface="Times New Roman" panose="02020603050405020304" pitchFamily="18" charset="0"/>
              </a:rPr>
              <a:t>to show </a:t>
            </a:r>
            <a:r>
              <a:rPr lang="en-US" sz="2400" b="1" dirty="0">
                <a:latin typeface="Times New Roman" panose="02020603050405020304" pitchFamily="18" charset="0"/>
                <a:ea typeface="Calibri" panose="020F0502020204030204" pitchFamily="34" charset="0"/>
                <a:cs typeface="Times New Roman" panose="02020603050405020304" pitchFamily="18" charset="0"/>
              </a:rPr>
              <a:t>purpose</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latin typeface="Times New Roman" panose="02020603050405020304" pitchFamily="18" charset="0"/>
                <a:ea typeface="Calibri" panose="020F0502020204030204" pitchFamily="34" charset="0"/>
                <a:cs typeface="Times New Roman" panose="02020603050405020304" pitchFamily="18" charset="0"/>
              </a:rPr>
              <a:t>cause</a:t>
            </a:r>
            <a:r>
              <a:rPr lang="en-US" sz="2400" dirty="0">
                <a:latin typeface="Times New Roman" panose="02020603050405020304" pitchFamily="18" charset="0"/>
                <a:ea typeface="Calibri" panose="020F0502020204030204" pitchFamily="34" charset="0"/>
                <a:cs typeface="Times New Roman" panose="02020603050405020304" pitchFamily="18" charset="0"/>
              </a:rPr>
              <a:t> of something.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It is directional </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always </a:t>
            </a:r>
            <a:r>
              <a:rPr lang="en-US" sz="2400" b="1" dirty="0">
                <a:latin typeface="Times New Roman" panose="02020603050405020304" pitchFamily="18" charset="0"/>
                <a:ea typeface="Calibri" panose="020F0502020204030204" pitchFamily="34" charset="0"/>
                <a:cs typeface="Times New Roman" panose="02020603050405020304" pitchFamily="18" charset="0"/>
              </a:rPr>
              <a:t>forward looking</a:t>
            </a:r>
            <a:r>
              <a:rPr lang="en-US" sz="2400" dirty="0">
                <a:latin typeface="Times New Roman" panose="02020603050405020304" pitchFamily="18" charset="0"/>
                <a:ea typeface="Calibri" panose="020F0502020204030204" pitchFamily="34" charset="0"/>
                <a:cs typeface="Times New Roman" panose="02020603050405020304" pitchFamily="18" charset="0"/>
              </a:rPr>
              <a:t>. In its most literal sense, it means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a:t>
            </a:r>
            <a:r>
              <a:rPr lang="en-US" sz="2400" dirty="0">
                <a:latin typeface="Times New Roman" panose="02020603050405020304" pitchFamily="18" charset="0"/>
                <a:ea typeface="Calibri" panose="020F0502020204030204" pitchFamily="34" charset="0"/>
                <a:cs typeface="Times New Roman" panose="02020603050405020304" pitchFamily="18" charset="0"/>
              </a:rPr>
              <a:t>” or “</a:t>
            </a:r>
            <a:r>
              <a:rPr lang="en-US" sz="24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228600"/>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Acts 2:38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Peter </a:t>
            </a:r>
            <a:r>
              <a:rPr lang="en-US" sz="2400" i="1" dirty="0">
                <a:latin typeface="Times New Roman" panose="02020603050405020304" pitchFamily="18" charset="0"/>
                <a:cs typeface="Times New Roman" panose="02020603050405020304" pitchFamily="18" charset="0"/>
              </a:rPr>
              <a:t>said</a:t>
            </a:r>
            <a:r>
              <a:rPr lang="en-US" sz="2400" dirty="0">
                <a:latin typeface="Times New Roman" panose="02020603050405020304" pitchFamily="18" charset="0"/>
                <a:cs typeface="Times New Roman" panose="02020603050405020304" pitchFamily="18" charset="0"/>
              </a:rPr>
              <a:t> to them, "Repent, and each of you be baptized in the name of Jesus Christ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forgiveness of your sins</a:t>
            </a:r>
            <a:r>
              <a:rPr lang="en-US" sz="2400" dirty="0">
                <a:latin typeface="Times New Roman" panose="02020603050405020304" pitchFamily="18" charset="0"/>
                <a:cs typeface="Times New Roman" panose="02020603050405020304" pitchFamily="18" charset="0"/>
              </a:rPr>
              <a:t>; ….</a:t>
            </a:r>
          </a:p>
          <a:p>
            <a:pPr marL="228600"/>
            <a:endParaRPr lang="en-US" sz="2400" b="1" dirty="0">
              <a:latin typeface="Times New Roman" panose="02020603050405020304" pitchFamily="18" charset="0"/>
              <a:cs typeface="Times New Roman" panose="02020603050405020304" pitchFamily="18" charset="0"/>
            </a:endParaRPr>
          </a:p>
          <a:p>
            <a:pPr marL="228600"/>
            <a:r>
              <a:rPr lang="en-US" sz="2400" b="1" i="1" dirty="0">
                <a:latin typeface="Times New Roman" panose="02020603050405020304" pitchFamily="18" charset="0"/>
                <a:cs typeface="Times New Roman" panose="02020603050405020304" pitchFamily="18" charset="0"/>
              </a:rPr>
              <a:t>Gar</a:t>
            </a:r>
            <a:r>
              <a:rPr lang="en-US"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Calibri" panose="020F0502020204030204" pitchFamily="34" charset="0"/>
                <a:cs typeface="Times New Roman" panose="02020603050405020304" pitchFamily="18" charset="0"/>
              </a:rPr>
              <a:t>a “causal word” that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introduces</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b="0" i="0" dirty="0">
                <a:solidFill>
                  <a:srgbClr val="040C28"/>
                </a:solidFill>
                <a:effectLst/>
                <a:latin typeface="Times New Roman" panose="02020603050405020304" pitchFamily="18" charset="0"/>
                <a:cs typeface="Times New Roman" panose="02020603050405020304" pitchFamily="18" charset="0"/>
              </a:rPr>
              <a:t>clause which is used as </a:t>
            </a:r>
            <a:r>
              <a:rPr lang="en-US" sz="2400" b="1" i="0" dirty="0">
                <a:solidFill>
                  <a:srgbClr val="040C28"/>
                </a:solidFill>
                <a:effectLst/>
                <a:latin typeface="Times New Roman" panose="02020603050405020304" pitchFamily="18" charset="0"/>
                <a:cs typeface="Times New Roman" panose="02020603050405020304" pitchFamily="18" charset="0"/>
              </a:rPr>
              <a:t>an explanation</a:t>
            </a:r>
            <a:r>
              <a:rPr lang="en-US" sz="2400" b="0" i="0" dirty="0">
                <a:solidFill>
                  <a:srgbClr val="040C28"/>
                </a:solidFill>
                <a:effectLst/>
                <a:latin typeface="Times New Roman" panose="02020603050405020304" pitchFamily="18" charset="0"/>
                <a:cs typeface="Times New Roman" panose="02020603050405020304" pitchFamily="18" charset="0"/>
              </a:rPr>
              <a:t>, i.e., </a:t>
            </a:r>
            <a:r>
              <a:rPr lang="en-US" sz="2400" b="1" i="0" u="sng" dirty="0">
                <a:solidFill>
                  <a:srgbClr val="040C28"/>
                </a:solidFill>
                <a:effectLst/>
                <a:latin typeface="Times New Roman" panose="02020603050405020304" pitchFamily="18" charset="0"/>
                <a:cs typeface="Times New Roman" panose="02020603050405020304" pitchFamily="18" charset="0"/>
              </a:rPr>
              <a:t>because.</a:t>
            </a:r>
            <a:r>
              <a:rPr lang="en-US" sz="2400" b="0" i="0" dirty="0">
                <a:solidFill>
                  <a:srgbClr val="040C28"/>
                </a:solidFill>
                <a:effectLst/>
                <a:latin typeface="Times New Roman" panose="02020603050405020304" pitchFamily="18" charset="0"/>
                <a:cs typeface="Times New Roman" panose="02020603050405020304" pitchFamily="18" charset="0"/>
              </a:rPr>
              <a:t> In Matthew 26:28, why drink fro</a:t>
            </a:r>
            <a:r>
              <a:rPr lang="en-US" sz="2400" dirty="0">
                <a:solidFill>
                  <a:srgbClr val="040C28"/>
                </a:solidFill>
                <a:latin typeface="Times New Roman" panose="02020603050405020304" pitchFamily="18" charset="0"/>
                <a:cs typeface="Times New Roman" panose="02020603050405020304" pitchFamily="18" charset="0"/>
              </a:rPr>
              <a:t>m the cup?  </a:t>
            </a:r>
            <a:r>
              <a:rPr lang="en-US" sz="2400" b="1" u="sng" dirty="0">
                <a:solidFill>
                  <a:srgbClr val="040C28"/>
                </a:solidFill>
                <a:highlight>
                  <a:srgbClr val="FFFF00"/>
                </a:highlight>
                <a:latin typeface="Times New Roman" panose="02020603050405020304" pitchFamily="18" charset="0"/>
                <a:cs typeface="Times New Roman" panose="02020603050405020304" pitchFamily="18" charset="0"/>
              </a:rPr>
              <a:t>Because</a:t>
            </a:r>
            <a:r>
              <a:rPr lang="en-US" sz="2400" dirty="0">
                <a:solidFill>
                  <a:srgbClr val="040C28"/>
                </a:solidFill>
                <a:latin typeface="Times New Roman" panose="02020603050405020304" pitchFamily="18" charset="0"/>
                <a:cs typeface="Times New Roman" panose="02020603050405020304" pitchFamily="18" charset="0"/>
              </a:rPr>
              <a:t> ….</a:t>
            </a:r>
          </a:p>
          <a:p>
            <a:pPr marL="228600"/>
            <a:endParaRPr lang="en-US" sz="2400" b="1" i="1" dirty="0">
              <a:solidFill>
                <a:srgbClr val="040C28"/>
              </a:solidFill>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400" b="1" dirty="0">
                <a:latin typeface="Times New Roman" panose="02020603050405020304" pitchFamily="18" charset="0"/>
                <a:cs typeface="Times New Roman" panose="02020603050405020304" pitchFamily="18" charset="0"/>
              </a:rPr>
              <a:t>Matthew 26:28</a:t>
            </a:r>
            <a:r>
              <a:rPr lang="en-US" sz="2400" dirty="0">
                <a:latin typeface="Times New Roman" panose="02020603050405020304" pitchFamily="18" charset="0"/>
                <a:cs typeface="Times New Roman" panose="02020603050405020304" pitchFamily="18" charset="0"/>
              </a:rPr>
              <a:t> (drink from the cup)</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gar – because</a:t>
            </a:r>
            <a:r>
              <a:rPr lang="en-US" sz="2400" dirty="0">
                <a:latin typeface="Times New Roman" panose="02020603050405020304" pitchFamily="18" charset="0"/>
                <a:cs typeface="Times New Roman" panose="02020603050405020304" pitchFamily="18" charset="0"/>
              </a:rPr>
              <a:t>) this is My blood of the covenant, which is poured out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peri – concerning) </a:t>
            </a:r>
            <a:r>
              <a:rPr lang="en-US" sz="2400" dirty="0">
                <a:latin typeface="Times New Roman" panose="02020603050405020304" pitchFamily="18" charset="0"/>
                <a:cs typeface="Times New Roman" panose="02020603050405020304" pitchFamily="18" charset="0"/>
              </a:rPr>
              <a:t>many </a:t>
            </a:r>
            <a:r>
              <a:rPr lang="en-US" sz="2400" b="1" u="sng"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eis – for the purpose of, in order for, to, into</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forgiveness of sins</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8869"/>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149693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Judah – the Tribe of Kings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83340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Judah – the Tribe of Kings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Genesis 49:8-10 </a:t>
            </a:r>
            <a:r>
              <a:rPr lang="en-US" sz="2800" dirty="0">
                <a:latin typeface="Times New Roman" panose="02020603050405020304" pitchFamily="18" charset="0"/>
                <a:cs typeface="Times New Roman" panose="02020603050405020304" pitchFamily="18" charset="0"/>
              </a:rPr>
              <a:t>"</a:t>
            </a:r>
            <a:r>
              <a:rPr lang="en-US" sz="2800" b="1" u="sng" dirty="0">
                <a:latin typeface="Times New Roman" panose="02020603050405020304" pitchFamily="18" charset="0"/>
                <a:cs typeface="Times New Roman" panose="02020603050405020304" pitchFamily="18" charset="0"/>
              </a:rPr>
              <a:t>Judah</a:t>
            </a:r>
            <a:r>
              <a:rPr lang="en-US" sz="2800" dirty="0">
                <a:latin typeface="Times New Roman" panose="02020603050405020304" pitchFamily="18" charset="0"/>
                <a:cs typeface="Times New Roman" panose="02020603050405020304" pitchFamily="18" charset="0"/>
              </a:rPr>
              <a:t>, your brothers shall praise you; Your hand shall be on the neck of your enemies; Your father's sons </a:t>
            </a:r>
            <a:r>
              <a:rPr lang="en-US" sz="2800" b="1" u="sng" dirty="0">
                <a:latin typeface="Times New Roman" panose="02020603050405020304" pitchFamily="18" charset="0"/>
                <a:cs typeface="Times New Roman" panose="02020603050405020304" pitchFamily="18" charset="0"/>
              </a:rPr>
              <a:t>shall bow down to you</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 "Judah is a </a:t>
            </a:r>
            <a:r>
              <a:rPr lang="en-US" sz="2800" b="1" u="sng" dirty="0">
                <a:latin typeface="Times New Roman" panose="02020603050405020304" pitchFamily="18" charset="0"/>
                <a:cs typeface="Times New Roman" panose="02020603050405020304" pitchFamily="18" charset="0"/>
              </a:rPr>
              <a:t>lion's whelp</a:t>
            </a:r>
            <a:r>
              <a:rPr lang="en-US" sz="2800" dirty="0">
                <a:latin typeface="Times New Roman" panose="02020603050405020304" pitchFamily="18" charset="0"/>
                <a:cs typeface="Times New Roman" panose="02020603050405020304" pitchFamily="18" charset="0"/>
              </a:rPr>
              <a:t>; From the prey, my son, you have gone up. He couches, he lies down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And as </a:t>
            </a:r>
            <a:r>
              <a:rPr lang="en-US" sz="2800" b="1" u="sng" dirty="0">
                <a:latin typeface="Times New Roman" panose="02020603050405020304" pitchFamily="18" charset="0"/>
                <a:cs typeface="Times New Roman" panose="02020603050405020304" pitchFamily="18" charset="0"/>
              </a:rPr>
              <a:t>a lion</a:t>
            </a:r>
            <a:r>
              <a:rPr lang="en-US" sz="2800" dirty="0">
                <a:latin typeface="Times New Roman" panose="02020603050405020304" pitchFamily="18" charset="0"/>
                <a:cs typeface="Times New Roman" panose="02020603050405020304" pitchFamily="18" charset="0"/>
              </a:rPr>
              <a:t>, who dares rouse him up? </a:t>
            </a:r>
            <a:r>
              <a:rPr lang="en-US" sz="2800" baseline="30000" dirty="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scepter shall not depart </a:t>
            </a:r>
            <a:r>
              <a:rPr lang="en-US" sz="2800" dirty="0">
                <a:latin typeface="Times New Roman" panose="02020603050405020304" pitchFamily="18" charset="0"/>
                <a:cs typeface="Times New Roman" panose="02020603050405020304" pitchFamily="18" charset="0"/>
              </a:rPr>
              <a:t>from Judah, Nor the </a:t>
            </a:r>
            <a:r>
              <a:rPr lang="en-US" sz="2800" b="1" u="sng" dirty="0">
                <a:latin typeface="Times New Roman" panose="02020603050405020304" pitchFamily="18" charset="0"/>
                <a:cs typeface="Times New Roman" panose="02020603050405020304" pitchFamily="18" charset="0"/>
              </a:rPr>
              <a:t>ruler's staff </a:t>
            </a:r>
            <a:r>
              <a:rPr lang="en-US" sz="2800" dirty="0">
                <a:latin typeface="Times New Roman" panose="02020603050405020304" pitchFamily="18" charset="0"/>
                <a:cs typeface="Times New Roman" panose="02020603050405020304" pitchFamily="18" charset="0"/>
              </a:rPr>
              <a:t>from between his feet, </a:t>
            </a:r>
            <a:r>
              <a:rPr lang="en-US" sz="2800" b="1" u="sng" dirty="0">
                <a:latin typeface="Times New Roman" panose="02020603050405020304" pitchFamily="18" charset="0"/>
                <a:cs typeface="Times New Roman" panose="02020603050405020304" pitchFamily="18" charset="0"/>
              </a:rPr>
              <a:t>Until Shiloh comes</a:t>
            </a:r>
            <a:r>
              <a:rPr lang="en-US" sz="2800" dirty="0">
                <a:latin typeface="Times New Roman" panose="02020603050405020304" pitchFamily="18" charset="0"/>
                <a:cs typeface="Times New Roman" panose="02020603050405020304" pitchFamily="18" charset="0"/>
              </a:rPr>
              <a:t>, And to him </a:t>
            </a:r>
            <a:r>
              <a:rPr lang="en-US" sz="2800" i="1" dirty="0">
                <a:latin typeface="Times New Roman" panose="02020603050405020304" pitchFamily="18" charset="0"/>
                <a:cs typeface="Times New Roman" panose="02020603050405020304" pitchFamily="18" charset="0"/>
              </a:rPr>
              <a:t>shall be</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obedience of the peoples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Revelation 5:5 </a:t>
            </a:r>
            <a:r>
              <a:rPr lang="en-US" sz="2800" dirty="0">
                <a:latin typeface="Times New Roman" panose="02020603050405020304" pitchFamily="18" charset="0"/>
                <a:cs typeface="Times New Roman" panose="02020603050405020304" pitchFamily="18" charset="0"/>
              </a:rPr>
              <a:t>(elders declare Jesus is worthy to open the book)… behold, </a:t>
            </a:r>
            <a:r>
              <a:rPr lang="en-US" sz="2800" b="1" u="sng" dirty="0">
                <a:latin typeface="Times New Roman" panose="02020603050405020304" pitchFamily="18" charset="0"/>
                <a:cs typeface="Times New Roman" panose="02020603050405020304" pitchFamily="18" charset="0"/>
              </a:rPr>
              <a:t>the Lion </a:t>
            </a:r>
            <a:r>
              <a:rPr lang="en-US" sz="2800" dirty="0">
                <a:latin typeface="Times New Roman" panose="02020603050405020304" pitchFamily="18" charset="0"/>
                <a:cs typeface="Times New Roman" panose="02020603050405020304" pitchFamily="18" charset="0"/>
              </a:rPr>
              <a:t>that is from the </a:t>
            </a:r>
            <a:r>
              <a:rPr lang="en-US" sz="2800" b="1" u="sng" dirty="0">
                <a:latin typeface="Times New Roman" panose="02020603050405020304" pitchFamily="18" charset="0"/>
                <a:cs typeface="Times New Roman" panose="02020603050405020304" pitchFamily="18" charset="0"/>
              </a:rPr>
              <a:t>tribe of Judah</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Root of David</a:t>
            </a:r>
            <a:r>
              <a:rPr lang="en-US" sz="2800" dirty="0">
                <a:latin typeface="Times New Roman" panose="02020603050405020304" pitchFamily="18" charset="0"/>
                <a:cs typeface="Times New Roman" panose="02020603050405020304" pitchFamily="18" charset="0"/>
              </a:rPr>
              <a:t>, has overcome so as to open the book and its seven seals." </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1710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Kingdom of Israel had twenty-two (22) physical Kings (excluding </a:t>
            </a:r>
            <a:r>
              <a:rPr lang="en-US" sz="2800" b="1" dirty="0" err="1">
                <a:latin typeface="Times New Roman" panose="02020603050405020304" pitchFamily="18" charset="0"/>
                <a:cs typeface="Times New Roman" panose="02020603050405020304" pitchFamily="18" charset="0"/>
              </a:rPr>
              <a:t>Athalia</a:t>
            </a:r>
            <a:r>
              <a:rPr lang="en-US" sz="2800" b="1" dirty="0">
                <a:latin typeface="Times New Roman" panose="02020603050405020304" pitchFamily="18" charset="0"/>
                <a:cs typeface="Times New Roman" panose="02020603050405020304" pitchFamily="18" charset="0"/>
              </a:rPr>
              <a:t>)</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United Kingdom: </a:t>
            </a:r>
            <a:r>
              <a:rPr lang="en-US" sz="2800" dirty="0">
                <a:latin typeface="Times New Roman" panose="02020603050405020304" pitchFamily="18" charset="0"/>
                <a:cs typeface="Times New Roman" panose="02020603050405020304" pitchFamily="18" charset="0"/>
              </a:rPr>
              <a:t>Three (3)</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Kings Saul, David, and Solomon</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Judah under the divided Kingdom: </a:t>
            </a:r>
            <a:r>
              <a:rPr lang="en-US" sz="2800" dirty="0">
                <a:latin typeface="Times New Roman" panose="02020603050405020304" pitchFamily="18" charset="0"/>
                <a:cs typeface="Times New Roman" panose="02020603050405020304" pitchFamily="18" charset="0"/>
              </a:rPr>
              <a:t>Nineteen (19) Kings Rehoboam-Abijah-Asa-Jehosphat-Jehoram-Ahaziah-Jehoash-Amaziah-Uzziah-Jotham-Ahaz-Hezekiah-Mannasseh-Amon-Josiah-Jehoahaz-Jehoahakim-Jehoiachin-Zedekiah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priests came from the Tribe of Judah</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 king was allowed to minister to God in the tabernacle or to perform the duties of a priest</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293183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L="0" marR="0">
              <a:spcBef>
                <a:spcPts val="0"/>
              </a:spcBef>
              <a:spcAft>
                <a:spcPts val="0"/>
              </a:spcAft>
            </a:pPr>
            <a:r>
              <a:rPr lang="en-US" sz="2800" b="1" dirty="0">
                <a:latin typeface="Times New Roman" panose="02020603050405020304" pitchFamily="18" charset="0"/>
                <a:cs typeface="Times New Roman" panose="02020603050405020304" pitchFamily="18" charset="0"/>
              </a:rPr>
              <a:t>Sad Story of King Saul</a:t>
            </a:r>
          </a:p>
          <a:p>
            <a:pPr marL="0"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King Saul was from the Tribe of Benjamin – 1 Samuel 9:21</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Notwithstanding Genesis 49:10, God instructed Samuel to anoint Saul as king over Israel  - I Samuel 9:16</a:t>
            </a:r>
          </a:p>
          <a:p>
            <a:pPr marL="342900" marR="0" indent="-342900">
              <a:spcBef>
                <a:spcPts val="0"/>
              </a:spcBef>
              <a:spcAft>
                <a:spcPts val="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King Saul was about to be attacked by the Philistines, he grew inpatient waiting on Samuel to offer sacrifices before the Lord.  Therefore, Saul performed the priestly duty himself. 1 Samuel 13:9</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459129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Samuel 13:13-14</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Samuel said to Saul, "You have </a:t>
            </a:r>
            <a:r>
              <a:rPr lang="en-US" sz="2800" b="1" u="sng" dirty="0">
                <a:latin typeface="Times New Roman" panose="02020603050405020304" pitchFamily="18" charset="0"/>
                <a:cs typeface="Times New Roman" panose="02020603050405020304" pitchFamily="18" charset="0"/>
              </a:rPr>
              <a:t>acted foolishly</a:t>
            </a:r>
            <a:r>
              <a:rPr lang="en-US" sz="2800" dirty="0">
                <a:latin typeface="Times New Roman" panose="02020603050405020304" pitchFamily="18" charset="0"/>
                <a:cs typeface="Times New Roman" panose="02020603050405020304" pitchFamily="18" charset="0"/>
              </a:rPr>
              <a:t>; you have </a:t>
            </a:r>
            <a:r>
              <a:rPr lang="en-US" sz="2800" b="1" u="sng" dirty="0">
                <a:highlight>
                  <a:srgbClr val="FFFF00"/>
                </a:highlight>
                <a:latin typeface="Times New Roman" panose="02020603050405020304" pitchFamily="18" charset="0"/>
                <a:cs typeface="Times New Roman" panose="02020603050405020304" pitchFamily="18" charset="0"/>
              </a:rPr>
              <a:t>not kept the commandment </a:t>
            </a:r>
            <a:r>
              <a:rPr lang="en-US" sz="2800" dirty="0">
                <a:latin typeface="Times New Roman" panose="02020603050405020304" pitchFamily="18" charset="0"/>
                <a:cs typeface="Times New Roman" panose="02020603050405020304" pitchFamily="18" charset="0"/>
              </a:rPr>
              <a:t>of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your God, which He commanded you, for now </a:t>
            </a:r>
            <a:r>
              <a:rPr lang="en-US" sz="2800" b="1" u="sng" dirty="0">
                <a:highlight>
                  <a:srgbClr val="FFFF00"/>
                </a:highlight>
                <a:latin typeface="Times New Roman" panose="02020603050405020304" pitchFamily="18" charset="0"/>
                <a:cs typeface="Times New Roman" panose="02020603050405020304" pitchFamily="18" charset="0"/>
              </a:rPr>
              <a:t>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would have established </a:t>
            </a:r>
            <a:r>
              <a:rPr lang="en-US" sz="2800" b="1" u="sng" dirty="0">
                <a:highlight>
                  <a:srgbClr val="00FF00"/>
                </a:highlight>
                <a:latin typeface="Times New Roman" panose="02020603050405020304" pitchFamily="18" charset="0"/>
                <a:cs typeface="Times New Roman" panose="02020603050405020304" pitchFamily="18" charset="0"/>
              </a:rPr>
              <a:t>your kingdom </a:t>
            </a:r>
            <a:r>
              <a:rPr lang="en-US" sz="2800" b="1" u="sng" dirty="0">
                <a:highlight>
                  <a:srgbClr val="FFFF00"/>
                </a:highlight>
                <a:latin typeface="Times New Roman" panose="02020603050405020304" pitchFamily="18" charset="0"/>
                <a:cs typeface="Times New Roman" panose="02020603050405020304" pitchFamily="18" charset="0"/>
              </a:rPr>
              <a:t>over Israel </a:t>
            </a:r>
            <a:r>
              <a:rPr lang="en-US" sz="2800" b="1" u="sng" dirty="0">
                <a:highlight>
                  <a:srgbClr val="00FF00"/>
                </a:highlight>
                <a:latin typeface="Times New Roman" panose="02020603050405020304" pitchFamily="18" charset="0"/>
                <a:cs typeface="Times New Roman" panose="02020603050405020304" pitchFamily="18" charset="0"/>
              </a:rPr>
              <a:t>forever</a:t>
            </a:r>
            <a:r>
              <a:rPr lang="en-US" sz="2800" dirty="0">
                <a:highlight>
                  <a:srgbClr val="00FF00"/>
                </a:highligh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14 </a:t>
            </a:r>
            <a:r>
              <a:rPr lang="en-US" sz="2800" dirty="0">
                <a:latin typeface="Times New Roman" panose="02020603050405020304" pitchFamily="18" charset="0"/>
                <a:cs typeface="Times New Roman" panose="02020603050405020304" pitchFamily="18" charset="0"/>
              </a:rPr>
              <a:t> "</a:t>
            </a:r>
            <a:r>
              <a:rPr lang="en-US" sz="2800" b="1" u="sng" dirty="0">
                <a:highlight>
                  <a:srgbClr val="FFFF00"/>
                </a:highlight>
                <a:latin typeface="Times New Roman" panose="02020603050405020304" pitchFamily="18" charset="0"/>
                <a:cs typeface="Times New Roman" panose="02020603050405020304" pitchFamily="18" charset="0"/>
              </a:rPr>
              <a:t>But now </a:t>
            </a:r>
            <a:r>
              <a:rPr lang="en-US" sz="2800" b="1" u="sng" dirty="0">
                <a:highlight>
                  <a:srgbClr val="00FF00"/>
                </a:highlight>
                <a:latin typeface="Times New Roman" panose="02020603050405020304" pitchFamily="18" charset="0"/>
                <a:cs typeface="Times New Roman" panose="02020603050405020304" pitchFamily="18" charset="0"/>
              </a:rPr>
              <a:t>your kingdom</a:t>
            </a:r>
            <a:r>
              <a:rPr lang="en-US" sz="2800" b="1" u="sng" dirty="0">
                <a:highlight>
                  <a:srgbClr val="FFFF00"/>
                </a:highlight>
                <a:latin typeface="Times New Roman" panose="02020603050405020304" pitchFamily="18" charset="0"/>
                <a:cs typeface="Times New Roman" panose="02020603050405020304" pitchFamily="18" charset="0"/>
              </a:rPr>
              <a:t> shall not endure</a:t>
            </a:r>
            <a:r>
              <a:rPr lang="en-US" sz="2800" dirty="0">
                <a:latin typeface="Times New Roman" panose="02020603050405020304" pitchFamily="18" charset="0"/>
                <a:cs typeface="Times New Roman" panose="02020603050405020304" pitchFamily="18" charset="0"/>
              </a:rPr>
              <a:t>.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sought out for Himself a man after His own heart, and the </a:t>
            </a:r>
            <a:r>
              <a:rPr lang="en-US" sz="2800" cap="small" dirty="0">
                <a:effectLst/>
                <a:latin typeface="Times New Roman" panose="02020603050405020304" pitchFamily="18" charset="0"/>
                <a:cs typeface="Times New Roman" panose="02020603050405020304" pitchFamily="18" charset="0"/>
              </a:rPr>
              <a:t>LORD</a:t>
            </a:r>
            <a:r>
              <a:rPr lang="en-US" sz="2800" dirty="0">
                <a:latin typeface="Times New Roman" panose="02020603050405020304" pitchFamily="18" charset="0"/>
                <a:cs typeface="Times New Roman" panose="02020603050405020304" pitchFamily="18" charset="0"/>
              </a:rPr>
              <a:t> has appointed him as ruler over His people, because </a:t>
            </a:r>
            <a:r>
              <a:rPr lang="en-US" sz="2800" b="1" u="sng" dirty="0">
                <a:highlight>
                  <a:srgbClr val="FFFF00"/>
                </a:highlight>
                <a:latin typeface="Times New Roman" panose="02020603050405020304" pitchFamily="18" charset="0"/>
                <a:cs typeface="Times New Roman" panose="02020603050405020304" pitchFamily="18" charset="0"/>
              </a:rPr>
              <a:t>you have not kept what the </a:t>
            </a:r>
            <a:r>
              <a:rPr lang="en-US" sz="2800" b="1" u="sng" cap="small" dirty="0">
                <a:effectLst/>
                <a:highlight>
                  <a:srgbClr val="FFFF00"/>
                </a:highlight>
                <a:latin typeface="Times New Roman" panose="02020603050405020304" pitchFamily="18" charset="0"/>
                <a:cs typeface="Times New Roman" panose="02020603050405020304" pitchFamily="18" charset="0"/>
              </a:rPr>
              <a:t>LORD</a:t>
            </a:r>
            <a:r>
              <a:rPr lang="en-US" sz="2800" b="1" u="sng" dirty="0">
                <a:highlight>
                  <a:srgbClr val="FFFF00"/>
                </a:highlight>
                <a:latin typeface="Times New Roman" panose="02020603050405020304" pitchFamily="18" charset="0"/>
                <a:cs typeface="Times New Roman" panose="02020603050405020304" pitchFamily="18" charset="0"/>
              </a:rPr>
              <a:t> commanded you</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David was given the covenant promise that God would establish an eternal king and kingdom from David’s descendant – the “Son of David.”</a:t>
            </a:r>
          </a:p>
          <a:p>
            <a:pPr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cs typeface="Times New Roman" panose="02020603050405020304" pitchFamily="18" charset="0"/>
              </a:rPr>
              <a:t>King Saul is omitted from the royal line of kings from which God brought forth the Messiah – Matthew 1:23-38; Luke 3:23-38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1333404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93866"/>
          </a:xfrm>
          <a:prstGeom prst="rect">
            <a:avLst/>
          </a:prstGeom>
          <a:noFill/>
        </p:spPr>
        <p:txBody>
          <a:bodyPr wrap="square" rtlCol="0">
            <a:spAutoFit/>
          </a:bodyPr>
          <a:lstStyle/>
          <a:p>
            <a:pPr marR="0">
              <a:spcBef>
                <a:spcPts val="0"/>
              </a:spcBef>
              <a:spcAft>
                <a:spcPts val="0"/>
              </a:spcAft>
            </a:pPr>
            <a:r>
              <a:rPr lang="en-US" sz="2800" dirty="0">
                <a:latin typeface="Times New Roman" panose="02020603050405020304" pitchFamily="18" charset="0"/>
                <a:cs typeface="Times New Roman" panose="02020603050405020304" pitchFamily="18" charset="0"/>
              </a:rPr>
              <a:t>Kingdom of Christ has one king – Jesus Christ of the tribe of Judah – the Lion from the Tribe of Judah  Genesis 49:10; Revelation 5:5</a:t>
            </a: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Hebrews 7:14 </a:t>
            </a:r>
            <a:r>
              <a:rPr lang="en-US" sz="2800" dirty="0">
                <a:latin typeface="Times New Roman" panose="02020603050405020304" pitchFamily="18" charset="0"/>
                <a:cs typeface="Times New Roman" panose="02020603050405020304" pitchFamily="18" charset="0"/>
              </a:rPr>
              <a:t>For it is evident that our </a:t>
            </a:r>
            <a:r>
              <a:rPr lang="en-US" sz="2800" b="1" u="sng" dirty="0">
                <a:highlight>
                  <a:srgbClr val="FFFF00"/>
                </a:highlight>
                <a:latin typeface="Times New Roman" panose="02020603050405020304" pitchFamily="18" charset="0"/>
                <a:cs typeface="Times New Roman" panose="02020603050405020304" pitchFamily="18" charset="0"/>
              </a:rPr>
              <a:t>Lord was descended from Judah</a:t>
            </a:r>
            <a:r>
              <a:rPr lang="en-US" sz="2800" dirty="0">
                <a:latin typeface="Times New Roman" panose="02020603050405020304" pitchFamily="18" charset="0"/>
                <a:cs typeface="Times New Roman" panose="02020603050405020304" pitchFamily="18" charset="0"/>
              </a:rPr>
              <a:t>, a tribe with reference to which Moses spoke nothing concerning priests. </a:t>
            </a: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8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John 18:36-37</a:t>
            </a:r>
            <a:r>
              <a:rPr lang="en-US" sz="2800" baseline="30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Jesus answered,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world. …</a:t>
            </a:r>
            <a:r>
              <a:rPr lang="en-US" sz="2800" b="1" u="sng" dirty="0">
                <a:highlight>
                  <a:srgbClr val="FFFF00"/>
                </a:highlight>
                <a:latin typeface="Times New Roman" panose="02020603050405020304" pitchFamily="18" charset="0"/>
                <a:cs typeface="Times New Roman" panose="02020603050405020304" pitchFamily="18" charset="0"/>
              </a:rPr>
              <a:t>My kingdom </a:t>
            </a:r>
            <a:r>
              <a:rPr lang="en-US" sz="2800" dirty="0">
                <a:latin typeface="Times New Roman" panose="02020603050405020304" pitchFamily="18" charset="0"/>
                <a:cs typeface="Times New Roman" panose="02020603050405020304" pitchFamily="18" charset="0"/>
              </a:rPr>
              <a:t>is not of this realm." </a:t>
            </a:r>
            <a:r>
              <a:rPr lang="en-US" sz="2800" baseline="30000" dirty="0">
                <a:latin typeface="Times New Roman" panose="02020603050405020304" pitchFamily="18" charset="0"/>
                <a:cs typeface="Times New Roman" panose="02020603050405020304" pitchFamily="18" charset="0"/>
              </a:rPr>
              <a:t>37 </a:t>
            </a:r>
            <a:r>
              <a:rPr lang="en-US" sz="2800" dirty="0">
                <a:latin typeface="Times New Roman" panose="02020603050405020304" pitchFamily="18" charset="0"/>
                <a:cs typeface="Times New Roman" panose="02020603050405020304" pitchFamily="18" charset="0"/>
              </a:rPr>
              <a:t> Therefore Pilate said to Him, "So You are a king?" Jesus answered, "You say </a:t>
            </a:r>
            <a:r>
              <a:rPr lang="en-US" sz="2800" i="1" dirty="0">
                <a:latin typeface="Times New Roman" panose="02020603050405020304" pitchFamily="18" charset="0"/>
                <a:cs typeface="Times New Roman" panose="02020603050405020304" pitchFamily="18" charset="0"/>
              </a:rPr>
              <a:t>correctly</a:t>
            </a:r>
            <a:r>
              <a:rPr lang="en-US" sz="2800" dirty="0">
                <a:latin typeface="Times New Roman" panose="02020603050405020304" pitchFamily="18" charset="0"/>
                <a:cs typeface="Times New Roman" panose="02020603050405020304" pitchFamily="18" charset="0"/>
              </a:rPr>
              <a:t> that </a:t>
            </a:r>
            <a:r>
              <a:rPr lang="en-US" sz="2800" b="1" u="sng" dirty="0">
                <a:highlight>
                  <a:srgbClr val="FFFF00"/>
                </a:highlight>
                <a:latin typeface="Times New Roman" panose="02020603050405020304" pitchFamily="18" charset="0"/>
                <a:cs typeface="Times New Roman" panose="02020603050405020304" pitchFamily="18" charset="0"/>
              </a:rPr>
              <a:t>I am a king</a:t>
            </a:r>
            <a:r>
              <a:rPr lang="en-US" sz="2800" dirty="0">
                <a:latin typeface="Times New Roman" panose="02020603050405020304" pitchFamily="18" charset="0"/>
                <a:cs typeface="Times New Roman" panose="02020603050405020304" pitchFamily="18" charset="0"/>
              </a:rPr>
              <a:t>. …</a:t>
            </a:r>
          </a:p>
          <a:p>
            <a:pPr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0"/>
              </a:spcAft>
            </a:pPr>
            <a:r>
              <a:rPr lang="en-US" sz="2800" b="1" dirty="0">
                <a:latin typeface="Times New Roman" panose="02020603050405020304" pitchFamily="18" charset="0"/>
                <a:cs typeface="Times New Roman" panose="02020603050405020304" pitchFamily="18" charset="0"/>
              </a:rPr>
              <a:t>1 Timothy 6:15 ...</a:t>
            </a:r>
            <a:r>
              <a:rPr lang="en-US" sz="2800" dirty="0">
                <a:latin typeface="Times New Roman" panose="02020603050405020304" pitchFamily="18" charset="0"/>
                <a:cs typeface="Times New Roman" panose="02020603050405020304" pitchFamily="18" charset="0"/>
              </a:rPr>
              <a:t>He who is the blessed and only Sovereign, the </a:t>
            </a:r>
            <a:r>
              <a:rPr lang="en-US" sz="2800" b="1" u="sng" dirty="0">
                <a:highlight>
                  <a:srgbClr val="FFFF00"/>
                </a:highlight>
                <a:latin typeface="Times New Roman" panose="02020603050405020304" pitchFamily="18" charset="0"/>
                <a:cs typeface="Times New Roman" panose="02020603050405020304" pitchFamily="18" charset="0"/>
              </a:rPr>
              <a:t>King of kings and Lord of lords</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Kingdom of Israel and Kingdom of Christ</a:t>
            </a:r>
          </a:p>
        </p:txBody>
      </p:sp>
    </p:spTree>
    <p:extLst>
      <p:ext uri="{BB962C8B-B14F-4D97-AF65-F5344CB8AC3E}">
        <p14:creationId xmlns:p14="http://schemas.microsoft.com/office/powerpoint/2010/main" val="3783777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262979"/>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As King, God granted a throne to sit upon and reign</a:t>
            </a: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latin typeface="Times New Roman" panose="02020603050405020304" pitchFamily="18" charset="0"/>
                <a:cs typeface="Times New Roman" panose="02020603050405020304" pitchFamily="18" charset="0"/>
              </a:rPr>
              <a:t>Luke 1:32-33</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Lord God will </a:t>
            </a:r>
            <a:r>
              <a:rPr lang="en-US" sz="2400" b="1" u="sng" dirty="0">
                <a:latin typeface="Times New Roman" panose="02020603050405020304" pitchFamily="18" charset="0"/>
                <a:cs typeface="Times New Roman" panose="02020603050405020304" pitchFamily="18" charset="0"/>
              </a:rPr>
              <a:t>give Him </a:t>
            </a:r>
            <a:r>
              <a:rPr lang="en-US" sz="2400" b="1" u="sng" dirty="0">
                <a:highlight>
                  <a:srgbClr val="FFFF00"/>
                </a:highlight>
                <a:latin typeface="Times New Roman" panose="02020603050405020304" pitchFamily="18" charset="0"/>
                <a:cs typeface="Times New Roman" panose="02020603050405020304" pitchFamily="18" charset="0"/>
              </a:rPr>
              <a:t>the throne </a:t>
            </a:r>
            <a:r>
              <a:rPr lang="en-US" sz="2400" b="1" u="sng" dirty="0">
                <a:latin typeface="Times New Roman" panose="02020603050405020304" pitchFamily="18" charset="0"/>
                <a:cs typeface="Times New Roman" panose="02020603050405020304" pitchFamily="18" charset="0"/>
              </a:rPr>
              <a:t>of His father David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33 </a:t>
            </a:r>
            <a:r>
              <a:rPr lang="en-US" sz="2400" dirty="0">
                <a:latin typeface="Times New Roman" panose="02020603050405020304" pitchFamily="18" charset="0"/>
                <a:cs typeface="Times New Roman" panose="02020603050405020304" pitchFamily="18" charset="0"/>
              </a:rPr>
              <a:t> and </a:t>
            </a:r>
            <a:r>
              <a:rPr lang="en-US" sz="2400" b="1" u="sng" dirty="0">
                <a:latin typeface="Times New Roman" panose="02020603050405020304" pitchFamily="18" charset="0"/>
                <a:cs typeface="Times New Roman" panose="02020603050405020304" pitchFamily="18" charset="0"/>
              </a:rPr>
              <a:t>He will reign </a:t>
            </a:r>
            <a:r>
              <a:rPr lang="en-US" sz="2400" dirty="0">
                <a:latin typeface="Times New Roman" panose="02020603050405020304" pitchFamily="18" charset="0"/>
                <a:cs typeface="Times New Roman" panose="02020603050405020304" pitchFamily="18" charset="0"/>
              </a:rPr>
              <a:t>over the house of Jacob </a:t>
            </a:r>
            <a:r>
              <a:rPr lang="en-US" sz="2400" b="1" u="sng" dirty="0">
                <a:latin typeface="Times New Roman" panose="02020603050405020304" pitchFamily="18" charset="0"/>
                <a:cs typeface="Times New Roman" panose="02020603050405020304" pitchFamily="18" charset="0"/>
              </a:rPr>
              <a:t>forever</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His kingdom will have no end</a:t>
            </a:r>
            <a:r>
              <a:rPr lang="en-US" sz="240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a:p>
            <a:pPr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But of the </a:t>
            </a:r>
            <a:r>
              <a:rPr lang="en-US" sz="2400" b="1" u="sng" dirty="0">
                <a:highlight>
                  <a:srgbClr val="FF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b="1" i="1" u="sng" dirty="0">
                <a:highlight>
                  <a:srgbClr val="FFFF00"/>
                </a:highlight>
                <a:latin typeface="Times New Roman" panose="02020603050405020304" pitchFamily="18" charset="0"/>
                <a:cs typeface="Times New Roman" panose="02020603050405020304" pitchFamily="18" charset="0"/>
              </a:rPr>
              <a:t>He</a:t>
            </a:r>
            <a:r>
              <a:rPr lang="en-US" sz="2400" i="1" dirty="0">
                <a:latin typeface="Times New Roman" panose="02020603050405020304" pitchFamily="18" charset="0"/>
                <a:cs typeface="Times New Roman" panose="02020603050405020304" pitchFamily="18" charset="0"/>
              </a:rPr>
              <a:t> (God) says,</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THRONE</a:t>
            </a:r>
            <a:r>
              <a:rPr lang="en-US" sz="2400" dirty="0">
                <a:latin typeface="Times New Roman" panose="02020603050405020304" pitchFamily="18" charset="0"/>
                <a:cs typeface="Times New Roman" panose="02020603050405020304" pitchFamily="18" charset="0"/>
              </a:rPr>
              <a:t>, O </a:t>
            </a:r>
            <a:r>
              <a:rPr lang="en-US" sz="2400" cap="small" dirty="0">
                <a:effectLst/>
                <a:latin typeface="Times New Roman" panose="02020603050405020304" pitchFamily="18" charset="0"/>
                <a:cs typeface="Times New Roman" panose="02020603050405020304" pitchFamily="18" charset="0"/>
              </a:rPr>
              <a:t>GOD</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IS FOREVER AND EVER</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AND THE RIGHTEOUS SCEPTER IS THE </a:t>
            </a:r>
            <a:r>
              <a:rPr lang="en-US" sz="2400" b="1" u="sng" cap="small" dirty="0">
                <a:effectLst/>
                <a:highlight>
                  <a:srgbClr val="00FF00"/>
                </a:highlight>
                <a:latin typeface="Times New Roman" panose="02020603050405020304" pitchFamily="18" charset="0"/>
                <a:cs typeface="Times New Roman" panose="02020603050405020304" pitchFamily="18" charset="0"/>
              </a:rPr>
              <a:t>SCEPTER</a:t>
            </a:r>
            <a:r>
              <a:rPr lang="en-US" sz="2400" b="1" u="sng" cap="small" dirty="0">
                <a:effectLst/>
                <a:highlight>
                  <a:srgbClr val="FFFF00"/>
                </a:highlight>
                <a:latin typeface="Times New Roman" panose="02020603050405020304" pitchFamily="18" charset="0"/>
                <a:cs typeface="Times New Roman" panose="02020603050405020304" pitchFamily="18" charset="0"/>
              </a:rPr>
              <a:t>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HIS KINGDOM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49:10</a:t>
            </a:r>
            <a:r>
              <a:rPr lang="en-US" sz="2400" dirty="0">
                <a:latin typeface="Times New Roman" panose="02020603050405020304" pitchFamily="18" charset="0"/>
                <a:cs typeface="Times New Roman" panose="02020603050405020304" pitchFamily="18" charset="0"/>
              </a:rPr>
              <a:t> The </a:t>
            </a:r>
            <a:r>
              <a:rPr lang="en-US" sz="2400" b="1" u="sng" dirty="0">
                <a:highlight>
                  <a:srgbClr val="00FF00"/>
                </a:highlight>
                <a:latin typeface="Times New Roman" panose="02020603050405020304" pitchFamily="18" charset="0"/>
                <a:cs typeface="Times New Roman" panose="02020603050405020304" pitchFamily="18" charset="0"/>
              </a:rPr>
              <a:t>scepter</a:t>
            </a:r>
            <a:r>
              <a:rPr lang="en-US" sz="2400" b="1" u="sng" dirty="0">
                <a:latin typeface="Times New Roman" panose="02020603050405020304" pitchFamily="18" charset="0"/>
                <a:cs typeface="Times New Roman" panose="02020603050405020304" pitchFamily="18" charset="0"/>
              </a:rPr>
              <a:t> shall not depart </a:t>
            </a:r>
            <a:r>
              <a:rPr lang="en-US" sz="2400" dirty="0">
                <a:latin typeface="Times New Roman" panose="02020603050405020304" pitchFamily="18" charset="0"/>
                <a:cs typeface="Times New Roman" panose="02020603050405020304" pitchFamily="18" charset="0"/>
              </a:rPr>
              <a:t>from Judah, Nor the </a:t>
            </a:r>
            <a:r>
              <a:rPr lang="en-US" sz="2400" b="1" u="sng" dirty="0">
                <a:latin typeface="Times New Roman" panose="02020603050405020304" pitchFamily="18" charset="0"/>
                <a:cs typeface="Times New Roman" panose="02020603050405020304" pitchFamily="18" charset="0"/>
              </a:rPr>
              <a:t>ruler's staff </a:t>
            </a:r>
            <a:r>
              <a:rPr lang="en-US" sz="2400" dirty="0">
                <a:latin typeface="Times New Roman" panose="02020603050405020304" pitchFamily="18" charset="0"/>
                <a:cs typeface="Times New Roman" panose="02020603050405020304" pitchFamily="18" charset="0"/>
              </a:rPr>
              <a:t>from between his feet, </a:t>
            </a:r>
            <a:r>
              <a:rPr lang="en-US" sz="2400" b="1" u="sng" dirty="0">
                <a:latin typeface="Times New Roman" panose="02020603050405020304" pitchFamily="18" charset="0"/>
                <a:cs typeface="Times New Roman" panose="02020603050405020304" pitchFamily="18" charset="0"/>
              </a:rPr>
              <a:t>Until Shiloh comes</a:t>
            </a:r>
            <a:r>
              <a:rPr lang="en-US" sz="2400" dirty="0">
                <a:latin typeface="Times New Roman" panose="02020603050405020304" pitchFamily="18" charset="0"/>
                <a:cs typeface="Times New Roman" panose="02020603050405020304" pitchFamily="18" charset="0"/>
              </a:rPr>
              <a:t>, And to him </a:t>
            </a:r>
            <a:r>
              <a:rPr lang="en-US" sz="2400" i="1" dirty="0">
                <a:latin typeface="Times New Roman" panose="02020603050405020304" pitchFamily="18" charset="0"/>
                <a:cs typeface="Times New Roman" panose="02020603050405020304" pitchFamily="18" charset="0"/>
              </a:rPr>
              <a:t>shall be</a:t>
            </a:r>
            <a:r>
              <a:rPr lang="en-US" sz="2400" dirty="0">
                <a:latin typeface="Times New Roman" panose="02020603050405020304" pitchFamily="18" charset="0"/>
                <a:cs typeface="Times New Roman" panose="02020603050405020304" pitchFamily="18" charset="0"/>
              </a:rPr>
              <a:t> the </a:t>
            </a:r>
            <a:r>
              <a:rPr lang="en-US" sz="2400" b="1" u="sng" dirty="0">
                <a:latin typeface="Times New Roman" panose="02020603050405020304" pitchFamily="18" charset="0"/>
                <a:cs typeface="Times New Roman" panose="02020603050405020304" pitchFamily="18" charset="0"/>
              </a:rPr>
              <a:t>obedience of the peoples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22:1</a:t>
            </a:r>
            <a:r>
              <a:rPr lang="en-US" sz="2400" dirty="0">
                <a:latin typeface="Times New Roman" panose="02020603050405020304" pitchFamily="18" charset="0"/>
                <a:cs typeface="Times New Roman" panose="02020603050405020304" pitchFamily="18" charset="0"/>
              </a:rPr>
              <a:t>… the </a:t>
            </a:r>
            <a:r>
              <a:rPr lang="en-US" sz="2400" b="1" u="sng" dirty="0">
                <a:highlight>
                  <a:srgbClr val="FFFF00"/>
                </a:highlight>
                <a:latin typeface="Times New Roman" panose="02020603050405020304" pitchFamily="18" charset="0"/>
                <a:cs typeface="Times New Roman" panose="02020603050405020304" pitchFamily="18" charset="0"/>
              </a:rPr>
              <a:t>throne of God and of the Lamb</a:t>
            </a:r>
            <a:r>
              <a:rPr lang="en-US" sz="2400" dirty="0">
                <a:latin typeface="Times New Roman" panose="02020603050405020304" pitchFamily="18" charset="0"/>
                <a:cs typeface="Times New Roman" panose="02020603050405020304" pitchFamily="18" charset="0"/>
              </a:rPr>
              <a:t> will be in </a:t>
            </a:r>
            <a:r>
              <a:rPr lang="en-US" sz="2400" b="1" u="sng" dirty="0">
                <a:highlight>
                  <a:srgbClr val="FFFF00"/>
                </a:highlight>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(heavenly city of the New Jerusalem)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646700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6001643"/>
          </a:xfrm>
          <a:prstGeom prst="rect">
            <a:avLst/>
          </a:prstGeom>
          <a:noFill/>
        </p:spPr>
        <p:txBody>
          <a:bodyPr wrap="square" rtlCol="0">
            <a:spAutoFit/>
          </a:bodyPr>
          <a:lstStyle/>
          <a:p>
            <a:pPr marR="0">
              <a:spcBef>
                <a:spcPts val="0"/>
              </a:spcBef>
              <a:spcAft>
                <a:spcPts val="0"/>
              </a:spcAft>
            </a:pPr>
            <a:r>
              <a:rPr lang="en-US" sz="2400" b="1" dirty="0">
                <a:latin typeface="Times New Roman" panose="02020603050405020304" pitchFamily="18" charset="0"/>
                <a:cs typeface="Times New Roman" panose="02020603050405020304" pitchFamily="18" charset="0"/>
              </a:rPr>
              <a:t>However, God has granted His other sons reigning authority</a:t>
            </a:r>
          </a:p>
          <a:p>
            <a:pPr marR="0">
              <a:spcBef>
                <a:spcPts val="0"/>
              </a:spcBef>
              <a:spcAft>
                <a:spcPts val="0"/>
              </a:spcAft>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1:5-6 … </a:t>
            </a:r>
            <a:r>
              <a:rPr lang="en-US" sz="2400" b="1" u="sng" dirty="0">
                <a:latin typeface="Times New Roman" panose="02020603050405020304" pitchFamily="18" charset="0"/>
                <a:cs typeface="Times New Roman" panose="02020603050405020304" pitchFamily="18" charset="0"/>
              </a:rPr>
              <a:t>Jesus Christ</a:t>
            </a:r>
            <a:r>
              <a:rPr lang="en-US" sz="2400" dirty="0">
                <a:latin typeface="Times New Roman" panose="02020603050405020304" pitchFamily="18" charset="0"/>
                <a:cs typeface="Times New Roman" panose="02020603050405020304" pitchFamily="18" charset="0"/>
              </a:rPr>
              <a:t>, …To Him who loves us and washed us from our sins by His blood—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and He has made us </a:t>
            </a:r>
            <a:r>
              <a:rPr lang="en-US" sz="2400" i="1" dirty="0">
                <a:latin typeface="Times New Roman" panose="02020603050405020304" pitchFamily="18" charset="0"/>
                <a:cs typeface="Times New Roman" panose="02020603050405020304" pitchFamily="18" charset="0"/>
              </a:rPr>
              <a:t>to be</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a kingdom</a:t>
            </a:r>
            <a:r>
              <a:rPr lang="en-US" sz="2400" dirty="0">
                <a:latin typeface="Times New Roman" panose="02020603050405020304" pitchFamily="18" charset="0"/>
                <a:cs typeface="Times New Roman" panose="02020603050405020304" pitchFamily="18" charset="0"/>
              </a:rPr>
              <a:t>, priests</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Timothy 2:12 </a:t>
            </a:r>
            <a:r>
              <a:rPr lang="en-US" sz="2400" dirty="0">
                <a:latin typeface="Times New Roman" panose="02020603050405020304" pitchFamily="18" charset="0"/>
                <a:cs typeface="Times New Roman" panose="02020603050405020304" pitchFamily="18" charset="0"/>
              </a:rPr>
              <a:t>If </a:t>
            </a:r>
            <a:r>
              <a:rPr lang="en-US" sz="2400" b="1" u="sng" dirty="0">
                <a:highlight>
                  <a:srgbClr val="FFFF00"/>
                </a:highlight>
                <a:latin typeface="Times New Roman" panose="02020603050405020304" pitchFamily="18" charset="0"/>
                <a:cs typeface="Times New Roman" panose="02020603050405020304" pitchFamily="18" charset="0"/>
              </a:rPr>
              <a:t>we</a:t>
            </a:r>
            <a:r>
              <a:rPr lang="en-US" sz="2400" dirty="0">
                <a:latin typeface="Times New Roman" panose="02020603050405020304" pitchFamily="18" charset="0"/>
                <a:cs typeface="Times New Roman" panose="02020603050405020304" pitchFamily="18" charset="0"/>
              </a:rPr>
              <a:t> endure, we will also </a:t>
            </a:r>
            <a:r>
              <a:rPr lang="en-US" sz="2400" b="1" u="sng" dirty="0">
                <a:highlight>
                  <a:srgbClr val="FFFF00"/>
                </a:highlight>
                <a:latin typeface="Times New Roman" panose="02020603050405020304" pitchFamily="18" charset="0"/>
                <a:cs typeface="Times New Roman" panose="02020603050405020304" pitchFamily="18" charset="0"/>
              </a:rPr>
              <a:t>reign</a:t>
            </a:r>
            <a:r>
              <a:rPr lang="en-US" sz="2400" dirty="0">
                <a:latin typeface="Times New Roman" panose="02020603050405020304" pitchFamily="18" charset="0"/>
                <a:cs typeface="Times New Roman" panose="02020603050405020304" pitchFamily="18" charset="0"/>
              </a:rPr>
              <a:t> with Him;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Revelation 22:3-5 </a:t>
            </a:r>
            <a:r>
              <a:rPr lang="en-US" sz="24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….and </a:t>
            </a:r>
            <a:r>
              <a:rPr lang="en-US" sz="24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basileia</a:t>
            </a:r>
            <a:r>
              <a:rPr lang="en-US" sz="24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2400" b="1" dirty="0">
                <a:effectLst/>
                <a:latin typeface="Times New Roman" panose="02020603050405020304" pitchFamily="18" charset="0"/>
                <a:cs typeface="Times New Roman" panose="02020603050405020304" pitchFamily="18" charset="0"/>
              </a:rPr>
              <a:t>Reign </a:t>
            </a:r>
            <a:r>
              <a:rPr lang="en-US" sz="2400" dirty="0">
                <a:effectLst/>
                <a:latin typeface="Times New Roman" panose="02020603050405020304" pitchFamily="18" charset="0"/>
                <a:cs typeface="Times New Roman" panose="02020603050405020304" pitchFamily="18" charset="0"/>
              </a:rPr>
              <a:t>(root word for kingdom)</a:t>
            </a:r>
            <a:br>
              <a:rPr lang="en-US" sz="2400" dirty="0">
                <a:effectLst/>
                <a:latin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basileuô</a:t>
            </a:r>
            <a:r>
              <a:rPr lang="en-US" sz="2400" dirty="0">
                <a:latin typeface="Times New Roman" panose="02020603050405020304" pitchFamily="18" charset="0"/>
                <a:cs typeface="Times New Roman" panose="02020603050405020304" pitchFamily="18" charset="0"/>
              </a:rPr>
              <a:t> – to be king, to reign</a:t>
            </a:r>
          </a:p>
          <a:p>
            <a:pPr marL="3429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Root </a:t>
            </a:r>
            <a:r>
              <a:rPr lang="en-US" sz="2400" b="1" dirty="0">
                <a:effectLst/>
                <a:latin typeface="Times New Roman" panose="02020603050405020304" pitchFamily="18" charset="0"/>
                <a:cs typeface="Times New Roman" panose="02020603050405020304" pitchFamily="18" charset="0"/>
              </a:rPr>
              <a:t>Greek Word: </a:t>
            </a:r>
            <a:r>
              <a:rPr lang="en-US" sz="2400" b="1" i="1" dirty="0">
                <a:effectLst/>
                <a:latin typeface="Times New Roman" panose="02020603050405020304" pitchFamily="18" charset="0"/>
                <a:cs typeface="Times New Roman" panose="02020603050405020304" pitchFamily="18" charset="0"/>
              </a:rPr>
              <a:t>basileus</a:t>
            </a:r>
            <a:r>
              <a:rPr lang="en-US" sz="2400" dirty="0">
                <a:effectLst/>
                <a:latin typeface="Times New Roman" panose="02020603050405020304" pitchFamily="18" charset="0"/>
                <a:cs typeface="Times New Roman" panose="02020603050405020304" pitchFamily="18" charset="0"/>
              </a:rPr>
              <a:t> – a king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3295809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3539430"/>
          </a:xfrm>
          <a:prstGeom prst="rect">
            <a:avLst/>
          </a:prstGeom>
          <a:noFill/>
        </p:spPr>
        <p:txBody>
          <a:bodyPr wrap="square" rtlCol="0">
            <a:spAutoFit/>
          </a:bodyPr>
          <a:lstStyle/>
          <a:p>
            <a:pPr marR="0">
              <a:spcBef>
                <a:spcPts val="0"/>
              </a:spcBef>
              <a:spcAft>
                <a:spcPts val="0"/>
              </a:spcAft>
            </a:pPr>
            <a:r>
              <a:rPr lang="en-US" sz="3200" b="1" dirty="0">
                <a:latin typeface="Times New Roman" panose="02020603050405020304" pitchFamily="18" charset="0"/>
                <a:cs typeface="Times New Roman" panose="02020603050405020304" pitchFamily="18" charset="0"/>
              </a:rPr>
              <a:t>Thus, as God has granted Jesus Christ the right to sit on His throne, Christ grants to us the right to sit with Him on His throne</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3:21 </a:t>
            </a:r>
            <a:r>
              <a:rPr lang="en-US" sz="3200" b="1" u="sng" dirty="0">
                <a:highlight>
                  <a:srgbClr val="FFFF00"/>
                </a:highlight>
                <a:latin typeface="Times New Roman" panose="02020603050405020304" pitchFamily="18" charset="0"/>
                <a:cs typeface="Times New Roman" panose="02020603050405020304" pitchFamily="18" charset="0"/>
              </a:rPr>
              <a:t>'He who overcomes</a:t>
            </a:r>
            <a:r>
              <a:rPr lang="en-US" sz="3200" dirty="0">
                <a:latin typeface="Times New Roman" panose="02020603050405020304" pitchFamily="18" charset="0"/>
                <a:cs typeface="Times New Roman" panose="02020603050405020304" pitchFamily="18" charset="0"/>
              </a:rPr>
              <a:t>, I will grant to him to </a:t>
            </a:r>
            <a:r>
              <a:rPr lang="en-US" sz="3200" b="1" u="sng" dirty="0">
                <a:highlight>
                  <a:srgbClr val="FFFF00"/>
                </a:highlight>
                <a:latin typeface="Times New Roman" panose="02020603050405020304" pitchFamily="18" charset="0"/>
                <a:cs typeface="Times New Roman" panose="02020603050405020304" pitchFamily="18" charset="0"/>
              </a:rPr>
              <a:t>sit down with Me on My throne</a:t>
            </a:r>
            <a:r>
              <a:rPr lang="en-US" sz="3200" dirty="0">
                <a:highlight>
                  <a:srgbClr val="FFFF00"/>
                </a:highligh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as I also overcame and sat down with My Father on His throne.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1814633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Levi – the Tribe of Priests</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912761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705311"/>
            <a:ext cx="11644370" cy="5940088"/>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Galatians 3:24-25</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(Concerning the preparatory nature of the Law of Moses) Therefore the Law has become </a:t>
            </a:r>
            <a:r>
              <a:rPr lang="en-US" sz="2000" b="1" u="sng" dirty="0">
                <a:latin typeface="Times New Roman" panose="02020603050405020304" pitchFamily="18" charset="0"/>
                <a:cs typeface="Times New Roman" panose="02020603050405020304" pitchFamily="18" charset="0"/>
              </a:rPr>
              <a:t>our tutor </a:t>
            </a:r>
            <a:r>
              <a:rPr lang="en-US" sz="2000" b="1" i="1" u="sng" dirty="0">
                <a:latin typeface="Times New Roman" panose="02020603050405020304" pitchFamily="18" charset="0"/>
                <a:cs typeface="Times New Roman" panose="02020603050405020304" pitchFamily="18" charset="0"/>
              </a:rPr>
              <a:t>to lead us</a:t>
            </a:r>
            <a:r>
              <a:rPr lang="en-US" sz="2000" b="1" u="sng" dirty="0">
                <a:latin typeface="Times New Roman" panose="02020603050405020304" pitchFamily="18" charset="0"/>
                <a:cs typeface="Times New Roman" panose="02020603050405020304" pitchFamily="18" charset="0"/>
              </a:rPr>
              <a:t> to Christ</a:t>
            </a:r>
            <a:r>
              <a:rPr lang="en-US" sz="2000" dirty="0">
                <a:latin typeface="Times New Roman" panose="02020603050405020304" pitchFamily="18" charset="0"/>
                <a:cs typeface="Times New Roman" panose="02020603050405020304" pitchFamily="18" charset="0"/>
              </a:rPr>
              <a:t>, so that we may be justified by faith. </a:t>
            </a:r>
            <a:r>
              <a:rPr lang="en-US" sz="2000" baseline="30000" dirty="0">
                <a:latin typeface="Times New Roman" panose="02020603050405020304" pitchFamily="18" charset="0"/>
                <a:cs typeface="Times New Roman" panose="02020603050405020304" pitchFamily="18" charset="0"/>
              </a:rPr>
              <a:t>25 </a:t>
            </a:r>
            <a:r>
              <a:rPr lang="en-US" sz="2000" dirty="0">
                <a:latin typeface="Times New Roman" panose="02020603050405020304" pitchFamily="18" charset="0"/>
                <a:cs typeface="Times New Roman" panose="02020603050405020304" pitchFamily="18" charset="0"/>
              </a:rPr>
              <a:t> But now that faith has come, </a:t>
            </a:r>
            <a:r>
              <a:rPr lang="en-US" sz="2000" b="1" u="sng" dirty="0">
                <a:latin typeface="Times New Roman" panose="02020603050405020304" pitchFamily="18" charset="0"/>
                <a:cs typeface="Times New Roman" panose="02020603050405020304" pitchFamily="18" charset="0"/>
              </a:rPr>
              <a:t>we are no longer under a tutor</a:t>
            </a:r>
            <a:r>
              <a:rPr lang="en-US" sz="2000" dirty="0">
                <a:latin typeface="Times New Roman" panose="02020603050405020304" pitchFamily="18"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a:t>
            </a:r>
            <a:r>
              <a:rPr lang="en-US" sz="2000" b="1" dirty="0">
                <a:highlight>
                  <a:srgbClr val="00FF00"/>
                </a:highlight>
                <a:latin typeface="Times New Roman" panose="02020603050405020304" pitchFamily="18" charset="0"/>
                <a:cs typeface="Times New Roman" panose="02020603050405020304" pitchFamily="18" charset="0"/>
              </a:rPr>
              <a:t>Why?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we know faith has come?  </a:t>
            </a:r>
            <a:r>
              <a:rPr lang="en-US" sz="2000" b="1" dirty="0">
                <a:highlight>
                  <a:srgbClr val="00FF00"/>
                </a:highlight>
                <a:latin typeface="Times New Roman" panose="02020603050405020304" pitchFamily="18" charset="0"/>
                <a:cs typeface="Times New Roman" panose="02020603050405020304" pitchFamily="18" charset="0"/>
              </a:rPr>
              <a:t>Because….</a:t>
            </a:r>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3:26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you are all sons of God</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through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faith in Christ Jesus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sons of God?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marR="0">
              <a:spcBef>
                <a:spcPts val="0"/>
              </a:spcBef>
              <a:spcAft>
                <a:spcPts val="0"/>
              </a:spcAft>
            </a:pP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Galatians 3:27 </a:t>
            </a:r>
            <a:r>
              <a:rPr lang="en-US" sz="20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For</a:t>
            </a:r>
            <a:r>
              <a:rPr lang="en-US" sz="2000"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all of you who were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baptized into Christ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put on</a:t>
            </a:r>
            <a:r>
              <a:rPr lang="en-US" sz="2000" b="1" u="sng"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C</a:t>
            </a:r>
            <a:r>
              <a:rPr lang="en-US" sz="20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hrist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28600" marR="0">
              <a:spcBef>
                <a:spcPts val="0"/>
              </a:spcBef>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Question: Why?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How do we know we are in Christ? </a:t>
            </a:r>
            <a:r>
              <a:rPr lang="en-US" sz="20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Because….</a:t>
            </a:r>
          </a:p>
          <a:p>
            <a:pPr marL="228600"/>
            <a:endParaRPr lang="en-US" sz="2000" b="1" dirty="0">
              <a:highlight>
                <a:srgbClr val="00FF00"/>
              </a:highlight>
              <a:latin typeface="Times New Roman" panose="02020603050405020304" pitchFamily="18" charset="0"/>
              <a:ea typeface="Calibri" panose="020F0502020204030204" pitchFamily="34" charset="0"/>
              <a:cs typeface="Times New Roman" panose="02020603050405020304" pitchFamily="18" charset="0"/>
            </a:endParaRPr>
          </a:p>
          <a:p>
            <a:pPr marL="228600"/>
            <a:r>
              <a:rPr lang="en-US" sz="2000" baseline="30000" dirty="0">
                <a:latin typeface="Times New Roman" panose="02020603050405020304" pitchFamily="18" charset="0"/>
                <a:cs typeface="Times New Roman" panose="02020603050405020304" pitchFamily="18" charset="0"/>
              </a:rPr>
              <a:t>28 </a:t>
            </a:r>
            <a:r>
              <a:rPr lang="en-US" sz="2000" dirty="0">
                <a:latin typeface="Times New Roman" panose="02020603050405020304" pitchFamily="18" charset="0"/>
                <a:cs typeface="Times New Roman" panose="02020603050405020304" pitchFamily="18" charset="0"/>
              </a:rPr>
              <a:t> … </a:t>
            </a:r>
            <a:r>
              <a:rPr lang="en-US" sz="2000" b="1" dirty="0">
                <a:highlight>
                  <a:srgbClr val="00FF00"/>
                </a:highlight>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(Geek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gar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a:t>
            </a:r>
            <a:r>
              <a:rPr lang="en-US" sz="2000" b="1" u="sng" dirty="0">
                <a:highlight>
                  <a:srgbClr val="FFFF00"/>
                </a:highlight>
                <a:latin typeface="Times New Roman" panose="02020603050405020304" pitchFamily="18" charset="0"/>
                <a:cs typeface="Times New Roman" panose="02020603050405020304" pitchFamily="18" charset="0"/>
              </a:rPr>
              <a:t>you are all one in Christ Jesus</a:t>
            </a:r>
            <a:r>
              <a:rPr lang="en-US" sz="2000" dirty="0">
                <a:latin typeface="Times New Roman" panose="02020603050405020304" pitchFamily="18" charset="0"/>
                <a:cs typeface="Times New Roman" panose="02020603050405020304" pitchFamily="18" charset="0"/>
              </a:rPr>
              <a:t>.(the body of Christ which is the church) </a:t>
            </a:r>
            <a:r>
              <a:rPr lang="en-US" sz="2000" baseline="30000" dirty="0">
                <a:latin typeface="Times New Roman" panose="02020603050405020304" pitchFamily="18" charset="0"/>
                <a:cs typeface="Times New Roman" panose="02020603050405020304" pitchFamily="18" charset="0"/>
              </a:rPr>
              <a:t>29 </a:t>
            </a:r>
            <a:r>
              <a:rPr lang="en-US" sz="2000" dirty="0">
                <a:latin typeface="Times New Roman" panose="02020603050405020304" pitchFamily="18" charset="0"/>
                <a:cs typeface="Times New Roman" panose="02020603050405020304" pitchFamily="18" charset="0"/>
              </a:rPr>
              <a:t> And if </a:t>
            </a:r>
            <a:r>
              <a:rPr lang="en-US" sz="2000" b="1" u="sng" dirty="0">
                <a:highlight>
                  <a:srgbClr val="FFFF00"/>
                </a:highlight>
                <a:latin typeface="Times New Roman" panose="02020603050405020304" pitchFamily="18" charset="0"/>
                <a:cs typeface="Times New Roman" panose="02020603050405020304" pitchFamily="18" charset="0"/>
              </a:rPr>
              <a:t>you</a:t>
            </a:r>
            <a:r>
              <a:rPr lang="en-US" sz="2000" dirty="0">
                <a:highlight>
                  <a:srgbClr val="FFFF00"/>
                </a:highlight>
                <a:latin typeface="Times New Roman" panose="02020603050405020304" pitchFamily="18" charset="0"/>
                <a:cs typeface="Times New Roman" panose="02020603050405020304" pitchFamily="18" charset="0"/>
              </a:rPr>
              <a:t> </a:t>
            </a:r>
            <a:r>
              <a:rPr lang="en-US" sz="2000" b="1" u="sng" dirty="0">
                <a:highlight>
                  <a:srgbClr val="FFFF00"/>
                </a:highlight>
                <a:latin typeface="Times New Roman" panose="02020603050405020304" pitchFamily="18" charset="0"/>
                <a:cs typeface="Times New Roman" panose="02020603050405020304" pitchFamily="18" charset="0"/>
              </a:rPr>
              <a:t>belong to Christ</a:t>
            </a:r>
            <a:r>
              <a:rPr lang="en-US" sz="2000" dirty="0">
                <a:latin typeface="Times New Roman" panose="02020603050405020304" pitchFamily="18" charset="0"/>
                <a:cs typeface="Times New Roman" panose="02020603050405020304" pitchFamily="18" charset="0"/>
              </a:rPr>
              <a:t> (church belongs to Christ), then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Abraham's descendants</a:t>
            </a:r>
            <a:r>
              <a:rPr lang="en-US" sz="2000" dirty="0">
                <a:latin typeface="Times New Roman" panose="02020603050405020304" pitchFamily="18" charset="0"/>
                <a:cs typeface="Times New Roman" panose="02020603050405020304" pitchFamily="18" charset="0"/>
              </a:rPr>
              <a:t>, </a:t>
            </a:r>
            <a:r>
              <a:rPr lang="en-US" sz="2000" b="1" u="sng" dirty="0">
                <a:highlight>
                  <a:srgbClr val="00FF00"/>
                </a:highlight>
                <a:latin typeface="Times New Roman" panose="02020603050405020304" pitchFamily="18" charset="0"/>
                <a:cs typeface="Times New Roman" panose="02020603050405020304" pitchFamily="18" charset="0"/>
              </a:rPr>
              <a:t>heirs according to promise</a:t>
            </a:r>
            <a:r>
              <a:rPr lang="en-US" sz="2000" dirty="0">
                <a:latin typeface="Times New Roman" panose="02020603050405020304" pitchFamily="18" charset="0"/>
                <a:cs typeface="Times New Roman" panose="02020603050405020304" pitchFamily="18" charset="0"/>
              </a:rPr>
              <a:t>. (Promise is eternal life – Titus 1:2; Christ is the promised blessing – Galatians 3:16)</a:t>
            </a:r>
          </a:p>
          <a:p>
            <a:pPr marL="228600"/>
            <a:endParaRPr lang="en-US" sz="2000" dirty="0">
              <a:latin typeface="Times New Roman" panose="02020603050405020304" pitchFamily="18" charset="0"/>
              <a:cs typeface="Times New Roman" panose="02020603050405020304" pitchFamily="18" charset="0"/>
            </a:endParaRPr>
          </a:p>
          <a:p>
            <a:pPr marL="228600"/>
            <a:r>
              <a:rPr lang="en-US" sz="2000" b="1" dirty="0">
                <a:latin typeface="Times New Roman" panose="02020603050405020304" pitchFamily="18" charset="0"/>
                <a:cs typeface="Times New Roman" panose="02020603050405020304" pitchFamily="18" charset="0"/>
              </a:rPr>
              <a:t>Galatians 4:28</a:t>
            </a:r>
            <a:r>
              <a:rPr lang="en-US" sz="2000" baseline="30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And </a:t>
            </a:r>
            <a:r>
              <a:rPr lang="en-US" sz="2000" b="1" u="sng" dirty="0">
                <a:highlight>
                  <a:srgbClr val="00FF00"/>
                </a:highlight>
                <a:latin typeface="Times New Roman" panose="02020603050405020304" pitchFamily="18" charset="0"/>
                <a:cs typeface="Times New Roman" panose="02020603050405020304" pitchFamily="18" charset="0"/>
              </a:rPr>
              <a:t>you</a:t>
            </a:r>
            <a:r>
              <a:rPr lang="en-US" sz="2000" dirty="0">
                <a:latin typeface="Times New Roman" panose="02020603050405020304" pitchFamily="18" charset="0"/>
                <a:cs typeface="Times New Roman" panose="02020603050405020304" pitchFamily="18" charset="0"/>
              </a:rPr>
              <a:t> brethren, like </a:t>
            </a:r>
            <a:r>
              <a:rPr lang="en-US" sz="2000" b="1" u="sng" dirty="0">
                <a:highlight>
                  <a:srgbClr val="00FF00"/>
                </a:highlight>
                <a:latin typeface="Times New Roman" panose="02020603050405020304" pitchFamily="18" charset="0"/>
                <a:cs typeface="Times New Roman" panose="02020603050405020304" pitchFamily="18" charset="0"/>
              </a:rPr>
              <a:t>Isaac</a:t>
            </a:r>
            <a:r>
              <a:rPr lang="en-US" sz="2000" dirty="0">
                <a:latin typeface="Times New Roman" panose="02020603050405020304" pitchFamily="18" charset="0"/>
                <a:cs typeface="Times New Roman" panose="02020603050405020304" pitchFamily="18" charset="0"/>
              </a:rPr>
              <a:t>, are </a:t>
            </a:r>
            <a:r>
              <a:rPr lang="en-US" sz="2000" b="1" u="sng" dirty="0">
                <a:highlight>
                  <a:srgbClr val="00FF00"/>
                </a:highlight>
                <a:latin typeface="Times New Roman" panose="02020603050405020304" pitchFamily="18" charset="0"/>
                <a:cs typeface="Times New Roman" panose="02020603050405020304" pitchFamily="18" charset="0"/>
              </a:rPr>
              <a:t>children of promise</a:t>
            </a:r>
            <a:r>
              <a:rPr lang="en-US" sz="2000" dirty="0"/>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120536"/>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242390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529719"/>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Genesis 46:11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sons of </a:t>
            </a:r>
            <a:r>
              <a:rPr lang="en-US" sz="2400" b="1" u="sng"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Levi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Gershon,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Merari.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6:18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sons of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Kohath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Izhar and Hebron and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Uzziel</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Exodus 6:20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Amram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married his father's sister Jochebed, and she bore him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Aaron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Moses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Exodus 28:1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(God speaking to Moses)</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"Then bring near to yourself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Aaron</a:t>
            </a: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 your brother</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his sons</a:t>
            </a:r>
            <a:r>
              <a:rPr lang="en-US" sz="24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with him, from among the sons of Israel, </a:t>
            </a:r>
            <a:r>
              <a:rPr lang="en-US" sz="2400" b="1" u="sng"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minister as priest to Me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kings came from the Tribe of Levi</a:t>
            </a:r>
          </a:p>
          <a:p>
            <a:pPr marL="342900" marR="0" indent="-342900">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priest was allowed to serve as king over Israel or to perform the duties of a king</a:t>
            </a:r>
            <a:endParaRPr lang="en-US" sz="20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cxnSp>
        <p:nvCxnSpPr>
          <p:cNvPr id="5" name="Straight Arrow Connector 4">
            <a:extLst>
              <a:ext uri="{FF2B5EF4-FFF2-40B4-BE49-F238E27FC236}">
                <a16:creationId xmlns:a16="http://schemas.microsoft.com/office/drawing/2014/main" id="{07037FE3-10FC-CC31-8BE0-9E86345FD34C}"/>
              </a:ext>
            </a:extLst>
          </p:cNvPr>
          <p:cNvCxnSpPr/>
          <p:nvPr/>
        </p:nvCxnSpPr>
        <p:spPr>
          <a:xfrm flipH="1">
            <a:off x="4175760" y="124968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9EF1ECB-A524-60A1-76FA-CAD33472DB36}"/>
              </a:ext>
            </a:extLst>
          </p:cNvPr>
          <p:cNvCxnSpPr/>
          <p:nvPr/>
        </p:nvCxnSpPr>
        <p:spPr>
          <a:xfrm flipH="1">
            <a:off x="3093720" y="2118360"/>
            <a:ext cx="1767840" cy="4114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0194D6-77CA-1E2D-3556-EEF2CA03AFC1}"/>
              </a:ext>
            </a:extLst>
          </p:cNvPr>
          <p:cNvCxnSpPr>
            <a:cxnSpLocks/>
          </p:cNvCxnSpPr>
          <p:nvPr/>
        </p:nvCxnSpPr>
        <p:spPr>
          <a:xfrm flipH="1">
            <a:off x="9380220" y="2857500"/>
            <a:ext cx="784860" cy="75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12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63302" y="847242"/>
            <a:ext cx="11644370" cy="5632311"/>
          </a:xfrm>
          <a:prstGeom prst="rect">
            <a:avLst/>
          </a:prstGeom>
          <a:noFill/>
        </p:spPr>
        <p:txBody>
          <a:bodyPr wrap="square" rtlCol="0">
            <a:spAutoFit/>
          </a:bodyPr>
          <a:lstStyle/>
          <a:p>
            <a:pPr marR="0">
              <a:spcBef>
                <a:spcPts val="0"/>
              </a:spcBef>
              <a:spcAft>
                <a:spcPts val="0"/>
              </a:spcAft>
            </a:pPr>
            <a:r>
              <a:rPr lang="en-US" sz="2400" dirty="0">
                <a:latin typeface="Times New Roman" panose="02020603050405020304" pitchFamily="18" charset="0"/>
                <a:cs typeface="Times New Roman" panose="02020603050405020304" pitchFamily="18" charset="0"/>
              </a:rPr>
              <a:t>In the Kingdom of Israel, God appointed High Priests and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Only Aaron and his sons were consecrated priests to serve in the tabernacle</a:t>
            </a:r>
          </a:p>
          <a:p>
            <a:pPr marR="0">
              <a:spcBef>
                <a:spcPts val="0"/>
              </a:spcBef>
              <a:spcAft>
                <a:spcPts val="0"/>
              </a:spcAft>
            </a:pPr>
            <a:endParaRPr lang="en-US" sz="2400" dirty="0">
              <a:latin typeface="Times New Roman" panose="02020603050405020304" pitchFamily="18"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 – the brother of Moses – consecrated to be the first High Priest</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High Priest could enter both chambers of the tabernacle</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Outer chamber was a copy of the church</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Inner chamber was a copy of heaven – Hebrews 9:24</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Day of Atonement – entrance to purify the people of their sins</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Aaron’s sons were consecrated to serve in the outer chamber of the tabernacle – the copy of the church</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7 branch oil burning lamp – churches – Revelation 1:20</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Partake of the wine and the bread of the presence – Lord’s Supper – Numbers 4:7</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Burned incense – prayers of the saints – Revelation 5:8</a:t>
            </a: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spTree>
    <p:extLst>
      <p:ext uri="{BB962C8B-B14F-4D97-AF65-F5344CB8AC3E}">
        <p14:creationId xmlns:p14="http://schemas.microsoft.com/office/powerpoint/2010/main" val="2479446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Physical Realm - The Rise and Fall of Kingdoms</a:t>
            </a:r>
          </a:p>
        </p:txBody>
      </p:sp>
      <p:pic>
        <p:nvPicPr>
          <p:cNvPr id="5" name="Picture 4">
            <a:extLst>
              <a:ext uri="{FF2B5EF4-FFF2-40B4-BE49-F238E27FC236}">
                <a16:creationId xmlns:a16="http://schemas.microsoft.com/office/drawing/2014/main" id="{02065F28-9C34-D552-F042-14D5B9F6AC33}"/>
              </a:ext>
            </a:extLst>
          </p:cNvPr>
          <p:cNvPicPr>
            <a:picLocks noChangeAspect="1"/>
          </p:cNvPicPr>
          <p:nvPr/>
        </p:nvPicPr>
        <p:blipFill>
          <a:blip r:embed="rId2"/>
          <a:stretch>
            <a:fillRect/>
          </a:stretch>
        </p:blipFill>
        <p:spPr>
          <a:xfrm>
            <a:off x="967740" y="1019347"/>
            <a:ext cx="8823960" cy="4099560"/>
          </a:xfrm>
          <a:prstGeom prst="rect">
            <a:avLst/>
          </a:prstGeom>
        </p:spPr>
      </p:pic>
      <p:sp>
        <p:nvSpPr>
          <p:cNvPr id="6" name="TextBox 5">
            <a:extLst>
              <a:ext uri="{FF2B5EF4-FFF2-40B4-BE49-F238E27FC236}">
                <a16:creationId xmlns:a16="http://schemas.microsoft.com/office/drawing/2014/main" id="{75C15CC6-D344-EF0D-40A2-0786C8477932}"/>
              </a:ext>
            </a:extLst>
          </p:cNvPr>
          <p:cNvSpPr txBox="1"/>
          <p:nvPr/>
        </p:nvSpPr>
        <p:spPr>
          <a:xfrm>
            <a:off x="1518698" y="4431268"/>
            <a:ext cx="2565622" cy="369332"/>
          </a:xfrm>
          <a:prstGeom prst="rect">
            <a:avLst/>
          </a:prstGeom>
          <a:solidFill>
            <a:schemeClr val="bg1"/>
          </a:solidFill>
          <a:ln w="41275">
            <a:solidFill>
              <a:srgbClr val="FF0000"/>
            </a:solidFill>
          </a:ln>
        </p:spPr>
        <p:txBody>
          <a:bodyPr wrap="square" rtlCol="0">
            <a:spAutoFit/>
          </a:bodyPr>
          <a:lstStyle/>
          <a:p>
            <a:r>
              <a:rPr lang="en-US" dirty="0"/>
              <a:t>Heaven – Hebrews 9:24</a:t>
            </a:r>
          </a:p>
        </p:txBody>
      </p:sp>
      <p:sp>
        <p:nvSpPr>
          <p:cNvPr id="7" name="TextBox 6">
            <a:extLst>
              <a:ext uri="{FF2B5EF4-FFF2-40B4-BE49-F238E27FC236}">
                <a16:creationId xmlns:a16="http://schemas.microsoft.com/office/drawing/2014/main" id="{3C930787-1A22-9A2B-F86A-4DC93CE4D3CE}"/>
              </a:ext>
            </a:extLst>
          </p:cNvPr>
          <p:cNvSpPr txBox="1"/>
          <p:nvPr/>
        </p:nvSpPr>
        <p:spPr>
          <a:xfrm>
            <a:off x="1518698" y="2175358"/>
            <a:ext cx="3695700" cy="369332"/>
          </a:xfrm>
          <a:prstGeom prst="rect">
            <a:avLst/>
          </a:prstGeom>
          <a:solidFill>
            <a:schemeClr val="bg1"/>
          </a:solidFill>
          <a:ln w="41275">
            <a:solidFill>
              <a:srgbClr val="FF0000"/>
            </a:solidFill>
          </a:ln>
        </p:spPr>
        <p:txBody>
          <a:bodyPr wrap="square" rtlCol="0">
            <a:spAutoFit/>
          </a:bodyPr>
          <a:lstStyle/>
          <a:p>
            <a:r>
              <a:rPr lang="en-US" dirty="0"/>
              <a:t>Body of Christ – Hebrews 10:20</a:t>
            </a:r>
          </a:p>
        </p:txBody>
      </p:sp>
      <p:sp>
        <p:nvSpPr>
          <p:cNvPr id="9" name="TextBox 8">
            <a:extLst>
              <a:ext uri="{FF2B5EF4-FFF2-40B4-BE49-F238E27FC236}">
                <a16:creationId xmlns:a16="http://schemas.microsoft.com/office/drawing/2014/main" id="{456A33A2-387A-B43C-91BC-E66B4F669EF8}"/>
              </a:ext>
            </a:extLst>
          </p:cNvPr>
          <p:cNvSpPr txBox="1"/>
          <p:nvPr/>
        </p:nvSpPr>
        <p:spPr>
          <a:xfrm>
            <a:off x="213360" y="5522488"/>
            <a:ext cx="11811000" cy="954107"/>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Matthew 27:51 </a:t>
            </a:r>
            <a:r>
              <a:rPr lang="en-US" sz="2800" dirty="0">
                <a:latin typeface="Times New Roman" panose="02020603050405020304" pitchFamily="18" charset="0"/>
                <a:cs typeface="Times New Roman" panose="02020603050405020304" pitchFamily="18" charset="0"/>
              </a:rPr>
              <a:t> And behold, the veil of the temple was torn in two from top to bottom; and the earth shook and the rocks were split. </a:t>
            </a:r>
          </a:p>
        </p:txBody>
      </p:sp>
      <p:cxnSp>
        <p:nvCxnSpPr>
          <p:cNvPr id="10" name="Straight Arrow Connector 9">
            <a:extLst>
              <a:ext uri="{FF2B5EF4-FFF2-40B4-BE49-F238E27FC236}">
                <a16:creationId xmlns:a16="http://schemas.microsoft.com/office/drawing/2014/main" id="{9F2C5D5A-E127-17F1-75B1-AB3DF996FC94}"/>
              </a:ext>
            </a:extLst>
          </p:cNvPr>
          <p:cNvCxnSpPr>
            <a:cxnSpLocks/>
          </p:cNvCxnSpPr>
          <p:nvPr/>
        </p:nvCxnSpPr>
        <p:spPr>
          <a:xfrm>
            <a:off x="3124200" y="2544690"/>
            <a:ext cx="426720" cy="9757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98429A-4DB7-14E3-7C79-EC6E56A2E81C}"/>
              </a:ext>
            </a:extLst>
          </p:cNvPr>
          <p:cNvCxnSpPr>
            <a:cxnSpLocks/>
          </p:cNvCxnSpPr>
          <p:nvPr/>
        </p:nvCxnSpPr>
        <p:spPr>
          <a:xfrm flipV="1">
            <a:off x="1988820" y="3710940"/>
            <a:ext cx="662940" cy="720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240521-DEDD-A3EB-8243-61EF80FA97EA}"/>
              </a:ext>
            </a:extLst>
          </p:cNvPr>
          <p:cNvSpPr txBox="1"/>
          <p:nvPr/>
        </p:nvSpPr>
        <p:spPr>
          <a:xfrm>
            <a:off x="6189758" y="4370308"/>
            <a:ext cx="1818862" cy="369332"/>
          </a:xfrm>
          <a:prstGeom prst="rect">
            <a:avLst/>
          </a:prstGeom>
          <a:solidFill>
            <a:schemeClr val="bg1"/>
          </a:solidFill>
          <a:ln w="41275">
            <a:solidFill>
              <a:srgbClr val="FF0000"/>
            </a:solidFill>
          </a:ln>
        </p:spPr>
        <p:txBody>
          <a:bodyPr wrap="square" rtlCol="0">
            <a:spAutoFit/>
          </a:bodyPr>
          <a:lstStyle/>
          <a:p>
            <a:r>
              <a:rPr lang="en-US" dirty="0"/>
              <a:t>Water - Baptism</a:t>
            </a:r>
          </a:p>
        </p:txBody>
      </p:sp>
      <p:cxnSp>
        <p:nvCxnSpPr>
          <p:cNvPr id="17" name="Straight Arrow Connector 16">
            <a:extLst>
              <a:ext uri="{FF2B5EF4-FFF2-40B4-BE49-F238E27FC236}">
                <a16:creationId xmlns:a16="http://schemas.microsoft.com/office/drawing/2014/main" id="{B4C74239-3831-F9E2-9AC7-2AD1C6BF1687}"/>
              </a:ext>
            </a:extLst>
          </p:cNvPr>
          <p:cNvCxnSpPr>
            <a:cxnSpLocks/>
          </p:cNvCxnSpPr>
          <p:nvPr/>
        </p:nvCxnSpPr>
        <p:spPr>
          <a:xfrm flipV="1">
            <a:off x="6667500" y="3787140"/>
            <a:ext cx="0" cy="583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854E77-B362-9990-9CCC-454679C451CD}"/>
              </a:ext>
            </a:extLst>
          </p:cNvPr>
          <p:cNvSpPr txBox="1"/>
          <p:nvPr/>
        </p:nvSpPr>
        <p:spPr>
          <a:xfrm>
            <a:off x="9108218" y="3341608"/>
            <a:ext cx="1704562" cy="369332"/>
          </a:xfrm>
          <a:prstGeom prst="rect">
            <a:avLst/>
          </a:prstGeom>
          <a:solidFill>
            <a:schemeClr val="bg1"/>
          </a:solidFill>
          <a:ln w="41275">
            <a:solidFill>
              <a:srgbClr val="FF0000"/>
            </a:solidFill>
          </a:ln>
        </p:spPr>
        <p:txBody>
          <a:bodyPr wrap="square" rtlCol="0">
            <a:spAutoFit/>
          </a:bodyPr>
          <a:lstStyle/>
          <a:p>
            <a:r>
              <a:rPr lang="en-US" dirty="0"/>
              <a:t>Sacrifice - Jesus</a:t>
            </a:r>
          </a:p>
        </p:txBody>
      </p:sp>
      <p:cxnSp>
        <p:nvCxnSpPr>
          <p:cNvPr id="23" name="Straight Arrow Connector 22">
            <a:extLst>
              <a:ext uri="{FF2B5EF4-FFF2-40B4-BE49-F238E27FC236}">
                <a16:creationId xmlns:a16="http://schemas.microsoft.com/office/drawing/2014/main" id="{0C5CE7FD-C18B-29C4-0E1E-77BA259EC780}"/>
              </a:ext>
            </a:extLst>
          </p:cNvPr>
          <p:cNvCxnSpPr>
            <a:cxnSpLocks/>
          </p:cNvCxnSpPr>
          <p:nvPr/>
        </p:nvCxnSpPr>
        <p:spPr>
          <a:xfrm flipH="1">
            <a:off x="8374380" y="3550920"/>
            <a:ext cx="678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509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4431983"/>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If Christ is the High Priest – How Can He be a King?</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If the Saints are Priests – How Can We Reign with Christ?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17389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12156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High Priest According to the Order of Melchizedek</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57529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26142" y="938682"/>
            <a:ext cx="11644370" cy="5909310"/>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14:18 </a:t>
            </a:r>
            <a:r>
              <a:rPr lang="en-US" sz="2400" dirty="0">
                <a:latin typeface="Times New Roman" panose="02020603050405020304" pitchFamily="18" charset="0"/>
                <a:cs typeface="Times New Roman" panose="02020603050405020304" pitchFamily="18" charset="0"/>
              </a:rPr>
              <a:t> And Melchizedek </a:t>
            </a:r>
            <a:r>
              <a:rPr lang="en-US" sz="2400" b="1" u="sng" dirty="0">
                <a:highlight>
                  <a:srgbClr val="00FF00"/>
                </a:highlight>
                <a:latin typeface="Times New Roman" panose="02020603050405020304" pitchFamily="18" charset="0"/>
                <a:cs typeface="Times New Roman" panose="02020603050405020304" pitchFamily="18" charset="0"/>
              </a:rPr>
              <a:t>king</a:t>
            </a:r>
            <a:r>
              <a:rPr lang="en-US" sz="2400" dirty="0">
                <a:latin typeface="Times New Roman" panose="02020603050405020304" pitchFamily="18" charset="0"/>
                <a:cs typeface="Times New Roman" panose="02020603050405020304" pitchFamily="18" charset="0"/>
              </a:rPr>
              <a:t> of Salem brought out bread and wine; now he was a </a:t>
            </a:r>
            <a:r>
              <a:rPr lang="en-US" sz="2400" b="1" u="sng" dirty="0">
                <a:highlight>
                  <a:srgbClr val="00FF00"/>
                </a:highlight>
                <a:latin typeface="Times New Roman" panose="02020603050405020304" pitchFamily="18" charset="0"/>
                <a:cs typeface="Times New Roman" panose="02020603050405020304" pitchFamily="18" charset="0"/>
              </a:rPr>
              <a:t>priest</a:t>
            </a:r>
            <a:r>
              <a:rPr lang="en-US" sz="2400" dirty="0">
                <a:latin typeface="Times New Roman" panose="02020603050405020304" pitchFamily="18" charset="0"/>
                <a:cs typeface="Times New Roman" panose="02020603050405020304" pitchFamily="18" charset="0"/>
              </a:rPr>
              <a:t> of God Most High. </a:t>
            </a:r>
            <a:r>
              <a:rPr lang="en-US" sz="2400" baseline="30000" dirty="0">
                <a:latin typeface="Times New Roman" panose="02020603050405020304" pitchFamily="18" charset="0"/>
                <a:cs typeface="Times New Roman" panose="02020603050405020304" pitchFamily="18" charset="0"/>
              </a:rPr>
              <a:t>19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(Melchizedek) blessed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(Abram) and said, "Blessed be Abram of God Most High, Possessor of heaven and earth; </a:t>
            </a:r>
            <a:r>
              <a:rPr lang="en-US" sz="2400" baseline="30000" dirty="0">
                <a:latin typeface="Times New Roman" panose="02020603050405020304" pitchFamily="18" charset="0"/>
                <a:cs typeface="Times New Roman" panose="02020603050405020304" pitchFamily="18" charset="0"/>
              </a:rPr>
              <a:t>20 </a:t>
            </a:r>
            <a:r>
              <a:rPr lang="en-US" sz="2400" dirty="0">
                <a:latin typeface="Times New Roman" panose="02020603050405020304" pitchFamily="18" charset="0"/>
                <a:cs typeface="Times New Roman" panose="02020603050405020304" pitchFamily="18" charset="0"/>
              </a:rPr>
              <a:t> And blessed be God Most High, Who has delivered your enemies into your hand."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(Abram) gave </a:t>
            </a:r>
            <a:r>
              <a:rPr lang="en-US" sz="2400" b="1" u="sng" dirty="0">
                <a:highlight>
                  <a:srgbClr val="FFFF00"/>
                </a:highlight>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(Melchizedek) a tenth of all.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After Abraham defeated the five kings to free his nephew Lot, Melchizedek greeted Abram who would become Abraham from whom Jesus was descended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is both King and Priest.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birth. No death. No parents or lineage given – indicates eternal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was greater than Abram because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Melchizedek blessed Abram and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Abram paid tithes to Melchizedek</a:t>
            </a:r>
          </a:p>
          <a:p>
            <a:br>
              <a:rPr lang="en-US" sz="2400" dirty="0"/>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26181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262979"/>
          </a:xfrm>
          <a:prstGeom prst="rect">
            <a:avLst/>
          </a:prstGeom>
          <a:noFill/>
        </p:spPr>
        <p:txBody>
          <a:bodyPr wrap="square" rtlCol="0">
            <a:spAutoFit/>
          </a:bodyPr>
          <a:lstStyle/>
          <a:p>
            <a:pPr marR="0" lvl="0">
              <a:spcBef>
                <a:spcPts val="0"/>
              </a:spcBef>
              <a:spcAft>
                <a:spcPts val="0"/>
              </a:spcAft>
            </a:pPr>
            <a:r>
              <a:rPr lang="en-US" sz="2400" b="1" dirty="0">
                <a:latin typeface="Times New Roman" panose="02020603050405020304" pitchFamily="18" charset="0"/>
                <a:cs typeface="Times New Roman" panose="02020603050405020304" pitchFamily="18" charset="0"/>
              </a:rPr>
              <a:t>Hebrews 2:10</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it was fitting for </a:t>
            </a:r>
            <a:r>
              <a:rPr lang="en-US" sz="2400" b="1" u="sng" dirty="0">
                <a:latin typeface="Times New Roman" panose="02020603050405020304" pitchFamily="18" charset="0"/>
                <a:cs typeface="Times New Roman" panose="02020603050405020304" pitchFamily="18" charset="0"/>
              </a:rPr>
              <a:t>Him</a:t>
            </a:r>
            <a:r>
              <a:rPr lang="en-US" sz="2400" dirty="0">
                <a:latin typeface="Times New Roman" panose="02020603050405020304" pitchFamily="18" charset="0"/>
                <a:cs typeface="Times New Roman" panose="02020603050405020304" pitchFamily="18" charset="0"/>
              </a:rPr>
              <a:t> (God), for whom are all things, and through whom are all things, in </a:t>
            </a:r>
            <a:r>
              <a:rPr lang="en-US" sz="2400" b="1" u="sng" dirty="0">
                <a:highlight>
                  <a:srgbClr val="FFFF00"/>
                </a:highlight>
                <a:latin typeface="Times New Roman" panose="02020603050405020304" pitchFamily="18" charset="0"/>
                <a:cs typeface="Times New Roman" panose="02020603050405020304" pitchFamily="18" charset="0"/>
              </a:rPr>
              <a:t>bringing many </a:t>
            </a:r>
            <a:r>
              <a:rPr lang="en-US" sz="2400" b="1" u="sng" dirty="0">
                <a:highlight>
                  <a:srgbClr val="00FF00"/>
                </a:highlight>
                <a:latin typeface="Times New Roman" panose="02020603050405020304" pitchFamily="18" charset="0"/>
                <a:cs typeface="Times New Roman" panose="02020603050405020304" pitchFamily="18" charset="0"/>
              </a:rPr>
              <a:t>sons</a:t>
            </a:r>
            <a:r>
              <a:rPr lang="en-US" sz="2400" b="1" u="sng" dirty="0">
                <a:highlight>
                  <a:srgbClr val="FFFF00"/>
                </a:highlight>
                <a:latin typeface="Times New Roman" panose="02020603050405020304" pitchFamily="18" charset="0"/>
                <a:cs typeface="Times New Roman" panose="02020603050405020304" pitchFamily="18" charset="0"/>
              </a:rPr>
              <a:t> to glory</a:t>
            </a:r>
            <a:r>
              <a:rPr lang="en-US" sz="2400" dirty="0">
                <a:latin typeface="Times New Roman" panose="02020603050405020304" pitchFamily="18" charset="0"/>
                <a:cs typeface="Times New Roman" panose="02020603050405020304" pitchFamily="18" charset="0"/>
              </a:rPr>
              <a:t>, to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b="1" u="sng" dirty="0">
                <a:highlight>
                  <a:srgbClr val="FFFF00"/>
                </a:highlight>
                <a:latin typeface="Times New Roman" panose="02020603050405020304" pitchFamily="18" charset="0"/>
                <a:cs typeface="Times New Roman" panose="02020603050405020304" pitchFamily="18" charset="0"/>
              </a:rPr>
              <a:t> the author of their salvation through sufferings</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5:5-10</a:t>
            </a:r>
            <a:r>
              <a:rPr lang="en-US" sz="2400" dirty="0">
                <a:latin typeface="Times New Roman" panose="02020603050405020304" pitchFamily="18" charset="0"/>
                <a:cs typeface="Times New Roman" panose="02020603050405020304" pitchFamily="18" charset="0"/>
              </a:rPr>
              <a:t> So also Christ did not glorify Himself so as to become </a:t>
            </a:r>
            <a:r>
              <a:rPr lang="en-US" sz="2400" b="1" u="sng" dirty="0">
                <a:highlight>
                  <a:srgbClr val="FFFF00"/>
                </a:highlight>
                <a:latin typeface="Times New Roman" panose="02020603050405020304" pitchFamily="18" charset="0"/>
                <a:cs typeface="Times New Roman" panose="02020603050405020304" pitchFamily="18" charset="0"/>
              </a:rPr>
              <a:t>a high priest</a:t>
            </a:r>
            <a:r>
              <a:rPr lang="en-US" sz="2400" dirty="0">
                <a:latin typeface="Times New Roman" panose="02020603050405020304" pitchFamily="18" charset="0"/>
                <a:cs typeface="Times New Roman" panose="02020603050405020304" pitchFamily="18" charset="0"/>
              </a:rPr>
              <a:t>, but </a:t>
            </a:r>
            <a:r>
              <a:rPr lang="en-US" sz="2400" b="1" u="sng" dirty="0">
                <a:highlight>
                  <a:srgbClr val="FFFF00"/>
                </a:highlight>
                <a:latin typeface="Times New Roman" panose="02020603050405020304" pitchFamily="18" charset="0"/>
                <a:cs typeface="Times New Roman" panose="02020603050405020304" pitchFamily="18" charset="0"/>
              </a:rPr>
              <a:t>He</a:t>
            </a:r>
            <a:r>
              <a:rPr lang="en-US" sz="2400" dirty="0">
                <a:latin typeface="Times New Roman" panose="02020603050405020304" pitchFamily="18" charset="0"/>
                <a:cs typeface="Times New Roman" panose="02020603050405020304" pitchFamily="18" charset="0"/>
              </a:rPr>
              <a:t> (God) who said to Him, "</a:t>
            </a:r>
            <a:r>
              <a:rPr lang="en-US" sz="2400" cap="small" dirty="0">
                <a:effectLst/>
                <a:latin typeface="Times New Roman" panose="02020603050405020304" pitchFamily="18" charset="0"/>
                <a:cs typeface="Times New Roman" panose="02020603050405020304" pitchFamily="18" charset="0"/>
              </a:rPr>
              <a:t>YOU ARE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MY</a:t>
            </a:r>
            <a:r>
              <a:rPr lang="en-US" sz="2400" b="1" u="sng" dirty="0">
                <a:highlight>
                  <a:srgbClr val="00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TODAY</a:t>
            </a:r>
            <a:r>
              <a:rPr lang="en-US" sz="2400" dirty="0">
                <a:latin typeface="Times New Roman" panose="02020603050405020304" pitchFamily="18" charset="0"/>
                <a:cs typeface="Times New Roman" panose="02020603050405020304" pitchFamily="18" charset="0"/>
              </a:rPr>
              <a:t> I </a:t>
            </a:r>
            <a:r>
              <a:rPr lang="en-US" sz="2400" cap="small" dirty="0">
                <a:effectLst/>
                <a:latin typeface="Times New Roman" panose="02020603050405020304" pitchFamily="18" charset="0"/>
                <a:cs typeface="Times New Roman" panose="02020603050405020304" pitchFamily="18" charset="0"/>
              </a:rPr>
              <a:t>HAVE BEGOTTEN</a:t>
            </a:r>
            <a:r>
              <a:rPr lang="en-US" sz="2400" dirty="0">
                <a:latin typeface="Times New Roman" panose="02020603050405020304" pitchFamily="18" charset="0"/>
                <a:cs typeface="Times New Roman" panose="02020603050405020304" pitchFamily="18" charset="0"/>
              </a:rPr>
              <a:t> </a:t>
            </a:r>
            <a:r>
              <a:rPr lang="en-US" sz="2400" cap="small" dirty="0">
                <a:effectLs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just as He says also in another </a:t>
            </a:r>
            <a:r>
              <a:rPr lang="en-US" sz="2400" i="1" dirty="0">
                <a:latin typeface="Times New Roman" panose="02020603050405020304" pitchFamily="18" charset="0"/>
                <a:cs typeface="Times New Roman" panose="02020603050405020304" pitchFamily="18" charset="0"/>
              </a:rPr>
              <a:t>passage,</a:t>
            </a:r>
            <a:r>
              <a:rPr lang="en-US" sz="2400" dirty="0">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YOU ARE A PRIEST FOREVER</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ACCORDING TO</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THE ORDER OF</a:t>
            </a:r>
            <a:r>
              <a:rPr lang="en-US" sz="2400" b="1" u="sng"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FFFF00"/>
                </a:highlight>
                <a:latin typeface="Times New Roman" panose="02020603050405020304" pitchFamily="18" charset="0"/>
                <a:cs typeface="Times New Roman" panose="02020603050405020304" pitchFamily="18" charset="0"/>
              </a:rPr>
              <a:t>MELCHIZEDEK</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In the days of His flesh, He offered up both prayers and supplications with loud crying and tears to the One able to save Him from death, and He was heard because of His piety.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Although He was a Son, He </a:t>
            </a:r>
            <a:r>
              <a:rPr lang="en-US" sz="2400" b="1" u="sng" dirty="0">
                <a:highlight>
                  <a:srgbClr val="FFFF00"/>
                </a:highlight>
                <a:latin typeface="Times New Roman" panose="02020603050405020304" pitchFamily="18" charset="0"/>
                <a:cs typeface="Times New Roman" panose="02020603050405020304" pitchFamily="18" charset="0"/>
              </a:rPr>
              <a:t>learned obedience from the things which He suffered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And having </a:t>
            </a:r>
            <a:r>
              <a:rPr lang="en-US" sz="2400" b="1" u="sng" dirty="0">
                <a:highlight>
                  <a:srgbClr val="FFFF00"/>
                </a:highlight>
                <a:latin typeface="Times New Roman" panose="02020603050405020304" pitchFamily="18" charset="0"/>
                <a:cs typeface="Times New Roman" panose="02020603050405020304" pitchFamily="18" charset="0"/>
              </a:rPr>
              <a:t>been made </a:t>
            </a:r>
            <a:r>
              <a:rPr lang="en-US" sz="2400" b="1" u="sng" dirty="0">
                <a:highlight>
                  <a:srgbClr val="00FF00"/>
                </a:highlight>
                <a:latin typeface="Times New Roman" panose="02020603050405020304" pitchFamily="18" charset="0"/>
                <a:cs typeface="Times New Roman" panose="02020603050405020304" pitchFamily="18" charset="0"/>
              </a:rPr>
              <a:t>perfect</a:t>
            </a:r>
            <a:r>
              <a:rPr lang="en-US" sz="2400" dirty="0">
                <a:latin typeface="Times New Roman" panose="02020603050405020304" pitchFamily="18" charset="0"/>
                <a:cs typeface="Times New Roman" panose="02020603050405020304" pitchFamily="18" charset="0"/>
              </a:rPr>
              <a:t>, He became to all those who obey Him the source of eternal salvation, </a:t>
            </a:r>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being </a:t>
            </a:r>
            <a:r>
              <a:rPr lang="en-US" sz="2400" b="1" u="sng" dirty="0">
                <a:highlight>
                  <a:srgbClr val="FFFF00"/>
                </a:highlight>
                <a:latin typeface="Times New Roman" panose="02020603050405020304" pitchFamily="18" charset="0"/>
                <a:cs typeface="Times New Roman" panose="02020603050405020304" pitchFamily="18" charset="0"/>
              </a:rPr>
              <a:t>designated by God as a high priest according to the order of Melchizedek</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9929460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94722" y="816762"/>
            <a:ext cx="11644370" cy="4801314"/>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t>Hebrews 7:11-17</a:t>
            </a:r>
            <a:r>
              <a:rPr lang="en-US" sz="2400" baseline="30000" dirty="0"/>
              <a:t> </a:t>
            </a:r>
            <a:r>
              <a:rPr lang="en-US" sz="2400" dirty="0"/>
              <a:t> Now if perfection was through the </a:t>
            </a:r>
            <a:r>
              <a:rPr lang="en-US" sz="2400" b="1" u="sng" dirty="0">
                <a:highlight>
                  <a:srgbClr val="FFFF00"/>
                </a:highlight>
              </a:rPr>
              <a:t>Levitical priesthood </a:t>
            </a:r>
            <a:r>
              <a:rPr lang="en-US" sz="2400" dirty="0"/>
              <a:t>(for on the basis of it the people received the Law), what further need </a:t>
            </a:r>
            <a:r>
              <a:rPr lang="en-US" sz="2400" i="1" dirty="0"/>
              <a:t>was there</a:t>
            </a:r>
            <a:r>
              <a:rPr lang="en-US" sz="2400" dirty="0"/>
              <a:t> for </a:t>
            </a:r>
            <a:r>
              <a:rPr lang="en-US" sz="2400" b="1" u="sng" dirty="0">
                <a:highlight>
                  <a:srgbClr val="FFFF00"/>
                </a:highlight>
              </a:rPr>
              <a:t>another priest to arise </a:t>
            </a:r>
            <a:r>
              <a:rPr lang="en-US" sz="2400" dirty="0"/>
              <a:t>according to the </a:t>
            </a:r>
            <a:r>
              <a:rPr lang="en-US" sz="2400" b="1" u="sng" dirty="0">
                <a:highlight>
                  <a:srgbClr val="FFFF00"/>
                </a:highlight>
              </a:rPr>
              <a:t>order of Melchizedek</a:t>
            </a:r>
            <a:r>
              <a:rPr lang="en-US" sz="2400" dirty="0"/>
              <a:t>, and not be designated according to the </a:t>
            </a:r>
            <a:r>
              <a:rPr lang="en-US" sz="2400" b="1" u="sng" dirty="0">
                <a:highlight>
                  <a:srgbClr val="FFFF00"/>
                </a:highlight>
              </a:rPr>
              <a:t>order of Aaron</a:t>
            </a:r>
            <a:r>
              <a:rPr lang="en-US" sz="2400" dirty="0"/>
              <a:t>? </a:t>
            </a:r>
            <a:r>
              <a:rPr lang="en-US" sz="2400" baseline="30000" dirty="0"/>
              <a:t>12 </a:t>
            </a:r>
            <a:r>
              <a:rPr lang="en-US" sz="2400" dirty="0"/>
              <a:t> For when the </a:t>
            </a:r>
            <a:r>
              <a:rPr lang="en-US" sz="2400" b="1" u="sng" dirty="0">
                <a:highlight>
                  <a:srgbClr val="FFFF00"/>
                </a:highlight>
              </a:rPr>
              <a:t>priesthood is changed</a:t>
            </a:r>
            <a:r>
              <a:rPr lang="en-US" sz="2400" dirty="0"/>
              <a:t>, of necessity there takes place </a:t>
            </a:r>
            <a:r>
              <a:rPr lang="en-US" sz="2400" b="1" u="sng" dirty="0"/>
              <a:t>a </a:t>
            </a:r>
            <a:r>
              <a:rPr lang="en-US" sz="2400" b="1" u="sng" dirty="0">
                <a:highlight>
                  <a:srgbClr val="FFFF00"/>
                </a:highlight>
              </a:rPr>
              <a:t>change of law </a:t>
            </a:r>
            <a:r>
              <a:rPr lang="en-US" sz="2400" dirty="0"/>
              <a:t>also. </a:t>
            </a:r>
            <a:r>
              <a:rPr lang="en-US" sz="2400" baseline="30000" dirty="0"/>
              <a:t>13 </a:t>
            </a:r>
            <a:r>
              <a:rPr lang="en-US" sz="2400" dirty="0"/>
              <a:t> </a:t>
            </a:r>
            <a:r>
              <a:rPr lang="en-US" sz="2400" b="1" u="sng" dirty="0">
                <a:highlight>
                  <a:srgbClr val="FFFF00"/>
                </a:highlight>
              </a:rPr>
              <a:t>For the one </a:t>
            </a:r>
            <a:r>
              <a:rPr lang="en-US" sz="2400" dirty="0"/>
              <a:t>concerning whom these things are spoken </a:t>
            </a:r>
            <a:r>
              <a:rPr lang="en-US" sz="2400" b="1" u="sng" dirty="0">
                <a:highlight>
                  <a:srgbClr val="FFFF00"/>
                </a:highlight>
              </a:rPr>
              <a:t>belongs to another tribe </a:t>
            </a:r>
            <a:r>
              <a:rPr lang="en-US" sz="2400" dirty="0"/>
              <a:t>(Jesus of Judah) , from which </a:t>
            </a:r>
            <a:r>
              <a:rPr lang="en-US" sz="2400" b="1" u="sng" dirty="0">
                <a:highlight>
                  <a:srgbClr val="FFFF00"/>
                </a:highlight>
              </a:rPr>
              <a:t>no one has officiated at the altar </a:t>
            </a:r>
            <a:r>
              <a:rPr lang="en-US" sz="2400" dirty="0"/>
              <a:t>(Aaron of Levi). </a:t>
            </a:r>
            <a:r>
              <a:rPr lang="en-US" sz="2400" baseline="30000" dirty="0"/>
              <a:t>14 </a:t>
            </a:r>
            <a:r>
              <a:rPr lang="en-US" sz="2400" dirty="0"/>
              <a:t> For it is evident that our </a:t>
            </a:r>
            <a:r>
              <a:rPr lang="en-US" sz="2400" b="1" u="sng" dirty="0">
                <a:highlight>
                  <a:srgbClr val="FFFF00"/>
                </a:highlight>
              </a:rPr>
              <a:t>Lord was descended from Judah</a:t>
            </a:r>
            <a:r>
              <a:rPr lang="en-US" sz="2400" dirty="0"/>
              <a:t>, a tribe with reference to which </a:t>
            </a:r>
            <a:r>
              <a:rPr lang="en-US" sz="2400" b="1" u="sng" dirty="0">
                <a:highlight>
                  <a:srgbClr val="FFFF00"/>
                </a:highlight>
              </a:rPr>
              <a:t>Moses spoke nothing concerning priests</a:t>
            </a:r>
            <a:r>
              <a:rPr lang="en-US" sz="2400" dirty="0"/>
              <a:t>. </a:t>
            </a:r>
            <a:r>
              <a:rPr lang="en-US" sz="2400" baseline="30000" dirty="0"/>
              <a:t>15 </a:t>
            </a:r>
            <a:r>
              <a:rPr lang="en-US" sz="2400" dirty="0"/>
              <a:t> And this is clearer still, if another priest arises according to the likeness of Melchizedek, </a:t>
            </a:r>
            <a:r>
              <a:rPr lang="en-US" sz="2400" baseline="30000" dirty="0"/>
              <a:t>16 </a:t>
            </a:r>
            <a:r>
              <a:rPr lang="en-US" sz="2400" dirty="0"/>
              <a:t> who has become </a:t>
            </a:r>
            <a:r>
              <a:rPr lang="en-US" sz="2400" i="1" dirty="0"/>
              <a:t>such</a:t>
            </a:r>
            <a:r>
              <a:rPr lang="en-US" sz="2400" dirty="0"/>
              <a:t> not on the </a:t>
            </a:r>
            <a:r>
              <a:rPr lang="en-US" sz="2400" b="1" u="sng" dirty="0">
                <a:highlight>
                  <a:srgbClr val="FFFF00"/>
                </a:highlight>
              </a:rPr>
              <a:t>basis of a law of physical requirement</a:t>
            </a:r>
            <a:r>
              <a:rPr lang="en-US" sz="2400" dirty="0"/>
              <a:t>, but according to the </a:t>
            </a:r>
            <a:r>
              <a:rPr lang="en-US" sz="2400" b="1" u="sng" dirty="0">
                <a:highlight>
                  <a:srgbClr val="FFFF00"/>
                </a:highlight>
              </a:rPr>
              <a:t>power of an indestructible life</a:t>
            </a:r>
            <a:r>
              <a:rPr lang="en-US" sz="2400" dirty="0"/>
              <a:t>. </a:t>
            </a:r>
            <a:r>
              <a:rPr lang="en-US" sz="2400" baseline="30000" dirty="0"/>
              <a:t>17 </a:t>
            </a:r>
            <a:r>
              <a:rPr lang="en-US" sz="2400" dirty="0"/>
              <a:t> For it is attested </a:t>
            </a:r>
            <a:r>
              <a:rPr lang="en-US" sz="2400" i="1" dirty="0"/>
              <a:t>of Him,</a:t>
            </a:r>
            <a:r>
              <a:rPr lang="en-US" sz="2400" dirty="0"/>
              <a:t> "</a:t>
            </a:r>
            <a:r>
              <a:rPr lang="en-US" sz="2400" cap="small" dirty="0">
                <a:effectLst/>
              </a:rPr>
              <a:t>YOU ARE A PRIEST FOREVER</a:t>
            </a:r>
            <a:r>
              <a:rPr lang="en-US" sz="2400" dirty="0"/>
              <a:t> </a:t>
            </a:r>
            <a:r>
              <a:rPr lang="en-US" sz="2400" cap="small" dirty="0">
                <a:effectLst/>
              </a:rPr>
              <a:t>ACCORDING TO THE ORDER OF</a:t>
            </a:r>
            <a:r>
              <a:rPr lang="en-US" sz="2400" dirty="0"/>
              <a:t> </a:t>
            </a:r>
            <a:r>
              <a:rPr lang="en-US" sz="2400" cap="small" dirty="0">
                <a:effectLst/>
              </a:rPr>
              <a:t>MELCHIZEDEK</a:t>
            </a:r>
            <a:r>
              <a:rPr lang="en-US" sz="2400" dirty="0"/>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8737427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4401205"/>
          </a:xfrm>
          <a:prstGeom prst="rect">
            <a:avLst/>
          </a:prstGeom>
          <a:noFill/>
        </p:spPr>
        <p:txBody>
          <a:bodyPr wrap="square" rtlCol="0">
            <a:spAutoFit/>
          </a:bodyPr>
          <a:lstStyle/>
          <a:p>
            <a:pPr marR="0" lvl="0">
              <a:spcBef>
                <a:spcPts val="0"/>
              </a:spcBef>
              <a:spcAft>
                <a:spcPts val="0"/>
              </a:spcAft>
            </a:pPr>
            <a:r>
              <a:rPr lang="en-US" sz="3200" b="1" u="sng" dirty="0">
                <a:latin typeface="Times New Roman" panose="02020603050405020304" pitchFamily="18" charset="0"/>
                <a:cs typeface="Times New Roman" panose="02020603050405020304" pitchFamily="18" charset="0"/>
              </a:rPr>
              <a:t>Being designated by God as a high priest according to the order of Melchizedek</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Jesus is both King and High Priest according to the order of Melchizedek</a:t>
            </a:r>
          </a:p>
          <a:p>
            <a:endParaRPr lang="en-US" sz="3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Therefore, Jesus is both Head over the Church and King over the Kingdom; the two being the same institution</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8691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187102" y="2264562"/>
            <a:ext cx="11644370" cy="2215991"/>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ea typeface="Times New Roman" panose="02020603050405020304" pitchFamily="18" charset="0"/>
                <a:cs typeface="Times New Roman" panose="02020603050405020304" pitchFamily="18" charset="0"/>
              </a:rPr>
              <a:t>The Royal Priesthood</a:t>
            </a:r>
            <a:endParaRPr lang="en-US" sz="9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59627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97762" cy="6278642"/>
          </a:xfrm>
          <a:prstGeom prst="rect">
            <a:avLst/>
          </a:prstGeom>
          <a:noFill/>
        </p:spPr>
        <p:txBody>
          <a:bodyPr wrap="square" rtlCol="0">
            <a:spAutoFit/>
          </a:bodyPr>
          <a:lstStyle/>
          <a:p>
            <a:pPr marL="228600" marR="0">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promised Abraham a son – Isaac – the promised child</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God chose Isaac over Ishmael – Abraham’s son and heir</a:t>
            </a:r>
          </a:p>
          <a:p>
            <a:pPr marL="571500" marR="0" indent="-342900">
              <a:spcBef>
                <a:spcPts val="0"/>
              </a:spcBef>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God chooses us in Christ (the promised blessing) to be His children</a:t>
            </a:r>
          </a:p>
          <a:p>
            <a:pPr marL="571500" marR="0" indent="-342900">
              <a:spcBef>
                <a:spcPts val="0"/>
              </a:spcBef>
              <a:spcAft>
                <a:spcPts val="0"/>
              </a:spcAft>
              <a:buFont typeface="Arial" panose="020B0604020202020204" pitchFamily="34" charset="0"/>
              <a:buChar char="•"/>
            </a:pPr>
            <a:r>
              <a:rPr lang="en-US" sz="2400" b="1" dirty="0">
                <a:latin typeface="Times New Roman" panose="02020603050405020304" pitchFamily="18" charset="0"/>
                <a:ea typeface="Calibri" panose="020F0502020204030204" pitchFamily="34" charset="0"/>
                <a:cs typeface="Times New Roman" panose="02020603050405020304" pitchFamily="18" charset="0"/>
              </a:rPr>
              <a:t>Therefore, we are children of promise and heirs of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3:26-29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For </a:t>
            </a:r>
            <a:r>
              <a:rPr lang="en-US" sz="2400" b="1" u="sng" dirty="0">
                <a:highlight>
                  <a:srgbClr val="00FF00"/>
                </a:highlight>
                <a:latin typeface="Times New Roman" panose="02020603050405020304" pitchFamily="18" charset="0"/>
                <a:cs typeface="Times New Roman" panose="02020603050405020304" pitchFamily="18" charset="0"/>
              </a:rPr>
              <a:t>you are all sons of God </a:t>
            </a:r>
            <a:r>
              <a:rPr lang="en-US" sz="2400" dirty="0">
                <a:latin typeface="Times New Roman" panose="02020603050405020304" pitchFamily="18" charset="0"/>
                <a:cs typeface="Times New Roman" panose="02020603050405020304" pitchFamily="18" charset="0"/>
              </a:rPr>
              <a:t>through faith in Christ Jesus.  (Why?) </a:t>
            </a:r>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all of you who were </a:t>
            </a:r>
            <a:r>
              <a:rPr lang="en-US" sz="2400" b="1" u="sng" dirty="0">
                <a:highlight>
                  <a:srgbClr val="FFFF00"/>
                </a:highlight>
                <a:latin typeface="Times New Roman" panose="02020603050405020304" pitchFamily="18" charset="0"/>
                <a:cs typeface="Times New Roman" panose="02020603050405020304" pitchFamily="18" charset="0"/>
              </a:rPr>
              <a:t>baptized into Christ </a:t>
            </a:r>
            <a:r>
              <a:rPr lang="en-US" sz="2400" dirty="0">
                <a:latin typeface="Times New Roman" panose="02020603050405020304" pitchFamily="18" charset="0"/>
                <a:cs typeface="Times New Roman" panose="02020603050405020304" pitchFamily="18" charset="0"/>
              </a:rPr>
              <a:t>have clothed yourselves with Christ. (Why?)</a:t>
            </a:r>
          </a:p>
          <a:p>
            <a:pPr marL="171450"/>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 … </a:t>
            </a:r>
            <a:r>
              <a:rPr lang="en-US" sz="2400" b="1" dirty="0">
                <a:highlight>
                  <a:srgbClr val="FFFF00"/>
                </a:highlight>
                <a:latin typeface="Times New Roman" panose="02020603050405020304" pitchFamily="18" charset="0"/>
                <a:cs typeface="Times New Roman" panose="02020603050405020304" pitchFamily="18" charset="0"/>
              </a:rPr>
              <a:t>for</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all one </a:t>
            </a:r>
            <a:r>
              <a:rPr lang="en-US" sz="2400" b="1" u="sng" dirty="0">
                <a:highlight>
                  <a:srgbClr val="FFFF00"/>
                </a:highlight>
                <a:latin typeface="Times New Roman" panose="02020603050405020304" pitchFamily="18" charset="0"/>
                <a:cs typeface="Times New Roman" panose="02020603050405020304" pitchFamily="18" charset="0"/>
              </a:rPr>
              <a:t>in Christ Jesus</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29 </a:t>
            </a:r>
            <a:r>
              <a:rPr lang="en-US" sz="2400" dirty="0">
                <a:latin typeface="Times New Roman" panose="02020603050405020304" pitchFamily="18" charset="0"/>
                <a:cs typeface="Times New Roman" panose="02020603050405020304" pitchFamily="18" charset="0"/>
              </a:rPr>
              <a:t> And if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belong to Christ</a:t>
            </a:r>
            <a:r>
              <a:rPr lang="en-US" sz="2400" dirty="0">
                <a:latin typeface="Times New Roman" panose="02020603050405020304" pitchFamily="18" charset="0"/>
                <a:cs typeface="Times New Roman" panose="02020603050405020304" pitchFamily="18" charset="0"/>
              </a:rPr>
              <a:t> (church belongs to Christ), then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Abraham's descendants</a:t>
            </a:r>
            <a:r>
              <a:rPr lang="en-US" sz="2400" dirty="0">
                <a:latin typeface="Times New Roman" panose="02020603050405020304" pitchFamily="18" charset="0"/>
                <a:cs typeface="Times New Roman" panose="02020603050405020304" pitchFamily="18" charset="0"/>
              </a:rPr>
              <a:t>, </a:t>
            </a:r>
            <a:r>
              <a:rPr lang="en-US" sz="2400" b="1" u="sng" dirty="0">
                <a:highlight>
                  <a:srgbClr val="00FF00"/>
                </a:highlight>
                <a:latin typeface="Times New Roman" panose="02020603050405020304" pitchFamily="18" charset="0"/>
                <a:cs typeface="Times New Roman" panose="02020603050405020304" pitchFamily="18" charset="0"/>
              </a:rPr>
              <a:t>heirs according to promise</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a:r>
              <a:rPr lang="en-US" sz="2400" b="1" dirty="0">
                <a:latin typeface="Times New Roman" panose="02020603050405020304" pitchFamily="18" charset="0"/>
                <a:cs typeface="Times New Roman" panose="02020603050405020304" pitchFamily="18" charset="0"/>
              </a:rPr>
              <a:t>Galatians 4:28</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And </a:t>
            </a:r>
            <a:r>
              <a:rPr lang="en-US" sz="2400" b="1" u="sng" dirty="0">
                <a:highlight>
                  <a:srgbClr val="00FF00"/>
                </a:highlight>
                <a:latin typeface="Times New Roman" panose="02020603050405020304" pitchFamily="18" charset="0"/>
                <a:cs typeface="Times New Roman" panose="02020603050405020304" pitchFamily="18" charset="0"/>
              </a:rPr>
              <a:t>you</a:t>
            </a:r>
            <a:r>
              <a:rPr lang="en-US" sz="2400" dirty="0">
                <a:latin typeface="Times New Roman" panose="02020603050405020304" pitchFamily="18" charset="0"/>
                <a:cs typeface="Times New Roman" panose="02020603050405020304" pitchFamily="18" charset="0"/>
              </a:rPr>
              <a:t> brethren, like </a:t>
            </a:r>
            <a:r>
              <a:rPr lang="en-US" sz="2400" b="1" u="sng" dirty="0">
                <a:highlight>
                  <a:srgbClr val="00FF00"/>
                </a:highlight>
                <a:latin typeface="Times New Roman" panose="02020603050405020304" pitchFamily="18" charset="0"/>
                <a:cs typeface="Times New Roman" panose="02020603050405020304" pitchFamily="18" charset="0"/>
              </a:rPr>
              <a:t>Isaac</a:t>
            </a:r>
            <a:r>
              <a:rPr lang="en-US" sz="2400" dirty="0">
                <a:latin typeface="Times New Roman" panose="02020603050405020304" pitchFamily="18" charset="0"/>
                <a:cs typeface="Times New Roman" panose="02020603050405020304" pitchFamily="18" charset="0"/>
              </a:rPr>
              <a:t>, are </a:t>
            </a:r>
            <a:r>
              <a:rPr lang="en-US" sz="2400" b="1" u="sng" dirty="0">
                <a:highlight>
                  <a:srgbClr val="00FF00"/>
                </a:highlight>
                <a:latin typeface="Times New Roman" panose="02020603050405020304" pitchFamily="18" charset="0"/>
                <a:cs typeface="Times New Roman" panose="02020603050405020304" pitchFamily="18" charset="0"/>
              </a:rPr>
              <a:t>children of promise</a:t>
            </a:r>
            <a:r>
              <a:rPr lang="en-US" sz="2400" dirty="0"/>
              <a:t>. </a:t>
            </a:r>
            <a:r>
              <a:rPr lang="en-US" sz="2400" dirty="0">
                <a:latin typeface="Times New Roman" panose="02020603050405020304" pitchFamily="18" charset="0"/>
                <a:cs typeface="Times New Roman" panose="02020603050405020304" pitchFamily="18" charset="0"/>
              </a:rPr>
              <a:t>(Christ is the promise)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a:spcBef>
                <a:spcPts val="0"/>
              </a:spcBef>
              <a:spcAft>
                <a:spcPts val="0"/>
              </a:spcAft>
            </a:pPr>
            <a:endParaRPr lang="en-US" sz="2400" b="1" dirty="0">
              <a:latin typeface="Times New Roman" panose="02020603050405020304" pitchFamily="18" charset="0"/>
              <a:cs typeface="Times New Roman" panose="02020603050405020304" pitchFamily="18" charset="0"/>
            </a:endParaRPr>
          </a:p>
          <a:p>
            <a:pPr marL="171450" marR="0">
              <a:spcBef>
                <a:spcPts val="0"/>
              </a:spcBef>
              <a:spcAft>
                <a:spcPts val="0"/>
              </a:spcAft>
            </a:pPr>
            <a:r>
              <a:rPr lang="en-US" sz="2400" b="1" dirty="0">
                <a:latin typeface="Times New Roman" panose="02020603050405020304" pitchFamily="18" charset="0"/>
                <a:cs typeface="Times New Roman" panose="02020603050405020304" pitchFamily="18" charset="0"/>
              </a:rPr>
              <a:t>Romans 9:6-8 … </a:t>
            </a:r>
            <a:r>
              <a:rPr lang="en-US" sz="2400" dirty="0">
                <a:latin typeface="Times New Roman" panose="02020603050405020304" pitchFamily="18" charset="0"/>
                <a:cs typeface="Times New Roman" panose="02020603050405020304" pitchFamily="18" charset="0"/>
              </a:rPr>
              <a:t>For they are not all Israel who are </a:t>
            </a:r>
            <a:r>
              <a:rPr lang="en-US" sz="2400" i="1" dirty="0">
                <a:latin typeface="Times New Roman" panose="02020603050405020304" pitchFamily="18" charset="0"/>
                <a:cs typeface="Times New Roman" panose="02020603050405020304" pitchFamily="18" charset="0"/>
              </a:rPr>
              <a:t>descended</a:t>
            </a:r>
            <a:r>
              <a:rPr lang="en-US" sz="2400" dirty="0">
                <a:latin typeface="Times New Roman" panose="02020603050405020304" pitchFamily="18" charset="0"/>
                <a:cs typeface="Times New Roman" panose="02020603050405020304" pitchFamily="18" charset="0"/>
              </a:rPr>
              <a:t> from Israel;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nor are they all children because they are Abraham's descendants, but: "</a:t>
            </a:r>
            <a:r>
              <a:rPr lang="en-US" sz="2400" b="1" cap="small" dirty="0">
                <a:effectLst/>
                <a:highlight>
                  <a:srgbClr val="FFFF00"/>
                </a:highlight>
                <a:latin typeface="Times New Roman" panose="02020603050405020304" pitchFamily="18" charset="0"/>
                <a:cs typeface="Times New Roman" panose="02020603050405020304" pitchFamily="18" charset="0"/>
              </a:rPr>
              <a:t>THROUGH</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ISAAC</a:t>
            </a:r>
            <a:r>
              <a:rPr lang="en-US" sz="2400" b="1" cap="small" dirty="0">
                <a:effectLst/>
                <a:highlight>
                  <a:srgbClr val="FFFF00"/>
                </a:highlight>
                <a:latin typeface="Times New Roman" panose="02020603050405020304" pitchFamily="18" charset="0"/>
                <a:cs typeface="Times New Roman" panose="02020603050405020304" pitchFamily="18" charset="0"/>
              </a:rPr>
              <a:t> YOUR</a:t>
            </a:r>
            <a:r>
              <a:rPr lang="en-US" sz="2400" b="1" dirty="0">
                <a:highlight>
                  <a:srgbClr val="FFFF00"/>
                </a:highlight>
                <a:latin typeface="Times New Roman" panose="02020603050405020304" pitchFamily="18" charset="0"/>
                <a:cs typeface="Times New Roman" panose="02020603050405020304" pitchFamily="18" charset="0"/>
              </a:rPr>
              <a:t> </a:t>
            </a:r>
            <a:r>
              <a:rPr lang="en-US" sz="2400" b="1" u="sng" cap="small" dirty="0">
                <a:effectLst/>
                <a:highlight>
                  <a:srgbClr val="00FF00"/>
                </a:highlight>
                <a:latin typeface="Times New Roman" panose="02020603050405020304" pitchFamily="18" charset="0"/>
                <a:cs typeface="Times New Roman" panose="02020603050405020304" pitchFamily="18" charset="0"/>
              </a:rPr>
              <a:t>DESCENDANTS</a:t>
            </a:r>
            <a:r>
              <a:rPr lang="en-US" sz="2400" b="1" cap="small" dirty="0">
                <a:effectLst/>
                <a:highlight>
                  <a:srgbClr val="00FF00"/>
                </a:highlight>
                <a:latin typeface="Times New Roman" panose="02020603050405020304" pitchFamily="18" charset="0"/>
                <a:cs typeface="Times New Roman" panose="02020603050405020304" pitchFamily="18" charset="0"/>
              </a:rPr>
              <a:t> </a:t>
            </a:r>
            <a:r>
              <a:rPr lang="en-US" sz="2400" b="1" cap="small" dirty="0">
                <a:effectLst/>
                <a:highlight>
                  <a:srgbClr val="FFFF00"/>
                </a:highlight>
                <a:latin typeface="Times New Roman" panose="02020603050405020304" pitchFamily="18" charset="0"/>
                <a:cs typeface="Times New Roman" panose="02020603050405020304" pitchFamily="18" charset="0"/>
              </a:rPr>
              <a:t>WILL BE CALLED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That is, it is not the children of the flesh who are </a:t>
            </a:r>
            <a:r>
              <a:rPr lang="en-US" sz="2400" b="1" u="sng" dirty="0">
                <a:highlight>
                  <a:srgbClr val="00FF00"/>
                </a:highlight>
                <a:latin typeface="Times New Roman" panose="02020603050405020304" pitchFamily="18" charset="0"/>
                <a:cs typeface="Times New Roman" panose="02020603050405020304" pitchFamily="18" charset="0"/>
              </a:rPr>
              <a:t>children of God</a:t>
            </a:r>
            <a:r>
              <a:rPr lang="en-US" sz="2400" dirty="0">
                <a:latin typeface="Times New Roman" panose="02020603050405020304" pitchFamily="18" charset="0"/>
                <a:cs typeface="Times New Roman" panose="02020603050405020304" pitchFamily="18" charset="0"/>
              </a:rPr>
              <a:t>, but the </a:t>
            </a:r>
            <a:r>
              <a:rPr lang="en-US" sz="2400" b="1" u="sng" dirty="0">
                <a:highlight>
                  <a:srgbClr val="00FF00"/>
                </a:highlight>
                <a:latin typeface="Times New Roman" panose="02020603050405020304" pitchFamily="18" charset="0"/>
                <a:cs typeface="Times New Roman" panose="02020603050405020304" pitchFamily="18" charset="0"/>
              </a:rPr>
              <a:t>children of the promise </a:t>
            </a:r>
            <a:r>
              <a:rPr lang="en-US" sz="2400" dirty="0">
                <a:latin typeface="Times New Roman" panose="02020603050405020304" pitchFamily="18" charset="0"/>
                <a:cs typeface="Times New Roman" panose="02020603050405020304" pitchFamily="18" charset="0"/>
              </a:rPr>
              <a:t>are regarded as </a:t>
            </a:r>
            <a:r>
              <a:rPr lang="en-US" sz="2400" b="1" u="sng" dirty="0">
                <a:highlight>
                  <a:srgbClr val="00FF00"/>
                </a:highlight>
                <a:latin typeface="Times New Roman" panose="02020603050405020304" pitchFamily="18" charset="0"/>
                <a:cs typeface="Times New Roman" panose="02020603050405020304" pitchFamily="18" charset="0"/>
              </a:rPr>
              <a:t>descendants</a:t>
            </a:r>
            <a:r>
              <a:rPr lang="en-US" sz="2400" dirty="0">
                <a:latin typeface="Times New Roman" panose="02020603050405020304" pitchFamily="18" charset="0"/>
                <a:cs typeface="Times New Roman" panose="02020603050405020304" pitchFamily="18" charset="0"/>
              </a:rPr>
              <a:t>. </a:t>
            </a:r>
          </a:p>
          <a:p>
            <a:pPr marL="17145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cxnSp>
        <p:nvCxnSpPr>
          <p:cNvPr id="6" name="Straight Arrow Connector 5">
            <a:extLst>
              <a:ext uri="{FF2B5EF4-FFF2-40B4-BE49-F238E27FC236}">
                <a16:creationId xmlns:a16="http://schemas.microsoft.com/office/drawing/2014/main" id="{5222EE7D-FFCE-223B-53DF-40DE8B7CC845}"/>
              </a:ext>
            </a:extLst>
          </p:cNvPr>
          <p:cNvCxnSpPr>
            <a:cxnSpLocks/>
          </p:cNvCxnSpPr>
          <p:nvPr/>
        </p:nvCxnSpPr>
        <p:spPr>
          <a:xfrm>
            <a:off x="5780197"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CD63A-C24C-1E69-3A50-DF6E13809675}"/>
              </a:ext>
            </a:extLst>
          </p:cNvPr>
          <p:cNvCxnSpPr>
            <a:cxnSpLocks/>
          </p:cNvCxnSpPr>
          <p:nvPr/>
        </p:nvCxnSpPr>
        <p:spPr>
          <a:xfrm>
            <a:off x="5839690" y="3058391"/>
            <a:ext cx="0" cy="741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858CE9E-E5FE-7551-908B-F61090A81F01}"/>
              </a:ext>
            </a:extLst>
          </p:cNvPr>
          <p:cNvCxnSpPr>
            <a:cxnSpLocks/>
          </p:cNvCxnSpPr>
          <p:nvPr/>
        </p:nvCxnSpPr>
        <p:spPr>
          <a:xfrm flipH="1">
            <a:off x="6283036" y="4862263"/>
            <a:ext cx="969819"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63BB74-52FB-84B4-EC92-860061ABEC11}"/>
              </a:ext>
            </a:extLst>
          </p:cNvPr>
          <p:cNvCxnSpPr>
            <a:cxnSpLocks/>
          </p:cNvCxnSpPr>
          <p:nvPr/>
        </p:nvCxnSpPr>
        <p:spPr>
          <a:xfrm flipH="1">
            <a:off x="1773382" y="2918691"/>
            <a:ext cx="1496291" cy="4479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176715-69D8-2015-D160-6C3C1C6BD1BA}"/>
              </a:ext>
            </a:extLst>
          </p:cNvPr>
          <p:cNvCxnSpPr>
            <a:cxnSpLocks/>
          </p:cNvCxnSpPr>
          <p:nvPr/>
        </p:nvCxnSpPr>
        <p:spPr>
          <a:xfrm>
            <a:off x="2410691" y="4132322"/>
            <a:ext cx="461275"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3718A2-3E28-8957-3F80-EB9D49C31E99}"/>
              </a:ext>
            </a:extLst>
          </p:cNvPr>
          <p:cNvCxnSpPr>
            <a:cxnSpLocks/>
          </p:cNvCxnSpPr>
          <p:nvPr/>
        </p:nvCxnSpPr>
        <p:spPr>
          <a:xfrm>
            <a:off x="7252855" y="4132321"/>
            <a:ext cx="0" cy="356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A27A7E-3E46-DE27-CB16-0D51FF6B2F55}"/>
              </a:ext>
            </a:extLst>
          </p:cNvPr>
          <p:cNvCxnSpPr>
            <a:cxnSpLocks/>
          </p:cNvCxnSpPr>
          <p:nvPr/>
        </p:nvCxnSpPr>
        <p:spPr>
          <a:xfrm flipH="1">
            <a:off x="2410691" y="4862263"/>
            <a:ext cx="755072" cy="1490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9B48770-71A5-F320-FBD4-AB1A101B7A0C}"/>
              </a:ext>
            </a:extLst>
          </p:cNvPr>
          <p:cNvCxnSpPr>
            <a:cxnSpLocks/>
          </p:cNvCxnSpPr>
          <p:nvPr/>
        </p:nvCxnSpPr>
        <p:spPr>
          <a:xfrm>
            <a:off x="3269673" y="2918691"/>
            <a:ext cx="318654" cy="2609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F292CF-560E-C5D4-9A15-D60FACC42D4D}"/>
              </a:ext>
            </a:extLst>
          </p:cNvPr>
          <p:cNvCxnSpPr>
            <a:cxnSpLocks/>
          </p:cNvCxnSpPr>
          <p:nvPr/>
        </p:nvCxnSpPr>
        <p:spPr>
          <a:xfrm>
            <a:off x="5780197" y="4862263"/>
            <a:ext cx="0" cy="14207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4435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600164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Revelation 1:5-6 … </a:t>
            </a:r>
            <a:r>
              <a:rPr lang="en-US" sz="3200" b="1" u="sng" dirty="0">
                <a:latin typeface="Times New Roman" panose="02020603050405020304" pitchFamily="18" charset="0"/>
                <a:cs typeface="Times New Roman" panose="02020603050405020304" pitchFamily="18" charset="0"/>
              </a:rPr>
              <a:t>Jesus Christ</a:t>
            </a:r>
            <a:r>
              <a:rPr lang="en-US" sz="3200" dirty="0">
                <a:latin typeface="Times New Roman" panose="02020603050405020304" pitchFamily="18" charset="0"/>
                <a:cs typeface="Times New Roman" panose="02020603050405020304" pitchFamily="18" charset="0"/>
              </a:rPr>
              <a:t>, …To Him who loves us and washed us from our sins by His blood— </a:t>
            </a:r>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 and He has made us </a:t>
            </a:r>
            <a:r>
              <a:rPr lang="en-US" sz="3200" i="1" dirty="0">
                <a:latin typeface="Times New Roman" panose="02020603050405020304" pitchFamily="18" charset="0"/>
                <a:cs typeface="Times New Roman" panose="02020603050405020304" pitchFamily="18" charset="0"/>
              </a:rPr>
              <a:t>to be</a:t>
            </a:r>
            <a:r>
              <a:rPr lang="en-US" sz="3200" dirty="0">
                <a:latin typeface="Times New Roman" panose="02020603050405020304" pitchFamily="18" charset="0"/>
                <a:cs typeface="Times New Roman" panose="02020603050405020304" pitchFamily="18" charset="0"/>
              </a:rPr>
              <a:t> </a:t>
            </a:r>
            <a:r>
              <a:rPr lang="en-US" sz="3200" b="1" u="sng" dirty="0">
                <a:highlight>
                  <a:srgbClr val="FFFF00"/>
                </a:highlight>
                <a:latin typeface="Times New Roman" panose="02020603050405020304" pitchFamily="18" charset="0"/>
                <a:cs typeface="Times New Roman" panose="02020603050405020304" pitchFamily="18" charset="0"/>
              </a:rPr>
              <a:t>a kingdom</a:t>
            </a:r>
            <a:r>
              <a:rPr lang="en-US" sz="3200" dirty="0">
                <a:latin typeface="Times New Roman" panose="02020603050405020304" pitchFamily="18" charset="0"/>
                <a:cs typeface="Times New Roman" panose="02020603050405020304" pitchFamily="18" charset="0"/>
              </a:rPr>
              <a:t>, priests</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Timothy 2:12 </a:t>
            </a:r>
            <a:r>
              <a:rPr lang="en-US" sz="3200" dirty="0">
                <a:latin typeface="Times New Roman" panose="02020603050405020304" pitchFamily="18" charset="0"/>
                <a:cs typeface="Times New Roman" panose="02020603050405020304" pitchFamily="18" charset="0"/>
              </a:rPr>
              <a:t>If </a:t>
            </a:r>
            <a:r>
              <a:rPr lang="en-US" sz="3200" b="1" u="sng" dirty="0">
                <a:highlight>
                  <a:srgbClr val="FFFF00"/>
                </a:highlight>
                <a:latin typeface="Times New Roman" panose="02020603050405020304" pitchFamily="18" charset="0"/>
                <a:cs typeface="Times New Roman" panose="02020603050405020304" pitchFamily="18" charset="0"/>
              </a:rPr>
              <a:t>we</a:t>
            </a:r>
            <a:r>
              <a:rPr lang="en-US" sz="3200" dirty="0">
                <a:latin typeface="Times New Roman" panose="02020603050405020304" pitchFamily="18" charset="0"/>
                <a:cs typeface="Times New Roman" panose="02020603050405020304" pitchFamily="18" charset="0"/>
              </a:rPr>
              <a:t> endure, we will also </a:t>
            </a:r>
            <a:r>
              <a:rPr lang="en-US" sz="3200" b="1" u="sng" dirty="0">
                <a:highlight>
                  <a:srgbClr val="FFFF00"/>
                </a:highlight>
                <a:latin typeface="Times New Roman" panose="02020603050405020304" pitchFamily="18" charset="0"/>
                <a:cs typeface="Times New Roman" panose="02020603050405020304" pitchFamily="18" charset="0"/>
              </a:rPr>
              <a:t>reign</a:t>
            </a:r>
            <a:r>
              <a:rPr lang="en-US" sz="3200" dirty="0">
                <a:latin typeface="Times New Roman" panose="02020603050405020304" pitchFamily="18" charset="0"/>
                <a:cs typeface="Times New Roman" panose="02020603050405020304" pitchFamily="18" charset="0"/>
              </a:rPr>
              <a:t> with Him;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Revelation 22:3-5 </a:t>
            </a:r>
            <a:r>
              <a:rPr lang="en-US" sz="3200" dirty="0">
                <a:latin typeface="Times New Roman" panose="02020603050405020304" pitchFamily="18" charset="0"/>
                <a:cs typeface="Times New Roman" panose="02020603050405020304" pitchFamily="18" charset="0"/>
              </a:rPr>
              <a:t>the throne of God and of the Lamb will be in it, and His bond-servants will serve Him; ….</a:t>
            </a:r>
            <a:r>
              <a:rPr lang="en-US" sz="3200" baseline="30000" dirty="0">
                <a:latin typeface="Times New Roman" panose="02020603050405020304" pitchFamily="18" charset="0"/>
                <a:cs typeface="Times New Roman" panose="02020603050405020304" pitchFamily="18" charset="0"/>
              </a:rPr>
              <a:t>5 </a:t>
            </a:r>
            <a:r>
              <a:rPr lang="en-US" sz="3200" dirty="0">
                <a:latin typeface="Times New Roman" panose="02020603050405020304" pitchFamily="18" charset="0"/>
                <a:cs typeface="Times New Roman" panose="02020603050405020304" pitchFamily="18" charset="0"/>
              </a:rPr>
              <a:t> ….and </a:t>
            </a:r>
            <a:r>
              <a:rPr lang="en-US" sz="3200" b="1" u="sng" dirty="0">
                <a:highlight>
                  <a:srgbClr val="FFFF00"/>
                </a:highlight>
                <a:latin typeface="Times New Roman" panose="02020603050405020304" pitchFamily="18" charset="0"/>
                <a:cs typeface="Times New Roman" panose="02020603050405020304" pitchFamily="18" charset="0"/>
              </a:rPr>
              <a:t>they will reign forever and ever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1 Peter 2:9</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But you are a chosen race, a </a:t>
            </a:r>
            <a:r>
              <a:rPr lang="en-US" sz="3200" b="1" u="sng" dirty="0">
                <a:highlight>
                  <a:srgbClr val="FFFF00"/>
                </a:highlight>
                <a:latin typeface="Times New Roman" panose="02020603050405020304" pitchFamily="18" charset="0"/>
                <a:cs typeface="Times New Roman" panose="02020603050405020304" pitchFamily="18" charset="0"/>
              </a:rPr>
              <a:t>royal priesthood</a:t>
            </a:r>
            <a:r>
              <a:rPr lang="en-US" sz="3200" dirty="0">
                <a:latin typeface="Times New Roman" panose="02020603050405020304" pitchFamily="18" charset="0"/>
                <a:cs typeface="Times New Roman" panose="02020603050405020304" pitchFamily="18" charset="0"/>
              </a:rPr>
              <a:t>, a holy nation….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489480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5509200"/>
          </a:xfrm>
          <a:prstGeom prst="rect">
            <a:avLst/>
          </a:prstGeom>
          <a:noFill/>
        </p:spPr>
        <p:txBody>
          <a:bodyPr wrap="square" rtlCol="0">
            <a:spAutoFit/>
          </a:bodyPr>
          <a:lstStyle/>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Kingdom</a:t>
            </a:r>
          </a:p>
          <a:p>
            <a:pPr marL="0"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basileia</a:t>
            </a:r>
            <a:r>
              <a:rPr lang="en-US" sz="3200" dirty="0">
                <a:effectLst/>
                <a:latin typeface="Times New Roman" panose="02020603050405020304" pitchFamily="18" charset="0"/>
                <a:cs typeface="Times New Roman" panose="02020603050405020304" pitchFamily="18" charset="0"/>
              </a:rPr>
              <a:t> - kingdom, sovereignty, royal power</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Reign</a:t>
            </a:r>
            <a:r>
              <a:rPr lang="en-US" sz="3200" b="1" dirty="0">
                <a:effectLst/>
                <a:latin typeface="Times New Roman" panose="02020603050405020304" pitchFamily="18" charset="0"/>
                <a:cs typeface="Times New Roman" panose="02020603050405020304" pitchFamily="18" charset="0"/>
              </a:rPr>
              <a:t> (root word for Kingdom)</a:t>
            </a:r>
            <a:br>
              <a:rPr lang="en-US" sz="3200" dirty="0">
                <a:effectLst/>
                <a:latin typeface="Times New Roman" panose="02020603050405020304" pitchFamily="18" charset="0"/>
                <a:cs typeface="Times New Roman" panose="02020603050405020304" pitchFamily="18" charset="0"/>
              </a:rPr>
            </a:b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basileuô</a:t>
            </a:r>
            <a:r>
              <a:rPr lang="en-US" sz="3200" dirty="0">
                <a:latin typeface="Times New Roman" panose="02020603050405020304" pitchFamily="18" charset="0"/>
                <a:cs typeface="Times New Roman" panose="02020603050405020304" pitchFamily="18" charset="0"/>
              </a:rPr>
              <a:t> – to be king, to reign as king</a:t>
            </a:r>
          </a:p>
          <a:p>
            <a:pPr marL="457200" marR="0" indent="-457200">
              <a:spcBef>
                <a:spcPts val="0"/>
              </a:spcBef>
              <a:spcAft>
                <a:spcPts val="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Root </a:t>
            </a: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p>
          <a:p>
            <a:pPr marL="0" marR="0">
              <a:spcBef>
                <a:spcPts val="0"/>
              </a:spcBef>
              <a:spcAft>
                <a:spcPts val="0"/>
              </a:spcAft>
            </a:pPr>
            <a:endParaRPr lang="en-US" sz="3200" dirty="0">
              <a:latin typeface="Times New Roman" panose="02020603050405020304" pitchFamily="18" charset="0"/>
              <a:cs typeface="Times New Roman" panose="02020603050405020304" pitchFamily="18" charset="0"/>
            </a:endParaRPr>
          </a:p>
          <a:p>
            <a:pPr marL="0" marR="0">
              <a:spcBef>
                <a:spcPts val="0"/>
              </a:spcBef>
              <a:spcAft>
                <a:spcPts val="0"/>
              </a:spcAft>
            </a:pPr>
            <a:r>
              <a:rPr lang="en-US" sz="3200" b="1" u="sng" dirty="0">
                <a:effectLst/>
                <a:latin typeface="Times New Roman" panose="02020603050405020304" pitchFamily="18" charset="0"/>
                <a:cs typeface="Times New Roman" panose="02020603050405020304" pitchFamily="18" charset="0"/>
              </a:rPr>
              <a:t>Royal</a:t>
            </a:r>
          </a:p>
          <a:p>
            <a:pPr marR="0">
              <a:spcBef>
                <a:spcPts val="0"/>
              </a:spcBef>
              <a:spcAft>
                <a:spcPts val="0"/>
              </a:spcAft>
            </a:pPr>
            <a:r>
              <a:rPr lang="en-US" sz="3200" b="1" dirty="0">
                <a:effectLst/>
                <a:latin typeface="Times New Roman" panose="02020603050405020304" pitchFamily="18" charset="0"/>
                <a:cs typeface="Times New Roman" panose="02020603050405020304" pitchFamily="18" charset="0"/>
              </a:rPr>
              <a:t>Greek Word: </a:t>
            </a:r>
            <a:r>
              <a:rPr lang="en-US" sz="3200" b="1" i="1" dirty="0">
                <a:effectLst/>
                <a:latin typeface="Times New Roman" panose="02020603050405020304" pitchFamily="18" charset="0"/>
                <a:cs typeface="Times New Roman" panose="02020603050405020304" pitchFamily="18" charset="0"/>
              </a:rPr>
              <a:t>basileios</a:t>
            </a:r>
            <a:r>
              <a:rPr lang="en-US" sz="3200" dirty="0">
                <a:effectLst/>
                <a:latin typeface="Times New Roman" panose="02020603050405020304" pitchFamily="18" charset="0"/>
                <a:cs typeface="Times New Roman" panose="02020603050405020304" pitchFamily="18" charset="0"/>
              </a:rPr>
              <a:t> meaning royal - </a:t>
            </a:r>
            <a:r>
              <a:rPr lang="en-US" sz="3200" b="0" i="0" dirty="0">
                <a:solidFill>
                  <a:srgbClr val="202124"/>
                </a:solidFill>
                <a:effectLst/>
                <a:latin typeface="Times New Roman" panose="02020603050405020304" pitchFamily="18" charset="0"/>
                <a:cs typeface="Times New Roman" panose="02020603050405020304" pitchFamily="18" charset="0"/>
              </a:rPr>
              <a:t>having the status of a king or </a:t>
            </a:r>
            <a:r>
              <a:rPr lang="en-US" sz="3200" b="0" i="0" dirty="0" err="1">
                <a:solidFill>
                  <a:srgbClr val="202124"/>
                </a:solidFill>
                <a:effectLst/>
                <a:latin typeface="Times New Roman" panose="02020603050405020304" pitchFamily="18" charset="0"/>
                <a:cs typeface="Times New Roman" panose="02020603050405020304" pitchFamily="18" charset="0"/>
              </a:rPr>
              <a:t>or</a:t>
            </a:r>
            <a:r>
              <a:rPr lang="en-US" sz="3200" b="0" i="0" dirty="0">
                <a:solidFill>
                  <a:srgbClr val="202124"/>
                </a:solidFill>
                <a:effectLst/>
                <a:latin typeface="Times New Roman" panose="02020603050405020304" pitchFamily="18" charset="0"/>
                <a:cs typeface="Times New Roman" panose="02020603050405020304" pitchFamily="18" charset="0"/>
              </a:rPr>
              <a:t> a member of the king’s family</a:t>
            </a:r>
            <a:endParaRPr lang="en-US" sz="3200" dirty="0">
              <a:effectLst/>
              <a:latin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effectLst/>
                <a:latin typeface="Times New Roman" panose="02020603050405020304" pitchFamily="18" charset="0"/>
                <a:cs typeface="Times New Roman" panose="02020603050405020304" pitchFamily="18" charset="0"/>
              </a:rPr>
              <a:t>Root Greek Word: </a:t>
            </a:r>
            <a:r>
              <a:rPr lang="en-US" sz="3200" b="1" i="1" dirty="0">
                <a:effectLst/>
                <a:latin typeface="Times New Roman" panose="02020603050405020304" pitchFamily="18" charset="0"/>
                <a:cs typeface="Times New Roman" panose="02020603050405020304" pitchFamily="18" charset="0"/>
              </a:rPr>
              <a:t>basileus</a:t>
            </a:r>
            <a:r>
              <a:rPr lang="en-US" sz="3200" dirty="0">
                <a:effectLst/>
                <a:latin typeface="Times New Roman" panose="02020603050405020304" pitchFamily="18" charset="0"/>
                <a:cs typeface="Times New Roman" panose="02020603050405020304" pitchFamily="18" charset="0"/>
              </a:rPr>
              <a:t> – a king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012975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4" y="847242"/>
            <a:ext cx="11803885" cy="5386090"/>
          </a:xfrm>
          <a:prstGeom prst="rect">
            <a:avLst/>
          </a:prstGeom>
          <a:noFill/>
        </p:spPr>
        <p:txBody>
          <a:bodyPr wrap="square" rtlCol="0">
            <a:spAutoFit/>
          </a:bodyPr>
          <a:lstStyle/>
          <a:p>
            <a:pPr marR="0" lvl="0">
              <a:spcBef>
                <a:spcPts val="0"/>
              </a:spcBef>
              <a:spcAft>
                <a:spcPts val="0"/>
              </a:spcAft>
            </a:pPr>
            <a:r>
              <a:rPr lang="en-US" sz="3200" dirty="0">
                <a:latin typeface="Times New Roman" panose="02020603050405020304" pitchFamily="18" charset="0"/>
                <a:cs typeface="Times New Roman" panose="02020603050405020304" pitchFamily="18" charset="0"/>
              </a:rPr>
              <a:t>Being designated by God as </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His sons – who are the brothers of Jesus our king</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 are of the royal family) and therefore a</a:t>
            </a:r>
          </a:p>
          <a:p>
            <a:pPr marL="457200" marR="0" lvl="0" indent="-457200">
              <a:spcBef>
                <a:spcPts val="0"/>
              </a:spcBef>
              <a:spcAft>
                <a:spcPts val="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Royal Priesthood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Then like Jesus (“the” Son of God who is king), the other sons of God are a royal priesthood that</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Serve as priests to God and His Son Jesus – Revelation 20:6</a:t>
            </a:r>
          </a:p>
          <a:p>
            <a:pPr marL="342900"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Reign with Christ and sit on His throne – 2 Timothy 2:12; Revelation 3:21; Revelation 22:3-5 </a:t>
            </a: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964261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3693319"/>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ea typeface="Times New Roman" panose="02020603050405020304" pitchFamily="18" charset="0"/>
                <a:cs typeface="Times New Roman" panose="02020603050405020304" pitchFamily="18" charset="0"/>
              </a:rPr>
              <a:t>Kingdom of Israel was a Physical Kingdom</a:t>
            </a:r>
          </a:p>
          <a:p>
            <a:pPr algn="ctr"/>
            <a:endParaRPr lang="en-US" sz="4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4800" b="1" dirty="0">
                <a:latin typeface="Times New Roman" panose="02020603050405020304" pitchFamily="18" charset="0"/>
                <a:ea typeface="Calibri" panose="020F0502020204030204" pitchFamily="34" charset="0"/>
                <a:cs typeface="Times New Roman" panose="02020603050405020304" pitchFamily="18" charset="0"/>
              </a:rPr>
              <a:t>Kingdom of Christ is a Spiritual Heavenly Kingdom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6782618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1342542"/>
            <a:ext cx="11644370" cy="5170646"/>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John 18:36 </a:t>
            </a:r>
            <a:r>
              <a:rPr lang="en-US" sz="4800" dirty="0">
                <a:latin typeface="Times New Roman" panose="02020603050405020304" pitchFamily="18" charset="0"/>
                <a:cs typeface="Times New Roman" panose="02020603050405020304" pitchFamily="18" charset="0"/>
              </a:rPr>
              <a:t>Jesus answered, "</a:t>
            </a:r>
            <a:r>
              <a:rPr lang="en-US" sz="4800" b="1" u="sng" dirty="0">
                <a:latin typeface="Times New Roman" panose="02020603050405020304" pitchFamily="18" charset="0"/>
                <a:cs typeface="Times New Roman" panose="02020603050405020304" pitchFamily="18" charset="0"/>
              </a:rPr>
              <a:t>My kingdom is not of this world</a:t>
            </a:r>
            <a:r>
              <a:rPr lang="en-US" sz="4800" dirty="0">
                <a:latin typeface="Times New Roman" panose="02020603050405020304" pitchFamily="18" charset="0"/>
                <a:cs typeface="Times New Roman" panose="02020603050405020304" pitchFamily="18" charset="0"/>
              </a:rPr>
              <a:t>. If My kingdom were of this world, then My servants would be fighting so that I would not be handed over to the Jews; but as it is, </a:t>
            </a:r>
            <a:r>
              <a:rPr lang="en-US" sz="4800" b="1" u="sng" dirty="0">
                <a:latin typeface="Times New Roman" panose="02020603050405020304" pitchFamily="18" charset="0"/>
                <a:cs typeface="Times New Roman" panose="02020603050405020304" pitchFamily="18" charset="0"/>
              </a:rPr>
              <a:t>My kingdom is not of this realm</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45919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0" y="693526"/>
            <a:ext cx="11644370" cy="5293757"/>
          </a:xfrm>
          <a:prstGeom prst="rect">
            <a:avLst/>
          </a:prstGeom>
          <a:noFill/>
        </p:spPr>
        <p:txBody>
          <a:bodyPr wrap="square" rtlCol="0">
            <a:spAutoFit/>
          </a:bodyPr>
          <a:lstStyle/>
          <a:p>
            <a:pPr marL="342900" marR="0" lvl="0" indent="-342900">
              <a:spcBef>
                <a:spcPts val="0"/>
              </a:spcBef>
              <a:spcAft>
                <a:spcPts val="0"/>
              </a:spcAft>
              <a:buFont typeface="+mj-lt"/>
              <a:buAutoNum type="arabicPeriod"/>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8000" b="1" dirty="0">
                <a:latin typeface="Times New Roman" panose="02020603050405020304" pitchFamily="18" charset="0"/>
                <a:ea typeface="Times New Roman" panose="02020603050405020304" pitchFamily="18" charset="0"/>
                <a:cs typeface="Times New Roman" panose="02020603050405020304" pitchFamily="18" charset="0"/>
              </a:rPr>
              <a:t>If the Kingdom of Christ is a Heavenly Kingdom  -Who are We in this World?</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25AC3FD-1FE3-3BAA-D015-AB8887B2328C}"/>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1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637097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Don’t belong to this World – in the world but not of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17:11 </a:t>
            </a:r>
            <a:r>
              <a:rPr lang="en-US" sz="2400" dirty="0">
                <a:latin typeface="Times New Roman" panose="02020603050405020304" pitchFamily="18" charset="0"/>
                <a:cs typeface="Times New Roman" panose="02020603050405020304" pitchFamily="18" charset="0"/>
              </a:rPr>
              <a:t> "I am no longer in the world; and </a:t>
            </a:r>
            <a:r>
              <a:rPr lang="en-US" sz="2400" i="1" dirty="0">
                <a:latin typeface="Times New Roman" panose="02020603050405020304" pitchFamily="18" charset="0"/>
                <a:cs typeface="Times New Roman" panose="02020603050405020304" pitchFamily="18" charset="0"/>
              </a:rPr>
              <a:t>yet</a:t>
            </a: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they themselves are </a:t>
            </a:r>
            <a:r>
              <a:rPr lang="en-US" sz="2400" b="1" u="sng" dirty="0">
                <a:highlight>
                  <a:srgbClr val="FFFF00"/>
                </a:highlight>
                <a:latin typeface="Times New Roman" panose="02020603050405020304" pitchFamily="18" charset="0"/>
                <a:cs typeface="Times New Roman" panose="02020603050405020304" pitchFamily="18" charset="0"/>
              </a:rPr>
              <a:t>in the world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Citizenship is in Heaven</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15:19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"If you </a:t>
            </a:r>
            <a:r>
              <a:rPr lang="en-US" sz="2400" b="1" u="sng" dirty="0">
                <a:latin typeface="Times New Roman" panose="02020603050405020304" pitchFamily="18" charset="0"/>
                <a:cs typeface="Times New Roman" panose="02020603050405020304" pitchFamily="18" charset="0"/>
              </a:rPr>
              <a:t>were of the world</a:t>
            </a:r>
            <a:r>
              <a:rPr lang="en-US" sz="2400" dirty="0">
                <a:latin typeface="Times New Roman" panose="02020603050405020304" pitchFamily="18" charset="0"/>
                <a:cs typeface="Times New Roman" panose="02020603050405020304" pitchFamily="18" charset="0"/>
              </a:rPr>
              <a:t>, the world would love its own; but </a:t>
            </a:r>
            <a:r>
              <a:rPr lang="en-US" sz="2400" b="1" u="sng" dirty="0">
                <a:latin typeface="Times New Roman" panose="02020603050405020304" pitchFamily="18" charset="0"/>
                <a:cs typeface="Times New Roman" panose="02020603050405020304" pitchFamily="18" charset="0"/>
              </a:rPr>
              <a:t>because you are </a:t>
            </a:r>
            <a:r>
              <a:rPr lang="en-US" sz="2400" b="1" u="sng" dirty="0">
                <a:highlight>
                  <a:srgbClr val="FFFF00"/>
                </a:highlight>
                <a:latin typeface="Times New Roman" panose="02020603050405020304" pitchFamily="18" charset="0"/>
                <a:cs typeface="Times New Roman" panose="02020603050405020304" pitchFamily="18" charset="0"/>
              </a:rPr>
              <a:t>not of the world</a:t>
            </a:r>
            <a:r>
              <a:rPr lang="en-US" sz="2400" dirty="0">
                <a:latin typeface="Times New Roman" panose="02020603050405020304" pitchFamily="18" charset="0"/>
                <a:cs typeface="Times New Roman" panose="02020603050405020304" pitchFamily="18" charset="0"/>
              </a:rPr>
              <a:t>, but I chose you out of the world, because of this </a:t>
            </a:r>
            <a:r>
              <a:rPr lang="en-US" sz="2400" b="1" u="sng" dirty="0">
                <a:latin typeface="Times New Roman" panose="02020603050405020304" pitchFamily="18" charset="0"/>
                <a:cs typeface="Times New Roman" panose="02020603050405020304" pitchFamily="18" charset="0"/>
              </a:rPr>
              <a:t>the world hates you</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John 17:14-17 </a:t>
            </a:r>
            <a:r>
              <a:rPr lang="en-US" sz="2400" dirty="0">
                <a:latin typeface="Times New Roman" panose="02020603050405020304" pitchFamily="18" charset="0"/>
                <a:cs typeface="Times New Roman" panose="02020603050405020304" pitchFamily="18" charset="0"/>
              </a:rPr>
              <a:t> "I have given them Your word; and the </a:t>
            </a:r>
            <a:r>
              <a:rPr lang="en-US" sz="2400" b="1" u="sng" dirty="0">
                <a:latin typeface="Times New Roman" panose="02020603050405020304" pitchFamily="18" charset="0"/>
                <a:cs typeface="Times New Roman" panose="02020603050405020304" pitchFamily="18" charset="0"/>
              </a:rPr>
              <a:t>world has hated them</a:t>
            </a:r>
            <a:r>
              <a:rPr lang="en-US" sz="2400" dirty="0">
                <a:latin typeface="Times New Roman" panose="02020603050405020304" pitchFamily="18" charset="0"/>
                <a:cs typeface="Times New Roman" panose="02020603050405020304" pitchFamily="18" charset="0"/>
              </a:rPr>
              <a:t>, because </a:t>
            </a:r>
            <a:r>
              <a:rPr lang="en-US" sz="2400" b="1" u="sng" dirty="0">
                <a:highlight>
                  <a:srgbClr val="FFFF00"/>
                </a:highlight>
                <a:latin typeface="Times New Roman" panose="02020603050405020304" pitchFamily="18" charset="0"/>
                <a:cs typeface="Times New Roman" panose="02020603050405020304" pitchFamily="18" charset="0"/>
              </a:rPr>
              <a:t>they are not of the world, even as I am not of the world</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15 </a:t>
            </a:r>
            <a:r>
              <a:rPr lang="en-US" sz="2400" dirty="0">
                <a:latin typeface="Times New Roman" panose="02020603050405020304" pitchFamily="18" charset="0"/>
                <a:cs typeface="Times New Roman" panose="02020603050405020304" pitchFamily="18" charset="0"/>
              </a:rPr>
              <a:t> "I do not ask You to take them out of the world, but to </a:t>
            </a:r>
            <a:r>
              <a:rPr lang="en-US" sz="2400" b="1" u="sng" dirty="0">
                <a:latin typeface="Times New Roman" panose="02020603050405020304" pitchFamily="18" charset="0"/>
                <a:cs typeface="Times New Roman" panose="02020603050405020304" pitchFamily="18" charset="0"/>
              </a:rPr>
              <a:t>keep them from the evil </a:t>
            </a:r>
            <a:r>
              <a:rPr lang="en-US" sz="2400" b="1" i="1" u="sng" dirty="0">
                <a:latin typeface="Times New Roman" panose="02020603050405020304" pitchFamily="18" charset="0"/>
                <a:cs typeface="Times New Roman" panose="02020603050405020304" pitchFamily="18" charset="0"/>
              </a:rPr>
              <a:t>one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16 </a:t>
            </a:r>
            <a:r>
              <a:rPr lang="en-US" sz="2400" dirty="0">
                <a:latin typeface="Times New Roman" panose="02020603050405020304" pitchFamily="18" charset="0"/>
                <a:cs typeface="Times New Roman" panose="02020603050405020304" pitchFamily="18" charset="0"/>
              </a:rPr>
              <a:t> "</a:t>
            </a:r>
            <a:r>
              <a:rPr lang="en-US" sz="2400" b="1" u="sng" dirty="0">
                <a:highlight>
                  <a:srgbClr val="FFFF00"/>
                </a:highlight>
                <a:latin typeface="Times New Roman" panose="02020603050405020304" pitchFamily="18" charset="0"/>
                <a:cs typeface="Times New Roman" panose="02020603050405020304" pitchFamily="18" charset="0"/>
              </a:rPr>
              <a:t>They are not of the world</a:t>
            </a:r>
            <a:r>
              <a:rPr lang="en-US" sz="2400" dirty="0">
                <a:latin typeface="Times New Roman" panose="02020603050405020304" pitchFamily="18" charset="0"/>
                <a:cs typeface="Times New Roman" panose="02020603050405020304" pitchFamily="18" charset="0"/>
              </a:rPr>
              <a:t>, even as I am not of the world. </a:t>
            </a:r>
            <a:r>
              <a:rPr lang="en-US" sz="2400" baseline="30000" dirty="0">
                <a:latin typeface="Times New Roman" panose="02020603050405020304" pitchFamily="18" charset="0"/>
                <a:cs typeface="Times New Roman" panose="02020603050405020304" pitchFamily="18" charset="0"/>
              </a:rPr>
              <a:t>17 </a:t>
            </a:r>
            <a:r>
              <a:rPr lang="en-US" sz="2400" dirty="0">
                <a:latin typeface="Times New Roman" panose="02020603050405020304" pitchFamily="18" charset="0"/>
                <a:cs typeface="Times New Roman" panose="02020603050405020304" pitchFamily="18" charset="0"/>
              </a:rPr>
              <a:t> "Sanctify them in the truth; Your word is truth. </a:t>
            </a:r>
            <a:br>
              <a:rPr lang="en-US" sz="2400" dirty="0"/>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46070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632311"/>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Citizens of Heaven – Aliens to the World</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Philippians 3:20 </a:t>
            </a:r>
            <a:r>
              <a:rPr lang="en-US" sz="2400" dirty="0">
                <a:latin typeface="Times New Roman" panose="02020603050405020304" pitchFamily="18" charset="0"/>
                <a:cs typeface="Times New Roman" panose="02020603050405020304" pitchFamily="18" charset="0"/>
              </a:rPr>
              <a:t>For our </a:t>
            </a:r>
            <a:r>
              <a:rPr lang="en-US" sz="2400" b="1" u="sng" dirty="0">
                <a:latin typeface="Times New Roman" panose="02020603050405020304" pitchFamily="18" charset="0"/>
                <a:cs typeface="Times New Roman" panose="02020603050405020304" pitchFamily="18" charset="0"/>
              </a:rPr>
              <a:t>citizenship is in heaven</a:t>
            </a:r>
            <a:r>
              <a:rPr lang="en-US" sz="2400" dirty="0">
                <a:latin typeface="Times New Roman" panose="02020603050405020304" pitchFamily="18" charset="0"/>
                <a:cs typeface="Times New Roman" panose="02020603050405020304" pitchFamily="18" charset="0"/>
              </a:rPr>
              <a:t>, from which also we eagerly wait for a Savior, the Lord Jesus Christ; </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Ephesians 2:19</a:t>
            </a:r>
            <a:r>
              <a:rPr lang="en-US" sz="2400" baseline="30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So then you are no longer </a:t>
            </a:r>
            <a:r>
              <a:rPr lang="en-US" sz="2400" b="1" u="sng" dirty="0">
                <a:latin typeface="Times New Roman" panose="02020603050405020304" pitchFamily="18" charset="0"/>
                <a:cs typeface="Times New Roman" panose="02020603050405020304" pitchFamily="18" charset="0"/>
              </a:rPr>
              <a:t>strangers and aliens </a:t>
            </a:r>
            <a:r>
              <a:rPr lang="en-US" sz="2400" dirty="0">
                <a:latin typeface="Times New Roman" panose="02020603050405020304" pitchFamily="18" charset="0"/>
                <a:cs typeface="Times New Roman" panose="02020603050405020304" pitchFamily="18" charset="0"/>
              </a:rPr>
              <a:t>(to heaven), but you are </a:t>
            </a:r>
            <a:r>
              <a:rPr lang="en-US" sz="2400" b="1" u="sng" dirty="0">
                <a:latin typeface="Times New Roman" panose="02020603050405020304" pitchFamily="18" charset="0"/>
                <a:cs typeface="Times New Roman" panose="02020603050405020304" pitchFamily="18" charset="0"/>
              </a:rPr>
              <a:t>fellow citizens </a:t>
            </a:r>
            <a:r>
              <a:rPr lang="en-US" sz="2400" dirty="0">
                <a:latin typeface="Times New Roman" panose="02020603050405020304" pitchFamily="18" charset="0"/>
                <a:cs typeface="Times New Roman" panose="02020603050405020304" pitchFamily="18" charset="0"/>
              </a:rPr>
              <a:t>with the saints, and are of </a:t>
            </a:r>
            <a:r>
              <a:rPr lang="en-US" sz="2400" b="1" u="sng" dirty="0">
                <a:latin typeface="Times New Roman" panose="02020603050405020304" pitchFamily="18" charset="0"/>
                <a:cs typeface="Times New Roman" panose="02020603050405020304" pitchFamily="18" charset="0"/>
              </a:rPr>
              <a:t>God's household</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Hebrews 12:23 … </a:t>
            </a:r>
            <a:r>
              <a:rPr lang="en-US" sz="2400" b="1" u="sng" dirty="0">
                <a:latin typeface="Times New Roman" panose="02020603050405020304" pitchFamily="18" charset="0"/>
                <a:cs typeface="Times New Roman" panose="02020603050405020304" pitchFamily="18" charset="0"/>
              </a:rPr>
              <a:t>church</a:t>
            </a:r>
            <a:r>
              <a:rPr lang="en-US" sz="2400" dirty="0">
                <a:latin typeface="Times New Roman" panose="02020603050405020304" pitchFamily="18" charset="0"/>
                <a:cs typeface="Times New Roman" panose="02020603050405020304" pitchFamily="18" charset="0"/>
              </a:rPr>
              <a:t> of the firstborn (Christ – Romans 8:29) who are </a:t>
            </a:r>
            <a:r>
              <a:rPr lang="en-US" sz="2400" b="1" u="sng" dirty="0">
                <a:latin typeface="Times New Roman" panose="02020603050405020304" pitchFamily="18" charset="0"/>
                <a:cs typeface="Times New Roman" panose="02020603050405020304" pitchFamily="18" charset="0"/>
              </a:rPr>
              <a:t>enrolled in heaven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Peter 1:1 </a:t>
            </a:r>
            <a:r>
              <a:rPr lang="en-US" sz="2400" dirty="0">
                <a:latin typeface="Times New Roman" panose="02020603050405020304" pitchFamily="18" charset="0"/>
                <a:cs typeface="Times New Roman" panose="02020603050405020304" pitchFamily="18" charset="0"/>
              </a:rPr>
              <a:t>Peter, an apostle of Jesus Christ, To those who </a:t>
            </a:r>
            <a:r>
              <a:rPr lang="en-US" sz="2400" b="1" u="sng" dirty="0">
                <a:latin typeface="Times New Roman" panose="02020603050405020304" pitchFamily="18" charset="0"/>
                <a:cs typeface="Times New Roman" panose="02020603050405020304" pitchFamily="18" charset="0"/>
              </a:rPr>
              <a:t>reside as aliens</a:t>
            </a:r>
            <a:r>
              <a:rPr lang="en-US" sz="2400" dirty="0">
                <a:latin typeface="Times New Roman" panose="02020603050405020304" pitchFamily="18" charset="0"/>
                <a:cs typeface="Times New Roman" panose="02020603050405020304" pitchFamily="18" charset="0"/>
              </a:rPr>
              <a:t> (to the world), scattered throughout Pontus, Galatia, Cappadocia, Asia, and Bithynia, </a:t>
            </a:r>
            <a:r>
              <a:rPr lang="en-US" sz="2400" b="1" u="sng" dirty="0">
                <a:latin typeface="Times New Roman" panose="02020603050405020304" pitchFamily="18" charset="0"/>
                <a:cs typeface="Times New Roman" panose="02020603050405020304" pitchFamily="18" charset="0"/>
              </a:rPr>
              <a:t>who are chosen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7921014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Possession of the Kingdom</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803694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63231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God gave Adam – son of God - possession and dominion over the physical kingdom of the Garden of Eden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God likewise gives - the other sons of God – possession and dominion over the spiritual kingdom of Christ – subject to the superior reigning authority of God and the His Son.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Which brings us to an interesting juxtaposition of God’s promised blessings and the blessings we inherit from God.</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never bestows His promised blessings upon anyone other than His children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receive the promised blessings by right of inheritance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God’s children inherit God’s promises</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God promises His children their inheritances</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422814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94238" y="866591"/>
            <a:ext cx="12031798" cy="4678204"/>
          </a:xfrm>
          <a:prstGeom prst="rect">
            <a:avLst/>
          </a:prstGeom>
          <a:noFill/>
        </p:spPr>
        <p:txBody>
          <a:bodyPr wrap="square" rtlCol="0">
            <a:spAutoFit/>
          </a:bodyPr>
          <a:lstStyle/>
          <a:p>
            <a:pPr marL="22860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Confirming Galatians 3:26-27 is Ephesians 1:4-5</a:t>
            </a:r>
          </a:p>
          <a:p>
            <a:pPr marL="228600" marR="0">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Ephesians 1:4-5 </a:t>
            </a:r>
            <a:r>
              <a:rPr lang="en-US" sz="2800" dirty="0">
                <a:latin typeface="Times New Roman" panose="02020603050405020304" pitchFamily="18" charset="0"/>
                <a:cs typeface="Times New Roman" panose="02020603050405020304" pitchFamily="18" charset="0"/>
              </a:rPr>
              <a:t> just as </a:t>
            </a:r>
            <a:r>
              <a:rPr lang="en-US" sz="2800" b="1" u="sng" dirty="0">
                <a:latin typeface="Times New Roman" panose="02020603050405020304" pitchFamily="18" charset="0"/>
                <a:cs typeface="Times New Roman" panose="02020603050405020304" pitchFamily="18" charset="0"/>
              </a:rPr>
              <a:t>He chose us in Him </a:t>
            </a:r>
            <a:r>
              <a:rPr lang="en-US" sz="2800" dirty="0">
                <a:latin typeface="Times New Roman" panose="02020603050405020304" pitchFamily="18" charset="0"/>
                <a:cs typeface="Times New Roman" panose="02020603050405020304" pitchFamily="18" charset="0"/>
              </a:rPr>
              <a:t>before the foundation of the world , that we would be holy and blameless before Him. In love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He predestined us to adoption as sons through Jesus Christ </a:t>
            </a:r>
            <a:r>
              <a:rPr lang="en-US" sz="2800" dirty="0">
                <a:latin typeface="Times New Roman" panose="02020603050405020304" pitchFamily="18" charset="0"/>
                <a:cs typeface="Times New Roman" panose="02020603050405020304" pitchFamily="18" charset="0"/>
              </a:rPr>
              <a:t>…</a:t>
            </a:r>
          </a:p>
          <a:p>
            <a:pPr marL="228600" marR="0">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228600" marR="0">
              <a:spcBef>
                <a:spcPts val="0"/>
              </a:spcBef>
              <a:spcAft>
                <a:spcPts val="0"/>
              </a:spcAft>
            </a:pPr>
            <a:r>
              <a:rPr lang="en-US" sz="2800" b="1" dirty="0">
                <a:latin typeface="Times New Roman" panose="02020603050405020304" pitchFamily="18" charset="0"/>
                <a:cs typeface="Times New Roman" panose="02020603050405020304" pitchFamily="18" charset="0"/>
              </a:rPr>
              <a:t>2 Peter 3:15-16 </a:t>
            </a:r>
            <a:r>
              <a:rPr lang="en-US" sz="2800" dirty="0">
                <a:latin typeface="Times New Roman" panose="02020603050405020304" pitchFamily="18" charset="0"/>
                <a:cs typeface="Times New Roman" panose="02020603050405020304" pitchFamily="18" charset="0"/>
              </a:rPr>
              <a:t>just as also our </a:t>
            </a:r>
            <a:r>
              <a:rPr lang="en-US" sz="2800" b="1" dirty="0">
                <a:latin typeface="Times New Roman" panose="02020603050405020304" pitchFamily="18" charset="0"/>
                <a:cs typeface="Times New Roman" panose="02020603050405020304" pitchFamily="18" charset="0"/>
              </a:rPr>
              <a:t>beloved brother Paul</a:t>
            </a:r>
            <a:r>
              <a:rPr lang="en-US" sz="2800" dirty="0">
                <a:latin typeface="Times New Roman" panose="02020603050405020304" pitchFamily="18" charset="0"/>
                <a:cs typeface="Times New Roman" panose="02020603050405020304" pitchFamily="18" charset="0"/>
              </a:rPr>
              <a:t>, …wrote to you, </a:t>
            </a:r>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 as also in all </a:t>
            </a:r>
            <a:r>
              <a:rPr lang="en-US" sz="2800" i="1" dirty="0">
                <a:latin typeface="Times New Roman" panose="02020603050405020304" pitchFamily="18" charset="0"/>
                <a:cs typeface="Times New Roman" panose="02020603050405020304" pitchFamily="18" charset="0"/>
              </a:rPr>
              <a:t>his</a:t>
            </a:r>
            <a:r>
              <a:rPr lang="en-US" sz="2800" dirty="0">
                <a:latin typeface="Times New Roman" panose="02020603050405020304" pitchFamily="18" charset="0"/>
                <a:cs typeface="Times New Roman" panose="02020603050405020304" pitchFamily="18" charset="0"/>
              </a:rPr>
              <a:t> letters, speaking in them of these things, in which </a:t>
            </a:r>
            <a:r>
              <a:rPr lang="en-US" sz="2800" b="1" u="sng" dirty="0">
                <a:latin typeface="Times New Roman" panose="02020603050405020304" pitchFamily="18" charset="0"/>
                <a:cs typeface="Times New Roman" panose="02020603050405020304" pitchFamily="18" charset="0"/>
              </a:rPr>
              <a:t>are some things hard to understand</a:t>
            </a:r>
            <a:r>
              <a:rPr lang="en-US" sz="2800" dirty="0">
                <a:latin typeface="Times New Roman" panose="02020603050405020304" pitchFamily="18" charset="0"/>
                <a:cs typeface="Times New Roman" panose="02020603050405020304" pitchFamily="18" charset="0"/>
              </a:rPr>
              <a:t>, which the </a:t>
            </a:r>
            <a:r>
              <a:rPr lang="en-US" sz="2800" b="1" u="sng" dirty="0">
                <a:latin typeface="Times New Roman" panose="02020603050405020304" pitchFamily="18" charset="0"/>
                <a:cs typeface="Times New Roman" panose="02020603050405020304" pitchFamily="18" charset="0"/>
              </a:rPr>
              <a:t>untaught and unstable distort</a:t>
            </a:r>
            <a:r>
              <a:rPr lang="en-US" sz="2800" dirty="0">
                <a:latin typeface="Times New Roman" panose="02020603050405020304" pitchFamily="18" charset="0"/>
                <a:cs typeface="Times New Roman" panose="02020603050405020304" pitchFamily="18" charset="0"/>
              </a:rPr>
              <a:t>, as </a:t>
            </a:r>
            <a:r>
              <a:rPr lang="en-US" sz="2800" i="1" dirty="0">
                <a:latin typeface="Times New Roman" panose="02020603050405020304" pitchFamily="18" charset="0"/>
                <a:cs typeface="Times New Roman" panose="02020603050405020304" pitchFamily="18" charset="0"/>
              </a:rPr>
              <a:t>they do</a:t>
            </a:r>
            <a:r>
              <a:rPr lang="en-US" sz="2800" dirty="0">
                <a:latin typeface="Times New Roman" panose="02020603050405020304" pitchFamily="18" charset="0"/>
                <a:cs typeface="Times New Roman" panose="02020603050405020304" pitchFamily="18" charset="0"/>
              </a:rPr>
              <a:t> also the rest of the Scriptures, </a:t>
            </a:r>
            <a:r>
              <a:rPr lang="en-US" sz="2800" b="1" u="sng" dirty="0">
                <a:latin typeface="Times New Roman" panose="02020603050405020304" pitchFamily="18" charset="0"/>
                <a:cs typeface="Times New Roman" panose="02020603050405020304" pitchFamily="18" charset="0"/>
              </a:rPr>
              <a:t>to their own destruction</a:t>
            </a:r>
            <a:r>
              <a:rPr lang="en-US" sz="28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2D7D0EF1-C93B-DC48-9663-F6F58A593021}"/>
              </a:ext>
            </a:extLst>
          </p:cNvPr>
          <p:cNvSpPr txBox="1"/>
          <p:nvPr/>
        </p:nvSpPr>
        <p:spPr>
          <a:xfrm>
            <a:off x="825278" y="72045"/>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Baptism – Choosing of God’s Sons</a:t>
            </a:r>
          </a:p>
        </p:txBody>
      </p:sp>
    </p:spTree>
    <p:extLst>
      <p:ext uri="{BB962C8B-B14F-4D97-AF65-F5344CB8AC3E}">
        <p14:creationId xmlns:p14="http://schemas.microsoft.com/office/powerpoint/2010/main" val="42269936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980210"/>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Hebrews 9:15 </a:t>
            </a:r>
            <a:r>
              <a:rPr lang="en-US" sz="2800" kern="100" dirty="0">
                <a:effectLst/>
                <a:latin typeface="Times New Roman" panose="02020603050405020304" pitchFamily="18" charset="0"/>
                <a:ea typeface="Calibri" panose="020F0502020204030204" pitchFamily="34" charset="0"/>
              </a:rPr>
              <a:t> For this reason </a:t>
            </a:r>
            <a:r>
              <a:rPr lang="en-US" sz="2800" b="1" u="sng" kern="100" dirty="0">
                <a:effectLst/>
                <a:latin typeface="Times New Roman" panose="02020603050405020304" pitchFamily="18" charset="0"/>
                <a:ea typeface="Calibri" panose="020F0502020204030204" pitchFamily="34" charset="0"/>
              </a:rPr>
              <a:t>He</a:t>
            </a:r>
            <a:r>
              <a:rPr lang="en-US" sz="2800" kern="100" dirty="0">
                <a:effectLst/>
                <a:latin typeface="Times New Roman" panose="02020603050405020304" pitchFamily="18" charset="0"/>
                <a:ea typeface="Calibri" panose="020F0502020204030204" pitchFamily="34" charset="0"/>
              </a:rPr>
              <a:t> (Jesus) is the mediator of a new covenant, so that, … those </a:t>
            </a:r>
            <a:r>
              <a:rPr lang="en-US" sz="2800" b="1" u="sng" kern="100" dirty="0">
                <a:effectLst/>
                <a:latin typeface="Times New Roman" panose="02020603050405020304" pitchFamily="18" charset="0"/>
                <a:ea typeface="Calibri" panose="020F0502020204030204" pitchFamily="34" charset="0"/>
              </a:rPr>
              <a:t>who have been called </a:t>
            </a:r>
            <a:r>
              <a:rPr lang="en-US" sz="2800" kern="100" dirty="0">
                <a:effectLst/>
                <a:latin typeface="Times New Roman" panose="02020603050405020304" pitchFamily="18" charset="0"/>
                <a:ea typeface="Calibri" panose="020F0502020204030204" pitchFamily="34" charset="0"/>
              </a:rPr>
              <a:t>may receive </a:t>
            </a:r>
            <a:r>
              <a:rPr lang="en-US" sz="2800" b="1" u="sng" kern="100" dirty="0">
                <a:effectLst/>
                <a:highlight>
                  <a:srgbClr val="FFFF00"/>
                </a:highlight>
                <a:latin typeface="Times New Roman" panose="02020603050405020304" pitchFamily="18" charset="0"/>
                <a:ea typeface="Calibri" panose="020F0502020204030204" pitchFamily="34" charset="0"/>
              </a:rPr>
              <a:t>the promise of the eternal inheritance</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Hebrews 6:12 </a:t>
            </a:r>
            <a:r>
              <a:rPr lang="en-US" sz="2800" kern="0" dirty="0">
                <a:effectLst/>
                <a:latin typeface="Times New Roman" panose="02020603050405020304" pitchFamily="18" charset="0"/>
                <a:ea typeface="Times New Roman" panose="02020603050405020304" pitchFamily="18" charset="0"/>
              </a:rPr>
              <a:t>(be) imitators of those who through faith and patience </a:t>
            </a:r>
            <a:r>
              <a:rPr lang="en-US" sz="2800" b="1" u="sng" kern="0" dirty="0">
                <a:effectLst/>
                <a:highlight>
                  <a:srgbClr val="FFFF00"/>
                </a:highlight>
                <a:latin typeface="Times New Roman" panose="02020603050405020304" pitchFamily="18" charset="0"/>
                <a:ea typeface="Times New Roman" panose="02020603050405020304" pitchFamily="18" charset="0"/>
              </a:rPr>
              <a:t>inherit the promises</a:t>
            </a:r>
            <a:r>
              <a:rPr lang="en-US" sz="2800" kern="0" dirty="0">
                <a:effectLst/>
                <a:latin typeface="Times New Roman" panose="02020603050405020304" pitchFamily="18" charset="0"/>
                <a:ea typeface="Times New Roman" panose="02020603050405020304" pitchFamily="18"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457200" marR="0" indent="-457200">
              <a:lnSpc>
                <a:spcPct val="107000"/>
              </a:lnSpc>
              <a:spcBef>
                <a:spcPts val="0"/>
              </a:spcBef>
              <a:spcAft>
                <a:spcPts val="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rPr>
              <a:t>First comes the promises and </a:t>
            </a:r>
          </a:p>
          <a:p>
            <a:pPr marL="457200" marR="0" indent="-457200">
              <a:lnSpc>
                <a:spcPct val="107000"/>
              </a:lnSpc>
              <a:spcBef>
                <a:spcPts val="0"/>
              </a:spcBef>
              <a:spcAft>
                <a:spcPts val="0"/>
              </a:spcAft>
              <a:buFont typeface="Arial" panose="020B0604020202020204" pitchFamily="34" charset="0"/>
              <a:buChar char="•"/>
            </a:pPr>
            <a:r>
              <a:rPr lang="en-US" sz="2800" kern="100" dirty="0">
                <a:latin typeface="Times New Roman" panose="02020603050405020304" pitchFamily="18" charset="0"/>
                <a:ea typeface="Calibri" panose="020F0502020204030204" pitchFamily="34" charset="0"/>
              </a:rPr>
              <a:t>The granting of the promises </a:t>
            </a:r>
            <a:r>
              <a:rPr lang="en-US" sz="2800" kern="100" dirty="0">
                <a:effectLst/>
                <a:latin typeface="Times New Roman" panose="02020603050405020304" pitchFamily="18" charset="0"/>
                <a:ea typeface="Calibri" panose="020F0502020204030204" pitchFamily="34" charset="0"/>
              </a:rPr>
              <a:t>comes by way of inheritance.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49717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3785652"/>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Who are the Heirs?</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388700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5532925"/>
          </a:xfrm>
          <a:prstGeom prst="rect">
            <a:avLst/>
          </a:prstGeom>
          <a:noFill/>
        </p:spPr>
        <p:txBody>
          <a:bodyPr wrap="square" rtlCol="0">
            <a:spAutoFit/>
          </a:bodyPr>
          <a:lstStyle/>
          <a:p>
            <a:pPr marL="0" marR="0">
              <a:lnSpc>
                <a:spcPct val="107000"/>
              </a:lnSpc>
              <a:spcBef>
                <a:spcPts val="0"/>
              </a:spcBef>
              <a:spcAft>
                <a:spcPts val="0"/>
              </a:spcAft>
            </a:pPr>
            <a:r>
              <a:rPr lang="en-US" sz="2800" b="1" dirty="0">
                <a:latin typeface="Times New Roman" panose="02020603050405020304" pitchFamily="18" charset="0"/>
                <a:cs typeface="Times New Roman" panose="02020603050405020304" pitchFamily="18" charset="0"/>
              </a:rPr>
              <a:t>Galatians 3:26-27 </a:t>
            </a:r>
            <a:r>
              <a:rPr lang="en-US" sz="2800" dirty="0">
                <a:latin typeface="Times New Roman" panose="02020603050405020304" pitchFamily="18" charset="0"/>
                <a:cs typeface="Times New Roman" panose="02020603050405020304" pitchFamily="18" charset="0"/>
              </a:rPr>
              <a:t>For you are all </a:t>
            </a:r>
            <a:r>
              <a:rPr lang="en-US" sz="2800" b="1" u="sng" dirty="0">
                <a:latin typeface="Times New Roman" panose="02020603050405020304" pitchFamily="18" charset="0"/>
                <a:cs typeface="Times New Roman" panose="02020603050405020304" pitchFamily="18" charset="0"/>
              </a:rPr>
              <a:t>sons of God </a:t>
            </a:r>
            <a:r>
              <a:rPr lang="en-US" sz="2800" dirty="0">
                <a:latin typeface="Times New Roman" panose="02020603050405020304" pitchFamily="18" charset="0"/>
                <a:cs typeface="Times New Roman" panose="02020603050405020304" pitchFamily="18" charset="0"/>
              </a:rPr>
              <a:t>through faith in Christ Jesus. </a:t>
            </a:r>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 For all of you who were </a:t>
            </a:r>
            <a:r>
              <a:rPr lang="en-US" sz="2800" b="1" u="sng" dirty="0">
                <a:latin typeface="Times New Roman" panose="02020603050405020304" pitchFamily="18" charset="0"/>
                <a:cs typeface="Times New Roman" panose="02020603050405020304" pitchFamily="18" charset="0"/>
              </a:rPr>
              <a:t>baptized into Christ </a:t>
            </a:r>
            <a:r>
              <a:rPr lang="en-US" sz="2800" dirty="0">
                <a:latin typeface="Times New Roman" panose="02020603050405020304" pitchFamily="18" charset="0"/>
                <a:cs typeface="Times New Roman" panose="02020603050405020304" pitchFamily="18" charset="0"/>
              </a:rPr>
              <a:t>have put on Christ. </a:t>
            </a:r>
          </a:p>
          <a:p>
            <a:pPr marL="0" marR="0">
              <a:lnSpc>
                <a:spcPct val="107000"/>
              </a:lnSpc>
              <a:spcBef>
                <a:spcPts val="0"/>
              </a:spcBef>
              <a:spcAft>
                <a:spcPts val="0"/>
              </a:spcAft>
            </a:pPr>
            <a:endParaRPr lang="en-US" sz="28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Romans 8:16-17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Spirit Himself testifies with our spirit that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we are children of God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if children,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heirs also, heirs of God and fellow heirs with Christ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  </a:t>
            </a:r>
            <a:r>
              <a:rPr lang="en-US" sz="2800" dirty="0">
                <a:latin typeface="Times New Roman" panose="02020603050405020304" pitchFamily="18" charset="0"/>
                <a:ea typeface="Calibri" panose="020F0502020204030204" pitchFamily="34" charset="0"/>
                <a:cs typeface="Times New Roman" panose="02020603050405020304" pitchFamily="18" charset="0"/>
              </a:rPr>
              <a:t>If the Kingdom of God is given by inheritance, how do we received the kingdom without being a child of God?</a:t>
            </a:r>
          </a:p>
          <a:p>
            <a:pPr marL="0" marR="0">
              <a:lnSpc>
                <a:spcPct val="107000"/>
              </a:lnSpc>
              <a:spcBef>
                <a:spcPts val="0"/>
              </a:spcBef>
              <a:spcAft>
                <a:spcPts val="0"/>
              </a:spcAf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Question:</a:t>
            </a:r>
            <a:r>
              <a:rPr lang="en-US" sz="2800" dirty="0">
                <a:latin typeface="Times New Roman" panose="02020603050405020304" pitchFamily="18" charset="0"/>
                <a:ea typeface="Calibri" panose="020F0502020204030204" pitchFamily="34" charset="0"/>
                <a:cs typeface="Times New Roman" panose="02020603050405020304" pitchFamily="18" charset="0"/>
              </a:rPr>
              <a:t> How do we become a child of God without baptism?</a:t>
            </a:r>
            <a:endParaRPr lang="en-US" sz="28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5602940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808560"/>
          </a:xfrm>
          <a:prstGeom prst="rect">
            <a:avLst/>
          </a:prstGeom>
          <a:noFill/>
        </p:spPr>
        <p:txBody>
          <a:bodyPr wrap="square" rtlCol="0">
            <a:spAutoFit/>
          </a:bodyPr>
          <a:lstStyle/>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endParaRPr lang="en-US" sz="2400" b="1"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Galatians 3:29 </a:t>
            </a:r>
            <a:r>
              <a:rPr lang="en-US" sz="2400" kern="100" dirty="0">
                <a:effectLst/>
                <a:latin typeface="Times New Roman" panose="02020603050405020304" pitchFamily="18" charset="0"/>
                <a:ea typeface="Calibri" panose="020F0502020204030204" pitchFamily="34" charset="0"/>
              </a:rPr>
              <a:t> And </a:t>
            </a:r>
            <a:r>
              <a:rPr lang="en-US" sz="2400" b="1" u="sng" kern="100" dirty="0">
                <a:effectLst/>
                <a:latin typeface="Times New Roman" panose="02020603050405020304" pitchFamily="18" charset="0"/>
                <a:ea typeface="Calibri" panose="020F0502020204030204" pitchFamily="34" charset="0"/>
              </a:rPr>
              <a:t>if you belong to Christ</a:t>
            </a:r>
            <a:r>
              <a:rPr lang="en-US" sz="2400" kern="100" dirty="0">
                <a:effectLst/>
                <a:latin typeface="Times New Roman" panose="02020603050405020304" pitchFamily="18" charset="0"/>
                <a:ea typeface="Calibri" panose="020F0502020204030204" pitchFamily="34" charset="0"/>
              </a:rPr>
              <a:t>, then you are Abraham's descendants, </a:t>
            </a:r>
            <a:r>
              <a:rPr lang="en-US" sz="2400" b="1" u="sng" kern="100" dirty="0">
                <a:effectLst/>
                <a:latin typeface="Times New Roman" panose="02020603050405020304" pitchFamily="18" charset="0"/>
                <a:ea typeface="Calibri" panose="020F0502020204030204" pitchFamily="34" charset="0"/>
              </a:rPr>
              <a:t>heirs according to promise</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Acts 20:32 </a:t>
            </a:r>
            <a:r>
              <a:rPr lang="en-US" sz="2400" kern="100" dirty="0">
                <a:effectLst/>
                <a:latin typeface="Times New Roman" panose="02020603050405020304" pitchFamily="18" charset="0"/>
                <a:ea typeface="Calibri" panose="020F0502020204030204" pitchFamily="34" charset="0"/>
              </a:rPr>
              <a:t> "And now I commend you to God and to the word of His grace, which is able to build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up and to give </a:t>
            </a:r>
            <a:r>
              <a:rPr lang="en-US" sz="2400" i="1"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the inheritance among all those who are sanctified</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Acts 26:18 </a:t>
            </a:r>
            <a:r>
              <a:rPr lang="en-US" sz="2400" kern="0" baseline="30000" dirty="0">
                <a:solidFill>
                  <a:srgbClr val="000000"/>
                </a:solidFill>
                <a:effectLst/>
                <a:latin typeface="Times New Roman" panose="02020603050405020304" pitchFamily="18" charset="0"/>
                <a:ea typeface="Times New Roman" panose="02020603050405020304" pitchFamily="18" charset="0"/>
              </a:rPr>
              <a:t>18 </a:t>
            </a:r>
            <a:r>
              <a:rPr lang="en-US" sz="2400" kern="0" dirty="0">
                <a:effectLst/>
                <a:latin typeface="Times New Roman" panose="02020603050405020304" pitchFamily="18" charset="0"/>
                <a:ea typeface="Times New Roman" panose="02020603050405020304" pitchFamily="18" charset="0"/>
              </a:rPr>
              <a:t> to open their eyes so that they may turn from darkness to light and from the dominion of Satan to God, that they may receive forgiveness of sins and an </a:t>
            </a:r>
            <a:r>
              <a:rPr lang="en-US" sz="2400" b="1" u="sng" kern="0" dirty="0">
                <a:effectLst/>
                <a:latin typeface="Times New Roman" panose="02020603050405020304" pitchFamily="18" charset="0"/>
                <a:ea typeface="Times New Roman" panose="02020603050405020304" pitchFamily="18" charset="0"/>
              </a:rPr>
              <a:t>inheritance among those who have been sanctified by faith in Me</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7103355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4354525"/>
          </a:xfrm>
          <a:prstGeom prst="rect">
            <a:avLst/>
          </a:prstGeom>
          <a:noFill/>
        </p:spPr>
        <p:txBody>
          <a:bodyPr wrap="square" rtlCol="0">
            <a:spAutoFit/>
          </a:bodyPr>
          <a:lstStyle/>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Scriptures only of the saints inheriting God’s blessings</a:t>
            </a:r>
          </a:p>
          <a:p>
            <a:pPr marL="0" marR="0">
              <a:lnSpc>
                <a:spcPct val="107000"/>
              </a:lnSpc>
              <a:spcBef>
                <a:spcPts val="0"/>
              </a:spcBef>
              <a:spcAft>
                <a:spcPts val="0"/>
              </a:spcAft>
            </a:pPr>
            <a:r>
              <a:rPr lang="en-US" sz="1800" kern="0" dirty="0">
                <a:effectLst/>
                <a:latin typeface="Times New Roman" panose="02020603050405020304" pitchFamily="18" charset="0"/>
                <a:ea typeface="Times New Roman" panose="02020603050405020304" pitchFamily="18" charset="0"/>
              </a:rPr>
              <a:t> </a:t>
            </a:r>
            <a:endParaRPr lang="en-US" sz="1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1:12 </a:t>
            </a:r>
            <a:r>
              <a:rPr lang="en-US" sz="2800" kern="100" dirty="0">
                <a:effectLst/>
                <a:latin typeface="Times New Roman" panose="02020603050405020304" pitchFamily="18" charset="0"/>
                <a:ea typeface="Calibri" panose="020F0502020204030204" pitchFamily="34" charset="0"/>
              </a:rPr>
              <a:t>giving thanks to the Father, who has qualified </a:t>
            </a:r>
            <a:r>
              <a:rPr lang="en-US" sz="2800" b="1" u="sng" kern="100" dirty="0">
                <a:effectLst/>
                <a:latin typeface="Times New Roman" panose="02020603050405020304" pitchFamily="18" charset="0"/>
                <a:ea typeface="Calibri" panose="020F0502020204030204" pitchFamily="34" charset="0"/>
              </a:rPr>
              <a:t>us</a:t>
            </a:r>
            <a:r>
              <a:rPr lang="en-US" sz="2800" kern="100" dirty="0">
                <a:effectLst/>
                <a:latin typeface="Times New Roman" panose="02020603050405020304" pitchFamily="18" charset="0"/>
                <a:ea typeface="Calibri" panose="020F0502020204030204" pitchFamily="34" charset="0"/>
              </a:rPr>
              <a:t> (saints in Colossian church) </a:t>
            </a:r>
            <a:r>
              <a:rPr lang="en-US" sz="2800" b="1" u="sng" kern="100" dirty="0">
                <a:effectLst/>
                <a:latin typeface="Times New Roman" panose="02020603050405020304" pitchFamily="18" charset="0"/>
                <a:ea typeface="Calibri" panose="020F0502020204030204" pitchFamily="34" charset="0"/>
              </a:rPr>
              <a:t>to share in the inheritance of the saints in Light</a:t>
            </a:r>
            <a:r>
              <a:rPr lang="en-US" sz="28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Colossians 3:24 </a:t>
            </a:r>
            <a:r>
              <a:rPr lang="en-US" sz="2800" kern="100" dirty="0">
                <a:effectLst/>
                <a:latin typeface="Times New Roman" panose="02020603050405020304" pitchFamily="18" charset="0"/>
                <a:ea typeface="Calibri" panose="020F0502020204030204" pitchFamily="34" charset="0"/>
              </a:rPr>
              <a:t> knowing that from the Lord </a:t>
            </a:r>
            <a:r>
              <a:rPr lang="en-US" sz="2800" b="1" u="sng" kern="100" dirty="0">
                <a:effectLst/>
                <a:latin typeface="Times New Roman" panose="02020603050405020304" pitchFamily="18" charset="0"/>
                <a:ea typeface="Calibri" panose="020F0502020204030204" pitchFamily="34" charset="0"/>
              </a:rPr>
              <a:t>you</a:t>
            </a:r>
            <a:r>
              <a:rPr lang="en-US" sz="2800" kern="100" dirty="0">
                <a:effectLst/>
                <a:latin typeface="Times New Roman" panose="02020603050405020304" pitchFamily="18" charset="0"/>
                <a:ea typeface="Calibri" panose="020F0502020204030204" pitchFamily="34" charset="0"/>
              </a:rPr>
              <a:t> (the saints in the Church at Colossi) will </a:t>
            </a:r>
            <a:r>
              <a:rPr lang="en-US" sz="2800" b="1" u="sng" kern="100" dirty="0">
                <a:effectLst/>
                <a:latin typeface="Times New Roman" panose="02020603050405020304" pitchFamily="18" charset="0"/>
                <a:ea typeface="Calibri" panose="020F0502020204030204" pitchFamily="34" charset="0"/>
              </a:rPr>
              <a:t>receive the reward of the inheritance</a:t>
            </a:r>
            <a:r>
              <a:rPr lang="en-US" sz="28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367578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What do the Heirs </a:t>
            </a:r>
          </a:p>
          <a:p>
            <a:pPr algn="ctr"/>
            <a:r>
              <a:rPr lang="en-US" sz="9600" b="1" dirty="0">
                <a:latin typeface="Times New Roman" panose="02020603050405020304" pitchFamily="18" charset="0"/>
                <a:cs typeface="Times New Roman" panose="02020603050405020304" pitchFamily="18" charset="0"/>
              </a:rPr>
              <a:t>of God Inherit?</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178343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867878"/>
            <a:ext cx="11644370" cy="6429261"/>
          </a:xfrm>
          <a:prstGeom prst="rect">
            <a:avLst/>
          </a:prstGeom>
          <a:noFill/>
        </p:spPr>
        <p:txBody>
          <a:bodyPr wrap="square" rtlCol="0">
            <a:spAutoFit/>
          </a:bodyPr>
          <a:lstStyle/>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Hebrews 1:1-2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God</a:t>
            </a:r>
            <a:r>
              <a:rPr lang="en-US" sz="2400" kern="0" dirty="0">
                <a:effectLst/>
                <a:latin typeface="Times New Roman" panose="02020603050405020304" pitchFamily="18" charset="0"/>
                <a:ea typeface="Times New Roman" panose="02020603050405020304" pitchFamily="18" charset="0"/>
              </a:rPr>
              <a:t>, …, </a:t>
            </a: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in these last days has spoken to us in </a:t>
            </a:r>
            <a:r>
              <a:rPr lang="en-US" sz="2400" b="1" u="sng" kern="0" dirty="0">
                <a:effectLst/>
                <a:latin typeface="Times New Roman" panose="02020603050405020304" pitchFamily="18" charset="0"/>
                <a:ea typeface="Times New Roman" panose="02020603050405020304" pitchFamily="18" charset="0"/>
              </a:rPr>
              <a:t>His Son</a:t>
            </a:r>
            <a:r>
              <a:rPr lang="en-US" sz="2400" kern="0" dirty="0">
                <a:effectLst/>
                <a:latin typeface="Times New Roman" panose="02020603050405020304" pitchFamily="18" charset="0"/>
                <a:ea typeface="Times New Roman" panose="02020603050405020304" pitchFamily="18" charset="0"/>
              </a:rPr>
              <a:t>, whom </a:t>
            </a:r>
            <a:r>
              <a:rPr lang="en-US" sz="2400" b="1" u="sng" kern="0" dirty="0">
                <a:effectLst/>
                <a:latin typeface="Times New Roman" panose="02020603050405020304" pitchFamily="18" charset="0"/>
                <a:ea typeface="Times New Roman" panose="02020603050405020304" pitchFamily="18" charset="0"/>
              </a:rPr>
              <a:t>He appointed heir of all things</a:t>
            </a:r>
            <a:r>
              <a:rPr lang="en-US" sz="2400" kern="0" dirty="0">
                <a:effectLst/>
                <a:latin typeface="Times New Roman" panose="02020603050405020304" pitchFamily="18" charset="0"/>
                <a:ea typeface="Times New Roman" panose="02020603050405020304" pitchFamily="18" charset="0"/>
              </a:rPr>
              <a:t>, through whom also He made the world.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Note that Jesus is the heir of all things is also the Son of God</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latin typeface="Times New Roman" panose="02020603050405020304" pitchFamily="18" charset="0"/>
                <a:ea typeface="Calibri" panose="020F0502020204030204" pitchFamily="34" charset="0"/>
              </a:rPr>
              <a:t>Thus as the other sons of God, we inherit all things with Jesus “the” Son of God.”</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1 Peter 1:4 </a:t>
            </a:r>
            <a:r>
              <a:rPr lang="en-US" sz="2400" kern="100" dirty="0">
                <a:effectLst/>
                <a:latin typeface="Times New Roman" panose="02020603050405020304" pitchFamily="18" charset="0"/>
                <a:ea typeface="Calibri" panose="020F0502020204030204" pitchFamily="34" charset="0"/>
              </a:rPr>
              <a:t> to </a:t>
            </a:r>
            <a:r>
              <a:rPr lang="en-US" sz="2400" i="1" kern="100" dirty="0">
                <a:effectLst/>
                <a:latin typeface="Times New Roman" panose="02020603050405020304" pitchFamily="18" charset="0"/>
                <a:ea typeface="Calibri" panose="020F0502020204030204" pitchFamily="34" charset="0"/>
              </a:rPr>
              <a:t>obtain</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an inheritance</a:t>
            </a:r>
            <a:r>
              <a:rPr lang="en-US" sz="2400" kern="100" dirty="0">
                <a:effectLst/>
                <a:latin typeface="Times New Roman" panose="02020603050405020304" pitchFamily="18" charset="0"/>
                <a:ea typeface="Calibri" panose="020F0502020204030204" pitchFamily="34" charset="0"/>
              </a:rPr>
              <a:t> </a:t>
            </a:r>
            <a:r>
              <a:rPr lang="en-US" sz="2400" i="1" kern="100" dirty="0">
                <a:effectLst/>
                <a:latin typeface="Times New Roman" panose="02020603050405020304" pitchFamily="18" charset="0"/>
                <a:ea typeface="Calibri" panose="020F0502020204030204" pitchFamily="34" charset="0"/>
              </a:rPr>
              <a:t>which is</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imperishable and undefiled</a:t>
            </a:r>
            <a:r>
              <a:rPr lang="en-US" sz="2400" kern="100" dirty="0">
                <a:effectLst/>
                <a:latin typeface="Times New Roman" panose="02020603050405020304" pitchFamily="18" charset="0"/>
                <a:ea typeface="Calibri" panose="020F0502020204030204" pitchFamily="34" charset="0"/>
              </a:rPr>
              <a:t> and will not fade away, reserved </a:t>
            </a:r>
            <a:r>
              <a:rPr lang="en-US" sz="2400" b="1" u="sng" kern="100" dirty="0">
                <a:effectLst/>
                <a:latin typeface="Times New Roman" panose="02020603050405020304" pitchFamily="18" charset="0"/>
                <a:ea typeface="Calibri" panose="020F0502020204030204" pitchFamily="34" charset="0"/>
              </a:rPr>
              <a:t>in heaven</a:t>
            </a:r>
            <a:r>
              <a:rPr lang="en-US" sz="2400" kern="100" dirty="0">
                <a:effectLst/>
                <a:latin typeface="Times New Roman" panose="02020603050405020304" pitchFamily="18" charset="0"/>
                <a:ea typeface="Calibri" panose="020F0502020204030204" pitchFamily="34" charset="0"/>
              </a:rPr>
              <a:t> for </a:t>
            </a:r>
            <a:r>
              <a:rPr lang="en-US" sz="2400" b="1" u="sng" kern="100" dirty="0">
                <a:effectLst/>
                <a:latin typeface="Times New Roman" panose="02020603050405020304" pitchFamily="18" charset="0"/>
                <a:ea typeface="Calibri" panose="020F0502020204030204" pitchFamily="34" charset="0"/>
              </a:rPr>
              <a:t>you</a:t>
            </a:r>
            <a:r>
              <a:rPr lang="en-US" sz="2400" kern="100" dirty="0">
                <a:effectLst/>
                <a:latin typeface="Times New Roman" panose="02020603050405020304" pitchFamily="18" charset="0"/>
                <a:ea typeface="Calibri" panose="020F0502020204030204" pitchFamily="34" charset="0"/>
              </a:rPr>
              <a:t>, (Heavenly spiritual inheritance)</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Ephesians 1:1-3 …</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To the saints</a:t>
            </a:r>
            <a:r>
              <a:rPr lang="en-US" sz="2400" kern="0" dirty="0">
                <a:effectLst/>
                <a:latin typeface="Times New Roman" panose="02020603050405020304" pitchFamily="18" charset="0"/>
                <a:ea typeface="Times New Roman" panose="02020603050405020304" pitchFamily="18" charset="0"/>
              </a:rPr>
              <a:t> who are at Ephesus and </a:t>
            </a:r>
            <a:r>
              <a:rPr lang="en-US" sz="2400" i="1" kern="0" dirty="0">
                <a:effectLst/>
                <a:latin typeface="Times New Roman" panose="02020603050405020304" pitchFamily="18" charset="0"/>
                <a:ea typeface="Times New Roman" panose="02020603050405020304" pitchFamily="18" charset="0"/>
              </a:rPr>
              <a:t>who are</a:t>
            </a:r>
            <a:r>
              <a:rPr lang="en-US" sz="2400" kern="0" dirty="0">
                <a:effectLst/>
                <a:latin typeface="Times New Roman" panose="02020603050405020304" pitchFamily="18" charset="0"/>
                <a:ea typeface="Times New Roman" panose="02020603050405020304" pitchFamily="18" charset="0"/>
              </a:rPr>
              <a:t> faithful </a:t>
            </a:r>
            <a:r>
              <a:rPr lang="en-US" sz="2400" b="1" u="sng" kern="0" dirty="0">
                <a:effectLst/>
                <a:latin typeface="Times New Roman" panose="02020603050405020304" pitchFamily="18" charset="0"/>
                <a:ea typeface="Times New Roman" panose="02020603050405020304" pitchFamily="18" charset="0"/>
              </a:rPr>
              <a:t>in Christ Jesus</a:t>
            </a:r>
            <a:r>
              <a:rPr lang="en-US" sz="2400" kern="0" dirty="0">
                <a:effectLst/>
                <a:latin typeface="Times New Roman" panose="02020603050405020304" pitchFamily="18" charset="0"/>
                <a:ea typeface="Times New Roman" panose="02020603050405020304" pitchFamily="18" charset="0"/>
              </a:rPr>
              <a:t>: </a:t>
            </a:r>
            <a:br>
              <a:rPr lang="en-US" sz="2400" kern="0" dirty="0">
                <a:effectLst/>
                <a:latin typeface="Times New Roman" panose="02020603050405020304" pitchFamily="18" charset="0"/>
                <a:ea typeface="Times New Roman" panose="02020603050405020304" pitchFamily="18" charset="0"/>
              </a:rPr>
            </a:br>
            <a:r>
              <a:rPr lang="en-US" sz="2400" kern="0" baseline="30000" dirty="0">
                <a:solidFill>
                  <a:srgbClr val="000000"/>
                </a:solidFill>
                <a:effectLst/>
                <a:latin typeface="Times New Roman" panose="02020603050405020304" pitchFamily="18" charset="0"/>
                <a:ea typeface="Times New Roman" panose="02020603050405020304" pitchFamily="18" charset="0"/>
              </a:rPr>
              <a:t>2 </a:t>
            </a:r>
            <a:r>
              <a:rPr lang="en-US" sz="2400" kern="0" dirty="0">
                <a:effectLst/>
                <a:latin typeface="Times New Roman" panose="02020603050405020304" pitchFamily="18" charset="0"/>
                <a:ea typeface="Times New Roman" panose="02020603050405020304" pitchFamily="18" charset="0"/>
              </a:rPr>
              <a:t> Grace to you and peace from God our Father and the Lord Jesus Christ. </a:t>
            </a:r>
            <a:r>
              <a:rPr lang="en-US" sz="2400" kern="0" baseline="30000" dirty="0">
                <a:solidFill>
                  <a:srgbClr val="000000"/>
                </a:solidFill>
                <a:effectLst/>
                <a:latin typeface="Times New Roman" panose="02020603050405020304" pitchFamily="18" charset="0"/>
                <a:ea typeface="Times New Roman" panose="02020603050405020304" pitchFamily="18" charset="0"/>
              </a:rPr>
              <a:t>3 </a:t>
            </a:r>
            <a:r>
              <a:rPr lang="en-US" sz="2400" kern="0" dirty="0">
                <a:effectLst/>
                <a:latin typeface="Times New Roman" panose="02020603050405020304" pitchFamily="18" charset="0"/>
                <a:ea typeface="Times New Roman" panose="02020603050405020304" pitchFamily="18" charset="0"/>
              </a:rPr>
              <a:t> Blessed </a:t>
            </a:r>
            <a:r>
              <a:rPr lang="en-US" sz="2400" i="1" kern="0" dirty="0">
                <a:effectLst/>
                <a:latin typeface="Times New Roman" panose="02020603050405020304" pitchFamily="18" charset="0"/>
                <a:ea typeface="Times New Roman" panose="02020603050405020304" pitchFamily="18" charset="0"/>
              </a:rPr>
              <a:t>be</a:t>
            </a:r>
            <a:r>
              <a:rPr lang="en-US" sz="2400" kern="0" dirty="0">
                <a:effectLst/>
                <a:latin typeface="Times New Roman" panose="02020603050405020304" pitchFamily="18" charset="0"/>
                <a:ea typeface="Times New Roman" panose="02020603050405020304" pitchFamily="18" charset="0"/>
              </a:rPr>
              <a:t> the God and Father of our Lord Jesus Christ, who has </a:t>
            </a:r>
            <a:r>
              <a:rPr lang="en-US" sz="2400" b="1" u="sng" kern="0" dirty="0">
                <a:effectLst/>
                <a:latin typeface="Times New Roman" panose="02020603050405020304" pitchFamily="18" charset="0"/>
                <a:ea typeface="Times New Roman" panose="02020603050405020304" pitchFamily="18" charset="0"/>
              </a:rPr>
              <a:t>blessed us with every spiritual blessing</a:t>
            </a:r>
            <a:r>
              <a:rPr lang="en-US" sz="2400" kern="0" dirty="0">
                <a:effectLst/>
                <a:latin typeface="Times New Roman" panose="02020603050405020304" pitchFamily="18" charset="0"/>
                <a:ea typeface="Times New Roman" panose="02020603050405020304" pitchFamily="18" charset="0"/>
              </a:rPr>
              <a:t> in the heavenly </a:t>
            </a:r>
            <a:r>
              <a:rPr lang="en-US" sz="2400" i="1" kern="0" dirty="0">
                <a:effectLst/>
                <a:latin typeface="Times New Roman" panose="02020603050405020304" pitchFamily="18" charset="0"/>
                <a:ea typeface="Times New Roman" panose="02020603050405020304" pitchFamily="18" charset="0"/>
              </a:rPr>
              <a:t>places</a:t>
            </a:r>
            <a:r>
              <a:rPr lang="en-US" sz="2400" kern="0" dirty="0">
                <a:effectLst/>
                <a:latin typeface="Times New Roman" panose="02020603050405020304" pitchFamily="18" charset="0"/>
                <a:ea typeface="Times New Roman" panose="02020603050405020304" pitchFamily="18" charset="0"/>
              </a:rPr>
              <a:t> </a:t>
            </a:r>
            <a:r>
              <a:rPr lang="en-US" sz="2400" b="1" u="sng" kern="0" dirty="0">
                <a:effectLst/>
                <a:latin typeface="Times New Roman" panose="02020603050405020304" pitchFamily="18" charset="0"/>
                <a:ea typeface="Times New Roman" panose="02020603050405020304" pitchFamily="18" charset="0"/>
              </a:rPr>
              <a:t>in Christ</a:t>
            </a:r>
            <a:r>
              <a:rPr lang="en-US" sz="2400" kern="0" dirty="0">
                <a:effectLst/>
                <a:latin typeface="Times New Roman" panose="02020603050405020304" pitchFamily="18" charset="0"/>
                <a:ea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3562391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262979"/>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algn="ctr"/>
            <a:endParaRPr lang="en-US" sz="9600" b="1" dirty="0">
              <a:latin typeface="Times New Roman" panose="02020603050405020304" pitchFamily="18" charset="0"/>
              <a:cs typeface="Times New Roman" panose="02020603050405020304" pitchFamily="18" charset="0"/>
            </a:endParaRPr>
          </a:p>
          <a:p>
            <a:pPr algn="ctr"/>
            <a:r>
              <a:rPr lang="en-US" sz="9600" b="1" dirty="0">
                <a:latin typeface="Times New Roman" panose="02020603050405020304" pitchFamily="18" charset="0"/>
                <a:cs typeface="Times New Roman" panose="02020603050405020304" pitchFamily="18" charset="0"/>
              </a:rPr>
              <a:t>Example of the Promised Land</a:t>
            </a:r>
            <a:endParaRPr lang="en-US" sz="9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719199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941627"/>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Promise to Abraham</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 </a:t>
            </a:r>
            <a:endParaRPr lang="en-US" sz="24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12:7 </a:t>
            </a:r>
            <a:r>
              <a:rPr lang="en-US" sz="2400" kern="100" dirty="0">
                <a:effectLst/>
                <a:latin typeface="Times New Roman" panose="02020603050405020304" pitchFamily="18" charset="0"/>
                <a:ea typeface="Calibri" panose="020F0502020204030204" pitchFamily="34" charset="0"/>
              </a:rPr>
              <a:t>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appeared to Abram and said, "To your descendants </a:t>
            </a:r>
            <a:r>
              <a:rPr lang="en-US" sz="2400" b="1" u="sng" kern="100" dirty="0">
                <a:effectLst/>
                <a:highlight>
                  <a:srgbClr val="FFFF00"/>
                </a:highlight>
                <a:latin typeface="Times New Roman" panose="02020603050405020304" pitchFamily="18" charset="0"/>
                <a:ea typeface="Calibri" panose="020F0502020204030204" pitchFamily="34" charset="0"/>
              </a:rPr>
              <a:t>I will give</a:t>
            </a:r>
            <a:r>
              <a:rPr lang="en-US" sz="2400" b="1" u="sng" kern="100" dirty="0">
                <a:effectLst/>
                <a:latin typeface="Times New Roman" panose="02020603050405020304" pitchFamily="18" charset="0"/>
                <a:ea typeface="Calibri" panose="020F0502020204030204" pitchFamily="34" charset="0"/>
              </a:rPr>
              <a:t> this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100" dirty="0">
                <a:effectLst/>
                <a:latin typeface="Times New Roman" panose="02020603050405020304" pitchFamily="18" charset="0"/>
                <a:ea typeface="Calibri" panose="020F0502020204030204" pitchFamily="34" charset="0"/>
              </a:rPr>
              <a:t>Genesis 13:14-15 </a:t>
            </a:r>
            <a:r>
              <a:rPr lang="en-US" sz="2400" kern="100" dirty="0">
                <a:effectLst/>
                <a:latin typeface="Times New Roman" panose="02020603050405020304" pitchFamily="18" charset="0"/>
                <a:ea typeface="Calibri" panose="020F0502020204030204" pitchFamily="34" charset="0"/>
              </a:rPr>
              <a:t> The </a:t>
            </a:r>
            <a:r>
              <a:rPr lang="en-US" sz="2400" kern="100" cap="small" dirty="0">
                <a:effectLst/>
                <a:latin typeface="Times New Roman" panose="02020603050405020304" pitchFamily="18" charset="0"/>
                <a:ea typeface="Calibri" panose="020F0502020204030204" pitchFamily="34" charset="0"/>
              </a:rPr>
              <a:t>LORD</a:t>
            </a:r>
            <a:r>
              <a:rPr lang="en-US" sz="2400" kern="100" dirty="0">
                <a:effectLst/>
                <a:latin typeface="Times New Roman" panose="02020603050405020304" pitchFamily="18" charset="0"/>
                <a:ea typeface="Calibri" panose="020F0502020204030204" pitchFamily="34" charset="0"/>
              </a:rPr>
              <a:t> said to Abram, after Lot had separated from him, "Now lift up your eyes and look from the place where you are, northward and southward and eastward and westward; </a:t>
            </a:r>
            <a:br>
              <a:rPr lang="en-US" sz="2400" kern="100" dirty="0">
                <a:effectLst/>
                <a:latin typeface="Times New Roman" panose="02020603050405020304" pitchFamily="18" charset="0"/>
                <a:ea typeface="Calibri" panose="020F0502020204030204" pitchFamily="34" charset="0"/>
              </a:rPr>
            </a:br>
            <a:r>
              <a:rPr lang="en-US" sz="2400" kern="100" baseline="30000" dirty="0">
                <a:solidFill>
                  <a:srgbClr val="000000"/>
                </a:solidFill>
                <a:effectLst/>
                <a:latin typeface="Times New Roman" panose="02020603050405020304" pitchFamily="18" charset="0"/>
                <a:ea typeface="Calibri" panose="020F0502020204030204" pitchFamily="34" charset="0"/>
              </a:rPr>
              <a:t>15 </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latin typeface="Times New Roman" panose="02020603050405020304" pitchFamily="18" charset="0"/>
                <a:ea typeface="Calibri" panose="020F0502020204030204" pitchFamily="34" charset="0"/>
              </a:rPr>
              <a:t>for all the </a:t>
            </a:r>
            <a:r>
              <a:rPr lang="en-US" sz="2400" b="1" u="sng" kern="100" dirty="0">
                <a:effectLst/>
                <a:highlight>
                  <a:srgbClr val="FFFF00"/>
                </a:highlight>
                <a:latin typeface="Times New Roman" panose="02020603050405020304" pitchFamily="18" charset="0"/>
                <a:ea typeface="Calibri" panose="020F0502020204030204" pitchFamily="34" charset="0"/>
              </a:rPr>
              <a:t>land</a:t>
            </a:r>
            <a:r>
              <a:rPr lang="en-US" sz="2400" b="1" u="sng" kern="100" dirty="0">
                <a:effectLst/>
                <a:latin typeface="Times New Roman" panose="02020603050405020304" pitchFamily="18" charset="0"/>
                <a:ea typeface="Calibri" panose="020F0502020204030204" pitchFamily="34" charset="0"/>
              </a:rPr>
              <a:t> which you see</a:t>
            </a:r>
            <a:r>
              <a:rPr lang="en-US" sz="2400" kern="100" dirty="0">
                <a:effectLst/>
                <a:latin typeface="Times New Roman" panose="02020603050405020304" pitchFamily="18" charset="0"/>
                <a:ea typeface="Calibri" panose="020F0502020204030204" pitchFamily="34" charset="0"/>
              </a:rPr>
              <a:t>, </a:t>
            </a:r>
            <a:r>
              <a:rPr lang="en-US" sz="2400" b="1" u="sng" kern="100" dirty="0">
                <a:effectLst/>
                <a:highlight>
                  <a:srgbClr val="FFFF00"/>
                </a:highlight>
                <a:latin typeface="Times New Roman" panose="02020603050405020304" pitchFamily="18" charset="0"/>
                <a:ea typeface="Calibri" panose="020F0502020204030204" pitchFamily="34" charset="0"/>
              </a:rPr>
              <a:t>I will give it</a:t>
            </a:r>
            <a:r>
              <a:rPr lang="en-US" sz="2400" b="1" kern="100" dirty="0">
                <a:effectLst/>
                <a:latin typeface="Times New Roman" panose="02020603050405020304" pitchFamily="18" charset="0"/>
                <a:ea typeface="Calibri" panose="020F0502020204030204" pitchFamily="34" charset="0"/>
              </a:rPr>
              <a:t> to you and to your descendants forever</a:t>
            </a:r>
            <a:r>
              <a:rPr lang="en-US" sz="2400" kern="100" dirty="0">
                <a:effectLst/>
                <a:latin typeface="Times New Roman" panose="02020603050405020304" pitchFamily="18" charset="0"/>
                <a:ea typeface="Calibri" panose="020F0502020204030204" pitchFamily="34" charset="0"/>
              </a:rPr>
              <a:t>.</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rPr>
              <a:t> </a:t>
            </a:r>
          </a:p>
          <a:p>
            <a:pPr marL="0" marR="0">
              <a:lnSpc>
                <a:spcPct val="107000"/>
              </a:lnSpc>
              <a:spcBef>
                <a:spcPts val="0"/>
              </a:spcBef>
              <a:spcAft>
                <a:spcPts val="0"/>
              </a:spcAft>
            </a:pPr>
            <a:r>
              <a:rPr lang="en-US" sz="2400" b="1" kern="0" dirty="0">
                <a:effectLst/>
                <a:latin typeface="Times New Roman" panose="02020603050405020304" pitchFamily="18" charset="0"/>
                <a:ea typeface="Times New Roman" panose="02020603050405020304" pitchFamily="18" charset="0"/>
              </a:rPr>
              <a:t>Genesis 15:18 </a:t>
            </a:r>
            <a:r>
              <a:rPr lang="en-US" sz="2400" kern="0" dirty="0">
                <a:effectLst/>
                <a:latin typeface="Times New Roman" panose="02020603050405020304" pitchFamily="18" charset="0"/>
                <a:ea typeface="Times New Roman" panose="02020603050405020304" pitchFamily="18" charset="0"/>
              </a:rPr>
              <a:t> On that day the </a:t>
            </a:r>
            <a:r>
              <a:rPr lang="en-US" sz="2400" kern="0" cap="small" dirty="0">
                <a:effectLst/>
                <a:latin typeface="Times New Roman" panose="02020603050405020304" pitchFamily="18" charset="0"/>
                <a:ea typeface="Times New Roman" panose="02020603050405020304" pitchFamily="18" charset="0"/>
              </a:rPr>
              <a:t>LORD</a:t>
            </a:r>
            <a:r>
              <a:rPr lang="en-US" sz="2400" kern="0" dirty="0">
                <a:effectLst/>
                <a:latin typeface="Times New Roman" panose="02020603050405020304" pitchFamily="18" charset="0"/>
                <a:ea typeface="Times New Roman" panose="02020603050405020304" pitchFamily="18" charset="0"/>
              </a:rPr>
              <a:t> made a covenant with Abram, saying, "</a:t>
            </a:r>
            <a:r>
              <a:rPr lang="en-US" sz="2400" b="1" u="sng" kern="0" dirty="0">
                <a:effectLst/>
                <a:latin typeface="Times New Roman" panose="02020603050405020304" pitchFamily="18" charset="0"/>
                <a:ea typeface="Times New Roman" panose="02020603050405020304" pitchFamily="18" charset="0"/>
              </a:rPr>
              <a:t>To your descendants </a:t>
            </a:r>
            <a:r>
              <a:rPr lang="en-US" sz="2400" b="1" u="sng" kern="0" dirty="0">
                <a:effectLst/>
                <a:highlight>
                  <a:srgbClr val="FFFF00"/>
                </a:highlight>
                <a:latin typeface="Times New Roman" panose="02020603050405020304" pitchFamily="18" charset="0"/>
                <a:ea typeface="Times New Roman" panose="02020603050405020304" pitchFamily="18" charset="0"/>
              </a:rPr>
              <a:t>I have given</a:t>
            </a:r>
            <a:r>
              <a:rPr lang="en-US" sz="2400" b="1" u="sng" kern="0" dirty="0">
                <a:effectLst/>
                <a:latin typeface="Times New Roman" panose="02020603050405020304" pitchFamily="18" charset="0"/>
                <a:ea typeface="Times New Roman" panose="02020603050405020304" pitchFamily="18" charset="0"/>
              </a:rPr>
              <a:t> this </a:t>
            </a:r>
            <a:r>
              <a:rPr lang="en-US" sz="2400" b="1" u="sng" kern="0" dirty="0">
                <a:effectLst/>
                <a:highlight>
                  <a:srgbClr val="FFFF00"/>
                </a:highlight>
                <a:latin typeface="Times New Roman" panose="02020603050405020304" pitchFamily="18" charset="0"/>
                <a:ea typeface="Times New Roman" panose="02020603050405020304" pitchFamily="18" charset="0"/>
              </a:rPr>
              <a:t>land</a:t>
            </a:r>
            <a:r>
              <a:rPr lang="en-US" sz="2400" kern="0" dirty="0">
                <a:effectLst/>
                <a:latin typeface="Times New Roman" panose="02020603050405020304" pitchFamily="18" charset="0"/>
                <a:ea typeface="Times New Roman" panose="02020603050405020304" pitchFamily="18" charset="0"/>
              </a:rPr>
              <a:t>, From the river of Egypt as far as the great river, the river Euphrates: </a:t>
            </a:r>
            <a:endParaRPr lang="en-US" sz="24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253087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C359D8-7793-0674-84B7-146BD0AE8F39}"/>
              </a:ext>
            </a:extLst>
          </p:cNvPr>
          <p:cNvSpPr txBox="1"/>
          <p:nvPr/>
        </p:nvSpPr>
        <p:spPr>
          <a:xfrm>
            <a:off x="273815" y="204490"/>
            <a:ext cx="11644370" cy="5410135"/>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endParaRPr lang="en-US" sz="2400" b="1" u="sng"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800" b="1" kern="0" dirty="0">
                <a:effectLst/>
                <a:latin typeface="Times New Roman" panose="02020603050405020304" pitchFamily="18" charset="0"/>
                <a:ea typeface="Times New Roman" panose="02020603050405020304" pitchFamily="18" charset="0"/>
              </a:rPr>
              <a:t>Promise to Isaac</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kern="1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26:3 </a:t>
            </a:r>
            <a:r>
              <a:rPr lang="en-US" sz="2800" dirty="0">
                <a:effectLst/>
                <a:latin typeface="Times New Roman" panose="02020603050405020304" pitchFamily="18" charset="0"/>
                <a:ea typeface="Calibri" panose="020F0502020204030204" pitchFamily="34" charset="0"/>
              </a:rPr>
              <a:t> "Sojourn in this land and I will be with you and bless you, for </a:t>
            </a:r>
            <a:r>
              <a:rPr lang="en-US" sz="2800" b="1" u="sng" dirty="0">
                <a:effectLst/>
                <a:latin typeface="Times New Roman" panose="02020603050405020304" pitchFamily="18" charset="0"/>
                <a:ea typeface="Calibri" panose="020F0502020204030204" pitchFamily="34" charset="0"/>
              </a:rPr>
              <a:t>to you and to your descendants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all </a:t>
            </a:r>
            <a:r>
              <a:rPr lang="en-US" sz="2800" b="1" u="sng" dirty="0">
                <a:effectLst/>
                <a:highlight>
                  <a:srgbClr val="FFFF00"/>
                </a:highlight>
                <a:latin typeface="Times New Roman" panose="02020603050405020304" pitchFamily="18" charset="0"/>
                <a:ea typeface="Calibri" panose="020F0502020204030204" pitchFamily="34" charset="0"/>
              </a:rPr>
              <a:t>these lands</a:t>
            </a:r>
            <a:endParaRPr lang="en-US" sz="2800" dirty="0">
              <a:effectLst/>
              <a:highlight>
                <a:srgbClr val="FFFF00"/>
              </a:highlight>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endParaRPr lang="en-US" sz="2800" b="1" u="sng"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Promise to Jacob (Israel)</a:t>
            </a:r>
          </a:p>
          <a:p>
            <a:pPr marL="0" marR="0">
              <a:lnSpc>
                <a:spcPct val="107000"/>
              </a:lnSpc>
              <a:spcBef>
                <a:spcPts val="0"/>
              </a:spcBef>
              <a:spcAft>
                <a:spcPts val="0"/>
              </a:spcAft>
            </a:pPr>
            <a:endParaRPr lang="en-US" sz="2800" b="1" u="sng" kern="100" dirty="0">
              <a:latin typeface="Times New Roman" panose="02020603050405020304" pitchFamily="18" charset="0"/>
              <a:ea typeface="Calibri" panose="020F0502020204030204" pitchFamily="34" charset="0"/>
            </a:endParaRPr>
          </a:p>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rPr>
              <a:t>Genesis 28:13-14 </a:t>
            </a:r>
            <a:r>
              <a:rPr lang="en-US" sz="2800" dirty="0">
                <a:effectLst/>
                <a:latin typeface="Times New Roman" panose="02020603050405020304" pitchFamily="18" charset="0"/>
                <a:ea typeface="Calibri" panose="020F0502020204030204" pitchFamily="34" charset="0"/>
              </a:rPr>
              <a:t> And behold,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stood above it and said, "I am the </a:t>
            </a:r>
            <a:r>
              <a:rPr lang="en-US" sz="2800" cap="small" dirty="0">
                <a:effectLst/>
                <a:latin typeface="Times New Roman" panose="02020603050405020304" pitchFamily="18" charset="0"/>
                <a:ea typeface="Calibri" panose="020F0502020204030204" pitchFamily="34" charset="0"/>
              </a:rPr>
              <a:t>LORD</a:t>
            </a:r>
            <a:r>
              <a:rPr lang="en-US" sz="2800" dirty="0">
                <a:effectLst/>
                <a:latin typeface="Times New Roman" panose="02020603050405020304" pitchFamily="18" charset="0"/>
                <a:ea typeface="Calibri" panose="020F0502020204030204" pitchFamily="34" charset="0"/>
              </a:rPr>
              <a:t>, the God of your father Abraham and the God of Isaac; </a:t>
            </a:r>
            <a:r>
              <a:rPr lang="en-US" sz="2800" b="1" u="sng" dirty="0">
                <a:effectLst/>
                <a:highlight>
                  <a:srgbClr val="FFFF00"/>
                </a:highlight>
                <a:latin typeface="Times New Roman" panose="02020603050405020304" pitchFamily="18" charset="0"/>
                <a:ea typeface="Calibri" panose="020F0502020204030204" pitchFamily="34" charset="0"/>
              </a:rPr>
              <a:t>the land </a:t>
            </a:r>
            <a:r>
              <a:rPr lang="en-US" sz="2800" b="1" u="sng" dirty="0">
                <a:effectLst/>
                <a:latin typeface="Times New Roman" panose="02020603050405020304" pitchFamily="18" charset="0"/>
                <a:ea typeface="Calibri" panose="020F0502020204030204" pitchFamily="34" charset="0"/>
              </a:rPr>
              <a:t>on which you lie, </a:t>
            </a:r>
            <a:r>
              <a:rPr lang="en-US" sz="2800" b="1" u="sng" dirty="0">
                <a:effectLst/>
                <a:highlight>
                  <a:srgbClr val="FFFF00"/>
                </a:highlight>
                <a:latin typeface="Times New Roman" panose="02020603050405020304" pitchFamily="18" charset="0"/>
                <a:ea typeface="Calibri" panose="020F0502020204030204" pitchFamily="34" charset="0"/>
              </a:rPr>
              <a:t>I will give</a:t>
            </a:r>
            <a:r>
              <a:rPr lang="en-US" sz="2800" b="1" u="sng" dirty="0">
                <a:effectLst/>
                <a:latin typeface="Times New Roman" panose="02020603050405020304" pitchFamily="18" charset="0"/>
                <a:ea typeface="Calibri" panose="020F0502020204030204" pitchFamily="34" charset="0"/>
              </a:rPr>
              <a:t> it to you and to your descendants</a:t>
            </a:r>
            <a:r>
              <a:rPr lang="en-US" sz="2800" dirty="0">
                <a:effectLst/>
                <a:latin typeface="Times New Roman" panose="02020603050405020304" pitchFamily="18" charset="0"/>
                <a:ea typeface="Calibri" panose="020F0502020204030204" pitchFamily="34" charset="0"/>
              </a:rPr>
              <a:t>. </a:t>
            </a:r>
            <a:endParaRPr lang="en-US" sz="2800" kern="1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41200610-B7D5-0783-F807-430AAA217F26}"/>
              </a:ext>
            </a:extLst>
          </p:cNvPr>
          <p:cNvSpPr txBox="1"/>
          <p:nvPr/>
        </p:nvSpPr>
        <p:spPr>
          <a:xfrm>
            <a:off x="825278" y="108751"/>
            <a:ext cx="9601200" cy="584775"/>
          </a:xfrm>
          <a:prstGeom prst="rect">
            <a:avLst/>
          </a:prstGeom>
          <a:solidFill>
            <a:schemeClr val="bg1"/>
          </a:solidFill>
          <a:ln>
            <a:solidFill>
              <a:schemeClr val="tx1"/>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Church of Christ is the Kingdom of Christ</a:t>
            </a:r>
          </a:p>
        </p:txBody>
      </p:sp>
    </p:spTree>
    <p:extLst>
      <p:ext uri="{BB962C8B-B14F-4D97-AF65-F5344CB8AC3E}">
        <p14:creationId xmlns:p14="http://schemas.microsoft.com/office/powerpoint/2010/main" val="206462423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69234</TotalTime>
  <Words>24990</Words>
  <Application>Microsoft Office PowerPoint</Application>
  <PresentationFormat>Widescreen</PresentationFormat>
  <Paragraphs>2053</Paragraphs>
  <Slides>234</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234</vt:i4>
      </vt:variant>
    </vt:vector>
  </HeadingPairs>
  <TitlesOfParts>
    <vt:vector size="242" baseType="lpstr">
      <vt:lpstr>Arial</vt:lpstr>
      <vt:lpstr>Calibri</vt:lpstr>
      <vt:lpstr>Calibri Light</vt:lpstr>
      <vt:lpstr>Gentium</vt:lpstr>
      <vt:lpstr>Gill Sans MT</vt:lpstr>
      <vt:lpstr>Symbol</vt:lpstr>
      <vt:lpstr>Times New Roman</vt:lpstr>
      <vt:lpstr>Parcel</vt:lpstr>
      <vt:lpstr>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of Christ</dc:title>
  <dc:creator>BRIAN HALEY</dc:creator>
  <cp:lastModifiedBy>Robert McDonald</cp:lastModifiedBy>
  <cp:revision>125</cp:revision>
  <cp:lastPrinted>2023-08-14T21:05:26Z</cp:lastPrinted>
  <dcterms:created xsi:type="dcterms:W3CDTF">2023-06-03T18:53:09Z</dcterms:created>
  <dcterms:modified xsi:type="dcterms:W3CDTF">2023-08-17T00:21:43Z</dcterms:modified>
</cp:coreProperties>
</file>