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14"/>
  </p:notesMasterIdLst>
  <p:sldIdLst>
    <p:sldId id="256" r:id="rId2"/>
    <p:sldId id="259" r:id="rId3"/>
    <p:sldId id="378" r:id="rId4"/>
    <p:sldId id="362" r:id="rId5"/>
    <p:sldId id="363" r:id="rId6"/>
    <p:sldId id="367" r:id="rId7"/>
    <p:sldId id="368" r:id="rId8"/>
    <p:sldId id="370" r:id="rId9"/>
    <p:sldId id="374" r:id="rId10"/>
    <p:sldId id="375" r:id="rId11"/>
    <p:sldId id="435" r:id="rId12"/>
    <p:sldId id="434" r:id="rId13"/>
    <p:sldId id="436" r:id="rId14"/>
    <p:sldId id="437" r:id="rId15"/>
    <p:sldId id="438" r:id="rId16"/>
    <p:sldId id="439" r:id="rId17"/>
    <p:sldId id="440" r:id="rId18"/>
    <p:sldId id="441" r:id="rId19"/>
    <p:sldId id="442" r:id="rId20"/>
    <p:sldId id="443" r:id="rId21"/>
    <p:sldId id="444" r:id="rId22"/>
    <p:sldId id="445" r:id="rId23"/>
    <p:sldId id="376" r:id="rId24"/>
    <p:sldId id="379" r:id="rId25"/>
    <p:sldId id="381" r:id="rId26"/>
    <p:sldId id="382" r:id="rId27"/>
    <p:sldId id="384" r:id="rId28"/>
    <p:sldId id="385" r:id="rId29"/>
    <p:sldId id="386" r:id="rId30"/>
    <p:sldId id="387" r:id="rId31"/>
    <p:sldId id="388" r:id="rId32"/>
    <p:sldId id="389" r:id="rId33"/>
    <p:sldId id="390" r:id="rId34"/>
    <p:sldId id="391" r:id="rId35"/>
    <p:sldId id="411" r:id="rId36"/>
    <p:sldId id="451" r:id="rId37"/>
    <p:sldId id="453" r:id="rId38"/>
    <p:sldId id="455" r:id="rId39"/>
    <p:sldId id="459" r:id="rId40"/>
    <p:sldId id="456" r:id="rId41"/>
    <p:sldId id="457" r:id="rId42"/>
    <p:sldId id="466" r:id="rId43"/>
    <p:sldId id="458" r:id="rId44"/>
    <p:sldId id="460" r:id="rId45"/>
    <p:sldId id="461" r:id="rId46"/>
    <p:sldId id="462" r:id="rId47"/>
    <p:sldId id="463" r:id="rId48"/>
    <p:sldId id="464" r:id="rId49"/>
    <p:sldId id="465" r:id="rId50"/>
    <p:sldId id="474" r:id="rId51"/>
    <p:sldId id="475" r:id="rId52"/>
    <p:sldId id="529" r:id="rId53"/>
    <p:sldId id="473" r:id="rId54"/>
    <p:sldId id="468" r:id="rId55"/>
    <p:sldId id="469" r:id="rId56"/>
    <p:sldId id="467" r:id="rId57"/>
    <p:sldId id="470" r:id="rId58"/>
    <p:sldId id="471" r:id="rId59"/>
    <p:sldId id="472" r:id="rId60"/>
    <p:sldId id="530" r:id="rId61"/>
    <p:sldId id="531" r:id="rId62"/>
    <p:sldId id="532" r:id="rId63"/>
    <p:sldId id="476" r:id="rId64"/>
    <p:sldId id="478" r:id="rId65"/>
    <p:sldId id="533" r:id="rId66"/>
    <p:sldId id="479" r:id="rId67"/>
    <p:sldId id="480" r:id="rId68"/>
    <p:sldId id="482" r:id="rId69"/>
    <p:sldId id="501" r:id="rId70"/>
    <p:sldId id="483" r:id="rId71"/>
    <p:sldId id="485" r:id="rId72"/>
    <p:sldId id="486" r:id="rId73"/>
    <p:sldId id="502" r:id="rId74"/>
    <p:sldId id="487" r:id="rId75"/>
    <p:sldId id="488" r:id="rId76"/>
    <p:sldId id="503" r:id="rId77"/>
    <p:sldId id="489" r:id="rId78"/>
    <p:sldId id="490" r:id="rId79"/>
    <p:sldId id="534" r:id="rId80"/>
    <p:sldId id="491" r:id="rId81"/>
    <p:sldId id="504" r:id="rId82"/>
    <p:sldId id="492" r:id="rId83"/>
    <p:sldId id="493" r:id="rId84"/>
    <p:sldId id="494" r:id="rId85"/>
    <p:sldId id="525" r:id="rId86"/>
    <p:sldId id="526" r:id="rId87"/>
    <p:sldId id="527" r:id="rId88"/>
    <p:sldId id="524" r:id="rId89"/>
    <p:sldId id="495" r:id="rId90"/>
    <p:sldId id="496" r:id="rId91"/>
    <p:sldId id="528" r:id="rId92"/>
    <p:sldId id="497" r:id="rId93"/>
    <p:sldId id="498" r:id="rId94"/>
    <p:sldId id="499" r:id="rId95"/>
    <p:sldId id="505" r:id="rId96"/>
    <p:sldId id="507" r:id="rId97"/>
    <p:sldId id="508" r:id="rId98"/>
    <p:sldId id="500" r:id="rId99"/>
    <p:sldId id="506" r:id="rId100"/>
    <p:sldId id="511" r:id="rId101"/>
    <p:sldId id="516" r:id="rId102"/>
    <p:sldId id="517" r:id="rId103"/>
    <p:sldId id="515" r:id="rId104"/>
    <p:sldId id="518" r:id="rId105"/>
    <p:sldId id="512" r:id="rId106"/>
    <p:sldId id="513" r:id="rId107"/>
    <p:sldId id="514" r:id="rId108"/>
    <p:sldId id="519" r:id="rId109"/>
    <p:sldId id="520" r:id="rId110"/>
    <p:sldId id="521" r:id="rId111"/>
    <p:sldId id="522" r:id="rId112"/>
    <p:sldId id="523" r:id="rId1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4660"/>
  </p:normalViewPr>
  <p:slideViewPr>
    <p:cSldViewPr snapToGrid="0">
      <p:cViewPr varScale="1">
        <p:scale>
          <a:sx n="102" d="100"/>
          <a:sy n="102" d="100"/>
        </p:scale>
        <p:origin x="87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heme" Target="theme/theme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EED58FA-9E60-4CF2-9CAB-5A39BC9AC69A}" type="datetimeFigureOut">
              <a:rPr lang="en-US" smtClean="0"/>
              <a:t>6/28/2023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D233D39-676F-4F26-B20F-00944D4886B1}" type="slidenum">
              <a:rPr lang="en-US" smtClean="0"/>
              <a:t>‹#›</a:t>
            </a:fld>
            <a:endParaRPr lang="en-US" dirty="0"/>
          </a:p>
        </p:txBody>
      </p:sp>
    </p:spTree>
    <p:extLst>
      <p:ext uri="{BB962C8B-B14F-4D97-AF65-F5344CB8AC3E}">
        <p14:creationId xmlns:p14="http://schemas.microsoft.com/office/powerpoint/2010/main" val="2518038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9</a:t>
            </a:fld>
            <a:endParaRPr lang="en-US" dirty="0"/>
          </a:p>
        </p:txBody>
      </p:sp>
    </p:spTree>
    <p:extLst>
      <p:ext uri="{BB962C8B-B14F-4D97-AF65-F5344CB8AC3E}">
        <p14:creationId xmlns:p14="http://schemas.microsoft.com/office/powerpoint/2010/main" val="1099237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19</a:t>
            </a:fld>
            <a:endParaRPr lang="en-US" dirty="0"/>
          </a:p>
        </p:txBody>
      </p:sp>
    </p:spTree>
    <p:extLst>
      <p:ext uri="{BB962C8B-B14F-4D97-AF65-F5344CB8AC3E}">
        <p14:creationId xmlns:p14="http://schemas.microsoft.com/office/powerpoint/2010/main" val="3917920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20</a:t>
            </a:fld>
            <a:endParaRPr lang="en-US" dirty="0"/>
          </a:p>
        </p:txBody>
      </p:sp>
    </p:spTree>
    <p:extLst>
      <p:ext uri="{BB962C8B-B14F-4D97-AF65-F5344CB8AC3E}">
        <p14:creationId xmlns:p14="http://schemas.microsoft.com/office/powerpoint/2010/main" val="1752361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21</a:t>
            </a:fld>
            <a:endParaRPr lang="en-US" dirty="0"/>
          </a:p>
        </p:txBody>
      </p:sp>
    </p:spTree>
    <p:extLst>
      <p:ext uri="{BB962C8B-B14F-4D97-AF65-F5344CB8AC3E}">
        <p14:creationId xmlns:p14="http://schemas.microsoft.com/office/powerpoint/2010/main" val="5980417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22</a:t>
            </a:fld>
            <a:endParaRPr lang="en-US" dirty="0"/>
          </a:p>
        </p:txBody>
      </p:sp>
    </p:spTree>
    <p:extLst>
      <p:ext uri="{BB962C8B-B14F-4D97-AF65-F5344CB8AC3E}">
        <p14:creationId xmlns:p14="http://schemas.microsoft.com/office/powerpoint/2010/main" val="3270576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107</a:t>
            </a:fld>
            <a:endParaRPr lang="en-US" dirty="0"/>
          </a:p>
        </p:txBody>
      </p:sp>
    </p:spTree>
    <p:extLst>
      <p:ext uri="{BB962C8B-B14F-4D97-AF65-F5344CB8AC3E}">
        <p14:creationId xmlns:p14="http://schemas.microsoft.com/office/powerpoint/2010/main" val="1744985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11</a:t>
            </a:fld>
            <a:endParaRPr lang="en-US" dirty="0"/>
          </a:p>
        </p:txBody>
      </p:sp>
    </p:spTree>
    <p:extLst>
      <p:ext uri="{BB962C8B-B14F-4D97-AF65-F5344CB8AC3E}">
        <p14:creationId xmlns:p14="http://schemas.microsoft.com/office/powerpoint/2010/main" val="1864739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12</a:t>
            </a:fld>
            <a:endParaRPr lang="en-US" dirty="0"/>
          </a:p>
        </p:txBody>
      </p:sp>
    </p:spTree>
    <p:extLst>
      <p:ext uri="{BB962C8B-B14F-4D97-AF65-F5344CB8AC3E}">
        <p14:creationId xmlns:p14="http://schemas.microsoft.com/office/powerpoint/2010/main" val="1355577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a:t>
            </a:fld>
            <a:endParaRPr lang="en-US" dirty="0"/>
          </a:p>
        </p:txBody>
      </p:sp>
    </p:spTree>
    <p:extLst>
      <p:ext uri="{BB962C8B-B14F-4D97-AF65-F5344CB8AC3E}">
        <p14:creationId xmlns:p14="http://schemas.microsoft.com/office/powerpoint/2010/main" val="372507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a:t>
            </a:fld>
            <a:endParaRPr lang="en-US" dirty="0"/>
          </a:p>
        </p:txBody>
      </p:sp>
    </p:spTree>
    <p:extLst>
      <p:ext uri="{BB962C8B-B14F-4D97-AF65-F5344CB8AC3E}">
        <p14:creationId xmlns:p14="http://schemas.microsoft.com/office/powerpoint/2010/main" val="1480530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a:t>
            </a:fld>
            <a:endParaRPr lang="en-US" dirty="0"/>
          </a:p>
        </p:txBody>
      </p:sp>
    </p:spTree>
    <p:extLst>
      <p:ext uri="{BB962C8B-B14F-4D97-AF65-F5344CB8AC3E}">
        <p14:creationId xmlns:p14="http://schemas.microsoft.com/office/powerpoint/2010/main" val="3514085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a:t>
            </a:fld>
            <a:endParaRPr lang="en-US" dirty="0"/>
          </a:p>
        </p:txBody>
      </p:sp>
    </p:spTree>
    <p:extLst>
      <p:ext uri="{BB962C8B-B14F-4D97-AF65-F5344CB8AC3E}">
        <p14:creationId xmlns:p14="http://schemas.microsoft.com/office/powerpoint/2010/main" val="3293614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a:t>
            </a:fld>
            <a:endParaRPr lang="en-US" dirty="0"/>
          </a:p>
        </p:txBody>
      </p:sp>
    </p:spTree>
    <p:extLst>
      <p:ext uri="{BB962C8B-B14F-4D97-AF65-F5344CB8AC3E}">
        <p14:creationId xmlns:p14="http://schemas.microsoft.com/office/powerpoint/2010/main" val="1557613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18</a:t>
            </a:fld>
            <a:endParaRPr lang="en-US" dirty="0"/>
          </a:p>
        </p:txBody>
      </p:sp>
    </p:spTree>
    <p:extLst>
      <p:ext uri="{BB962C8B-B14F-4D97-AF65-F5344CB8AC3E}">
        <p14:creationId xmlns:p14="http://schemas.microsoft.com/office/powerpoint/2010/main" val="2836987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6/28/2023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6/28/2023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6/28/2023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6/28/2023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6/28/2023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6/28/2023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6/28/2023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6/28/2023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6/28/2023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6/28/2023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B5F0-857D-D4E3-3B87-F728B0464DDE}"/>
              </a:ext>
            </a:extLst>
          </p:cNvPr>
          <p:cNvSpPr>
            <a:spLocks noGrp="1"/>
          </p:cNvSpPr>
          <p:nvPr>
            <p:ph type="ctrTitle"/>
          </p:nvPr>
        </p:nvSpPr>
        <p:spPr/>
        <p:txBody>
          <a:bodyPr>
            <a:normAutofit/>
          </a:bodyPr>
          <a:lstStyle/>
          <a:p>
            <a:r>
              <a:rPr lang="en-US" sz="6000" dirty="0">
                <a:latin typeface="Calibri Light" panose="020F0302020204030204" pitchFamily="34" charset="0"/>
                <a:ea typeface="Calibri Light" panose="020F0302020204030204" pitchFamily="34" charset="0"/>
                <a:cs typeface="Calibri Light" panose="020F0302020204030204" pitchFamily="34" charset="0"/>
              </a:rPr>
              <a:t>Church of Christ</a:t>
            </a:r>
          </a:p>
        </p:txBody>
      </p:sp>
      <p:sp>
        <p:nvSpPr>
          <p:cNvPr id="3" name="Subtitle 2">
            <a:extLst>
              <a:ext uri="{FF2B5EF4-FFF2-40B4-BE49-F238E27FC236}">
                <a16:creationId xmlns:a16="http://schemas.microsoft.com/office/drawing/2014/main" id="{36CF7D7F-10E0-3864-DB97-5F2C47FD75F2}"/>
              </a:ext>
            </a:extLst>
          </p:cNvPr>
          <p:cNvSpPr>
            <a:spLocks noGrp="1"/>
          </p:cNvSpPr>
          <p:nvPr>
            <p:ph type="subTitle" idx="1"/>
          </p:nvPr>
        </p:nvSpPr>
        <p:spPr>
          <a:xfrm>
            <a:off x="2223247" y="4352544"/>
            <a:ext cx="7273559" cy="1645920"/>
          </a:xfrm>
        </p:spPr>
        <p:txBody>
          <a:bodyPr>
            <a:normAutofit/>
          </a:bodyPr>
          <a:lstStyle/>
          <a:p>
            <a:endParaRPr lang="en-US" sz="2800" dirty="0"/>
          </a:p>
          <a:p>
            <a:r>
              <a:rPr lang="en-US" sz="3600" b="1" dirty="0">
                <a:solidFill>
                  <a:schemeClr val="bg1"/>
                </a:solidFill>
                <a:latin typeface="Calibri Light" panose="020F0302020204030204" pitchFamily="34" charset="0"/>
                <a:ea typeface="Calibri Light" panose="020F0302020204030204" pitchFamily="34" charset="0"/>
                <a:cs typeface="Calibri Light" panose="020F0302020204030204" pitchFamily="34" charset="0"/>
              </a:rPr>
              <a:t>God’s Unfolding Plan of Salvation</a:t>
            </a:r>
          </a:p>
        </p:txBody>
      </p:sp>
    </p:spTree>
    <p:extLst>
      <p:ext uri="{BB962C8B-B14F-4D97-AF65-F5344CB8AC3E}">
        <p14:creationId xmlns:p14="http://schemas.microsoft.com/office/powerpoint/2010/main" val="2316087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45600" y="991827"/>
            <a:ext cx="11332800" cy="5262979"/>
          </a:xfrm>
          <a:prstGeom prst="rect">
            <a:avLst/>
          </a:prstGeom>
          <a:noFill/>
        </p:spPr>
        <p:txBody>
          <a:bodyPr wrap="square" rtlCol="0">
            <a:spAutoFit/>
          </a:bodyPr>
          <a:lstStyle/>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Jesus Christ – the prophesied seed of the Genesis 3:15 woman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From the seed of the Genesis 3:15 woman came Abraham</a:t>
            </a:r>
          </a:p>
          <a:p>
            <a:pPr marL="0" marR="0" algn="ctr">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From Abraham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came the Kingdom of Israel</a:t>
            </a:r>
          </a:p>
          <a:p>
            <a:pPr marL="0" marR="0" algn="ctr">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From the Kingdom of Israel came Jesus Christ</a:t>
            </a:r>
          </a:p>
          <a:p>
            <a:pPr marL="0" marR="0" algn="ctr">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Jesus Christ – Seed of the Genesis 3:15 woman.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Arrow: Down 2">
            <a:extLst>
              <a:ext uri="{FF2B5EF4-FFF2-40B4-BE49-F238E27FC236}">
                <a16:creationId xmlns:a16="http://schemas.microsoft.com/office/drawing/2014/main" id="{FE34D6F8-5DF5-D78D-F5A5-53EED2B7F922}"/>
              </a:ext>
            </a:extLst>
          </p:cNvPr>
          <p:cNvSpPr/>
          <p:nvPr/>
        </p:nvSpPr>
        <p:spPr>
          <a:xfrm>
            <a:off x="5152034" y="2449773"/>
            <a:ext cx="600501" cy="776027"/>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Down 4">
            <a:extLst>
              <a:ext uri="{FF2B5EF4-FFF2-40B4-BE49-F238E27FC236}">
                <a16:creationId xmlns:a16="http://schemas.microsoft.com/office/drawing/2014/main" id="{3263443F-B107-BBC9-9C9A-BADE2ACD5F69}"/>
              </a:ext>
            </a:extLst>
          </p:cNvPr>
          <p:cNvSpPr/>
          <p:nvPr/>
        </p:nvSpPr>
        <p:spPr>
          <a:xfrm>
            <a:off x="5222548" y="3556000"/>
            <a:ext cx="529988" cy="776027"/>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Arrow: Down 5">
            <a:extLst>
              <a:ext uri="{FF2B5EF4-FFF2-40B4-BE49-F238E27FC236}">
                <a16:creationId xmlns:a16="http://schemas.microsoft.com/office/drawing/2014/main" id="{7C986AE4-373C-6A31-4AE0-3917EFC9D567}"/>
              </a:ext>
            </a:extLst>
          </p:cNvPr>
          <p:cNvSpPr/>
          <p:nvPr/>
        </p:nvSpPr>
        <p:spPr>
          <a:xfrm>
            <a:off x="5310220" y="4958992"/>
            <a:ext cx="529988" cy="776027"/>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Arrow Connector 9">
            <a:extLst>
              <a:ext uri="{FF2B5EF4-FFF2-40B4-BE49-F238E27FC236}">
                <a16:creationId xmlns:a16="http://schemas.microsoft.com/office/drawing/2014/main" id="{13F94F6D-CD67-4731-D496-980193CE76BE}"/>
              </a:ext>
            </a:extLst>
          </p:cNvPr>
          <p:cNvCxnSpPr>
            <a:cxnSpLocks/>
          </p:cNvCxnSpPr>
          <p:nvPr/>
        </p:nvCxnSpPr>
        <p:spPr>
          <a:xfrm>
            <a:off x="825278" y="2114550"/>
            <a:ext cx="971772" cy="0"/>
          </a:xfrm>
          <a:prstGeom prst="straightConnector1">
            <a:avLst/>
          </a:prstGeom>
          <a:ln w="1619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DABFD77-2998-7416-8A7A-6A4266734D8D}"/>
              </a:ext>
            </a:extLst>
          </p:cNvPr>
          <p:cNvCxnSpPr>
            <a:cxnSpLocks/>
          </p:cNvCxnSpPr>
          <p:nvPr/>
        </p:nvCxnSpPr>
        <p:spPr>
          <a:xfrm>
            <a:off x="825278" y="2032000"/>
            <a:ext cx="0" cy="3994150"/>
          </a:xfrm>
          <a:prstGeom prst="line">
            <a:avLst/>
          </a:prstGeom>
          <a:ln w="1238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A41BB04-B9BD-478E-4716-84E86384DDE7}"/>
              </a:ext>
            </a:extLst>
          </p:cNvPr>
          <p:cNvCxnSpPr>
            <a:cxnSpLocks/>
          </p:cNvCxnSpPr>
          <p:nvPr/>
        </p:nvCxnSpPr>
        <p:spPr>
          <a:xfrm>
            <a:off x="787178" y="5975350"/>
            <a:ext cx="1714722" cy="0"/>
          </a:xfrm>
          <a:prstGeom prst="line">
            <a:avLst/>
          </a:prstGeom>
          <a:ln w="12382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257427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Therefore, it follows that God’s other priests who minister to God in His tabernacle/temple must likewise be consecrated as Aaron’s sons were consecrated by:</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Water</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Blood</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Spirit</a:t>
            </a:r>
          </a:p>
          <a:p>
            <a:pPr marL="22860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1 John 5:6-7 </a:t>
            </a:r>
            <a:r>
              <a:rPr lang="en-US" sz="2400" dirty="0">
                <a:latin typeface="Times New Roman" panose="02020603050405020304" pitchFamily="18" charset="0"/>
                <a:cs typeface="Times New Roman" panose="02020603050405020304" pitchFamily="18" charset="0"/>
              </a:rPr>
              <a:t>This is the One who came by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blood</a:t>
            </a:r>
            <a:r>
              <a:rPr lang="en-US" sz="2400" dirty="0">
                <a:latin typeface="Times New Roman" panose="02020603050405020304" pitchFamily="18" charset="0"/>
                <a:cs typeface="Times New Roman" panose="02020603050405020304" pitchFamily="18" charset="0"/>
              </a:rPr>
              <a:t>, Jesus Christ; not with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water only</a:t>
            </a:r>
            <a:r>
              <a:rPr lang="en-US" sz="2400" dirty="0">
                <a:solidFill>
                  <a:schemeClr val="bg1"/>
                </a:solidFill>
                <a:highlight>
                  <a:srgbClr val="FF00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but with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with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blood</a:t>
            </a:r>
            <a:r>
              <a:rPr lang="en-US" sz="2400" dirty="0">
                <a:latin typeface="Times New Roman" panose="02020603050405020304" pitchFamily="18" charset="0"/>
                <a:cs typeface="Times New Roman" panose="02020603050405020304" pitchFamily="18" charset="0"/>
              </a:rPr>
              <a:t>. It is the </a:t>
            </a:r>
            <a:r>
              <a:rPr lang="en-US" sz="2400" b="1" u="sng" dirty="0">
                <a:highlight>
                  <a:srgbClr val="FFFF00"/>
                </a:highlight>
                <a:latin typeface="Times New Roman" panose="02020603050405020304" pitchFamily="18" charset="0"/>
                <a:cs typeface="Times New Roman" panose="02020603050405020304" pitchFamily="18" charset="0"/>
              </a:rPr>
              <a:t>Spirit who testifies</a:t>
            </a:r>
            <a:r>
              <a:rPr lang="en-US" sz="2400" dirty="0">
                <a:latin typeface="Times New Roman" panose="02020603050405020304" pitchFamily="18" charset="0"/>
                <a:cs typeface="Times New Roman" panose="02020603050405020304" pitchFamily="18" charset="0"/>
              </a:rPr>
              <a:t>, because the Spirit is the truth. </a:t>
            </a:r>
            <a:r>
              <a:rPr lang="en-US" sz="2400" baseline="30000" dirty="0">
                <a:latin typeface="Times New Roman" panose="02020603050405020304" pitchFamily="18" charset="0"/>
                <a:cs typeface="Times New Roman" panose="02020603050405020304" pitchFamily="18" charset="0"/>
              </a:rPr>
              <a:t>7 </a:t>
            </a:r>
            <a:r>
              <a:rPr lang="en-US" sz="2400" dirty="0">
                <a:latin typeface="Times New Roman" panose="02020603050405020304" pitchFamily="18" charset="0"/>
                <a:cs typeface="Times New Roman" panose="02020603050405020304" pitchFamily="18" charset="0"/>
              </a:rPr>
              <a:t> For </a:t>
            </a:r>
            <a:r>
              <a:rPr lang="en-US" sz="2400" b="1" u="sng" dirty="0">
                <a:highlight>
                  <a:srgbClr val="FFFF00"/>
                </a:highlight>
                <a:latin typeface="Times New Roman" panose="02020603050405020304" pitchFamily="18" charset="0"/>
                <a:cs typeface="Times New Roman" panose="02020603050405020304" pitchFamily="18" charset="0"/>
              </a:rPr>
              <a:t>there are three that testify</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8 </a:t>
            </a:r>
            <a:r>
              <a:rPr lang="en-US" sz="2400" dirty="0">
                <a:latin typeface="Times New Roman" panose="02020603050405020304" pitchFamily="18" charset="0"/>
                <a:cs typeface="Times New Roman" panose="02020603050405020304" pitchFamily="18" charset="0"/>
              </a:rPr>
              <a:t>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Spirit</a:t>
            </a:r>
            <a:r>
              <a:rPr lang="en-US" sz="2400" dirty="0">
                <a:latin typeface="Times New Roman" panose="02020603050405020304" pitchFamily="18" charset="0"/>
                <a:cs typeface="Times New Roman" panose="02020603050405020304" pitchFamily="18" charset="0"/>
              </a:rPr>
              <a:t> and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blood</a:t>
            </a:r>
            <a:r>
              <a:rPr lang="en-US" sz="2400" dirty="0">
                <a:latin typeface="Times New Roman" panose="02020603050405020304" pitchFamily="18" charset="0"/>
                <a:cs typeface="Times New Roman" panose="02020603050405020304" pitchFamily="18" charset="0"/>
              </a:rPr>
              <a:t>; and the </a:t>
            </a:r>
            <a:r>
              <a:rPr lang="en-US" sz="2400" b="1" u="sng" dirty="0">
                <a:highlight>
                  <a:srgbClr val="FFFF00"/>
                </a:highlight>
                <a:latin typeface="Times New Roman" panose="02020603050405020304" pitchFamily="18" charset="0"/>
                <a:cs typeface="Times New Roman" panose="02020603050405020304" pitchFamily="18" charset="0"/>
              </a:rPr>
              <a:t>three are in agreement</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John 19:34-35 </a:t>
            </a:r>
            <a:r>
              <a:rPr lang="en-US" sz="2400" dirty="0">
                <a:latin typeface="Times New Roman" panose="02020603050405020304" pitchFamily="18" charset="0"/>
                <a:cs typeface="Times New Roman" panose="02020603050405020304" pitchFamily="18" charset="0"/>
              </a:rPr>
              <a:t>But one of the soldiers pierced His side with a spear, and immediately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blood and water </a:t>
            </a:r>
            <a:r>
              <a:rPr lang="en-US" sz="2400" dirty="0">
                <a:latin typeface="Times New Roman" panose="02020603050405020304" pitchFamily="18" charset="0"/>
                <a:cs typeface="Times New Roman" panose="02020603050405020304" pitchFamily="18" charset="0"/>
              </a:rPr>
              <a:t>came out. </a:t>
            </a:r>
            <a:r>
              <a:rPr lang="en-US" sz="2400" baseline="30000" dirty="0">
                <a:latin typeface="Times New Roman" panose="02020603050405020304" pitchFamily="18" charset="0"/>
                <a:cs typeface="Times New Roman" panose="02020603050405020304" pitchFamily="18" charset="0"/>
              </a:rPr>
              <a:t>35 </a:t>
            </a:r>
            <a:r>
              <a:rPr lang="en-US" sz="2400"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And he</a:t>
            </a:r>
            <a:r>
              <a:rPr lang="en-US" sz="2400" dirty="0">
                <a:latin typeface="Times New Roman" panose="02020603050405020304" pitchFamily="18" charset="0"/>
                <a:cs typeface="Times New Roman" panose="02020603050405020304" pitchFamily="18" charset="0"/>
              </a:rPr>
              <a:t> (Apostle John) who has seen has </a:t>
            </a:r>
            <a:r>
              <a:rPr lang="en-US" sz="2400" b="1" u="sng" dirty="0">
                <a:highlight>
                  <a:srgbClr val="FFFF00"/>
                </a:highlight>
                <a:latin typeface="Times New Roman" panose="02020603050405020304" pitchFamily="18" charset="0"/>
                <a:cs typeface="Times New Roman" panose="02020603050405020304" pitchFamily="18" charset="0"/>
              </a:rPr>
              <a:t>testified</a:t>
            </a:r>
            <a:r>
              <a:rPr lang="en-US" sz="2400" b="1" u="sng"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and his </a:t>
            </a:r>
            <a:r>
              <a:rPr lang="en-US" sz="2400" b="1" u="sng" dirty="0">
                <a:latin typeface="Times New Roman" panose="02020603050405020304" pitchFamily="18" charset="0"/>
                <a:cs typeface="Times New Roman" panose="02020603050405020304" pitchFamily="18" charset="0"/>
              </a:rPr>
              <a:t>testimony is true</a:t>
            </a:r>
            <a:r>
              <a:rPr lang="en-US" sz="2400" dirty="0">
                <a:latin typeface="Times New Roman" panose="02020603050405020304" pitchFamily="18" charset="0"/>
                <a:cs typeface="Times New Roman" panose="02020603050405020304" pitchFamily="18" charset="0"/>
              </a:rPr>
              <a:t>; and he knows that he is telling the truth, so that you also may believe.</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Tree>
    <p:extLst>
      <p:ext uri="{BB962C8B-B14F-4D97-AF65-F5344CB8AC3E}">
        <p14:creationId xmlns:p14="http://schemas.microsoft.com/office/powerpoint/2010/main" val="246968034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08981"/>
          </a:xfrm>
          <a:prstGeom prst="rect">
            <a:avLst/>
          </a:prstGeom>
          <a:noFill/>
        </p:spPr>
        <p:txBody>
          <a:bodyPr wrap="square" rtlCol="0">
            <a:spAutoFit/>
          </a:bodyPr>
          <a:lstStyle/>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1 John 5:6</a:t>
            </a:r>
            <a:r>
              <a:rPr lang="en-US" sz="2400" dirty="0">
                <a:latin typeface="Times New Roman" panose="02020603050405020304" pitchFamily="18" charset="0"/>
                <a:cs typeface="Times New Roman" panose="02020603050405020304" pitchFamily="18" charset="0"/>
              </a:rPr>
              <a:t>… It is the </a:t>
            </a:r>
            <a:r>
              <a:rPr lang="en-US" sz="2400" b="1" u="sng" dirty="0">
                <a:highlight>
                  <a:srgbClr val="FFFF00"/>
                </a:highlight>
                <a:latin typeface="Times New Roman" panose="02020603050405020304" pitchFamily="18" charset="0"/>
                <a:cs typeface="Times New Roman" panose="02020603050405020304" pitchFamily="18" charset="0"/>
              </a:rPr>
              <a:t>Spirit who testifies</a:t>
            </a:r>
            <a:r>
              <a:rPr lang="en-US" sz="2400" dirty="0">
                <a:latin typeface="Times New Roman" panose="02020603050405020304" pitchFamily="18" charset="0"/>
                <a:cs typeface="Times New Roman" panose="02020603050405020304" pitchFamily="18" charset="0"/>
              </a:rPr>
              <a:t>, because the Spirit is the truth.</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1 John 5:11 </a:t>
            </a:r>
            <a:r>
              <a:rPr lang="en-US" sz="2400" dirty="0">
                <a:latin typeface="Times New Roman" panose="02020603050405020304" pitchFamily="18" charset="0"/>
                <a:cs typeface="Times New Roman" panose="02020603050405020304" pitchFamily="18" charset="0"/>
              </a:rPr>
              <a:t>And the (Spirit’s) </a:t>
            </a:r>
            <a:r>
              <a:rPr lang="en-US" sz="2400" b="1" u="sng" dirty="0">
                <a:highlight>
                  <a:srgbClr val="FFFF00"/>
                </a:highlight>
                <a:latin typeface="Times New Roman" panose="02020603050405020304" pitchFamily="18" charset="0"/>
                <a:cs typeface="Times New Roman" panose="02020603050405020304" pitchFamily="18" charset="0"/>
              </a:rPr>
              <a:t>testimony is this</a:t>
            </a:r>
            <a:r>
              <a:rPr lang="en-US" sz="2400" dirty="0">
                <a:latin typeface="Times New Roman" panose="02020603050405020304" pitchFamily="18" charset="0"/>
                <a:cs typeface="Times New Roman" panose="02020603050405020304" pitchFamily="18" charset="0"/>
              </a:rPr>
              <a:t>, that </a:t>
            </a:r>
            <a:r>
              <a:rPr lang="en-US" sz="2400" b="1" u="sng" dirty="0">
                <a:latin typeface="Times New Roman" panose="02020603050405020304" pitchFamily="18" charset="0"/>
                <a:cs typeface="Times New Roman" panose="02020603050405020304" pitchFamily="18" charset="0"/>
              </a:rPr>
              <a:t>God has given us </a:t>
            </a:r>
            <a:r>
              <a:rPr lang="en-US" sz="2400" b="1" u="sng" dirty="0">
                <a:highlight>
                  <a:srgbClr val="FFFF00"/>
                </a:highlight>
                <a:latin typeface="Times New Roman" panose="02020603050405020304" pitchFamily="18" charset="0"/>
                <a:cs typeface="Times New Roman" panose="02020603050405020304" pitchFamily="18" charset="0"/>
              </a:rPr>
              <a:t>eternal life</a:t>
            </a:r>
            <a:r>
              <a:rPr lang="en-US" sz="2400" dirty="0">
                <a:latin typeface="Times New Roman" panose="02020603050405020304" pitchFamily="18" charset="0"/>
                <a:cs typeface="Times New Roman" panose="02020603050405020304" pitchFamily="18" charset="0"/>
              </a:rPr>
              <a:t>, and this life is in His Son. </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Water</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Blood</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Spirit</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Romans 8:16 </a:t>
            </a:r>
            <a:r>
              <a:rPr lang="en-US" sz="2400" dirty="0">
                <a:latin typeface="Times New Roman" panose="02020603050405020304" pitchFamily="18" charset="0"/>
                <a:cs typeface="Times New Roman" panose="02020603050405020304" pitchFamily="18" charset="0"/>
              </a:rPr>
              <a:t>The </a:t>
            </a:r>
            <a:r>
              <a:rPr lang="en-US" sz="2400" b="1" u="sng" dirty="0">
                <a:highlight>
                  <a:srgbClr val="FFFF00"/>
                </a:highlight>
                <a:latin typeface="Times New Roman" panose="02020603050405020304" pitchFamily="18" charset="0"/>
                <a:cs typeface="Times New Roman" panose="02020603050405020304" pitchFamily="18" charset="0"/>
              </a:rPr>
              <a:t>Spirit Himself testifies </a:t>
            </a:r>
            <a:r>
              <a:rPr lang="en-US" sz="2400" dirty="0">
                <a:latin typeface="Times New Roman" panose="02020603050405020304" pitchFamily="18" charset="0"/>
                <a:cs typeface="Times New Roman" panose="02020603050405020304" pitchFamily="18" charset="0"/>
              </a:rPr>
              <a:t>with our spirit that </a:t>
            </a:r>
            <a:r>
              <a:rPr lang="en-US" sz="2400" b="1" u="sng" dirty="0">
                <a:latin typeface="Times New Roman" panose="02020603050405020304" pitchFamily="18" charset="0"/>
                <a:cs typeface="Times New Roman" panose="02020603050405020304" pitchFamily="18" charset="0"/>
              </a:rPr>
              <a:t>we are </a:t>
            </a:r>
            <a:r>
              <a:rPr lang="en-US" sz="2400" b="1" u="sng" dirty="0">
                <a:highlight>
                  <a:srgbClr val="FFFF00"/>
                </a:highlight>
                <a:latin typeface="Times New Roman" panose="02020603050405020304" pitchFamily="18" charset="0"/>
                <a:cs typeface="Times New Roman" panose="02020603050405020304" pitchFamily="18" charset="0"/>
              </a:rPr>
              <a:t>children of God</a:t>
            </a:r>
            <a:r>
              <a:rPr lang="en-US" sz="2000" dirty="0">
                <a:latin typeface="Times New Roman" panose="02020603050405020304" pitchFamily="18" charset="0"/>
                <a:cs typeface="Times New Roman" panose="02020603050405020304" pitchFamily="18" charset="0"/>
              </a:rPr>
              <a:t>, </a:t>
            </a:r>
          </a:p>
          <a:p>
            <a:pPr marL="5715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Water</a:t>
            </a:r>
          </a:p>
          <a:p>
            <a:pPr marL="571500" marR="0" indent="-342900">
              <a:spcBef>
                <a:spcPts val="0"/>
              </a:spcBef>
              <a:spcAft>
                <a:spcPts val="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Blood</a:t>
            </a:r>
          </a:p>
          <a:p>
            <a:pPr marL="5715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Spirit</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Tree>
    <p:extLst>
      <p:ext uri="{BB962C8B-B14F-4D97-AF65-F5344CB8AC3E}">
        <p14:creationId xmlns:p14="http://schemas.microsoft.com/office/powerpoint/2010/main" val="300103383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14050" y="1181924"/>
            <a:ext cx="11644370" cy="5262979"/>
          </a:xfrm>
          <a:prstGeom prst="rect">
            <a:avLst/>
          </a:prstGeom>
          <a:noFill/>
        </p:spPr>
        <p:txBody>
          <a:bodyPr wrap="square" rtlCol="0">
            <a:spAutoFit/>
          </a:bodyPr>
          <a:lstStyle/>
          <a:p>
            <a:pPr marL="228600"/>
            <a:r>
              <a:rPr lang="en-US" sz="2400" b="1" dirty="0">
                <a:latin typeface="Times New Roman" panose="02020603050405020304" pitchFamily="18" charset="0"/>
                <a:ea typeface="Calibri" panose="020F0502020204030204" pitchFamily="34" charset="0"/>
                <a:cs typeface="Times New Roman" panose="02020603050405020304" pitchFamily="18" charset="0"/>
              </a:rPr>
              <a:t>World Population: </a:t>
            </a:r>
            <a:r>
              <a:rPr lang="en-US" sz="2400" dirty="0">
                <a:latin typeface="Times New Roman" panose="02020603050405020304" pitchFamily="18" charset="0"/>
                <a:ea typeface="Calibri" panose="020F0502020204030204" pitchFamily="34" charset="0"/>
                <a:cs typeface="Times New Roman" panose="02020603050405020304" pitchFamily="18" charset="0"/>
              </a:rPr>
              <a:t>8 Billion</a:t>
            </a: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Christian Population: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2.6 Billion</a:t>
            </a:r>
          </a:p>
          <a:p>
            <a:pPr marL="228600"/>
            <a:r>
              <a:rPr lang="en-US" sz="2400" b="1" dirty="0">
                <a:latin typeface="Times New Roman" panose="02020603050405020304" pitchFamily="18" charset="0"/>
                <a:ea typeface="Calibri" panose="020F0502020204030204" pitchFamily="34" charset="0"/>
                <a:cs typeface="Times New Roman" panose="02020603050405020304" pitchFamily="18" charset="0"/>
              </a:rPr>
              <a:t>Percent Christian: </a:t>
            </a:r>
            <a:r>
              <a:rPr lang="en-US" sz="2400" dirty="0">
                <a:latin typeface="Times New Roman" panose="02020603050405020304" pitchFamily="18" charset="0"/>
                <a:ea typeface="Calibri" panose="020F0502020204030204" pitchFamily="34" charset="0"/>
                <a:cs typeface="Times New Roman" panose="02020603050405020304" pitchFamily="18" charset="0"/>
              </a:rPr>
              <a:t>33%</a:t>
            </a:r>
          </a:p>
          <a:p>
            <a:pPr marL="22860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latin typeface="Times New Roman" panose="02020603050405020304" pitchFamily="18" charset="0"/>
                <a:ea typeface="Calibri" panose="020F0502020204030204" pitchFamily="34" charset="0"/>
                <a:cs typeface="Times New Roman" panose="02020603050405020304" pitchFamily="18" charset="0"/>
              </a:rPr>
              <a:t>Vast Majority of Christian Denominations do not believe baptism is essential for salvation.</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Metonymy</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If assume 90% of all Christians do not believe in efficacy of baptism</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Only about 3% of the entire world believes in baptism for salvation.</a:t>
            </a:r>
          </a:p>
          <a:p>
            <a:pPr marL="22860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latin typeface="Times New Roman" panose="02020603050405020304" pitchFamily="18" charset="0"/>
                <a:ea typeface="Calibri" panose="020F0502020204030204" pitchFamily="34" charset="0"/>
                <a:cs typeface="Times New Roman" panose="02020603050405020304" pitchFamily="18" charset="0"/>
              </a:rPr>
              <a:t>Most (but not all) Christian denominations still practice baptism as the outward sign of an inward grace:</a:t>
            </a:r>
          </a:p>
          <a:p>
            <a:pPr marL="742950" lvl="1" indent="-285750">
              <a:buFont typeface="Arial" panose="020B0604020202020204" pitchFamily="34" charset="0"/>
              <a:buChar char="•"/>
            </a:pPr>
            <a:r>
              <a:rPr lang="en-US" sz="2400" i="0" dirty="0">
                <a:solidFill>
                  <a:srgbClr val="202122"/>
                </a:solidFill>
                <a:effectLst/>
                <a:latin typeface="Times New Roman" panose="02020603050405020304" pitchFamily="18" charset="0"/>
                <a:cs typeface="Times New Roman" panose="02020603050405020304" pitchFamily="18" charset="0"/>
              </a:rPr>
              <a:t>Aspersion - Sprinkling </a:t>
            </a:r>
          </a:p>
          <a:p>
            <a:pPr marL="742950" lvl="1" indent="-285750">
              <a:buFont typeface="Arial" panose="020B0604020202020204" pitchFamily="34" charset="0"/>
              <a:buChar char="•"/>
            </a:pPr>
            <a:r>
              <a:rPr lang="en-US" sz="2400" i="0" dirty="0">
                <a:solidFill>
                  <a:srgbClr val="202122"/>
                </a:solidFill>
                <a:effectLst/>
                <a:latin typeface="Times New Roman" panose="02020603050405020304" pitchFamily="18" charset="0"/>
                <a:cs typeface="Times New Roman" panose="02020603050405020304" pitchFamily="18" charset="0"/>
              </a:rPr>
              <a:t>Affusion - </a:t>
            </a:r>
            <a:r>
              <a:rPr lang="en-US" sz="2400" dirty="0">
                <a:solidFill>
                  <a:srgbClr val="202122"/>
                </a:solidFill>
                <a:latin typeface="Times New Roman" panose="02020603050405020304" pitchFamily="18" charset="0"/>
                <a:cs typeface="Times New Roman" panose="02020603050405020304" pitchFamily="18" charset="0"/>
              </a:rPr>
              <a:t>P</a:t>
            </a:r>
            <a:r>
              <a:rPr lang="en-US" sz="2400" i="0" dirty="0">
                <a:solidFill>
                  <a:srgbClr val="202122"/>
                </a:solidFill>
                <a:effectLst/>
                <a:latin typeface="Times New Roman" panose="02020603050405020304" pitchFamily="18" charset="0"/>
                <a:cs typeface="Times New Roman" panose="02020603050405020304" pitchFamily="18" charset="0"/>
              </a:rPr>
              <a:t>ouring </a:t>
            </a:r>
          </a:p>
          <a:p>
            <a:pPr marL="742950" lvl="1" indent="-285750">
              <a:buFont typeface="Arial" panose="020B0604020202020204" pitchFamily="34" charset="0"/>
              <a:buChar char="•"/>
            </a:pPr>
            <a:r>
              <a:rPr lang="en-US" sz="2400" i="0" dirty="0">
                <a:solidFill>
                  <a:srgbClr val="202122"/>
                </a:solidFill>
                <a:effectLst/>
                <a:latin typeface="Times New Roman" panose="02020603050405020304" pitchFamily="18" charset="0"/>
                <a:cs typeface="Times New Roman" panose="02020603050405020304" pitchFamily="18" charset="0"/>
              </a:rPr>
              <a:t>Immersion - Submersion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508268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5201424"/>
          </a:xfrm>
          <a:prstGeom prst="rect">
            <a:avLst/>
          </a:prstGeom>
          <a:noFill/>
        </p:spPr>
        <p:txBody>
          <a:bodyPr wrap="square" rtlCol="0">
            <a:spAutoFit/>
          </a:bodyPr>
          <a:lstStyle/>
          <a:p>
            <a:pPr marL="228600"/>
            <a:r>
              <a:rPr lang="en-US" b="0" i="0" dirty="0">
                <a:solidFill>
                  <a:srgbClr val="081C2A"/>
                </a:solidFill>
                <a:effectLst/>
                <a:latin typeface="system-ui"/>
              </a:rPr>
              <a:t> </a:t>
            </a:r>
            <a:r>
              <a:rPr lang="en-US" sz="2800" b="0" i="0" dirty="0">
                <a:solidFill>
                  <a:srgbClr val="081C2A"/>
                </a:solidFill>
                <a:effectLst/>
                <a:latin typeface="Times New Roman" panose="02020603050405020304" pitchFamily="18" charset="0"/>
                <a:cs typeface="Times New Roman" panose="02020603050405020304" pitchFamily="18" charset="0"/>
              </a:rPr>
              <a:t>The changing of God’s word by declaring literal words as figurative or symbolic </a:t>
            </a:r>
          </a:p>
          <a:p>
            <a:pPr marL="228600"/>
            <a:endParaRPr lang="en-US" sz="2400" dirty="0">
              <a:solidFill>
                <a:srgbClr val="081C2A"/>
              </a:solidFill>
              <a:latin typeface="system-ui"/>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Acts 22:16 (Ananias speaking to Paul) </a:t>
            </a:r>
            <a:r>
              <a:rPr lang="en-US" sz="2400" dirty="0">
                <a:latin typeface="Times New Roman" panose="02020603050405020304" pitchFamily="18" charset="0"/>
                <a:cs typeface="Times New Roman" panose="02020603050405020304" pitchFamily="18" charset="0"/>
              </a:rPr>
              <a:t>'Now why do you delay? Get up and </a:t>
            </a:r>
            <a:r>
              <a:rPr lang="en-US" sz="2400" b="1" u="sng" dirty="0">
                <a:highlight>
                  <a:srgbClr val="FFFF00"/>
                </a:highlight>
                <a:latin typeface="Times New Roman" panose="02020603050405020304" pitchFamily="18" charset="0"/>
                <a:cs typeface="Times New Roman" panose="02020603050405020304" pitchFamily="18" charset="0"/>
              </a:rPr>
              <a:t>be baptized, and wash away your sins</a:t>
            </a:r>
            <a:r>
              <a:rPr lang="en-US" sz="2400" dirty="0">
                <a:latin typeface="Times New Roman" panose="02020603050405020304" pitchFamily="18" charset="0"/>
                <a:cs typeface="Times New Roman" panose="02020603050405020304" pitchFamily="18" charset="0"/>
              </a:rPr>
              <a:t>, calling on His name.' </a:t>
            </a:r>
            <a:br>
              <a:rPr lang="en-US" sz="2400" dirty="0">
                <a:latin typeface="Times New Roman" panose="02020603050405020304" pitchFamily="18" charset="0"/>
                <a:cs typeface="Times New Roman" panose="02020603050405020304" pitchFamily="18" charset="0"/>
              </a:rPr>
            </a:br>
            <a:endParaRPr lang="en-US" b="0" i="0" dirty="0">
              <a:solidFill>
                <a:srgbClr val="081C2A"/>
              </a:solidFill>
              <a:effectLst/>
              <a:latin typeface="system-ui"/>
            </a:endParaRPr>
          </a:p>
          <a:p>
            <a:pPr marL="228600" marR="0">
              <a:spcBef>
                <a:spcPts val="0"/>
              </a:spcBef>
              <a:spcAft>
                <a:spcPts val="0"/>
              </a:spcAft>
            </a:pPr>
            <a:endParaRPr lang="en-US" dirty="0">
              <a:solidFill>
                <a:srgbClr val="081C2A"/>
              </a:solidFill>
              <a:latin typeface="system-ui"/>
            </a:endParaRPr>
          </a:p>
          <a:p>
            <a:pPr marL="228600" marR="0">
              <a:spcBef>
                <a:spcPts val="0"/>
              </a:spcBef>
              <a:spcAft>
                <a:spcPts val="0"/>
              </a:spcAft>
            </a:pPr>
            <a:r>
              <a:rPr lang="en-US" sz="2400" b="0" i="0" dirty="0">
                <a:solidFill>
                  <a:srgbClr val="081C2A"/>
                </a:solidFill>
                <a:effectLst/>
                <a:latin typeface="Times New Roman" panose="02020603050405020304" pitchFamily="18" charset="0"/>
                <a:cs typeface="Times New Roman" panose="02020603050405020304" pitchFamily="18" charset="0"/>
              </a:rPr>
              <a:t>“Concerning the words, ‘be baptized, and wash away your sins,’ because </a:t>
            </a:r>
            <a:r>
              <a:rPr lang="en-US" sz="2400" b="1" i="0" dirty="0">
                <a:solidFill>
                  <a:srgbClr val="081C2A"/>
                </a:solidFill>
                <a:effectLst/>
                <a:latin typeface="Times New Roman" panose="02020603050405020304" pitchFamily="18" charset="0"/>
                <a:cs typeface="Times New Roman" panose="02020603050405020304" pitchFamily="18" charset="0"/>
              </a:rPr>
              <a:t>Paul was </a:t>
            </a:r>
            <a:r>
              <a:rPr lang="en-US" sz="2400" b="1" i="0" u="sng" dirty="0">
                <a:solidFill>
                  <a:srgbClr val="081C2A"/>
                </a:solidFill>
                <a:effectLst/>
                <a:highlight>
                  <a:srgbClr val="FFFF00"/>
                </a:highlight>
                <a:latin typeface="Times New Roman" panose="02020603050405020304" pitchFamily="18" charset="0"/>
                <a:cs typeface="Times New Roman" panose="02020603050405020304" pitchFamily="18" charset="0"/>
              </a:rPr>
              <a:t>already cleansed spiritually </a:t>
            </a:r>
            <a:r>
              <a:rPr lang="en-US" sz="2400" b="1" i="0" dirty="0">
                <a:solidFill>
                  <a:srgbClr val="081C2A"/>
                </a:solidFill>
                <a:effectLst/>
                <a:latin typeface="Times New Roman" panose="02020603050405020304" pitchFamily="18" charset="0"/>
                <a:cs typeface="Times New Roman" panose="02020603050405020304" pitchFamily="18" charset="0"/>
              </a:rPr>
              <a:t>at the time Christ appeared to him</a:t>
            </a:r>
            <a:r>
              <a:rPr lang="en-US" sz="2400" b="0" i="0" dirty="0">
                <a:solidFill>
                  <a:srgbClr val="081C2A"/>
                </a:solidFill>
                <a:effectLst/>
                <a:latin typeface="Times New Roman" panose="02020603050405020304" pitchFamily="18" charset="0"/>
                <a:cs typeface="Times New Roman" panose="02020603050405020304" pitchFamily="18" charset="0"/>
              </a:rPr>
              <a:t>, these words </a:t>
            </a:r>
            <a:r>
              <a:rPr lang="en-US" sz="2400" b="1" i="0" u="sng" dirty="0">
                <a:solidFill>
                  <a:srgbClr val="081C2A"/>
                </a:solidFill>
                <a:effectLst/>
                <a:latin typeface="Times New Roman" panose="02020603050405020304" pitchFamily="18" charset="0"/>
                <a:cs typeface="Times New Roman" panose="02020603050405020304" pitchFamily="18" charset="0"/>
              </a:rPr>
              <a:t>must refer to the </a:t>
            </a:r>
            <a:r>
              <a:rPr lang="en-US" sz="2400" b="1" i="0" u="sng" dirty="0">
                <a:solidFill>
                  <a:srgbClr val="081C2A"/>
                </a:solidFill>
                <a:effectLst/>
                <a:highlight>
                  <a:srgbClr val="FFFF00"/>
                </a:highlight>
                <a:latin typeface="Times New Roman" panose="02020603050405020304" pitchFamily="18" charset="0"/>
                <a:cs typeface="Times New Roman" panose="02020603050405020304" pitchFamily="18" charset="0"/>
              </a:rPr>
              <a:t>symbolism </a:t>
            </a:r>
            <a:r>
              <a:rPr lang="en-US" sz="2400" b="1" i="0" u="sng" dirty="0">
                <a:solidFill>
                  <a:srgbClr val="081C2A"/>
                </a:solidFill>
                <a:effectLst/>
                <a:latin typeface="Times New Roman" panose="02020603050405020304" pitchFamily="18" charset="0"/>
                <a:cs typeface="Times New Roman" panose="02020603050405020304" pitchFamily="18" charset="0"/>
              </a:rPr>
              <a:t>of baptism</a:t>
            </a:r>
            <a:r>
              <a:rPr lang="en-US" sz="2400" b="0" i="0" dirty="0">
                <a:solidFill>
                  <a:srgbClr val="081C2A"/>
                </a:solidFill>
                <a:effectLst/>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solidFill>
                <a:srgbClr val="081C2A"/>
              </a:solidFill>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0" i="0" dirty="0">
                <a:solidFill>
                  <a:srgbClr val="081C2A"/>
                </a:solidFill>
                <a:effectLst/>
                <a:latin typeface="Times New Roman" panose="02020603050405020304" pitchFamily="18" charset="0"/>
                <a:cs typeface="Times New Roman" panose="02020603050405020304" pitchFamily="18" charset="0"/>
              </a:rPr>
              <a:t>“Baptism is a picture of God’s inner work of washing away sin”</a:t>
            </a:r>
          </a:p>
          <a:p>
            <a:pPr marL="228600" marR="0">
              <a:spcBef>
                <a:spcPts val="0"/>
              </a:spcBef>
              <a:spcAft>
                <a:spcPts val="0"/>
              </a:spcAft>
            </a:pPr>
            <a:endPar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solidFill>
                  <a:srgbClr val="081C2A"/>
                </a:solidFill>
                <a:effectLst/>
                <a:latin typeface="Times New Roman" panose="02020603050405020304" pitchFamily="18" charset="0"/>
                <a:ea typeface="Calibri" panose="020F0502020204030204" pitchFamily="34" charset="0"/>
                <a:cs typeface="Times New Roman" panose="02020603050405020304" pitchFamily="18" charset="0"/>
              </a:rPr>
              <a:t>“Outward sign of an inward grace”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37627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3046988"/>
          </a:xfrm>
          <a:prstGeom prst="rect">
            <a:avLst/>
          </a:prstGeom>
          <a:noFill/>
        </p:spPr>
        <p:txBody>
          <a:bodyPr wrap="square" rtlCol="0">
            <a:spAutoFit/>
          </a:bodyPr>
          <a:lstStyle/>
          <a:p>
            <a:pPr marL="228600"/>
            <a:r>
              <a:rPr lang="en-US" b="0" i="0" dirty="0">
                <a:solidFill>
                  <a:srgbClr val="081C2A"/>
                </a:solidFill>
                <a:effectLst/>
                <a:latin typeface="system-ui"/>
              </a:rPr>
              <a:t> </a:t>
            </a:r>
            <a:r>
              <a:rPr lang="en-US" sz="2400" dirty="0">
                <a:latin typeface="Times New Roman" panose="02020603050405020304" pitchFamily="18" charset="0"/>
                <a:cs typeface="Times New Roman" panose="02020603050405020304" pitchFamily="18" charset="0"/>
              </a:rPr>
              <a:t>Why is this so Important?</a:t>
            </a:r>
          </a:p>
          <a:p>
            <a:pPr marL="22860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latin typeface="Times New Roman" panose="02020603050405020304" pitchFamily="18" charset="0"/>
                <a:ea typeface="Calibri" panose="020F0502020204030204" pitchFamily="34" charset="0"/>
                <a:cs typeface="Times New Roman" panose="02020603050405020304" pitchFamily="18" charset="0"/>
              </a:rPr>
              <a:t>If God’s word is understood by scripture’s literal words, then baptism (following faith confession and repentance) is essential for:</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 Essential for washing away sins – purification - holiness - sinlessness</a:t>
            </a:r>
          </a:p>
          <a:p>
            <a:pPr marL="5715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Which is essential for union with Christ</a:t>
            </a:r>
          </a:p>
          <a:p>
            <a:pPr marL="5715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Which is essential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bor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becoming God’s children</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Which is essential for admission into the Church and the Kingdom</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796286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graphicFrame>
        <p:nvGraphicFramePr>
          <p:cNvPr id="2" name="Table 1">
            <a:extLst>
              <a:ext uri="{FF2B5EF4-FFF2-40B4-BE49-F238E27FC236}">
                <a16:creationId xmlns:a16="http://schemas.microsoft.com/office/drawing/2014/main" id="{8912DF52-1C62-CB72-5B00-92B05FF0AC2D}"/>
              </a:ext>
            </a:extLst>
          </p:cNvPr>
          <p:cNvGraphicFramePr>
            <a:graphicFrameLocks noGrp="1"/>
          </p:cNvGraphicFramePr>
          <p:nvPr>
            <p:extLst>
              <p:ext uri="{D42A27DB-BD31-4B8C-83A1-F6EECF244321}">
                <p14:modId xmlns:p14="http://schemas.microsoft.com/office/powerpoint/2010/main" val="2051279844"/>
              </p:ext>
            </p:extLst>
          </p:nvPr>
        </p:nvGraphicFramePr>
        <p:xfrm>
          <a:off x="639482" y="1625600"/>
          <a:ext cx="10913036" cy="2510118"/>
        </p:xfrm>
        <a:graphic>
          <a:graphicData uri="http://schemas.openxmlformats.org/drawingml/2006/table">
            <a:tbl>
              <a:tblPr>
                <a:tableStyleId>{5C22544A-7EE6-4342-B048-85BDC9FD1C3A}</a:tableStyleId>
              </a:tblPr>
              <a:tblGrid>
                <a:gridCol w="2125292">
                  <a:extLst>
                    <a:ext uri="{9D8B030D-6E8A-4147-A177-3AD203B41FA5}">
                      <a16:colId xmlns:a16="http://schemas.microsoft.com/office/drawing/2014/main" val="4152454602"/>
                    </a:ext>
                  </a:extLst>
                </a:gridCol>
                <a:gridCol w="2230629">
                  <a:extLst>
                    <a:ext uri="{9D8B030D-6E8A-4147-A177-3AD203B41FA5}">
                      <a16:colId xmlns:a16="http://schemas.microsoft.com/office/drawing/2014/main" val="4188387493"/>
                    </a:ext>
                  </a:extLst>
                </a:gridCol>
                <a:gridCol w="6557115">
                  <a:extLst>
                    <a:ext uri="{9D8B030D-6E8A-4147-A177-3AD203B41FA5}">
                      <a16:colId xmlns:a16="http://schemas.microsoft.com/office/drawing/2014/main" val="568083078"/>
                    </a:ext>
                  </a:extLst>
                </a:gridCol>
              </a:tblGrid>
              <a:tr h="549835">
                <a:tc>
                  <a:txBody>
                    <a:bodyPr/>
                    <a:lstStyle/>
                    <a:p>
                      <a:pPr marL="0" marR="0" algn="ctr">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English</a:t>
                      </a:r>
                      <a:endPar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lgn="ctr">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Greek</a:t>
                      </a:r>
                      <a:endPar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lgn="ctr">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Definition</a:t>
                      </a:r>
                      <a:endPar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75000"/>
                      </a:schemeClr>
                    </a:solidFill>
                  </a:tcPr>
                </a:tc>
                <a:extLst>
                  <a:ext uri="{0D108BD9-81ED-4DB2-BD59-A6C34878D82A}">
                    <a16:rowId xmlns:a16="http://schemas.microsoft.com/office/drawing/2014/main" val="3722119784"/>
                  </a:ext>
                </a:extLst>
              </a:tr>
              <a:tr h="681318">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To Dip</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spcBef>
                          <a:spcPts val="0"/>
                        </a:spcBef>
                        <a:spcAft>
                          <a:spcPts val="0"/>
                        </a:spcAft>
                      </a:pPr>
                      <a:r>
                        <a:rPr lang="en-US" sz="2800" b="1" dirty="0" err="1">
                          <a:solidFill>
                            <a:schemeClr val="bg1"/>
                          </a:solidFill>
                          <a:effectLst/>
                          <a:latin typeface="Times New Roman" panose="02020603050405020304" pitchFamily="18" charset="0"/>
                          <a:cs typeface="Times New Roman" panose="02020603050405020304" pitchFamily="18" charset="0"/>
                        </a:rPr>
                        <a:t>Baph</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Verb to Dip - Root Word</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extLst>
                  <a:ext uri="{0D108BD9-81ED-4DB2-BD59-A6C34878D82A}">
                    <a16:rowId xmlns:a16="http://schemas.microsoft.com/office/drawing/2014/main" val="3048602150"/>
                  </a:ext>
                </a:extLst>
              </a:tr>
              <a:tr h="645459">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Baptize</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spcBef>
                          <a:spcPts val="0"/>
                        </a:spcBef>
                        <a:spcAft>
                          <a:spcPts val="0"/>
                        </a:spcAft>
                      </a:pPr>
                      <a:r>
                        <a:rPr lang="en-US" sz="2800" b="1">
                          <a:solidFill>
                            <a:schemeClr val="bg1"/>
                          </a:solidFill>
                          <a:effectLst/>
                          <a:latin typeface="Times New Roman" panose="02020603050405020304" pitchFamily="18" charset="0"/>
                          <a:cs typeface="Times New Roman" panose="02020603050405020304" pitchFamily="18" charset="0"/>
                        </a:rPr>
                        <a:t>Baptizo</a:t>
                      </a:r>
                      <a:endParaRPr lang="en-US" sz="28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Verb – To immerse, dip, sink, or wash</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extLst>
                  <a:ext uri="{0D108BD9-81ED-4DB2-BD59-A6C34878D82A}">
                    <a16:rowId xmlns:a16="http://schemas.microsoft.com/office/drawing/2014/main" val="3935321777"/>
                  </a:ext>
                </a:extLst>
              </a:tr>
              <a:tr h="633506">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Baptism</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spcBef>
                          <a:spcPts val="0"/>
                        </a:spcBef>
                        <a:spcAft>
                          <a:spcPts val="0"/>
                        </a:spcAft>
                      </a:pPr>
                      <a:r>
                        <a:rPr lang="en-US" sz="2800" b="1">
                          <a:solidFill>
                            <a:schemeClr val="bg1"/>
                          </a:solidFill>
                          <a:effectLst/>
                          <a:latin typeface="Times New Roman" panose="02020603050405020304" pitchFamily="18" charset="0"/>
                          <a:cs typeface="Times New Roman" panose="02020603050405020304" pitchFamily="18" charset="0"/>
                        </a:rPr>
                        <a:t>Baptisma</a:t>
                      </a:r>
                      <a:endParaRPr lang="en-US" sz="28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Noun – An immersion, dipping or sinking</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extLst>
                  <a:ext uri="{0D108BD9-81ED-4DB2-BD59-A6C34878D82A}">
                    <a16:rowId xmlns:a16="http://schemas.microsoft.com/office/drawing/2014/main" val="217104317"/>
                  </a:ext>
                </a:extLst>
              </a:tr>
            </a:tbl>
          </a:graphicData>
        </a:graphic>
      </p:graphicFrame>
    </p:spTree>
    <p:extLst>
      <p:ext uri="{BB962C8B-B14F-4D97-AF65-F5344CB8AC3E}">
        <p14:creationId xmlns:p14="http://schemas.microsoft.com/office/powerpoint/2010/main" val="169171696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Immersion into Water</a:t>
            </a:r>
          </a:p>
        </p:txBody>
      </p:sp>
      <p:sp>
        <p:nvSpPr>
          <p:cNvPr id="3" name="TextBox 2">
            <a:extLst>
              <a:ext uri="{FF2B5EF4-FFF2-40B4-BE49-F238E27FC236}">
                <a16:creationId xmlns:a16="http://schemas.microsoft.com/office/drawing/2014/main" id="{C38C3E5C-6608-7B44-8960-EC6DF1E1472E}"/>
              </a:ext>
            </a:extLst>
          </p:cNvPr>
          <p:cNvSpPr txBox="1"/>
          <p:nvPr/>
        </p:nvSpPr>
        <p:spPr>
          <a:xfrm>
            <a:off x="263302" y="847242"/>
            <a:ext cx="11644370" cy="5262979"/>
          </a:xfrm>
          <a:prstGeom prst="rect">
            <a:avLst/>
          </a:prstGeom>
          <a:noFill/>
        </p:spPr>
        <p:txBody>
          <a:bodyPr wrap="square" rtlCol="0">
            <a:spAutoFit/>
          </a:bodyPr>
          <a:lstStyle/>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Matthew 3:11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"As for me,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I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you with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repentance,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Matthew 3:16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After being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Jesus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came up immediately from the 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behold, the heavens were opened, and he saw the Spirit of God descending as a dove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lighting on Him,</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8:34-36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eunuch answered Philip and said, "Please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tell me,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whom does the prophet (reading from Isaiah 53) say this? Of himself or of someone else?"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35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Then Philip opened his mouth, and beginning from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this Scripture he preached Jesus to him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As they went along the road they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came to some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the eunuch *said,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Look!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What prevents me from being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he ordered the chariot to stop; and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they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both</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went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down into the 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Philip as well as the eunuch,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 baptized him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When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they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came up out of the 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516094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5170646"/>
          </a:xfrm>
          <a:prstGeom prst="rect">
            <a:avLst/>
          </a:prstGeom>
          <a:noFill/>
        </p:spPr>
        <p:txBody>
          <a:bodyPr wrap="square" rtlCol="0">
            <a:spAutoFit/>
          </a:bodyPr>
          <a:lstStyle/>
          <a:p>
            <a:pPr marL="228600"/>
            <a:r>
              <a:rPr lang="en-US" sz="2400" b="1" dirty="0">
                <a:effectLst/>
                <a:latin typeface="Times New Roman" panose="02020603050405020304" pitchFamily="18" charset="0"/>
                <a:ea typeface="Calibri" panose="020F0502020204030204" pitchFamily="34" charset="0"/>
              </a:rPr>
              <a:t>Acts 10:47-48 </a:t>
            </a:r>
            <a:r>
              <a:rPr lang="en-US" sz="2400" dirty="0">
                <a:effectLst/>
                <a:latin typeface="Times New Roman" panose="02020603050405020304" pitchFamily="18" charset="0"/>
                <a:ea typeface="Calibri" panose="020F0502020204030204" pitchFamily="34" charset="0"/>
              </a:rPr>
              <a:t> "Surely no </a:t>
            </a:r>
            <a:r>
              <a:rPr lang="en-US" sz="2400" b="1" u="sng" dirty="0">
                <a:effectLst/>
                <a:latin typeface="Times New Roman" panose="02020603050405020304" pitchFamily="18" charset="0"/>
                <a:ea typeface="Calibri" panose="020F0502020204030204" pitchFamily="34" charset="0"/>
              </a:rPr>
              <a:t>one can refuse the </a:t>
            </a:r>
            <a:r>
              <a:rPr lang="en-US" sz="2400" b="1" u="sng" dirty="0">
                <a:effectLst/>
                <a:highlight>
                  <a:srgbClr val="FFFF00"/>
                </a:highlight>
                <a:latin typeface="Times New Roman" panose="02020603050405020304" pitchFamily="18" charset="0"/>
                <a:ea typeface="Calibri" panose="020F0502020204030204" pitchFamily="34" charset="0"/>
              </a:rPr>
              <a:t>water</a:t>
            </a:r>
            <a:r>
              <a:rPr lang="en-US" sz="2400" dirty="0">
                <a:effectLst/>
                <a:latin typeface="Times New Roman" panose="02020603050405020304" pitchFamily="18" charset="0"/>
                <a:ea typeface="Calibri" panose="020F0502020204030204" pitchFamily="34" charset="0"/>
              </a:rPr>
              <a:t> for these </a:t>
            </a:r>
            <a:r>
              <a:rPr lang="en-US" sz="2400" b="1" u="sng" dirty="0">
                <a:effectLst/>
                <a:latin typeface="Times New Roman" panose="02020603050405020304" pitchFamily="18" charset="0"/>
                <a:ea typeface="Calibri" panose="020F0502020204030204" pitchFamily="34" charset="0"/>
              </a:rPr>
              <a:t>to be </a:t>
            </a:r>
            <a:r>
              <a:rPr lang="en-US" sz="2400" b="1" u="sng" dirty="0">
                <a:effectLst/>
                <a:highlight>
                  <a:srgbClr val="FFFF00"/>
                </a:highlight>
                <a:latin typeface="Times New Roman" panose="02020603050405020304" pitchFamily="18" charset="0"/>
                <a:ea typeface="Calibri" panose="020F0502020204030204" pitchFamily="34" charset="0"/>
              </a:rPr>
              <a:t>baptized</a:t>
            </a:r>
            <a:r>
              <a:rPr lang="en-US" sz="2400" dirty="0">
                <a:effectLst/>
                <a:latin typeface="Times New Roman" panose="02020603050405020304" pitchFamily="18" charset="0"/>
                <a:ea typeface="Calibri" panose="020F0502020204030204" pitchFamily="34" charset="0"/>
              </a:rPr>
              <a:t> …</a:t>
            </a:r>
            <a:r>
              <a:rPr lang="en-US" sz="2400" baseline="30000" dirty="0">
                <a:solidFill>
                  <a:srgbClr val="000000"/>
                </a:solidFill>
                <a:effectLst/>
                <a:latin typeface="Times New Roman" panose="02020603050405020304" pitchFamily="18" charset="0"/>
                <a:ea typeface="Calibri" panose="020F0502020204030204" pitchFamily="34" charset="0"/>
              </a:rPr>
              <a:t>48 </a:t>
            </a:r>
            <a:r>
              <a:rPr lang="en-US" sz="2400" dirty="0">
                <a:effectLst/>
                <a:latin typeface="Times New Roman" panose="02020603050405020304" pitchFamily="18" charset="0"/>
                <a:ea typeface="Calibri" panose="020F0502020204030204" pitchFamily="34" charset="0"/>
              </a:rPr>
              <a:t> And he ordered them to be </a:t>
            </a:r>
            <a:r>
              <a:rPr lang="en-US" sz="2400" b="1" u="sng" dirty="0">
                <a:effectLst/>
                <a:highlight>
                  <a:srgbClr val="FFFF00"/>
                </a:highlight>
                <a:latin typeface="Times New Roman" panose="02020603050405020304" pitchFamily="18" charset="0"/>
                <a:ea typeface="Calibri" panose="020F0502020204030204" pitchFamily="34" charset="0"/>
              </a:rPr>
              <a:t>baptized in the name of Jesus Christ</a:t>
            </a:r>
            <a:r>
              <a:rPr lang="en-US" sz="2400" dirty="0">
                <a:effectLst/>
                <a:highlight>
                  <a:srgbClr val="FFFF00"/>
                </a:highlight>
                <a:latin typeface="Times New Roman" panose="02020603050405020304" pitchFamily="18" charset="0"/>
                <a:ea typeface="Calibri" panose="020F0502020204030204" pitchFamily="34"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Ephesians 5:25-26 …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Christ also loved the church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gave Himself up for her,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that He might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sanctify</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her, having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cleansed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her by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washing of water</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with the word,</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Thus, following the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prophetic pattern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under the Law of Moses,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water is the medium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by which we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receive the blood of Christ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And as we will find out, water is also the appropriate medium for:</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Immersion into Christ (Union)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Immersion into His Body – which is the church (Admission to Kingdom)</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Immersion into Christ’s Death, Burial, and Resurrection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625668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3785652"/>
          </a:xfrm>
          <a:prstGeom prst="rect">
            <a:avLst/>
          </a:prstGeom>
          <a:noFill/>
        </p:spPr>
        <p:txBody>
          <a:bodyPr wrap="square" rtlCol="0">
            <a:spAutoFit/>
          </a:bodyPr>
          <a:lstStyle/>
          <a:p>
            <a:pPr marL="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 consecration of the Children of God – the royal priests under the New Covenant.  </a:t>
            </a: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Our baptism is by immersion into water</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J</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ust like Jesus was immersed into water</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Just like what was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pre-figured by the cleansing of water and blood under the Law of Moses </a:t>
            </a:r>
          </a:p>
          <a:p>
            <a:pPr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here is no verse of scripture that states we receive the cleansing blood of Christ when we are baptized.  However:</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F</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or every verse that states we are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cleansed, forgiven, and saved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baptism</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here are corresponding verses that say we are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cleansed, forgiven, and saved by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of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050968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5632311"/>
          </a:xfrm>
          <a:prstGeom prst="rect">
            <a:avLst/>
          </a:prstGeom>
          <a:noFill/>
        </p:spPr>
        <p:txBody>
          <a:bodyPr wrap="square" rtlCol="0">
            <a:spAutoFit/>
          </a:bodyPr>
          <a:lstStyle/>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Forgiveness of Sins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Baptism</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2:38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Peter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said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to them,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Repent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each of you be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 the name of Jesus Christ for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forgiveness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of your sins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you will receive the gift of the Holy Spirit.</a:t>
            </a: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Forgiveness of Sins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Matthew 26:28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this is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My blood</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the covenant, which is poured out for many for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forgiveness</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of sins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Ephesians 1:7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 Him we have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redemption through His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forgiveness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of our trespasses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according to the riches of His grace</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Hebrews 9:22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according to the Law,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one may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almost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say,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all things are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cleansed with blood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without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shedding of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there is no f</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orgiveness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9676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5243423"/>
          </a:xfrm>
          <a:prstGeom prst="rect">
            <a:avLst/>
          </a:prstGeom>
          <a:noFill/>
        </p:spPr>
        <p:txBody>
          <a:bodyPr wrap="square" rtlCol="0">
            <a:spAutoFit/>
          </a:bodyPr>
          <a:lstStyle/>
          <a:p>
            <a:pPr marL="0" marR="0">
              <a:lnSpc>
                <a:spcPct val="107000"/>
              </a:lnSpc>
              <a:spcBef>
                <a:spcPts val="0"/>
              </a:spcBef>
              <a:spcAft>
                <a:spcPts val="800"/>
              </a:spcAft>
            </a:pP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The Promise – Spoken to Abraham</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Land of Canaan:</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Genesis 12:1; 12:7, 12:15</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Multiply Abraham’s Descendants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(stars in the heavens and the sand on the shore): Genesis 13:16; 15:5; 17: 2-3, 6; 17:8; 22:17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Bless Abraham’s Descendants: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Genesis 12:2; 22:17</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Great Nation:</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Genesis 12:2; 18:18-19; 22:6; 22:17</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All Nations Blessed through Abraham’s Seed (descendant):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Genesis 12:3; 18:18; 22:18; </a:t>
            </a:r>
          </a:p>
          <a:p>
            <a:pPr marR="0" lvl="0">
              <a:lnSpc>
                <a:spcPct val="107000"/>
              </a:lnSpc>
              <a:spcBef>
                <a:spcPts val="0"/>
              </a:spcBef>
              <a:spcAft>
                <a:spcPts val="0"/>
              </a:spcAft>
            </a:pP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8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Jesus Christ is Abraham’s descendant - </a:t>
            </a:r>
            <a:r>
              <a:rPr lang="en-US" sz="28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Promised Blessing – the gospel preached before hand </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Galatians 3:8, 16</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817482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5324535"/>
          </a:xfrm>
          <a:prstGeom prst="rect">
            <a:avLst/>
          </a:prstGeom>
          <a:noFill/>
        </p:spPr>
        <p:txBody>
          <a:bodyPr wrap="square" rtlCol="0">
            <a:spAutoFit/>
          </a:bodyPr>
          <a:lstStyle/>
          <a:p>
            <a:pPr marL="57150" marR="0">
              <a:spcBef>
                <a:spcPts val="0"/>
              </a:spcBef>
              <a:spcAft>
                <a:spcPts val="0"/>
              </a:spcAft>
            </a:pP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Cleansing or Washing of Sins -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Baptism</a:t>
            </a:r>
            <a:endParaRPr lang="en-US" sz="20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Acts 22:16</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 be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baptized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wash</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 away your sins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calling on His name.'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5:25-26 …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as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Christ also loved the church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gave Himself up for her,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so that He might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sanctify</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 her, having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cleansed</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 her by the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washing of water</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with the word</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 marR="0">
              <a:spcBef>
                <a:spcPts val="0"/>
              </a:spcBef>
              <a:spcAft>
                <a:spcPts val="0"/>
              </a:spcAft>
            </a:pPr>
            <a:endPar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Cleansing or Washing of Sins -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a:t>
            </a:r>
            <a:endParaRPr lang="en-US" sz="20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Revelation 1:5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Jesus Christ …. To Him who loved us and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washed</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 us from our sins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in His own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1 John 1:7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of Jesus His Son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cleanses</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 us from all sin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Romans 5:9 …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having now been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justified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by His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we shall be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saved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Hebrews 13:12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Therefore Jesus also, that He might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sanctify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 people through His own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suffered outside the gate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16436841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4524315"/>
          </a:xfrm>
          <a:prstGeom prst="rect">
            <a:avLst/>
          </a:prstGeom>
          <a:noFill/>
        </p:spPr>
        <p:txBody>
          <a:bodyPr wrap="square" rtlCol="0">
            <a:spAutoFit/>
          </a:bodyPr>
          <a:lstStyle/>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Salvation from Sin’s Death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Baptism</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Mark 16:16</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"He who has believed and has been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shall be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saved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 he who has disbelieved shall be condemned.</a:t>
            </a:r>
          </a:p>
          <a:p>
            <a:pPr marL="5715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Peter 3:21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baptism</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now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saves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—not the removal of dirt from the flesh, but an appeal to God for a good conscience—through the resurrection of Jesus Christ,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Salvation from Sin’s Death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5:9 …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having now been justified by His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we shall be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saved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72954735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461665"/>
          </a:xfrm>
          <a:prstGeom prst="rect">
            <a:avLst/>
          </a:prstGeom>
          <a:noFill/>
        </p:spPr>
        <p:txBody>
          <a:bodyPr wrap="square" rtlCol="0">
            <a:spAutoFit/>
          </a:bodyPr>
          <a:lstStyle/>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Anointing of the Holy Spirit at Baptism</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5896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3754939"/>
          </a:xfrm>
          <a:prstGeom prst="rect">
            <a:avLst/>
          </a:prstGeom>
          <a:noFill/>
        </p:spPr>
        <p:txBody>
          <a:bodyPr wrap="square" rtlCol="0">
            <a:spAutoFit/>
          </a:bodyPr>
          <a:lstStyle/>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After many years in Canaan, Abram and Sarai were aged and remained childless</a:t>
            </a:r>
          </a:p>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Without children, they have no descendants</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Abram lamented to God that he had no heirs: Genesis 12:2-3</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God promised him a male child through Sarah to be named Isaac: Gen 15:4-5; Genesis 17:16; 17:19, and 18:10</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Isaac is the “</a:t>
            </a:r>
            <a:r>
              <a:rPr lang="en-US" sz="32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son of Promise</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Galatians 4:28</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7935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224400" y="858477"/>
            <a:ext cx="11743200" cy="5345181"/>
          </a:xfrm>
          <a:prstGeom prst="rect">
            <a:avLst/>
          </a:prstGeom>
          <a:noFill/>
        </p:spPr>
        <p:txBody>
          <a:bodyPr wrap="square" rtlCol="0">
            <a:spAutoFit/>
          </a:bodyPr>
          <a:lstStyle/>
          <a:p>
            <a:pPr marL="0" marR="0">
              <a:lnSpc>
                <a:spcPct val="107000"/>
              </a:lnSpc>
              <a:spcBef>
                <a:spcPts val="0"/>
              </a:spcBef>
              <a:spcAft>
                <a:spcPts val="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Sarai grows inpatient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She persuades Abram to marry her slave </a:t>
            </a:r>
            <a:r>
              <a:rPr lang="en-US" sz="20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Hagar</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16:2</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When Abram is 86-years old, Hagar bears Abram’s first-born son </a:t>
            </a:r>
            <a:r>
              <a:rPr lang="en-US" sz="20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Ishmael</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16:15-16 –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Ishmael is Abraham’s first born descendant</a:t>
            </a:r>
            <a:endParaRPr lang="en-US" sz="2000" b="1" u="sng"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As the first born male; Ishmael is the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heir of Abram’s house</a:t>
            </a:r>
          </a:p>
          <a:p>
            <a:pPr marR="0" lvl="0">
              <a:lnSpc>
                <a:spcPct val="107000"/>
              </a:lnSpc>
              <a:spcBef>
                <a:spcPts val="0"/>
              </a:spcBef>
              <a:spcAft>
                <a:spcPts val="0"/>
              </a:spcAft>
            </a:pPr>
            <a:endParaRPr lang="en-US" sz="2000" kern="100" dirty="0">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kern="100" dirty="0">
                <a:latin typeface="Times New Roman" panose="02020603050405020304" pitchFamily="18" charset="0"/>
                <a:ea typeface="Calibri" panose="020F0502020204030204" pitchFamily="34" charset="0"/>
                <a:cs typeface="Times New Roman" panose="02020603050405020304" pitchFamily="18" charset="0"/>
              </a:rPr>
              <a:t>God remains faithful to His promises to Abram</a:t>
            </a: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Abram’s name changed to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Abraham</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(father of many nations): Genesis 17:5</a:t>
            </a: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Sarai’s name changed to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Sarah</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(princess – because she will be a mother </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of many nations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17:15</a:t>
            </a:r>
          </a:p>
          <a:p>
            <a:pPr marL="342900" indent="-342900">
              <a:lnSpc>
                <a:spcPct val="107000"/>
              </a:lnSpc>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God renews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His promise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to give Abraham and Sarah a son. Genesis 17:16</a:t>
            </a:r>
          </a:p>
          <a:p>
            <a:pPr marL="342900" marR="0" lvl="0" indent="-342900">
              <a:lnSpc>
                <a:spcPct val="107000"/>
              </a:lnSpc>
              <a:spcBef>
                <a:spcPts val="0"/>
              </a:spcBef>
              <a:spcAft>
                <a:spcPts val="0"/>
              </a:spcAft>
              <a:buFont typeface="Symbol" panose="05050102010706020507" pitchFamily="18" charset="2"/>
              <a:buChar char=""/>
            </a:pPr>
            <a:r>
              <a:rPr lang="en-US" sz="20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Abraham loves Ishmael</a:t>
            </a:r>
            <a:r>
              <a:rPr lang="en-US" sz="20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and is distressed Genesis 17:18</a:t>
            </a:r>
          </a:p>
          <a:p>
            <a:pPr marL="342900" marR="0" lvl="0" indent="-342900">
              <a:lnSpc>
                <a:spcPct val="107000"/>
              </a:lnSpc>
              <a:spcBef>
                <a:spcPts val="0"/>
              </a:spcBef>
              <a:spcAft>
                <a:spcPts val="0"/>
              </a:spcAft>
              <a:buFont typeface="Symbol" panose="05050102010706020507" pitchFamily="18" charset="2"/>
              <a:buChar char=""/>
            </a:pPr>
            <a:r>
              <a:rPr lang="en-US" sz="2000" kern="100" dirty="0">
                <a:latin typeface="Times New Roman" panose="02020603050405020304" pitchFamily="18" charset="0"/>
                <a:ea typeface="Calibri" panose="020F0502020204030204" pitchFamily="34" charset="0"/>
                <a:cs typeface="Times New Roman" panose="02020603050405020304" pitchFamily="18" charset="0"/>
              </a:rPr>
              <a:t>Abraham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pleads with God that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Ishmael might live before God</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17:18</a:t>
            </a: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God refuses - The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promised son will be born</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his name will be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Isaac</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 God will establish His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everlasting covenant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 his descendants after him</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17:19</a:t>
            </a:r>
          </a:p>
          <a:p>
            <a:pPr marL="342900" marR="0" lvl="0" indent="-342900">
              <a:lnSpc>
                <a:spcPct val="107000"/>
              </a:lnSpc>
              <a:spcBef>
                <a:spcPts val="0"/>
              </a:spcBef>
              <a:spcAft>
                <a:spcPts val="0"/>
              </a:spcAft>
              <a:buFont typeface="Symbol" panose="05050102010706020507" pitchFamily="18" charset="2"/>
              <a:buChar char=""/>
            </a:pPr>
            <a:endParaRPr lang="en-US" sz="2000" kern="100" dirty="0">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 are the descendants of Abraham to whom God’s promises are given?</a:t>
            </a:r>
            <a:endParaRPr lang="en-US" sz="20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8558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6128344"/>
          </a:xfrm>
          <a:prstGeom prst="rect">
            <a:avLst/>
          </a:prstGeom>
          <a:noFill/>
        </p:spPr>
        <p:txBody>
          <a:bodyPr wrap="square" rtlCol="0">
            <a:spAutoFit/>
          </a:bodyPr>
          <a:lstStyle/>
          <a:p>
            <a:pPr marL="0" marR="0">
              <a:lnSpc>
                <a:spcPct val="107000"/>
              </a:lnSpc>
              <a:spcBef>
                <a:spcPts val="0"/>
              </a:spcBef>
              <a:spcAft>
                <a:spcPts val="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A</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s God had promised: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When Abram was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100 years old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and Sarah was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90</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Genesis 17:16; Genesis 21:5</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child of Promise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was born to Abraham and Sarah: Genesis 21:2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They named him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Isaac</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Genesis 21:3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Ishmael</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 son of the slave woman Hagar began mistreating Isaac: Genesis 21:9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Sarah demanded Ishmael not be named an heir with Isaac:  Genesis 21:10</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Abraham was greatly distressed: Genesis 21:11</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God told Abraham to drive Ishmael and Hagar away: Genesis 21:12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Genesis 21:12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But God said to Abraham, </a:t>
            </a:r>
            <a:r>
              <a:rPr lang="en-US" sz="2400" dirty="0">
                <a:latin typeface="Times New Roman" panose="02020603050405020304" pitchFamily="18" charset="0"/>
                <a:cs typeface="Times New Roman" panose="02020603050405020304" pitchFamily="18" charset="0"/>
              </a:rPr>
              <a:t>"Do not let it be displeasing in your sight because of the lad or because of your bondwoman. Whatever Sarah has said to you, listen to her voice; for </a:t>
            </a:r>
            <a:r>
              <a:rPr lang="en-US" sz="2400" b="1" u="sng" dirty="0">
                <a:highlight>
                  <a:srgbClr val="FFFF00"/>
                </a:highlight>
                <a:latin typeface="Times New Roman" panose="02020603050405020304" pitchFamily="18" charset="0"/>
                <a:cs typeface="Times New Roman" panose="02020603050405020304" pitchFamily="18" charset="0"/>
              </a:rPr>
              <a:t>in Isaac your seed</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(descendant) </a:t>
            </a:r>
            <a:r>
              <a:rPr lang="en-US" sz="2400" b="1" u="sng" dirty="0">
                <a:highlight>
                  <a:srgbClr val="FFFF00"/>
                </a:highlight>
                <a:latin typeface="Times New Roman" panose="02020603050405020304" pitchFamily="18" charset="0"/>
                <a:cs typeface="Times New Roman" panose="02020603050405020304" pitchFamily="18" charset="0"/>
              </a:rPr>
              <a:t> shall be called</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i="1" dirty="0">
                <a:latin typeface="Times New Roman" panose="02020603050405020304" pitchFamily="18" charset="0"/>
                <a:cs typeface="Times New Roman" panose="02020603050405020304" pitchFamily="18" charset="0"/>
              </a:rPr>
              <a:t>qara – </a:t>
            </a:r>
            <a:r>
              <a:rPr lang="en-US" sz="2400" dirty="0">
                <a:latin typeface="Times New Roman" panose="02020603050405020304" pitchFamily="18" charset="0"/>
                <a:cs typeface="Times New Roman" panose="02020603050405020304" pitchFamily="18" charset="0"/>
              </a:rPr>
              <a:t>called)</a:t>
            </a:r>
            <a:br>
              <a:rPr lang="en-US" sz="2400" dirty="0">
                <a:latin typeface="Times New Roman" panose="02020603050405020304" pitchFamily="18" charset="0"/>
                <a:cs typeface="Times New Roman" panose="02020603050405020304" pitchFamily="18" charset="0"/>
              </a:rPr>
            </a:b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lnSpc>
                <a:spcPct val="107000"/>
              </a:lnSpc>
              <a:spcBef>
                <a:spcPts val="0"/>
              </a:spcBef>
              <a:spcAft>
                <a:spcPts val="0"/>
              </a:spcAft>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4324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5601855"/>
          </a:xfrm>
          <a:prstGeom prst="rect">
            <a:avLst/>
          </a:prstGeom>
          <a:noFill/>
        </p:spPr>
        <p:txBody>
          <a:bodyPr wrap="square" rtlCol="0">
            <a:spAutoFit/>
          </a:bodyPr>
          <a:lstStyle/>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This is an extremely important revelation:</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To Abraham was born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Ishmael and Isaac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both clearly are Abraham’s descendants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God rejected Ishmael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Abraham’s first-born male heir</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God chose Isaac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the “Child of Promise”</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To Isaac was born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Esau and Jacob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both clearly Abraham’s and Isacc’s descendants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God rejected Esau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Isaac’s first-born male heir</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God chose Jacob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renamed Israel</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God raised up Israel’s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descendants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to become the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Kingdom of Israel</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6288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4794646"/>
          </a:xfrm>
          <a:prstGeom prst="rect">
            <a:avLst/>
          </a:prstGeom>
          <a:noFill/>
        </p:spPr>
        <p:txBody>
          <a:bodyPr wrap="square" rtlCol="0">
            <a:spAutoFit/>
          </a:bodyPr>
          <a:lstStyle/>
          <a:p>
            <a:pPr marL="0" marR="0">
              <a:lnSpc>
                <a:spcPct val="107000"/>
              </a:lnSpc>
              <a:spcBef>
                <a:spcPts val="0"/>
              </a:spcBef>
              <a:spcAft>
                <a:spcPts val="0"/>
              </a:spcAft>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Thus through Abraham, Isaac, and Jacob (Israel), God fulfilled His promises:</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Multiplied Abraham’s descendants</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Blessed Abraham’s descendants</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Gave </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descendants</a:t>
            </a: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 the Promised Land of Canaan</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Made </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the descendants</a:t>
            </a: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 a great nation – Kingdom of Israel</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And raised up the “the Promised blessing to all Nations” – </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the </a:t>
            </a: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Messiah through Kingdom of Israel</a:t>
            </a:r>
          </a:p>
        </p:txBody>
      </p:sp>
    </p:spTree>
    <p:extLst>
      <p:ext uri="{BB962C8B-B14F-4D97-AF65-F5344CB8AC3E}">
        <p14:creationId xmlns:p14="http://schemas.microsoft.com/office/powerpoint/2010/main" val="2520251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836439"/>
            <a:ext cx="11743200" cy="5605317"/>
          </a:xfrm>
          <a:prstGeom prst="rect">
            <a:avLst/>
          </a:prstGeom>
          <a:noFill/>
        </p:spPr>
        <p:txBody>
          <a:bodyPr wrap="square" rtlCol="0">
            <a:spAutoFit/>
          </a:bodyPr>
          <a:lstStyle/>
          <a:p>
            <a:pPr marL="0" marR="0">
              <a:lnSpc>
                <a:spcPct val="107000"/>
              </a:lnSpc>
              <a:spcBef>
                <a:spcPts val="0"/>
              </a:spcBef>
              <a:spcAft>
                <a:spcPts val="0"/>
              </a:spcAft>
            </a:pP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The Promise – Spoken to King David – in a similar way as Abraham</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King David is the descendant of Abraham through Isaac. Matthew 1:2-6; Luke 3:31-34</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Through King David, God promised He would: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Raise up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David’s descendant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 the Promised Blessing: 2 Samuel 7:12, Gal 3:16</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Establish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David’s descendant’s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kingdom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(Kingdom of Christ): 2 Samuel 7:12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David’s descendant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will build a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house for God’s name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(Church of Christ): 2 Samuel 7:11; 13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Establish the throne of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David’s descendant’s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kingdom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forever (Kingdom of Christ).  2 Samuel 7:13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E</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stablish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forever David’s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house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(church of Christ) and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kingdom</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(Kingdom of Christ). 2 Samuel 7:16</a:t>
            </a:r>
          </a:p>
          <a:p>
            <a:pPr marL="342900" indent="-342900">
              <a:lnSpc>
                <a:spcPct val="107000"/>
              </a:lnSpc>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(the promise) is King David’s descendant from Isaac.  Matthew 1: 6-16; Luke 3:23-31</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Thus, Jesus is called the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Son of David.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Matthew 1:1</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2293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0" y="2763477"/>
            <a:ext cx="11743200" cy="781111"/>
          </a:xfrm>
          <a:prstGeom prst="rect">
            <a:avLst/>
          </a:prstGeom>
          <a:noFill/>
        </p:spPr>
        <p:txBody>
          <a:bodyPr wrap="square" rtlCol="0">
            <a:spAutoFit/>
          </a:bodyPr>
          <a:lstStyle/>
          <a:p>
            <a:pPr marL="0" marR="0" algn="ctr">
              <a:lnSpc>
                <a:spcPct val="107000"/>
              </a:lnSpc>
              <a:spcBef>
                <a:spcPts val="0"/>
              </a:spcBef>
              <a:spcAft>
                <a:spcPts val="0"/>
              </a:spcAft>
            </a:pPr>
            <a:r>
              <a:rPr lang="en-US" sz="4400" b="1" kern="100" dirty="0">
                <a:latin typeface="Times New Roman" panose="02020603050405020304" pitchFamily="18" charset="0"/>
                <a:ea typeface="Calibri" panose="020F0502020204030204" pitchFamily="34" charset="0"/>
                <a:cs typeface="Times New Roman" panose="02020603050405020304" pitchFamily="18" charset="0"/>
              </a:rPr>
              <a:t>W</a:t>
            </a:r>
            <a:r>
              <a:rPr lang="en-US" sz="4400" b="1" kern="100" dirty="0">
                <a:effectLst/>
                <a:latin typeface="Times New Roman" panose="02020603050405020304" pitchFamily="18" charset="0"/>
                <a:ea typeface="Calibri" panose="020F0502020204030204" pitchFamily="34" charset="0"/>
                <a:cs typeface="Times New Roman" panose="02020603050405020304" pitchFamily="18" charset="0"/>
              </a:rPr>
              <a:t>ho are the descendants of Abraham today?</a:t>
            </a:r>
            <a:endParaRPr lang="en-US" sz="44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9176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30200" y="966427"/>
            <a:ext cx="11029950" cy="4545155"/>
          </a:xfrm>
          <a:prstGeom prst="rect">
            <a:avLst/>
          </a:prstGeom>
          <a:noFill/>
        </p:spPr>
        <p:txBody>
          <a:bodyPr wrap="square" rtlCol="0">
            <a:spAutoFit/>
          </a:bodyPr>
          <a:lstStyle/>
          <a:p>
            <a:pPr marL="0" marR="0">
              <a:lnSpc>
                <a:spcPct val="107000"/>
              </a:lnSpc>
              <a:spcBef>
                <a:spcPts val="0"/>
              </a:spcBef>
              <a:spcAft>
                <a:spcPts val="0"/>
              </a:spcAft>
            </a:pP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Romans 9:6-11 (Speaking to the Israelites’ rejection of the Messiah)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But </a:t>
            </a:r>
            <a:r>
              <a:rPr lang="en-US" sz="2000" i="1" kern="100" dirty="0">
                <a:effectLst/>
                <a:latin typeface="Times New Roman" panose="02020603050405020304" pitchFamily="18" charset="0"/>
                <a:ea typeface="Calibri" panose="020F0502020204030204" pitchFamily="34" charset="0"/>
                <a:cs typeface="Times New Roman" panose="02020603050405020304" pitchFamily="18" charset="0"/>
              </a:rPr>
              <a:t>it is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not as though the word of God has failed. For </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they are not all Israel who are </a:t>
            </a:r>
            <a:r>
              <a:rPr lang="en-US" sz="2000" b="1" i="1" u="sng" kern="100" dirty="0">
                <a:effectLst/>
                <a:latin typeface="Times New Roman" panose="02020603050405020304" pitchFamily="18" charset="0"/>
                <a:ea typeface="Calibri" panose="020F0502020204030204" pitchFamily="34" charset="0"/>
                <a:cs typeface="Times New Roman" panose="02020603050405020304" pitchFamily="18" charset="0"/>
              </a:rPr>
              <a:t>descended</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from Israel</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nor are they all children because they are Abraham's descendants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but: "</a:t>
            </a:r>
            <a:r>
              <a:rPr lang="en-US" sz="2000" b="1" u="sng" kern="100"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THROUGH</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ISAAC YOUR</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DESCENDANTS WILL BE NAMED</a:t>
            </a:r>
            <a:r>
              <a:rPr lang="en-US" sz="2000" kern="100" cap="small"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kern="100" cap="small" dirty="0">
                <a:effectLst/>
                <a:latin typeface="Times New Roman" panose="02020603050405020304" pitchFamily="18" charset="0"/>
                <a:ea typeface="Calibri" panose="020F0502020204030204" pitchFamily="34" charset="0"/>
                <a:cs typeface="Times New Roman" panose="02020603050405020304" pitchFamily="18" charset="0"/>
              </a:rPr>
              <a:t>kaleo</a:t>
            </a:r>
            <a:r>
              <a:rPr lang="en-US" sz="2000" kern="100" cap="small" dirty="0">
                <a:effectLst/>
                <a:latin typeface="Times New Roman" panose="02020603050405020304" pitchFamily="18" charset="0"/>
                <a:ea typeface="Calibri" panose="020F0502020204030204" pitchFamily="34" charset="0"/>
                <a:cs typeface="Times New Roman" panose="02020603050405020304" pitchFamily="18" charset="0"/>
              </a:rPr>
              <a:t> – called)</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That is, it is not the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children of the flesh who are children of God</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but the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children of the promise are regarded as descendants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For this is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word of promise</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latin typeface="Times New Roman" panose="02020603050405020304" pitchFamily="18" charset="0"/>
                <a:ea typeface="Calibri" panose="020F0502020204030204" pitchFamily="34" charset="0"/>
                <a:cs typeface="Times New Roman" panose="02020603050405020304" pitchFamily="18" charset="0"/>
              </a:rPr>
              <a:t>AT THIS TIME</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I </a:t>
            </a:r>
            <a:r>
              <a:rPr lang="en-US" sz="2000" b="1" u="sng" kern="100" cap="small" dirty="0">
                <a:effectLst/>
                <a:latin typeface="Times New Roman" panose="02020603050405020304" pitchFamily="18" charset="0"/>
                <a:ea typeface="Calibri" panose="020F0502020204030204" pitchFamily="34" charset="0"/>
                <a:cs typeface="Times New Roman" panose="02020603050405020304" pitchFamily="18" charset="0"/>
              </a:rPr>
              <a:t>WILL COME</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latin typeface="Times New Roman" panose="02020603050405020304" pitchFamily="18" charset="0"/>
                <a:ea typeface="Calibri" panose="020F0502020204030204" pitchFamily="34" charset="0"/>
                <a:cs typeface="Times New Roman" panose="02020603050405020304" pitchFamily="18" charset="0"/>
              </a:rPr>
              <a:t>AND</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latin typeface="Times New Roman" panose="02020603050405020304" pitchFamily="18" charset="0"/>
                <a:ea typeface="Calibri" panose="020F0502020204030204" pitchFamily="34" charset="0"/>
                <a:cs typeface="Times New Roman" panose="02020603050405020304" pitchFamily="18" charset="0"/>
              </a:rPr>
              <a:t>SARAH SHALL HAVE A SON</a:t>
            </a:r>
            <a:r>
              <a:rPr lang="en-US" sz="2000" kern="100" cap="small"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God chose the second born Isaac over Ishmael) and not only this, but there was </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Rebekah also</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(wife of Isaac) when she had conceived </a:t>
            </a:r>
            <a:r>
              <a:rPr lang="en-US" sz="2000" i="1" kern="100" dirty="0">
                <a:effectLst/>
                <a:latin typeface="Times New Roman" panose="02020603050405020304" pitchFamily="18" charset="0"/>
                <a:ea typeface="Calibri" panose="020F0502020204030204" pitchFamily="34" charset="0"/>
                <a:cs typeface="Times New Roman" panose="02020603050405020304" pitchFamily="18" charset="0"/>
              </a:rPr>
              <a:t>twins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by one man (Esau and Jacob), our father Isaac; </a:t>
            </a:r>
            <a:r>
              <a:rPr lang="en-US" sz="20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11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for though </a:t>
            </a:r>
            <a:r>
              <a:rPr lang="en-US" sz="2000" i="1" kern="100" dirty="0">
                <a:effectLst/>
                <a:latin typeface="Times New Roman" panose="02020603050405020304" pitchFamily="18" charset="0"/>
                <a:ea typeface="Calibri" panose="020F0502020204030204" pitchFamily="34" charset="0"/>
                <a:cs typeface="Times New Roman" panose="02020603050405020304" pitchFamily="18" charset="0"/>
              </a:rPr>
              <a:t>the twins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were not yet born and had not done anything good or bad, so that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God's purpose according to </a:t>
            </a:r>
            <a:r>
              <a:rPr lang="en-US" sz="2000" b="1" i="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His</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choice</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would stand, not because of works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but because of Him who calls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(God chose the second born and not the first).  </a:t>
            </a:r>
          </a:p>
          <a:p>
            <a:pPr marL="0" marR="0">
              <a:lnSpc>
                <a:spcPct val="107000"/>
              </a:lnSpc>
              <a:spcBef>
                <a:spcPts val="0"/>
              </a:spcBef>
              <a:spcAft>
                <a:spcPts val="0"/>
              </a:spcAft>
            </a:pPr>
            <a:endParaRPr lang="en-US" sz="20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0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2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How does God Call and Choose Abraham’s Descendants?</a:t>
            </a:r>
            <a:endParaRPr lang="en-US" sz="32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2553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My Goal: How Foundational Stones Fit Together</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3447098"/>
          </a:xfrm>
          <a:prstGeom prst="rect">
            <a:avLst/>
          </a:prstGeom>
          <a:noFill/>
        </p:spPr>
        <p:txBody>
          <a:bodyPr wrap="square" rtlCol="0">
            <a:spAutoFit/>
          </a:bodyPr>
          <a:lstStyle/>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Christ’s church, </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Christ’s kingdom</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temple</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dwelling place, and</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household – His family  </a:t>
            </a:r>
          </a:p>
          <a:p>
            <a:endParaRPr lang="en-US" dirty="0"/>
          </a:p>
        </p:txBody>
      </p:sp>
    </p:spTree>
    <p:extLst>
      <p:ext uri="{BB962C8B-B14F-4D97-AF65-F5344CB8AC3E}">
        <p14:creationId xmlns:p14="http://schemas.microsoft.com/office/powerpoint/2010/main" val="4284908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30200" y="966427"/>
            <a:ext cx="11029950" cy="4544321"/>
          </a:xfrm>
          <a:prstGeom prst="rect">
            <a:avLst/>
          </a:prstGeom>
          <a:noFill/>
        </p:spPr>
        <p:txBody>
          <a:bodyPr wrap="square" rtlCol="0">
            <a:spAutoFit/>
          </a:bodyPr>
          <a:lstStyle/>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It is God that calls and chooses us for salvation</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2 Thessalonians 2:14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It was for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this He (God) called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(kaleo – called)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you through our gospel</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that you may gain the glory of our Lord Jesus Christ.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2 Thessalonians 2:13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because God has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chosen</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 you from the beginning for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salvation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through sanctification by the Spirit and faith in the truth.</a:t>
            </a:r>
          </a:p>
          <a:p>
            <a:pPr marL="0" marR="0">
              <a:lnSpc>
                <a:spcPct val="107000"/>
              </a:lnSpc>
              <a:spcBef>
                <a:spcPts val="0"/>
              </a:spcBef>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Ephesians 1:4-5 </a:t>
            </a:r>
            <a:r>
              <a:rPr lang="en-US" sz="2400" dirty="0">
                <a:latin typeface="Times New Roman" panose="02020603050405020304" pitchFamily="18" charset="0"/>
                <a:cs typeface="Times New Roman" panose="02020603050405020304" pitchFamily="18" charset="0"/>
              </a:rPr>
              <a:t> just as </a:t>
            </a:r>
            <a:r>
              <a:rPr lang="en-US" sz="2400" b="1" u="sng" dirty="0">
                <a:highlight>
                  <a:srgbClr val="FFFF00"/>
                </a:highlight>
                <a:latin typeface="Times New Roman" panose="02020603050405020304" pitchFamily="18" charset="0"/>
                <a:cs typeface="Times New Roman" panose="02020603050405020304" pitchFamily="18" charset="0"/>
              </a:rPr>
              <a:t>He chose us in Him</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(for salvation) before </a:t>
            </a:r>
            <a:r>
              <a:rPr lang="en-US" sz="2400" b="1" u="sng" dirty="0">
                <a:highlight>
                  <a:srgbClr val="FFFF00"/>
                </a:highlight>
                <a:latin typeface="Times New Roman" panose="02020603050405020304" pitchFamily="18" charset="0"/>
                <a:cs typeface="Times New Roman" panose="02020603050405020304" pitchFamily="18" charset="0"/>
              </a:rPr>
              <a:t>the foundation of the world</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 He </a:t>
            </a:r>
            <a:r>
              <a:rPr lang="en-US" sz="2400" b="1" u="sng" dirty="0">
                <a:highlight>
                  <a:srgbClr val="FFFF00"/>
                </a:highlight>
                <a:latin typeface="Times New Roman" panose="02020603050405020304" pitchFamily="18" charset="0"/>
                <a:cs typeface="Times New Roman" panose="02020603050405020304" pitchFamily="18" charset="0"/>
              </a:rPr>
              <a:t>predestined us to adoption as sons </a:t>
            </a:r>
            <a:r>
              <a:rPr lang="en-US" sz="2400" dirty="0">
                <a:latin typeface="Times New Roman" panose="02020603050405020304" pitchFamily="18" charset="0"/>
                <a:cs typeface="Times New Roman" panose="02020603050405020304" pitchFamily="18" charset="0"/>
              </a:rPr>
              <a:t>through Jesus Christ to Himself, according to the kind intention (good pleasure) of His will,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5" name="Straight Arrow Connector 4">
            <a:extLst>
              <a:ext uri="{FF2B5EF4-FFF2-40B4-BE49-F238E27FC236}">
                <a16:creationId xmlns:a16="http://schemas.microsoft.com/office/drawing/2014/main" id="{A55F6FAE-8F54-66BA-869D-A803971AD63A}"/>
              </a:ext>
            </a:extLst>
          </p:cNvPr>
          <p:cNvCxnSpPr>
            <a:cxnSpLocks/>
          </p:cNvCxnSpPr>
          <p:nvPr/>
        </p:nvCxnSpPr>
        <p:spPr>
          <a:xfrm flipH="1">
            <a:off x="6096000" y="2277036"/>
            <a:ext cx="794870" cy="759012"/>
          </a:xfrm>
          <a:prstGeom prst="straightConnector1">
            <a:avLst/>
          </a:prstGeom>
          <a:ln w="4127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998D0D4F-65EC-0105-6814-20F464E1DC97}"/>
              </a:ext>
            </a:extLst>
          </p:cNvPr>
          <p:cNvCxnSpPr>
            <a:cxnSpLocks/>
          </p:cNvCxnSpPr>
          <p:nvPr/>
        </p:nvCxnSpPr>
        <p:spPr>
          <a:xfrm flipH="1">
            <a:off x="4769224" y="3460597"/>
            <a:ext cx="1171388" cy="836706"/>
          </a:xfrm>
          <a:prstGeom prst="straightConnector1">
            <a:avLst/>
          </a:prstGeom>
          <a:ln w="4127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0903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30200" y="966427"/>
            <a:ext cx="11029950" cy="4679807"/>
          </a:xfrm>
          <a:prstGeom prst="rect">
            <a:avLst/>
          </a:prstGeom>
          <a:noFill/>
        </p:spPr>
        <p:txBody>
          <a:bodyPr wrap="square" rtlCol="0">
            <a:spAutoFit/>
          </a:bodyPr>
          <a:lstStyle/>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Who does God choose for Salvation</a:t>
            </a:r>
          </a:p>
          <a:p>
            <a:pPr marL="0" marR="0">
              <a:lnSpc>
                <a:spcPct val="107000"/>
              </a:lnSpc>
              <a:spcBef>
                <a:spcPts val="0"/>
              </a:spcBef>
              <a:spcAft>
                <a:spcPts val="0"/>
              </a:spcAft>
            </a:pPr>
            <a:endParaRPr lang="en-US" sz="2800" b="1"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Galatians 3:26-29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For you are all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sons of God</a:t>
            </a:r>
            <a:r>
              <a:rPr lang="en-US" sz="28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through faith in Christ Jesus. </a:t>
            </a:r>
            <a:r>
              <a:rPr lang="en-US" sz="28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27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For all of you who were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 into Christ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have clothed yourselves with Christ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28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There is neither Jew nor Greek, there is neither slave nor free man, there is neither male nor female; for you are all one in Christ Jesus. </a:t>
            </a:r>
            <a:r>
              <a:rPr lang="en-US" sz="28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29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And if you </a:t>
            </a:r>
            <a:r>
              <a:rPr lang="en-US" sz="2800" b="1" u="sng" kern="100" dirty="0">
                <a:solidFill>
                  <a:srgbClr val="00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belong to Christ</a:t>
            </a:r>
            <a:r>
              <a:rPr lang="en-US" sz="2800" b="1" u="sng"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(church of Christ)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then you are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Abraham's descendants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heirs according to promise</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Galatians 4:28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And you brethren,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like Isaac</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are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children of promise</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99619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graphicFrame>
        <p:nvGraphicFramePr>
          <p:cNvPr id="3" name="Table 2">
            <a:extLst>
              <a:ext uri="{FF2B5EF4-FFF2-40B4-BE49-F238E27FC236}">
                <a16:creationId xmlns:a16="http://schemas.microsoft.com/office/drawing/2014/main" id="{533914C7-E790-FE95-1115-FEC8CC3D7CFE}"/>
              </a:ext>
            </a:extLst>
          </p:cNvPr>
          <p:cNvGraphicFramePr>
            <a:graphicFrameLocks noGrp="1"/>
          </p:cNvGraphicFramePr>
          <p:nvPr>
            <p:extLst>
              <p:ext uri="{D42A27DB-BD31-4B8C-83A1-F6EECF244321}">
                <p14:modId xmlns:p14="http://schemas.microsoft.com/office/powerpoint/2010/main" val="3410825880"/>
              </p:ext>
            </p:extLst>
          </p:nvPr>
        </p:nvGraphicFramePr>
        <p:xfrm>
          <a:off x="330200" y="1574800"/>
          <a:ext cx="11385551" cy="3708400"/>
        </p:xfrm>
        <a:graphic>
          <a:graphicData uri="http://schemas.openxmlformats.org/drawingml/2006/table">
            <a:tbl>
              <a:tblPr firstRow="1" firstCol="1" bandRow="1">
                <a:tableStyleId>{5C22544A-7EE6-4342-B048-85BDC9FD1C3A}</a:tableStyleId>
              </a:tblPr>
              <a:tblGrid>
                <a:gridCol w="4578882">
                  <a:extLst>
                    <a:ext uri="{9D8B030D-6E8A-4147-A177-3AD203B41FA5}">
                      <a16:colId xmlns:a16="http://schemas.microsoft.com/office/drawing/2014/main" val="386280987"/>
                    </a:ext>
                  </a:extLst>
                </a:gridCol>
                <a:gridCol w="3255363">
                  <a:extLst>
                    <a:ext uri="{9D8B030D-6E8A-4147-A177-3AD203B41FA5}">
                      <a16:colId xmlns:a16="http://schemas.microsoft.com/office/drawing/2014/main" val="4063084394"/>
                    </a:ext>
                  </a:extLst>
                </a:gridCol>
                <a:gridCol w="3551306">
                  <a:extLst>
                    <a:ext uri="{9D8B030D-6E8A-4147-A177-3AD203B41FA5}">
                      <a16:colId xmlns:a16="http://schemas.microsoft.com/office/drawing/2014/main" val="2616152176"/>
                    </a:ext>
                  </a:extLst>
                </a:gridCol>
              </a:tblGrid>
              <a:tr h="616901">
                <a:tc gridSpan="3">
                  <a:txBody>
                    <a:bodyPr/>
                    <a:lstStyle/>
                    <a:p>
                      <a:pPr marL="0" marR="0" algn="ctr">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God’s Promised Blessings to Abraham</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04234522"/>
                  </a:ext>
                </a:extLst>
              </a:tr>
              <a:tr h="616901">
                <a:tc>
                  <a:txBody>
                    <a:bodyPr/>
                    <a:lstStyle/>
                    <a:p>
                      <a:pPr marL="0" marR="0">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Promised Land</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Canaan</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Heaven</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3127760137"/>
                  </a:ext>
                </a:extLst>
              </a:tr>
              <a:tr h="616901">
                <a:tc>
                  <a:txBody>
                    <a:bodyPr/>
                    <a:lstStyle/>
                    <a:p>
                      <a:pPr marL="0" marR="0">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Abraham’s Descendants</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Children of Israel</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Children of Promise</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1582209916"/>
                  </a:ext>
                </a:extLst>
              </a:tr>
              <a:tr h="616901">
                <a:tc>
                  <a:txBody>
                    <a:bodyPr/>
                    <a:lstStyle/>
                    <a:p>
                      <a:pPr marL="0" marR="0">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Law</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Law of Moses</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Law of Christ</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2263831822"/>
                  </a:ext>
                </a:extLst>
              </a:tr>
              <a:tr h="616901">
                <a:tc>
                  <a:txBody>
                    <a:bodyPr/>
                    <a:lstStyle/>
                    <a:p>
                      <a:pPr marL="0" marR="0">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Promised Kingdom</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Kingdom of Israel</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Kingdom of Christ</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1564513783"/>
                  </a:ext>
                </a:extLst>
              </a:tr>
              <a:tr h="623895">
                <a:tc>
                  <a:txBody>
                    <a:bodyPr/>
                    <a:lstStyle/>
                    <a:p>
                      <a:pPr marL="0" marR="0">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Promised Blessing</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Will come….</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Jesus is the “Promise”</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2407073029"/>
                  </a:ext>
                </a:extLst>
              </a:tr>
            </a:tbl>
          </a:graphicData>
        </a:graphic>
      </p:graphicFrame>
    </p:spTree>
    <p:extLst>
      <p:ext uri="{BB962C8B-B14F-4D97-AF65-F5344CB8AC3E}">
        <p14:creationId xmlns:p14="http://schemas.microsoft.com/office/powerpoint/2010/main" val="303686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45600" y="991827"/>
            <a:ext cx="11332800"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Therefore,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 a prophetic copy (shadow) of the coming church and the true Kingdom of Heaven –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Kingdom in which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re-established an interim or provisional means by which He would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cleanse His people of their sins – imperfect animal blood</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Kingdom in which God provisionally established the means for Him to have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union with His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Kingdom by which God established the means for Him to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dwell among His children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for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His children to dwell with Him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That means was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tabernacle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which is a grand and epic picture of </a:t>
            </a: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Fallen World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Church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800100" lvl="1" indent="-342900">
              <a:buFont typeface="Symbol" panose="05050102010706020507" pitchFamily="18"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Heaven – and our access into Heaven</a:t>
            </a:r>
          </a:p>
          <a:p>
            <a:pPr marL="342900" indent="-3429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Kingdom that brought forth Christ (promised blessing) and Christ’s kingdom</a:t>
            </a:r>
          </a:p>
        </p:txBody>
      </p:sp>
    </p:spTree>
    <p:extLst>
      <p:ext uri="{BB962C8B-B14F-4D97-AF65-F5344CB8AC3E}">
        <p14:creationId xmlns:p14="http://schemas.microsoft.com/office/powerpoint/2010/main" val="13909382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45600" y="991827"/>
            <a:ext cx="11332800" cy="4832092"/>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Which brings us to the kingdom of Egypt – the copy of the fallen world.  </a:t>
            </a:r>
          </a:p>
          <a:p>
            <a:pPr marL="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Background Review</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After God spoke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promised blessing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to Abraham</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began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forming His people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in the land of Canaan</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Canaan is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land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to which God called Abraham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and his descendants</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Canaan is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land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God promised to give Abraham’s descendants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hence the term, the “Promised Land.”</a:t>
            </a:r>
          </a:p>
          <a:p>
            <a:pPr marL="800100" lvl="1" indent="-342900">
              <a:buFont typeface="Courier New" panose="02070309020205020404" pitchFamily="49" charset="0"/>
              <a:buChar char="o"/>
            </a:pPr>
            <a:r>
              <a:rPr lang="en-US" sz="2800" dirty="0">
                <a:latin typeface="Times New Roman" panose="02020603050405020304" pitchFamily="18" charset="0"/>
                <a:ea typeface="Calibri" panose="020F0502020204030204" pitchFamily="34" charset="0"/>
                <a:cs typeface="Times New Roman" panose="02020603050405020304" pitchFamily="18" charset="0"/>
              </a:rPr>
              <a:t>Canaan is the land upon which God would establish His kingdom – the </a:t>
            </a:r>
            <a:r>
              <a:rPr lang="en-US" sz="2800" b="1" dirty="0">
                <a:latin typeface="Times New Roman" panose="02020603050405020304" pitchFamily="18" charset="0"/>
                <a:ea typeface="Calibri" panose="020F0502020204030204" pitchFamily="34" charset="0"/>
                <a:cs typeface="Times New Roman" panose="02020603050405020304" pitchFamily="18" charset="0"/>
              </a:rPr>
              <a:t>Kingdom of Israel</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0130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3" name="TextBox 2">
            <a:extLst>
              <a:ext uri="{FF2B5EF4-FFF2-40B4-BE49-F238E27FC236}">
                <a16:creationId xmlns:a16="http://schemas.microsoft.com/office/drawing/2014/main" id="{1B23B588-61BA-996A-AA6E-D6F1A4A1499E}"/>
              </a:ext>
            </a:extLst>
          </p:cNvPr>
          <p:cNvSpPr txBox="1"/>
          <p:nvPr/>
        </p:nvSpPr>
        <p:spPr>
          <a:xfrm>
            <a:off x="655200" y="916764"/>
            <a:ext cx="10542896" cy="5632311"/>
          </a:xfrm>
          <a:prstGeom prst="rect">
            <a:avLst/>
          </a:prstGeom>
          <a:noFill/>
        </p:spPr>
        <p:txBody>
          <a:bodyPr wrap="square" rtlCol="0">
            <a:spAutoFit/>
          </a:bodyPr>
          <a:lstStyle/>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first before the receiving the Promised Land and the Kingdom, God informed Abraham that His people would fall into Egyptian bondage for 400 years.  This foreign land of slavery is a figure of this fallen world</a:t>
            </a:r>
          </a:p>
          <a:p>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Fallen Kingdom of the World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Pharaoh – foreign ruler who is not of God’s Abrahamic people - Hebrews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Subjects</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Egyptians under which the non-citizen Hebrew slaves – God’s future children – were oppressed – granted no ruling authority</a:t>
            </a: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Law:</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Pharaoh’s and Egypt’s Laws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Realm: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Egypt – a foreign land that was not the Hebrews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Realm: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Pharaoh and his people, i.e., a foreign land for God’s people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Slavery and Oppression</a:t>
            </a:r>
          </a:p>
          <a:p>
            <a:pPr marL="342900" marR="0" lvl="0" indent="-342900">
              <a:spcBef>
                <a:spcPts val="0"/>
              </a:spcBef>
              <a:spcAft>
                <a:spcPts val="0"/>
              </a:spcAft>
              <a:buFont typeface="Symbol" panose="05050102010706020507" pitchFamily="18"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Relationship with God:</a:t>
            </a:r>
            <a:r>
              <a:rPr lang="en-US" sz="2400" dirty="0">
                <a:latin typeface="Times New Roman" panose="02020603050405020304" pitchFamily="18" charset="0"/>
                <a:ea typeface="Calibri" panose="020F0502020204030204" pitchFamily="34" charset="0"/>
                <a:cs typeface="Times New Roman" panose="02020603050405020304" pitchFamily="18" charset="0"/>
              </a:rPr>
              <a:t> Separation – but God is working to reunite Himself to them</a:t>
            </a:r>
            <a:endParaRPr lang="en-US" dirty="0"/>
          </a:p>
        </p:txBody>
      </p:sp>
    </p:spTree>
    <p:extLst>
      <p:ext uri="{BB962C8B-B14F-4D97-AF65-F5344CB8AC3E}">
        <p14:creationId xmlns:p14="http://schemas.microsoft.com/office/powerpoint/2010/main" val="7509881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3" name="TextBox 2">
            <a:extLst>
              <a:ext uri="{FF2B5EF4-FFF2-40B4-BE49-F238E27FC236}">
                <a16:creationId xmlns:a16="http://schemas.microsoft.com/office/drawing/2014/main" id="{1B23B588-61BA-996A-AA6E-D6F1A4A1499E}"/>
              </a:ext>
            </a:extLst>
          </p:cNvPr>
          <p:cNvSpPr txBox="1"/>
          <p:nvPr/>
        </p:nvSpPr>
        <p:spPr>
          <a:xfrm>
            <a:off x="914400" y="1132764"/>
            <a:ext cx="10542896" cy="4832092"/>
          </a:xfrm>
          <a:prstGeom prst="rect">
            <a:avLst/>
          </a:prstGeom>
          <a:noFill/>
        </p:spPr>
        <p:txBody>
          <a:bodyPr wrap="square" rtlCol="0">
            <a:spAutoFit/>
          </a:bodyPr>
          <a:lstStyle/>
          <a:p>
            <a:pPr marR="0" lvl="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delivered His future children out of Egyptian bondage through</a:t>
            </a:r>
          </a:p>
          <a:p>
            <a:pPr marL="457200" marR="0" lvl="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he sacrifice of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Passover Lamb</a:t>
            </a:r>
          </a:p>
          <a:p>
            <a:pPr marL="457200" marR="0" lvl="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Lamb’s </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blood saves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Israelites from the death God brought upon Pharaoh and his people.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Passover lamb is the prophetic figure of Christ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1 Cor 5:7</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After God brought the Israelites out of bondage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gave them His covenant –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 of Moses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Exodus 24</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brought them into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Promised Land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Exodus 24-40, Book of Numbers and Joshua</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made them into a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Holy Kingdom of Priests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Exodus 19:6</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This kingdom is the prophetic figure of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the church</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96154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139869"/>
          </a:xfrm>
          <a:prstGeom prst="rect">
            <a:avLst/>
          </a:prstGeom>
          <a:noFill/>
        </p:spPr>
        <p:txBody>
          <a:bodyPr wrap="square" rtlCol="0">
            <a:spAutoFit/>
          </a:bodyPr>
          <a:lstStyle/>
          <a:p>
            <a:pPr marL="0" marR="0">
              <a:spcBef>
                <a:spcPts val="0"/>
              </a:spcBef>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Kingdom of Israel</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God’s People - Hebrew Kings and Priests </a:t>
            </a: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Hebrew Citizens of Israel – God’s chosen people </a:t>
            </a: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Moses – God’s Covenant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Land of Canaan – “Promised Land”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Kingdom:</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Children – Hebrew People – heirs by right of Inheritance and Promise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Freedom, Peace, Protection and Rest (Sabbath)</a:t>
            </a:r>
          </a:p>
          <a:p>
            <a:pPr marL="342900" marR="0" lvl="0" indent="-342900">
              <a:spcBef>
                <a:spcPts val="0"/>
              </a:spcBef>
              <a:spcAft>
                <a:spcPts val="0"/>
              </a:spcAft>
              <a:buFont typeface="Symbol" panose="05050102010706020507" pitchFamily="18" charset="2"/>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 </a:t>
            </a:r>
            <a:r>
              <a:rPr lang="en-US" sz="2800" dirty="0">
                <a:latin typeface="Times New Roman" panose="02020603050405020304" pitchFamily="18" charset="0"/>
                <a:ea typeface="Calibri" panose="020F0502020204030204" pitchFamily="34" charset="0"/>
                <a:cs typeface="Times New Roman" panose="02020603050405020304" pitchFamily="18" charset="0"/>
              </a:rPr>
              <a:t>Union – God dwelt with man – Provisionally through the Tabernacle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35551754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93866"/>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Israel under Old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Exodus 25:8-9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"Let them construct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sanctuary for Me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may dwell among them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"According to all that I am going to show you,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pattern of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tabernacle</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the pattern of all its furniture, just so you shall construct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Exodus 29:45</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dwell among the sons</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Israel and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 their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Leviticus 26:11-12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'Moreover, I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make My dwelling among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My soul will not reject you.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12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 will also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walk among you</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 your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 shall be My people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Leviticus 11:45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For I am the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who brought you up from the land of Egypt to be your God; thus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you shall be holy, for I am holy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7989043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585871"/>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Israel under the Old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Deuteronomy 7:6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"For you are a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 people</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the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your God; the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your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God has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chosen you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to be a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people for His own possession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out of all the peoples who are on the face of the earth.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Exodus 19:5-6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'Now then, if you will indeed obey My voice and keep My covenant, then you shall be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My own possession among all the peoples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all the earth is Mine;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you shall be to Me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kingdom of priests</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nation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These are the words that you shall speak to the sons of Israel."</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2824895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056800" y="1410927"/>
            <a:ext cx="10830400" cy="3539430"/>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five related kingdoms playing a critical role in unfolding and executing God’s plan of salvation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Garden of Eden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the Heavenly Earthly Kingdom – Union with God</a:t>
            </a: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The Fallen World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Separation from God – Domain of Darkness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Egypt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a prophetic figure of the Fallen World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Israel</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a prophetic figure of the Kingdom of Christ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the Church of Christ</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34966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063198"/>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Christ under New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Hebrews 8:10 </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10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FOR THIS IS THE COVENANT THAT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I WILL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MAKE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 PUT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MY LAWS INTO THEIR MINDS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 WRITE THEM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ON THEIR HEARTS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WILL BE THEIR</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GOD</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AND THEY SHALL BE</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MY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2 Corinthians 6:16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said,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DWELL IN THEM</a:t>
            </a:r>
            <a:r>
              <a:rPr lang="en-US" sz="2400"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WALK AMONG THEM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 THEIR</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 THEY SHALL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MY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Peter 1:15-16</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but like the Holy One who called you, be holy yourselves also in all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your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behavior;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16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because it is written,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 SHALL BE HOLY</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I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AM HOLY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1 Peter 2:9 </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But you are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 CHOSEN RACE</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u="sng" cap="small" dirty="0">
                <a:effectLst/>
                <a:latin typeface="Times New Roman" panose="02020603050405020304" pitchFamily="18" charset="0"/>
                <a:ea typeface="Calibri" panose="020F0502020204030204" pitchFamily="34" charset="0"/>
                <a:cs typeface="Times New Roman" panose="02020603050405020304" pitchFamily="18" charset="0"/>
              </a:rPr>
              <a:t>A</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royal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PRIESTHOOD</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NATION</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 PEOPLE FOR</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God's</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OWN POSSESSION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that you may proclaim the excellencies of Him who has called you out of darkness into His marvelous light;</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5129077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139869"/>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Christ under New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2 Thessalonians 2:13</a:t>
            </a:r>
            <a:r>
              <a:rPr lang="en-US" sz="280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But we should always give thanks to God for you, brethren beloved by the Lord, because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 has chosen you from the beginning for salvation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through sanctification by the Spirit and faith in the truth.</a:t>
            </a:r>
          </a:p>
          <a:p>
            <a:pPr marL="22860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Ephesians 1:4-5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just as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(God)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chose us in Him</a:t>
            </a:r>
            <a:r>
              <a:rPr lang="en-US" sz="2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(in Christ for salvation) before the foundation of the world, that we would be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and blameless</a:t>
            </a:r>
            <a:r>
              <a:rPr lang="en-US" sz="2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before Him. In love </a:t>
            </a:r>
            <a:r>
              <a:rPr lang="en-US" sz="2800" baseline="30000" dirty="0">
                <a:effectLst/>
                <a:latin typeface="Times New Roman" panose="02020603050405020304" pitchFamily="18" charset="0"/>
                <a:ea typeface="Calibri" panose="020F0502020204030204" pitchFamily="34" charset="0"/>
                <a:cs typeface="Times New Roman" panose="02020603050405020304" pitchFamily="18" charset="0"/>
              </a:rPr>
              <a:t>5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He predestined us to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adoption as sons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through Jesus Christ to Himself, according to the kind intention of His will,</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25167493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001643"/>
          </a:xfrm>
          <a:prstGeom prst="rect">
            <a:avLst/>
          </a:prstGeom>
          <a:noFill/>
        </p:spPr>
        <p:txBody>
          <a:bodyPr wrap="square" rtlCol="0">
            <a:spAutoFit/>
          </a:bodyPr>
          <a:lstStyle/>
          <a:p>
            <a:pPr marR="0" lvl="0" algn="ctr">
              <a:spcBef>
                <a:spcPts val="0"/>
              </a:spcBef>
              <a:spcAft>
                <a:spcPts val="0"/>
              </a:spcAf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Kingdom of Israel and Kingdom of Christ</a:t>
            </a:r>
          </a:p>
          <a:p>
            <a:pPr marR="0" lvl="0" algn="ctr">
              <a:spcBef>
                <a:spcPts val="0"/>
              </a:spcBef>
              <a:spcAft>
                <a:spcPts val="0"/>
              </a:spcAft>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Chosen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out of all the people on the earth.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Chosen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Deut 7:6;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2 Thess 2:13; Eph 1:4-51 Peter 2:9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Possession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I will be their God and they will be My people.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My People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19:5-6; Ex 29:45; Lev 26:11-12; Deut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Hebrews 8:10; 2 Cor 6:16; 1 Peter 2:9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Holy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God’s children shall be Holy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Holy (Sanctified, Saints)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Lev 11:45; Deut 7:6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1 Peter 1:15-16, Eph 1:5</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Dwelling Place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Temple, Saints, Church, and Kingdom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Dwelling Place – think union.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25:8-9; Ex 29:45; Lev 26:11-12;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2 Cor 6:16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90184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09310"/>
          </a:xfrm>
          <a:prstGeom prst="rect">
            <a:avLst/>
          </a:prstGeom>
          <a:noFill/>
        </p:spPr>
        <p:txBody>
          <a:bodyPr wrap="square" rtlCol="0">
            <a:spAutoFit/>
          </a:bodyPr>
          <a:lstStyle/>
          <a:p>
            <a:pPr marL="342900" marR="0" lvl="0" indent="-342900">
              <a:spcBef>
                <a:spcPts val="0"/>
              </a:spcBef>
              <a:spcAft>
                <a:spcPts val="0"/>
              </a:spcAft>
              <a:buFont typeface="+mj-lt"/>
              <a:buAutoNum type="arabicPeriod"/>
            </a:pP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ea typeface="Times New Roman" panose="02020603050405020304" pitchFamily="18" charset="0"/>
                <a:cs typeface="Times New Roman" panose="02020603050405020304" pitchFamily="18" charset="0"/>
              </a:rPr>
              <a:t>Kingdom of Israel and Kingdom of Christ</a:t>
            </a:r>
          </a:p>
          <a:p>
            <a:pPr marR="0" lvl="0">
              <a:spcBef>
                <a:spcPts val="0"/>
              </a:spcBef>
              <a:spcAft>
                <a:spcPts val="0"/>
              </a:spcAft>
            </a:pP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startAt="5"/>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God’s Holy Priesthood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God’s children will be a priesthood –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Key word: Priest, those chosen to enter the tabernacle – the dwelling place of God – picture of the church and heaven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19:5-6</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1 Peter 2:9</a:t>
            </a:r>
          </a:p>
          <a:p>
            <a:pPr marR="0" lvl="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startAt="6"/>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God’s Holy Nation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God’s children will be a Holy Nation –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Key Word: Holy Nation (the church)</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19:5-6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1 Peter 2:9</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9571310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70537"/>
          </a:xfrm>
          <a:prstGeom prst="rect">
            <a:avLst/>
          </a:prstGeom>
          <a:noFill/>
        </p:spPr>
        <p:txBody>
          <a:bodyPr wrap="square" rtlCol="0">
            <a:spAutoFit/>
          </a:bodyPr>
          <a:lstStyle/>
          <a:p>
            <a:pPr marR="0" lvl="0">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Kingdom and Church of Christ</a:t>
            </a: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Sons of God (in the flesh)– Kings and Priests – Christ and God’s other sons (saints in the church) all under God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Sons of God are the kingdom’s citizens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God’s word: Law of Christ,  the New Covenant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Heaven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Realm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Heaven given to God’s sons by right of Promise and heirs by right of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Freedom, Peace, Protection and Rest –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gan eden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a:t>
            </a:r>
            <a:r>
              <a:rPr lang="en-US" sz="2800" dirty="0">
                <a:latin typeface="Times New Roman" panose="02020603050405020304" pitchFamily="18" charset="0"/>
                <a:ea typeface="Calibri" panose="020F0502020204030204" pitchFamily="34" charset="0"/>
                <a:cs typeface="Times New Roman" panose="02020603050405020304" pitchFamily="18" charset="0"/>
              </a:rPr>
              <a:t>: Union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0064021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740307"/>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To understand God’s plan of Salvation and the threshold spiritual requirement for entering Christ’s church and Kingdom, we need to understand: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What Life and Death are, and </a:t>
            </a:r>
          </a:p>
          <a:p>
            <a:pPr marL="3429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What causes Life and Death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 verse in Scripture states or even implies death is oblivion – annihilation -  cessation of existence. </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We are eternal spiritual beings.</a:t>
            </a: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But the scriptures repeatedly reveal the reality of Life and Death</a:t>
            </a:r>
          </a:p>
          <a:p>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What is Life and What is Death?</a:t>
            </a:r>
          </a:p>
          <a:p>
            <a:pPr marL="3429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What Causes Life and What Causes Death?</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Life and Death</a:t>
            </a:r>
          </a:p>
        </p:txBody>
      </p:sp>
    </p:spTree>
    <p:extLst>
      <p:ext uri="{BB962C8B-B14F-4D97-AF65-F5344CB8AC3E}">
        <p14:creationId xmlns:p14="http://schemas.microsoft.com/office/powerpoint/2010/main" val="21367865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Simply put:</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Physical Life is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union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to the flesh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worldly elements</a:t>
            </a:r>
          </a:p>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Spiritual Life is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union</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spirit to God</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Physical Death is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separation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from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the flesh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worldly elements</a:t>
            </a:r>
          </a:p>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Spiritual Death is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separation</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spirit from God</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b="1" u="sng"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When this physical life ends, it is simply a matter as to where our spiritual being exists, i.e., where we will spend eternity: United to God or Separated from God.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But where does God’s word state these principles?</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Life and Death</a:t>
            </a:r>
          </a:p>
        </p:txBody>
      </p:sp>
    </p:spTree>
    <p:extLst>
      <p:ext uri="{BB962C8B-B14F-4D97-AF65-F5344CB8AC3E}">
        <p14:creationId xmlns:p14="http://schemas.microsoft.com/office/powerpoint/2010/main" val="176369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70537"/>
          </a:xfrm>
          <a:prstGeom prst="rect">
            <a:avLst/>
          </a:prstGeom>
          <a:noFill/>
        </p:spPr>
        <p:txBody>
          <a:bodyPr wrap="square" rtlCol="0">
            <a:spAutoFit/>
          </a:bodyPr>
          <a:lstStyle/>
          <a:p>
            <a:pPr marL="0" marR="0">
              <a:spcBef>
                <a:spcPts val="0"/>
              </a:spcBef>
              <a:spcAft>
                <a:spcPts val="0"/>
              </a:spcAft>
            </a:pPr>
            <a:r>
              <a:rPr lang="en-US" sz="2800" b="1" dirty="0">
                <a:effectLst/>
                <a:latin typeface="Times New Roman" panose="02020603050405020304" pitchFamily="18" charset="0"/>
                <a:ea typeface="Times New Roman" panose="02020603050405020304" pitchFamily="18" charset="0"/>
              </a:rPr>
              <a:t>Spirit</a:t>
            </a:r>
          </a:p>
          <a:p>
            <a:pPr marL="285750" marR="0">
              <a:spcBef>
                <a:spcPts val="0"/>
              </a:spcBef>
              <a:spcAft>
                <a:spcPts val="0"/>
              </a:spcAft>
            </a:pPr>
            <a:r>
              <a:rPr lang="en-US" sz="2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Hebrew Word: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ruach</a:t>
            </a: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Definition: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wind, spirit</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Translated: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Spirit and breath</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Greek Word: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pneuma</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Definition: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wind, spirit</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Translated: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Spirit and breath</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Root Greek Word: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pneô</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 meaning wind or blow</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5814040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016758"/>
          </a:xfrm>
          <a:prstGeom prst="rect">
            <a:avLst/>
          </a:prstGeom>
          <a:noFill/>
        </p:spPr>
        <p:txBody>
          <a:bodyPr wrap="square" rtlCol="0">
            <a:spAutoFit/>
          </a:bodyPr>
          <a:lstStyle/>
          <a:p>
            <a:pPr marL="0" marR="0">
              <a:spcBef>
                <a:spcPts val="0"/>
              </a:spcBef>
              <a:spcAft>
                <a:spcPts val="0"/>
              </a:spcAft>
            </a:pPr>
            <a:r>
              <a:rPr lang="en-US" sz="2800" b="1" dirty="0">
                <a:effectLst/>
                <a:latin typeface="Times New Roman" panose="02020603050405020304" pitchFamily="18" charset="0"/>
                <a:ea typeface="Times New Roman" panose="02020603050405020304" pitchFamily="18" charset="0"/>
              </a:rPr>
              <a:t>Soul</a:t>
            </a:r>
          </a:p>
          <a:p>
            <a:pPr marL="285750" marR="0">
              <a:spcBef>
                <a:spcPts val="0"/>
              </a:spcBef>
              <a:spcAft>
                <a:spcPts val="0"/>
              </a:spcAft>
            </a:pPr>
            <a:r>
              <a:rPr lang="en-US" sz="2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rPr>
              <a:t>Hebrew Word: </a:t>
            </a:r>
            <a:r>
              <a:rPr lang="en-US" sz="2400" dirty="0">
                <a:solidFill>
                  <a:srgbClr val="008080"/>
                </a:solidFill>
                <a:effectLst/>
                <a:latin typeface="Times New Roman" panose="02020603050405020304" pitchFamily="18" charset="0"/>
                <a:ea typeface="Times New Roman" panose="02020603050405020304" pitchFamily="18" charset="0"/>
              </a:rPr>
              <a:t>‏</a:t>
            </a:r>
            <a:r>
              <a:rPr lang="en-US" sz="2400" i="1" dirty="0">
                <a:effectLst/>
                <a:latin typeface="Times New Roman" panose="02020603050405020304" pitchFamily="18" charset="0"/>
                <a:ea typeface="Times New Roman" panose="02020603050405020304" pitchFamily="18" charset="0"/>
              </a:rPr>
              <a:t>nephesh</a:t>
            </a:r>
            <a:r>
              <a:rPr lang="en-US" sz="2400" dirty="0">
                <a:effectLst/>
                <a:latin typeface="Times New Roman" panose="02020603050405020304" pitchFamily="18" charset="0"/>
                <a:ea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Definition:</a:t>
            </a: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breath,</a:t>
            </a: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a soul, living being, life, person, passion, emotion </a:t>
            </a:r>
            <a:endParaRPr lang="en-US" sz="2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rPr>
              <a:t>Root Word:</a:t>
            </a: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Naphach </a:t>
            </a:r>
            <a:r>
              <a:rPr lang="en-US" sz="2400" dirty="0">
                <a:effectLst/>
                <a:latin typeface="Times New Roman" panose="02020603050405020304" pitchFamily="18" charset="0"/>
                <a:ea typeface="Times New Roman" panose="02020603050405020304" pitchFamily="18" charset="0"/>
              </a:rPr>
              <a:t>meaning to breathe which is the same word used in Genesis 2:7 the breath of life, i.e., it is God’s breath (naphach) of life that gave man breath (nephesh), translated living being;  also called soul.</a:t>
            </a:r>
          </a:p>
          <a:p>
            <a:pPr marL="0" marR="0">
              <a:spcBef>
                <a:spcPts val="0"/>
              </a:spcBef>
              <a:spcAft>
                <a:spcPts val="0"/>
              </a:spcAft>
            </a:pPr>
            <a:br>
              <a:rPr lang="en-US" sz="2400"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Greek Word: </a:t>
            </a:r>
            <a:r>
              <a:rPr lang="en-US" sz="2400" i="1" dirty="0">
                <a:effectLst/>
                <a:latin typeface="Times New Roman" panose="02020603050405020304" pitchFamily="18" charset="0"/>
                <a:ea typeface="Times New Roman" panose="02020603050405020304" pitchFamily="18" charset="0"/>
              </a:rPr>
              <a:t>psuchē</a:t>
            </a:r>
            <a:r>
              <a:rPr lang="en-US" sz="2400" dirty="0">
                <a:effectLst/>
                <a:latin typeface="Times New Roman" panose="02020603050405020304" pitchFamily="18" charset="0"/>
                <a:ea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Definition: </a:t>
            </a:r>
            <a:r>
              <a:rPr lang="en-US" sz="2400" dirty="0">
                <a:effectLst/>
                <a:latin typeface="Times New Roman" panose="02020603050405020304" pitchFamily="18" charset="0"/>
                <a:ea typeface="Times New Roman" panose="02020603050405020304" pitchFamily="18" charset="0"/>
              </a:rPr>
              <a:t>breath, the soul</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rPr>
              <a:t>Root Word: </a:t>
            </a:r>
            <a:r>
              <a:rPr lang="en-US" sz="2400" i="1" dirty="0">
                <a:effectLst/>
                <a:latin typeface="Times New Roman" panose="02020603050405020304" pitchFamily="18" charset="0"/>
                <a:ea typeface="Times New Roman" panose="02020603050405020304" pitchFamily="18" charset="0"/>
              </a:rPr>
              <a:t>psucho </a:t>
            </a:r>
            <a:r>
              <a:rPr lang="en-US" sz="2400" dirty="0">
                <a:effectLst/>
                <a:latin typeface="Times New Roman" panose="02020603050405020304" pitchFamily="18" charset="0"/>
                <a:ea typeface="Times New Roman" panose="02020603050405020304" pitchFamily="18" charset="0"/>
              </a:rPr>
              <a:t>meaning to breathe</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rPr>
              <a:t>Translated: </a:t>
            </a:r>
            <a:r>
              <a:rPr lang="en-US" sz="2400" dirty="0">
                <a:effectLst/>
                <a:latin typeface="Times New Roman" panose="02020603050405020304" pitchFamily="18" charset="0"/>
                <a:ea typeface="Times New Roman" panose="02020603050405020304" pitchFamily="18" charset="0"/>
              </a:rPr>
              <a:t>heart, life, lives, soul, mind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12007336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324535"/>
          </a:xfrm>
          <a:prstGeom prst="rect">
            <a:avLst/>
          </a:prstGeom>
          <a:noFill/>
        </p:spPr>
        <p:txBody>
          <a:bodyPr wrap="square" rtlCol="0">
            <a:spAutoFit/>
          </a:bodyPr>
          <a:lstStyle/>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Scripture always refers to the physical body as a vessel containing the spirit of man:</a:t>
            </a:r>
          </a:p>
          <a:p>
            <a:pPr marL="0" marR="0">
              <a:spcBef>
                <a:spcPts val="0"/>
              </a:spcBef>
              <a:spcAft>
                <a:spcPts val="0"/>
              </a:spcAft>
            </a:pPr>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2 Corinthians 5:1</a:t>
            </a:r>
            <a:r>
              <a:rPr lang="en-US" sz="2000" dirty="0">
                <a:latin typeface="Times New Roman" panose="02020603050405020304" pitchFamily="18" charset="0"/>
                <a:cs typeface="Times New Roman" panose="02020603050405020304" pitchFamily="18" charset="0"/>
              </a:rPr>
              <a:t> For we know that if the </a:t>
            </a:r>
            <a:r>
              <a:rPr lang="en-US" sz="2000" b="1" u="sng" dirty="0">
                <a:highlight>
                  <a:srgbClr val="FFFF00"/>
                </a:highlight>
                <a:latin typeface="Times New Roman" panose="02020603050405020304" pitchFamily="18" charset="0"/>
                <a:cs typeface="Times New Roman" panose="02020603050405020304" pitchFamily="18" charset="0"/>
              </a:rPr>
              <a:t>earthly tent</a:t>
            </a:r>
            <a:r>
              <a:rPr lang="en-US" sz="2000" dirty="0">
                <a:latin typeface="Times New Roman" panose="02020603050405020304" pitchFamily="18" charset="0"/>
                <a:cs typeface="Times New Roman" panose="02020603050405020304" pitchFamily="18" charset="0"/>
              </a:rPr>
              <a:t> (mortal bodies) which is </a:t>
            </a:r>
            <a:r>
              <a:rPr lang="en-US" sz="2000" b="1" u="sng" dirty="0">
                <a:highlight>
                  <a:srgbClr val="FFFF00"/>
                </a:highlight>
                <a:latin typeface="Times New Roman" panose="02020603050405020304" pitchFamily="18" charset="0"/>
                <a:cs typeface="Times New Roman" panose="02020603050405020304" pitchFamily="18" charset="0"/>
              </a:rPr>
              <a:t>our house </a:t>
            </a:r>
            <a:r>
              <a:rPr lang="en-US" sz="2000" dirty="0">
                <a:latin typeface="Times New Roman" panose="02020603050405020304" pitchFamily="18" charset="0"/>
                <a:cs typeface="Times New Roman" panose="02020603050405020304" pitchFamily="18" charset="0"/>
              </a:rPr>
              <a:t>(where our spirit dwells) is torn down, </a:t>
            </a:r>
            <a:r>
              <a:rPr lang="en-US" sz="2000" b="1" u="sng" dirty="0">
                <a:highlight>
                  <a:srgbClr val="FFFF00"/>
                </a:highlight>
                <a:latin typeface="Times New Roman" panose="02020603050405020304" pitchFamily="18" charset="0"/>
                <a:cs typeface="Times New Roman" panose="02020603050405020304" pitchFamily="18" charset="0"/>
              </a:rPr>
              <a:t>we</a:t>
            </a:r>
            <a:r>
              <a:rPr lang="en-US" sz="2000" dirty="0">
                <a:latin typeface="Times New Roman" panose="02020603050405020304" pitchFamily="18" charset="0"/>
                <a:cs typeface="Times New Roman" panose="02020603050405020304" pitchFamily="18" charset="0"/>
              </a:rPr>
              <a:t> (our spirits) have </a:t>
            </a:r>
            <a:r>
              <a:rPr lang="en-US" sz="2000" b="1" u="sng" dirty="0">
                <a:highlight>
                  <a:srgbClr val="FFFF00"/>
                </a:highlight>
                <a:latin typeface="Times New Roman" panose="02020603050405020304" pitchFamily="18" charset="0"/>
                <a:cs typeface="Times New Roman" panose="02020603050405020304" pitchFamily="18" charset="0"/>
              </a:rPr>
              <a:t>a building from God</a:t>
            </a:r>
            <a:r>
              <a:rPr lang="en-US" sz="2000" dirty="0">
                <a:latin typeface="Times New Roman" panose="02020603050405020304" pitchFamily="18" charset="0"/>
                <a:cs typeface="Times New Roman" panose="02020603050405020304" pitchFamily="18" charset="0"/>
              </a:rPr>
              <a:t> (church), a </a:t>
            </a:r>
            <a:r>
              <a:rPr lang="en-US" sz="2000" b="1" u="sng" dirty="0">
                <a:highlight>
                  <a:srgbClr val="FFFF00"/>
                </a:highlight>
                <a:latin typeface="Times New Roman" panose="02020603050405020304" pitchFamily="18" charset="0"/>
                <a:cs typeface="Times New Roman" panose="02020603050405020304" pitchFamily="18" charset="0"/>
              </a:rPr>
              <a:t>house not made with hands </a:t>
            </a:r>
            <a:r>
              <a:rPr lang="en-US" sz="2000" dirty="0">
                <a:latin typeface="Times New Roman" panose="02020603050405020304" pitchFamily="18" charset="0"/>
                <a:cs typeface="Times New Roman" panose="02020603050405020304" pitchFamily="18" charset="0"/>
              </a:rPr>
              <a:t>(church), eternal in the heavens. </a:t>
            </a: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2 Corinthians 4:7 </a:t>
            </a:r>
            <a:r>
              <a:rPr lang="en-US" sz="2000" dirty="0">
                <a:latin typeface="Times New Roman" panose="02020603050405020304" pitchFamily="18" charset="0"/>
                <a:cs typeface="Times New Roman" panose="02020603050405020304" pitchFamily="18" charset="0"/>
              </a:rPr>
              <a:t>But we have this </a:t>
            </a:r>
            <a:r>
              <a:rPr lang="en-US" sz="2000" b="1" u="sng" dirty="0">
                <a:highlight>
                  <a:srgbClr val="FFFF00"/>
                </a:highlight>
                <a:latin typeface="Times New Roman" panose="02020603050405020304" pitchFamily="18" charset="0"/>
                <a:cs typeface="Times New Roman" panose="02020603050405020304" pitchFamily="18" charset="0"/>
              </a:rPr>
              <a:t>treasure</a:t>
            </a:r>
            <a:r>
              <a:rPr lang="en-US" sz="2000" dirty="0">
                <a:latin typeface="Times New Roman" panose="02020603050405020304" pitchFamily="18" charset="0"/>
                <a:cs typeface="Times New Roman" panose="02020603050405020304" pitchFamily="18" charset="0"/>
              </a:rPr>
              <a:t> (our spirits possessing the gospel message) in </a:t>
            </a:r>
            <a:r>
              <a:rPr lang="en-US" sz="2000" b="1" u="sng" dirty="0">
                <a:highlight>
                  <a:srgbClr val="FFFF00"/>
                </a:highlight>
                <a:latin typeface="Times New Roman" panose="02020603050405020304" pitchFamily="18" charset="0"/>
                <a:cs typeface="Times New Roman" panose="02020603050405020304" pitchFamily="18" charset="0"/>
              </a:rPr>
              <a:t>earthen vessels</a:t>
            </a:r>
            <a:r>
              <a:rPr lang="en-US" sz="2000" dirty="0">
                <a:latin typeface="Times New Roman" panose="02020603050405020304" pitchFamily="18" charset="0"/>
                <a:cs typeface="Times New Roman" panose="02020603050405020304" pitchFamily="18" charset="0"/>
              </a:rPr>
              <a:t> (mortal bodies) so that the surpassing greatness of the power will be of God and not from ourselves; </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2 Corinthians 4:16 </a:t>
            </a:r>
            <a:r>
              <a:rPr lang="en-US" sz="2000" dirty="0">
                <a:latin typeface="Times New Roman" panose="02020603050405020304" pitchFamily="18" charset="0"/>
                <a:cs typeface="Times New Roman" panose="02020603050405020304" pitchFamily="18" charset="0"/>
              </a:rPr>
              <a:t>Therefore we do not lose heart, but though our </a:t>
            </a:r>
            <a:r>
              <a:rPr lang="en-US" sz="2000" b="1" u="sng" dirty="0">
                <a:highlight>
                  <a:srgbClr val="FFFF00"/>
                </a:highlight>
                <a:latin typeface="Times New Roman" panose="02020603050405020304" pitchFamily="18" charset="0"/>
                <a:cs typeface="Times New Roman" panose="02020603050405020304" pitchFamily="18" charset="0"/>
              </a:rPr>
              <a:t>outer man</a:t>
            </a:r>
            <a:r>
              <a:rPr lang="en-US" sz="2000" dirty="0">
                <a:latin typeface="Times New Roman" panose="02020603050405020304" pitchFamily="18" charset="0"/>
                <a:cs typeface="Times New Roman" panose="02020603050405020304" pitchFamily="18" charset="0"/>
              </a:rPr>
              <a:t> (mortal bodies) s decaying, yet our </a:t>
            </a:r>
            <a:r>
              <a:rPr lang="en-US" sz="2000" b="1" u="sng" dirty="0">
                <a:highlight>
                  <a:srgbClr val="FFFF00"/>
                </a:highlight>
                <a:latin typeface="Times New Roman" panose="02020603050405020304" pitchFamily="18" charset="0"/>
                <a:cs typeface="Times New Roman" panose="02020603050405020304" pitchFamily="18" charset="0"/>
              </a:rPr>
              <a:t>inner man </a:t>
            </a:r>
            <a:r>
              <a:rPr lang="en-US" sz="2000" dirty="0">
                <a:latin typeface="Times New Roman" panose="02020603050405020304" pitchFamily="18" charset="0"/>
                <a:cs typeface="Times New Roman" panose="02020603050405020304" pitchFamily="18" charset="0"/>
              </a:rPr>
              <a:t>(spirit – the treasure) is being renewed day by day. </a:t>
            </a: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2 Timothy 2:20-21 </a:t>
            </a:r>
            <a:r>
              <a:rPr lang="en-US" sz="2000" dirty="0">
                <a:latin typeface="Times New Roman" panose="02020603050405020304" pitchFamily="18" charset="0"/>
                <a:cs typeface="Times New Roman" panose="02020603050405020304" pitchFamily="18" charset="0"/>
              </a:rPr>
              <a:t>Now in a </a:t>
            </a:r>
            <a:r>
              <a:rPr lang="en-US" sz="2000" b="1" u="sng" dirty="0">
                <a:highlight>
                  <a:srgbClr val="FFFF00"/>
                </a:highlight>
                <a:latin typeface="Times New Roman" panose="02020603050405020304" pitchFamily="18" charset="0"/>
                <a:cs typeface="Times New Roman" panose="02020603050405020304" pitchFamily="18" charset="0"/>
              </a:rPr>
              <a:t>large house </a:t>
            </a:r>
            <a:r>
              <a:rPr lang="en-US" sz="2000" dirty="0">
                <a:latin typeface="Times New Roman" panose="02020603050405020304" pitchFamily="18" charset="0"/>
                <a:cs typeface="Times New Roman" panose="02020603050405020304" pitchFamily="18" charset="0"/>
              </a:rPr>
              <a:t>(referring to the church) there are not only gold and silver </a:t>
            </a:r>
            <a:r>
              <a:rPr lang="en-US" sz="2000" b="1" u="sng" dirty="0">
                <a:highlight>
                  <a:srgbClr val="FFFF00"/>
                </a:highlight>
                <a:latin typeface="Times New Roman" panose="02020603050405020304" pitchFamily="18" charset="0"/>
                <a:cs typeface="Times New Roman" panose="02020603050405020304" pitchFamily="18" charset="0"/>
              </a:rPr>
              <a:t>vessels</a:t>
            </a:r>
            <a:r>
              <a:rPr lang="en-US" sz="2000" dirty="0">
                <a:latin typeface="Times New Roman" panose="02020603050405020304" pitchFamily="18" charset="0"/>
                <a:cs typeface="Times New Roman" panose="02020603050405020304" pitchFamily="18" charset="0"/>
              </a:rPr>
              <a:t>, but also </a:t>
            </a:r>
            <a:r>
              <a:rPr lang="en-US" sz="2000" b="1" u="sng" dirty="0">
                <a:highlight>
                  <a:srgbClr val="FFFF00"/>
                </a:highlight>
                <a:latin typeface="Times New Roman" panose="02020603050405020304" pitchFamily="18" charset="0"/>
                <a:cs typeface="Times New Roman" panose="02020603050405020304" pitchFamily="18" charset="0"/>
              </a:rPr>
              <a:t>vessels</a:t>
            </a:r>
            <a:r>
              <a:rPr lang="en-US" sz="2000" dirty="0">
                <a:latin typeface="Times New Roman" panose="02020603050405020304" pitchFamily="18" charset="0"/>
                <a:cs typeface="Times New Roman" panose="02020603050405020304" pitchFamily="18" charset="0"/>
              </a:rPr>
              <a:t> of wood and of earthenware, and some to </a:t>
            </a:r>
            <a:r>
              <a:rPr lang="en-US" sz="2000" b="1" u="sng" dirty="0">
                <a:highlight>
                  <a:srgbClr val="FFFF00"/>
                </a:highlight>
                <a:latin typeface="Times New Roman" panose="02020603050405020304" pitchFamily="18" charset="0"/>
                <a:cs typeface="Times New Roman" panose="02020603050405020304" pitchFamily="18" charset="0"/>
              </a:rPr>
              <a:t>honor and some to dishonor</a:t>
            </a:r>
            <a:r>
              <a:rPr lang="en-US" sz="2000" dirty="0">
                <a:latin typeface="Times New Roman" panose="02020603050405020304" pitchFamily="18" charset="0"/>
                <a:cs typeface="Times New Roman" panose="02020603050405020304" pitchFamily="18" charset="0"/>
              </a:rPr>
              <a:t>. </a:t>
            </a:r>
            <a:r>
              <a:rPr lang="en-US" sz="2000" baseline="30000" dirty="0">
                <a:latin typeface="Times New Roman" panose="02020603050405020304" pitchFamily="18" charset="0"/>
                <a:cs typeface="Times New Roman" panose="02020603050405020304" pitchFamily="18" charset="0"/>
              </a:rPr>
              <a:t>21 </a:t>
            </a:r>
            <a:r>
              <a:rPr lang="en-US" sz="2000" dirty="0">
                <a:latin typeface="Times New Roman" panose="02020603050405020304" pitchFamily="18" charset="0"/>
                <a:cs typeface="Times New Roman" panose="02020603050405020304" pitchFamily="18" charset="0"/>
              </a:rPr>
              <a:t> Therefore, if anyone cleanses himself from these </a:t>
            </a:r>
            <a:r>
              <a:rPr lang="en-US" sz="2000" i="1" dirty="0">
                <a:latin typeface="Times New Roman" panose="02020603050405020304" pitchFamily="18" charset="0"/>
                <a:cs typeface="Times New Roman" panose="02020603050405020304" pitchFamily="18" charset="0"/>
              </a:rPr>
              <a:t>things </a:t>
            </a:r>
            <a:r>
              <a:rPr lang="en-US" sz="2000" dirty="0">
                <a:latin typeface="Times New Roman" panose="02020603050405020304" pitchFamily="18" charset="0"/>
                <a:cs typeface="Times New Roman" panose="02020603050405020304" pitchFamily="18" charset="0"/>
              </a:rPr>
              <a:t>(that which is dishonorable – sin), he will be a </a:t>
            </a:r>
            <a:r>
              <a:rPr lang="en-US" sz="2000" b="1" u="sng" dirty="0">
                <a:highlight>
                  <a:srgbClr val="FFFF00"/>
                </a:highlight>
                <a:latin typeface="Times New Roman" panose="02020603050405020304" pitchFamily="18" charset="0"/>
                <a:cs typeface="Times New Roman" panose="02020603050405020304" pitchFamily="18" charset="0"/>
              </a:rPr>
              <a:t>vessel</a:t>
            </a:r>
            <a:r>
              <a:rPr lang="en-US" sz="2000" dirty="0">
                <a:latin typeface="Times New Roman" panose="02020603050405020304" pitchFamily="18" charset="0"/>
                <a:cs typeface="Times New Roman" panose="02020603050405020304" pitchFamily="18" charset="0"/>
              </a:rPr>
              <a:t> for </a:t>
            </a:r>
            <a:r>
              <a:rPr lang="en-US" sz="2000" b="1" u="sng" dirty="0">
                <a:highlight>
                  <a:srgbClr val="FFFF00"/>
                </a:highlight>
                <a:latin typeface="Times New Roman" panose="02020603050405020304" pitchFamily="18" charset="0"/>
                <a:cs typeface="Times New Roman" panose="02020603050405020304" pitchFamily="18" charset="0"/>
              </a:rPr>
              <a:t>honor, sanctified, useful </a:t>
            </a:r>
            <a:r>
              <a:rPr lang="en-US" sz="2000" dirty="0">
                <a:latin typeface="Times New Roman" panose="02020603050405020304" pitchFamily="18" charset="0"/>
                <a:cs typeface="Times New Roman" panose="02020603050405020304" pitchFamily="18" charset="0"/>
              </a:rPr>
              <a:t>to the Master, prepared for every good work (flee lusts, pursue righteousness, refuse ignorant speculations). </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4126666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When God’s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promised gift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of eternal life and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plan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was set in place,</a:t>
            </a:r>
          </a:p>
          <a:p>
            <a:pPr marL="342900" indent="-34290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made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all things ready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for man. </a:t>
            </a:r>
          </a:p>
          <a:p>
            <a:pPr marL="342900" indent="-34290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It was then that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 created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heavens and the earth and</a:t>
            </a:r>
          </a:p>
          <a:p>
            <a:pPr marL="342900"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Then on the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last day of creation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placed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spirit of man into earthly flesh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The Perfect Kingdom – Garden of Eden: Genesis 2:15</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Hebrew, the Garden of Eden is </a:t>
            </a:r>
            <a:r>
              <a:rPr lang="en-US" sz="2400" b="1" i="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gan eden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English word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Eden being the transliteration of the Hebrew</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Hebrew word was simply adopted into the English.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400" b="1" i="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Gan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means an enclosure or garden.  It is derived from the root Hebrew word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ganan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meaning to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surround, defend, or to protect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400" b="1" i="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Eden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means paradise, pleasure, or heaven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2582485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pirit and Soul have related underlying meanings pertaining to the invisible movement of air. </a:t>
            </a:r>
          </a:p>
          <a:p>
            <a:pPr marL="4572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Soul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nephesh or psuchē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also translated life) is derived from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tamer term breath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342900" marR="0" lvl="0" indent="-342900">
              <a:spcBef>
                <a:spcPts val="0"/>
              </a:spcBef>
              <a:spcAft>
                <a:spcPts val="0"/>
              </a:spcAft>
              <a:buFont typeface="Symbol" panose="05050102010706020507" pitchFamily="18" charset="2"/>
              <a:buChar char=""/>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ruach or pneuma)</a:t>
            </a:r>
            <a:r>
              <a:rPr lang="en-US" sz="240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is derived from the more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powerful term wind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Latin term for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ruach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pneuma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is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spiritus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from which we get the English word spirit.</a:t>
            </a:r>
          </a:p>
          <a:p>
            <a:pPr marL="6858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scripture, the more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powerful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terms for wind (ruach and pneuma)</a:t>
            </a:r>
          </a:p>
          <a:p>
            <a:pPr marL="342900" marR="0" lvl="0" indent="-342900">
              <a:spcBef>
                <a:spcPts val="0"/>
              </a:spcBef>
              <a:spcAft>
                <a:spcPts val="0"/>
              </a:spcAft>
              <a:buSzPts val="11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Are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always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eternal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pirit of God and man-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eternally existing person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which is a separate and distinct entity from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Physically Living Body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spcBef>
                <a:spcPts val="0"/>
              </a:spcBef>
              <a:spcAft>
                <a:spcPts val="0"/>
              </a:spcAft>
              <a:buSzPts val="11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They are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never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physical life of a man or animal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Corinthians 2:11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who among men knows the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thoughts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a man except the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pneuma - wind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of the man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which 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Even so the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thoughts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God no one knows except the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pneuma - wind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9649693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Conversely, scripture uses the tamer term breath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nephesh and psuche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 several ways:</a:t>
            </a: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It is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always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a man’s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physical life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It is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always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an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animal’s life</a:t>
            </a: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It is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never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the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Holy Spirit</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It is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alternatively used in reference to both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God’s and man’s eternal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Mark 8:35-36 </a:t>
            </a:r>
            <a:r>
              <a:rPr lang="en-US" sz="2400" dirty="0">
                <a:latin typeface="Times New Roman" panose="02020603050405020304" pitchFamily="18" charset="0"/>
                <a:cs typeface="Times New Roman" panose="02020603050405020304" pitchFamily="18" charset="0"/>
              </a:rPr>
              <a:t> "For whoever wishes to </a:t>
            </a:r>
            <a:r>
              <a:rPr lang="en-US" sz="2400" b="1" u="sng" dirty="0">
                <a:latin typeface="Times New Roman" panose="02020603050405020304" pitchFamily="18" charset="0"/>
                <a:cs typeface="Times New Roman" panose="02020603050405020304" pitchFamily="18" charset="0"/>
              </a:rPr>
              <a:t>save his </a:t>
            </a:r>
            <a:r>
              <a:rPr lang="en-US" sz="2400" b="1" u="sng" dirty="0">
                <a:highlight>
                  <a:srgbClr val="FFFF00"/>
                </a:highlight>
                <a:latin typeface="Times New Roman" panose="02020603050405020304" pitchFamily="18" charset="0"/>
                <a:cs typeface="Times New Roman" panose="02020603050405020304" pitchFamily="18" charset="0"/>
              </a:rPr>
              <a:t>life</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(psuchē – breath – physical life) will lose it, but whoever </a:t>
            </a:r>
            <a:r>
              <a:rPr lang="en-US" sz="2400" b="1" u="sng" dirty="0">
                <a:latin typeface="Times New Roman" panose="02020603050405020304" pitchFamily="18" charset="0"/>
                <a:cs typeface="Times New Roman" panose="02020603050405020304" pitchFamily="18" charset="0"/>
              </a:rPr>
              <a:t>loses his </a:t>
            </a:r>
            <a:r>
              <a:rPr lang="en-US" sz="2400" b="1" u="sng" dirty="0">
                <a:highlight>
                  <a:srgbClr val="FFFF00"/>
                </a:highlight>
                <a:latin typeface="Times New Roman" panose="02020603050405020304" pitchFamily="18" charset="0"/>
                <a:cs typeface="Times New Roman" panose="02020603050405020304" pitchFamily="18" charset="0"/>
              </a:rPr>
              <a:t>life</a:t>
            </a:r>
            <a:r>
              <a:rPr lang="en-US" sz="2400" dirty="0">
                <a:latin typeface="Times New Roman" panose="02020603050405020304" pitchFamily="18" charset="0"/>
                <a:cs typeface="Times New Roman" panose="02020603050405020304" pitchFamily="18" charset="0"/>
              </a:rPr>
              <a:t> (psuchē – breath – physical life) for My sake and the gospel's will save it. </a:t>
            </a:r>
            <a:r>
              <a:rPr lang="en-US" sz="2400" baseline="30000" dirty="0">
                <a:latin typeface="Times New Roman" panose="02020603050405020304" pitchFamily="18" charset="0"/>
                <a:cs typeface="Times New Roman" panose="02020603050405020304" pitchFamily="18" charset="0"/>
              </a:rPr>
              <a:t>36 </a:t>
            </a:r>
            <a:r>
              <a:rPr lang="en-US" sz="2400" dirty="0">
                <a:latin typeface="Times New Roman" panose="02020603050405020304" pitchFamily="18" charset="0"/>
                <a:cs typeface="Times New Roman" panose="02020603050405020304" pitchFamily="18" charset="0"/>
              </a:rPr>
              <a:t> "For what does it profit a man to gain the whole world, and forfeit his </a:t>
            </a:r>
            <a:r>
              <a:rPr lang="en-US" sz="2400" b="1" u="sng" dirty="0">
                <a:highlight>
                  <a:srgbClr val="FFFF00"/>
                </a:highlight>
                <a:latin typeface="Times New Roman" panose="02020603050405020304" pitchFamily="18" charset="0"/>
                <a:cs typeface="Times New Roman" panose="02020603050405020304" pitchFamily="18" charset="0"/>
              </a:rPr>
              <a:t>sou</a:t>
            </a:r>
            <a:r>
              <a:rPr lang="en-US" sz="2400" b="1" dirty="0">
                <a:highlight>
                  <a:srgbClr val="FFFF00"/>
                </a:highlight>
                <a:latin typeface="Times New Roman" panose="02020603050405020304" pitchFamily="18" charset="0"/>
                <a:cs typeface="Times New Roman" panose="02020603050405020304" pitchFamily="18" charset="0"/>
              </a:rPr>
              <a:t>l</a:t>
            </a:r>
            <a:r>
              <a:rPr lang="en-US" sz="2400" dirty="0">
                <a:latin typeface="Times New Roman" panose="02020603050405020304" pitchFamily="18" charset="0"/>
                <a:cs typeface="Times New Roman" panose="02020603050405020304" pitchFamily="18" charset="0"/>
              </a:rPr>
              <a:t> (psuchē – breath – eternal spirit)? </a:t>
            </a:r>
          </a:p>
          <a:p>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Hebrews 10:38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BUT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MY RIGHTEOUS ONE SHALL LIVE BY FAITH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AND IF HE SHRINKS BACK,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MY SOUL</a:t>
            </a:r>
            <a:r>
              <a:rPr lang="en-US" sz="2400"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psuche – life or soul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HAS NO PLEASURE IN HIM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(Quoting from Habakkuk 2:4 using the less powerful term </a:t>
            </a:r>
            <a:r>
              <a:rPr lang="en-US" sz="2400" i="1" dirty="0">
                <a:effectLst/>
                <a:latin typeface="Times New Roman" panose="02020603050405020304" pitchFamily="18" charset="0"/>
                <a:ea typeface="Times New Roman" panose="02020603050405020304" pitchFamily="18" charset="0"/>
              </a:rPr>
              <a:t>nephesh</a:t>
            </a:r>
            <a:r>
              <a:rPr lang="en-US" sz="2400" dirty="0">
                <a:effectLst/>
                <a:latin typeface="Times New Roman" panose="02020603050405020304" pitchFamily="18" charset="0"/>
                <a:ea typeface="Times New Roman" panose="02020603050405020304" pitchFamily="18" charset="0"/>
              </a:rPr>
              <a:t> for the </a:t>
            </a:r>
            <a:r>
              <a:rPr lang="en-US" sz="2400" b="1" dirty="0">
                <a:effectLst/>
                <a:highlight>
                  <a:srgbClr val="FFFF00"/>
                </a:highlight>
                <a:latin typeface="Times New Roman" panose="02020603050405020304" pitchFamily="18" charset="0"/>
                <a:ea typeface="Times New Roman" panose="02020603050405020304" pitchFamily="18" charset="0"/>
              </a:rPr>
              <a:t>spirit of God</a:t>
            </a:r>
            <a:r>
              <a:rPr lang="en-US" sz="2400" dirty="0">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31408802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3785652"/>
          </a:xfrm>
          <a:prstGeom prst="rect">
            <a:avLst/>
          </a:prstGeom>
          <a:noFill/>
        </p:spPr>
        <p:txBody>
          <a:bodyPr wrap="square" rtlCol="0">
            <a:spAutoFit/>
          </a:bodyPr>
          <a:lstStyle/>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Physical Life is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union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to the flesh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worldly elements</a:t>
            </a:r>
          </a:p>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Spiritual Life is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union</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spirit to God</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Physical Death is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separation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from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the flesh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worldly elements</a:t>
            </a:r>
          </a:p>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Spiritual Death is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separation</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spirit from God</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b="1" u="sng"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Life and Death</a:t>
            </a:r>
          </a:p>
        </p:txBody>
      </p:sp>
    </p:spTree>
    <p:extLst>
      <p:ext uri="{BB962C8B-B14F-4D97-AF65-F5344CB8AC3E}">
        <p14:creationId xmlns:p14="http://schemas.microsoft.com/office/powerpoint/2010/main" val="12196166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09310"/>
          </a:xfrm>
          <a:prstGeom prst="rect">
            <a:avLst/>
          </a:prstGeom>
          <a:noFill/>
        </p:spPr>
        <p:txBody>
          <a:bodyPr wrap="square" rtlCol="0">
            <a:spAutoFit/>
          </a:bodyPr>
          <a:lstStyle/>
          <a:p>
            <a:pPr marL="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Physical Life is Union of spirit to flesh</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Genesis 2:7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Then the </a:t>
            </a:r>
            <a:r>
              <a:rPr lang="en-US" sz="20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LORD</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God formed man</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of dust from the ground, and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breathed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naphach – breathed)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into his nostrils the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breath</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neshamah – breath)</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of life; and man became a living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a:latin typeface="Times New Roman" panose="02020603050405020304" pitchFamily="18" charset="0"/>
                <a:ea typeface="Calibri" panose="020F0502020204030204" pitchFamily="34" charset="0"/>
                <a:cs typeface="Times New Roman" panose="02020603050405020304" pitchFamily="18" charset="0"/>
              </a:rPr>
              <a:t>nephesh</a:t>
            </a:r>
            <a:r>
              <a:rPr lang="en-US" sz="2000" dirty="0">
                <a:latin typeface="Times New Roman" panose="02020603050405020304" pitchFamily="18" charset="0"/>
                <a:ea typeface="Calibri" panose="020F0502020204030204" pitchFamily="34" charset="0"/>
                <a:cs typeface="Times New Roman" panose="02020603050405020304" pitchFamily="18" charset="0"/>
              </a:rPr>
              <a:t> – soul, breath)</a:t>
            </a:r>
          </a:p>
          <a:p>
            <a:pPr marL="0" marR="0">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Zechariah 12:1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Thus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declares the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who stretches out the heavens, lays the foundation of the earth, and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forms the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u="sng" dirty="0">
                <a:effectLst/>
                <a:latin typeface="Times New Roman" panose="02020603050405020304" pitchFamily="18" charset="0"/>
                <a:ea typeface="Times New Roman" panose="02020603050405020304" pitchFamily="18" charset="0"/>
                <a:cs typeface="Times New Roman" panose="02020603050405020304" pitchFamily="18" charset="0"/>
              </a:rPr>
              <a:t>ruach)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of man within him</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2 Timothy 1:7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For God has not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given us a spirit</a:t>
            </a:r>
            <a:r>
              <a:rPr lang="en-US" sz="20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pneuman – spirit)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of timidity, but of power and love and discipline.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1 Kings 17:21-22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[Pertaining to Elijah raising the widows dead son]</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Then he [Elijah] stretched himself upon the child three times, and called to the </a:t>
            </a:r>
            <a:r>
              <a:rPr lang="en-US" sz="2000" cap="small" dirty="0">
                <a:effectLst/>
                <a:latin typeface="Times New Roman" panose="02020603050405020304" pitchFamily="18" charset="0"/>
                <a:ea typeface="Calibri" panose="020F0502020204030204" pitchFamily="34" charset="0"/>
                <a:cs typeface="Times New Roman" panose="02020603050405020304" pitchFamily="18" charset="0"/>
              </a:rPr>
              <a:t>LORD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said, "O </a:t>
            </a:r>
            <a:r>
              <a:rPr lang="en-US" sz="2000" cap="small" dirty="0">
                <a:effectLst/>
                <a:latin typeface="Times New Roman" panose="02020603050405020304" pitchFamily="18" charset="0"/>
                <a:ea typeface="Calibri" panose="020F0502020204030204" pitchFamily="34" charset="0"/>
                <a:cs typeface="Times New Roman" panose="02020603050405020304" pitchFamily="18" charset="0"/>
              </a:rPr>
              <a:t>LORD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my God, I pray You, let this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child's life</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[nephesh – soul]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to him."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000" cap="small" dirty="0">
                <a:effectLst/>
                <a:latin typeface="Times New Roman" panose="02020603050405020304" pitchFamily="18" charset="0"/>
                <a:ea typeface="Calibri" panose="020F0502020204030204" pitchFamily="34" charset="0"/>
                <a:cs typeface="Times New Roman" panose="02020603050405020304" pitchFamily="18" charset="0"/>
              </a:rPr>
              <a:t>LORD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heard the voice of Elijah, and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life</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[nephesh – soul] of the child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to him and he revived.</a:t>
            </a:r>
          </a:p>
          <a:p>
            <a:pPr marL="91440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Luke 8:55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[Pertaining to Jesus’s raising of Jarius’ daughter] And her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(pneuma - spirit)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she got up immediately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He gave orders for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something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to be given her to eat. </a:t>
            </a:r>
          </a:p>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Life – Union of Spirit to the Flesh</a:t>
            </a:r>
          </a:p>
        </p:txBody>
      </p:sp>
    </p:spTree>
    <p:extLst>
      <p:ext uri="{BB962C8B-B14F-4D97-AF65-F5344CB8AC3E}">
        <p14:creationId xmlns:p14="http://schemas.microsoft.com/office/powerpoint/2010/main" val="39232073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09310"/>
          </a:xfrm>
          <a:prstGeom prst="rect">
            <a:avLst/>
          </a:prstGeom>
          <a:noFill/>
        </p:spPr>
        <p:txBody>
          <a:bodyPr wrap="square" rtlCol="0">
            <a:spAutoFit/>
          </a:bodyPr>
          <a:lstStyle/>
          <a:p>
            <a:pPr marL="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Physical Death is the Separation of spirit from flesh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91440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James 2:26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just as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body</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without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(pneuma) 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dead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also faith without works is dead. </a:t>
            </a:r>
          </a:p>
          <a:p>
            <a:pPr marL="0" marR="91440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Genesis 35:18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[Death of Rachel at birth of Benjamin] And it came about as her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soul was departing</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she died), that she named him Ben-oni; but his father called him Benjamin.</a:t>
            </a: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Eccles. 12:7</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dust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[referring to man’s  physical body]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 to the earth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it was, and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(ruach)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 to God</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who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gave 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[Remember Zechariah 12:1 and 2 Timothy 1:7 – God both created our spirit and gave it to us].</a:t>
            </a:r>
          </a:p>
          <a:p>
            <a:pPr marL="5715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7:59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they went on stoning Stephen as he called upon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the Lord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said, "Lord Jesus,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receive my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[Returns to God – Ecclesiastes 12:7]</a:t>
            </a:r>
          </a:p>
          <a:p>
            <a:pPr marL="5715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Death – Separation of Spirit from the Flesh</a:t>
            </a:r>
          </a:p>
        </p:txBody>
      </p:sp>
    </p:spTree>
    <p:extLst>
      <p:ext uri="{BB962C8B-B14F-4D97-AF65-F5344CB8AC3E}">
        <p14:creationId xmlns:p14="http://schemas.microsoft.com/office/powerpoint/2010/main" val="37895546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324535"/>
          </a:xfrm>
          <a:prstGeom prst="rect">
            <a:avLst/>
          </a:prstGeom>
          <a:noFill/>
        </p:spPr>
        <p:txBody>
          <a:bodyPr wrap="square" rtlCol="0">
            <a:spAutoFit/>
          </a:bodyPr>
          <a:lstStyle/>
          <a:p>
            <a:pPr marL="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Sin Separates our spirit from God</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Revelation 4:8 …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b="1"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a:t>
            </a:r>
            <a:r>
              <a:rPr lang="en-US" sz="20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is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GOD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ALMIGHTY</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WHO WAS AND WHO IS AND WHO</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IS TO COME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Revelation 21:2-3, 27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And I saw the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city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new Jerusalem, coming down out of heaven from God,…</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nothing unclean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no one who practices abomination and lying,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shall ever come into it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but only those whose names are written in the Lamb's book of life.</a:t>
            </a: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Revelation 22:14-15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Blessed are those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 wash their robes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so that they may have the right to the tree of life,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and may enter by the gates into the city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Outside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are the dogs and the sorcerers and the immoral persons and the murderers and the idolaters, and everyone who loves and practices lying.</a:t>
            </a: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latin typeface="Times New Roman" panose="02020603050405020304" pitchFamily="18" charset="0"/>
                <a:cs typeface="Times New Roman" panose="02020603050405020304" pitchFamily="18" charset="0"/>
              </a:rPr>
              <a:t>Revelation 1:5 </a:t>
            </a:r>
            <a:r>
              <a:rPr lang="en-US" sz="2000" dirty="0">
                <a:latin typeface="Times New Roman" panose="02020603050405020304" pitchFamily="18" charset="0"/>
                <a:cs typeface="Times New Roman" panose="02020603050405020304" pitchFamily="18" charset="0"/>
              </a:rPr>
              <a:t> and from </a:t>
            </a:r>
            <a:r>
              <a:rPr lang="en-US" sz="2000" b="1" u="sng" dirty="0">
                <a:latin typeface="Times New Roman" panose="02020603050405020304" pitchFamily="18" charset="0"/>
                <a:cs typeface="Times New Roman" panose="02020603050405020304" pitchFamily="18" charset="0"/>
              </a:rPr>
              <a:t>Jesus Christ</a:t>
            </a:r>
            <a:r>
              <a:rPr lang="en-US" sz="2000" dirty="0">
                <a:latin typeface="Times New Roman" panose="02020603050405020304" pitchFamily="18" charset="0"/>
                <a:cs typeface="Times New Roman" panose="02020603050405020304" pitchFamily="18" charset="0"/>
              </a:rPr>
              <a:t>, …To Him who loves us and </a:t>
            </a:r>
            <a:r>
              <a:rPr lang="en-US" sz="2000" b="1" u="sng" dirty="0">
                <a:highlight>
                  <a:srgbClr val="FFFF00"/>
                </a:highlight>
                <a:latin typeface="Times New Roman" panose="02020603050405020304" pitchFamily="18" charset="0"/>
                <a:cs typeface="Times New Roman" panose="02020603050405020304" pitchFamily="18" charset="0"/>
              </a:rPr>
              <a:t>cleansed us from our sins by His blood</a:t>
            </a:r>
          </a:p>
          <a:p>
            <a:pPr marL="0" marR="0">
              <a:spcBef>
                <a:spcPts val="0"/>
              </a:spcBef>
              <a:spcAft>
                <a:spcPts val="0"/>
              </a:spcAft>
            </a:pPr>
            <a:endParaRPr lang="en-US" sz="2000" b="1" u="sng" dirty="0">
              <a:highlight>
                <a:srgbClr val="FFFF00"/>
              </a:highlight>
              <a:latin typeface="Times New Roman" panose="02020603050405020304" pitchFamily="18" charset="0"/>
              <a:cs typeface="Times New Roman" panose="02020603050405020304" pitchFamily="18" charset="0"/>
            </a:endParaRPr>
          </a:p>
          <a:p>
            <a:pPr marL="0" marR="0">
              <a:spcBef>
                <a:spcPts val="0"/>
              </a:spcBef>
              <a:spcAft>
                <a:spcPts val="0"/>
              </a:spcAft>
            </a:pPr>
            <a:r>
              <a:rPr lang="en-US" sz="2000" b="1" dirty="0">
                <a:latin typeface="Times New Roman" panose="02020603050405020304" pitchFamily="18" charset="0"/>
                <a:cs typeface="Times New Roman" panose="02020603050405020304" pitchFamily="18" charset="0"/>
              </a:rPr>
              <a:t>Revelation 7:14 </a:t>
            </a:r>
            <a:r>
              <a:rPr lang="en-US" sz="2000" dirty="0">
                <a:latin typeface="Times New Roman" panose="02020603050405020304" pitchFamily="18" charset="0"/>
                <a:cs typeface="Times New Roman" panose="02020603050405020304" pitchFamily="18" charset="0"/>
              </a:rPr>
              <a:t>(referring to those clothed in white robes) …"These are the ones who come out of the great tribulation, and they have </a:t>
            </a:r>
            <a:r>
              <a:rPr lang="en-US" sz="2000" b="1" u="sng" dirty="0">
                <a:highlight>
                  <a:srgbClr val="FFFF00"/>
                </a:highlight>
                <a:latin typeface="Times New Roman" panose="02020603050405020304" pitchFamily="18" charset="0"/>
                <a:cs typeface="Times New Roman" panose="02020603050405020304" pitchFamily="18" charset="0"/>
              </a:rPr>
              <a:t>washed their robes and made them white in the blood of the Lamb</a:t>
            </a:r>
            <a:r>
              <a:rPr lang="en-US" sz="2000" dirty="0">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Spiritual Death – Separation of the Spirit from God</a:t>
            </a:r>
          </a:p>
        </p:txBody>
      </p:sp>
    </p:spTree>
    <p:extLst>
      <p:ext uri="{BB962C8B-B14F-4D97-AF65-F5344CB8AC3E}">
        <p14:creationId xmlns:p14="http://schemas.microsoft.com/office/powerpoint/2010/main" val="35866510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509200"/>
          </a:xfrm>
          <a:prstGeom prst="rect">
            <a:avLst/>
          </a:prstGeom>
          <a:noFill/>
        </p:spPr>
        <p:txBody>
          <a:bodyPr wrap="square" rtlCol="0">
            <a:spAutoFit/>
          </a:bodyPr>
          <a:lstStyle/>
          <a:p>
            <a:pPr marL="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Sin Separates our spirit from God</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Isaiah 59:2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your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iniquities (sins) have made a separation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between you and your God,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2 Thessalonians 1:7-9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when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Lord Jesus will be revealed from heaven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with His mighty angels in flaming fire,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dealing out retribution to those who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do not know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(1 John 2:3-4) and to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those who do not obey</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the gospel of our Lord Jesus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These will pay the penalty of eternal destruction,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away from the presence of the Lord</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from the glory of His power.</a:t>
            </a: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Matthew 7:21-23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Not everyone</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who says to Me, 'Lord, Lord,'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will enter the kingdom of heaven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 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 does the will of My Father who is in heaven </a:t>
            </a:r>
            <a:r>
              <a:rPr lang="en-US" sz="24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will enter</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then I will declare to them, 'I never knew you</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DEPART FROM</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YOU WHO PRACTICE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LAWLESSNESS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Spiritual Death – Separation of the Spirit from God</a:t>
            </a:r>
          </a:p>
        </p:txBody>
      </p:sp>
    </p:spTree>
    <p:extLst>
      <p:ext uri="{BB962C8B-B14F-4D97-AF65-F5344CB8AC3E}">
        <p14:creationId xmlns:p14="http://schemas.microsoft.com/office/powerpoint/2010/main" val="42048790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2862322"/>
          </a:xfrm>
          <a:prstGeom prst="rect">
            <a:avLst/>
          </a:prstGeom>
          <a:noFill/>
        </p:spPr>
        <p:txBody>
          <a:bodyPr wrap="square" rtlCol="0">
            <a:spAutoFit/>
          </a:bodyPr>
          <a:lstStyle/>
          <a:p>
            <a:pPr marL="0" marR="0">
              <a:spcBef>
                <a:spcPts val="0"/>
              </a:spcBef>
              <a:spcAft>
                <a:spcPts val="0"/>
              </a:spcAft>
            </a:pPr>
            <a:r>
              <a:rPr lang="en-US" sz="3200" b="1" u="sng" dirty="0">
                <a:effectLst/>
                <a:latin typeface="Times New Roman" panose="02020603050405020304" pitchFamily="18" charset="0"/>
                <a:ea typeface="Times New Roman" panose="02020603050405020304" pitchFamily="18" charset="0"/>
                <a:cs typeface="Times New Roman" panose="02020603050405020304" pitchFamily="18" charset="0"/>
              </a:rPr>
              <a:t>Separation of spirit from God is Spiritual Death</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Ezekiel 18:4 …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The soul who </a:t>
            </a:r>
            <a:r>
              <a:rPr lang="en-US" sz="32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sins will die</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Romans 6:23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For the wages of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sin is death</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but the free gift of God is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eternal life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in Christ Jesus our Lord.</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Spiritual Death – Separation of the Spirit from God</a:t>
            </a:r>
          </a:p>
        </p:txBody>
      </p:sp>
    </p:spTree>
    <p:extLst>
      <p:ext uri="{BB962C8B-B14F-4D97-AF65-F5344CB8AC3E}">
        <p14:creationId xmlns:p14="http://schemas.microsoft.com/office/powerpoint/2010/main" val="7367353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08981"/>
          </a:xfrm>
          <a:prstGeom prst="rect">
            <a:avLst/>
          </a:prstGeom>
          <a:noFill/>
        </p:spPr>
        <p:txBody>
          <a:bodyPr wrap="square" rtlCol="0">
            <a:spAutoFit/>
          </a:bodyPr>
          <a:lstStyle/>
          <a:p>
            <a:pPr marL="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Union of the spirit with God is Spiritual Life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Question:  </a:t>
            </a:r>
          </a:p>
          <a:p>
            <a:pPr marL="342900" marR="0" indent="-342900">
              <a:spcBef>
                <a:spcPts val="0"/>
              </a:spcBef>
              <a:spcAft>
                <a:spcPts val="0"/>
              </a:spcAft>
              <a:buFont typeface="Arial" panose="020B0604020202020204" pitchFamily="34" charset="0"/>
              <a:buChar char="•"/>
            </a:pPr>
            <a:r>
              <a:rPr lang="en-US" sz="2000" b="1" dirty="0">
                <a:latin typeface="Times New Roman" panose="02020603050405020304" pitchFamily="18" charset="0"/>
                <a:ea typeface="Calibri" panose="020F0502020204030204" pitchFamily="34" charset="0"/>
                <a:cs typeface="Times New Roman" panose="02020603050405020304" pitchFamily="18" charset="0"/>
              </a:rPr>
              <a:t>If our sins separate us from God</a:t>
            </a:r>
          </a:p>
          <a:p>
            <a:pPr marL="342900" marR="0" indent="-342900">
              <a:spcBef>
                <a:spcPts val="0"/>
              </a:spcBef>
              <a:spcAft>
                <a:spcPts val="0"/>
              </a:spcAft>
              <a:buFont typeface="Arial" panose="020B0604020202020204" pitchFamily="34" charset="0"/>
              <a:buChar char="•"/>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If our separation from God is spi</a:t>
            </a:r>
            <a:r>
              <a:rPr lang="en-US" sz="2000" b="1" dirty="0">
                <a:latin typeface="Times New Roman" panose="02020603050405020304" pitchFamily="18" charset="0"/>
                <a:ea typeface="Calibri" panose="020F0502020204030204" pitchFamily="34" charset="0"/>
                <a:cs typeface="Times New Roman" panose="02020603050405020304" pitchFamily="18" charset="0"/>
              </a:rPr>
              <a:t>ritual death</a:t>
            </a:r>
          </a:p>
          <a:p>
            <a:pPr marL="342900" marR="0" indent="-342900">
              <a:spcBef>
                <a:spcPts val="0"/>
              </a:spcBef>
              <a:spcAft>
                <a:spcPts val="0"/>
              </a:spcAft>
              <a:buFont typeface="Arial" panose="020B0604020202020204" pitchFamily="34" charset="0"/>
              <a:buChar char="•"/>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How can </a:t>
            </a:r>
            <a:r>
              <a:rPr lang="en-US" sz="2000" b="1" dirty="0">
                <a:latin typeface="Times New Roman" panose="02020603050405020304" pitchFamily="18" charset="0"/>
                <a:ea typeface="Calibri" panose="020F0502020204030204" pitchFamily="34" charset="0"/>
                <a:cs typeface="Times New Roman" panose="02020603050405020304" pitchFamily="18" charset="0"/>
              </a:rPr>
              <a:t>we obtain spiritual (eternal) life?</a:t>
            </a:r>
          </a:p>
          <a:p>
            <a:pPr marR="0">
              <a:spcBef>
                <a:spcPts val="0"/>
              </a:spcBef>
              <a:spcAft>
                <a:spcPts val="0"/>
              </a:spcAft>
            </a:pP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Revelation 22:14-15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Blessed are those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 wash their robes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so that they may have the right to the tree of life,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and may enter by the gates into the city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Outside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are the dogs and the sorcerers and the immoral persons and the murderers and the idolaters, and everyone who loves and practices lying.</a:t>
            </a: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latin typeface="Times New Roman" panose="02020603050405020304" pitchFamily="18" charset="0"/>
                <a:cs typeface="Times New Roman" panose="02020603050405020304" pitchFamily="18" charset="0"/>
              </a:rPr>
              <a:t>Revelation 1:5 </a:t>
            </a:r>
            <a:r>
              <a:rPr lang="en-US" sz="2000" dirty="0">
                <a:latin typeface="Times New Roman" panose="02020603050405020304" pitchFamily="18" charset="0"/>
                <a:cs typeface="Times New Roman" panose="02020603050405020304" pitchFamily="18" charset="0"/>
              </a:rPr>
              <a:t> and from </a:t>
            </a:r>
            <a:r>
              <a:rPr lang="en-US" sz="2000" b="1" u="sng" dirty="0">
                <a:latin typeface="Times New Roman" panose="02020603050405020304" pitchFamily="18" charset="0"/>
                <a:cs typeface="Times New Roman" panose="02020603050405020304" pitchFamily="18" charset="0"/>
              </a:rPr>
              <a:t>Jesus Christ</a:t>
            </a:r>
            <a:r>
              <a:rPr lang="en-US" sz="2000" dirty="0">
                <a:latin typeface="Times New Roman" panose="02020603050405020304" pitchFamily="18" charset="0"/>
                <a:cs typeface="Times New Roman" panose="02020603050405020304" pitchFamily="18" charset="0"/>
              </a:rPr>
              <a:t>, …To Him who loves us and </a:t>
            </a:r>
            <a:r>
              <a:rPr lang="en-US" sz="2000" b="1" u="sng" dirty="0">
                <a:highlight>
                  <a:srgbClr val="FFFF00"/>
                </a:highlight>
                <a:latin typeface="Times New Roman" panose="02020603050405020304" pitchFamily="18" charset="0"/>
                <a:cs typeface="Times New Roman" panose="02020603050405020304" pitchFamily="18" charset="0"/>
              </a:rPr>
              <a:t>cleansed us from our sins by His blood</a:t>
            </a:r>
          </a:p>
          <a:p>
            <a:pPr marL="0" marR="0">
              <a:spcBef>
                <a:spcPts val="0"/>
              </a:spcBef>
              <a:spcAft>
                <a:spcPts val="0"/>
              </a:spcAft>
            </a:pPr>
            <a:endPar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Revelation 7:14 </a:t>
            </a:r>
            <a:r>
              <a:rPr lang="en-US" sz="2000" dirty="0">
                <a:latin typeface="Times New Roman" panose="02020603050405020304" pitchFamily="18" charset="0"/>
                <a:cs typeface="Times New Roman" panose="02020603050405020304" pitchFamily="18" charset="0"/>
              </a:rPr>
              <a:t>(referring to those clothed in white robes) …"These are the ones who come out of the great tribulation, and they have </a:t>
            </a:r>
            <a:r>
              <a:rPr lang="en-US" sz="2000" b="1" u="sng" dirty="0">
                <a:highlight>
                  <a:srgbClr val="FFFF00"/>
                </a:highlight>
                <a:latin typeface="Times New Roman" panose="02020603050405020304" pitchFamily="18" charset="0"/>
                <a:cs typeface="Times New Roman" panose="02020603050405020304" pitchFamily="18" charset="0"/>
              </a:rPr>
              <a:t>washed their robes and made them white in the blood of the Lamb</a:t>
            </a:r>
            <a:r>
              <a:rPr lang="en-US" sz="2000" dirty="0">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Union of the Spirit to God is Life</a:t>
            </a:r>
          </a:p>
        </p:txBody>
      </p:sp>
    </p:spTree>
    <p:extLst>
      <p:ext uri="{BB962C8B-B14F-4D97-AF65-F5344CB8AC3E}">
        <p14:creationId xmlns:p14="http://schemas.microsoft.com/office/powerpoint/2010/main" val="30186027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154984"/>
          </a:xfrm>
          <a:prstGeom prst="rect">
            <a:avLst/>
          </a:prstGeom>
          <a:noFill/>
        </p:spPr>
        <p:txBody>
          <a:bodyPr wrap="square" rtlCol="0">
            <a:spAutoFit/>
          </a:bodyPr>
          <a:lstStyle/>
          <a:p>
            <a:pPr marL="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Union of the spirit with God is Spiritual Life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Therefore, it follows that if our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sins are washed away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(i.e., we are sanctified)</a:t>
            </a:r>
          </a:p>
          <a:p>
            <a:pPr marL="800100" lvl="1"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hen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sin that separates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us from God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no longer exists</a:t>
            </a:r>
          </a:p>
          <a:p>
            <a:pPr marL="800100" lvl="1"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Since sin’s separation no longer exists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we have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union with God</a:t>
            </a:r>
          </a:p>
          <a:p>
            <a:pPr marL="800100" lvl="1"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If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separation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from God means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death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then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union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with God means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eternal life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Thus, throughout the gospel message, there are three key salvation concepts to keep in mind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Salvation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from Sin’s Penalty of Death -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Mercy</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Sanctification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or cleansing away of our sins -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Grace</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Union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with God resulting in Eternal Life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Union of the Spirit to God is Life</a:t>
            </a:r>
          </a:p>
        </p:txBody>
      </p:sp>
    </p:spTree>
    <p:extLst>
      <p:ext uri="{BB962C8B-B14F-4D97-AF65-F5344CB8AC3E}">
        <p14:creationId xmlns:p14="http://schemas.microsoft.com/office/powerpoint/2010/main" val="1266916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Thus, in the beginning, the world was heaven on earth; a paradise in which man was completely safe and protected and lived in the presence of God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Son of God – Adam </a:t>
            </a:r>
          </a:p>
          <a:p>
            <a:pPr marL="800100" lvl="1" indent="-342900">
              <a:buFont typeface="Symbol" panose="05050102010706020507" pitchFamily="18" charset="2"/>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Adam is the Son of God – Luke 3:38 (no father nor mother)</a:t>
            </a:r>
          </a:p>
          <a:p>
            <a:pPr marL="800100" lvl="1" indent="-342900">
              <a:buFont typeface="Symbol" panose="05050102010706020507" pitchFamily="18" charset="2"/>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Given full dominion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Genesis 1:28</a:t>
            </a:r>
          </a:p>
          <a:p>
            <a:pPr marL="800100" lvl="1" indent="-342900">
              <a:buFont typeface="Symbol" panose="05050102010706020507" pitchFamily="18" charset="2"/>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In the Flesh (only the sons of God dwell in the flesh)</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All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creation in the world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word as it existed then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The World – physical kingdom</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Kingdom: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God’ sons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Freedom, Peace, Protection and Rest</a:t>
            </a:r>
          </a:p>
          <a:p>
            <a:pPr marL="514350" marR="0" lvl="0" indent="-514350">
              <a:spcBef>
                <a:spcPts val="0"/>
              </a:spcBef>
              <a:spcAft>
                <a:spcPts val="0"/>
              </a:spcAft>
              <a:buFont typeface="+mj-lt"/>
              <a:buAutoNum type="arabicPeriod"/>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 </a:t>
            </a:r>
            <a:r>
              <a:rPr lang="en-US" sz="2800" dirty="0">
                <a:latin typeface="Times New Roman" panose="02020603050405020304" pitchFamily="18" charset="0"/>
                <a:ea typeface="Calibri" panose="020F0502020204030204" pitchFamily="34" charset="0"/>
                <a:cs typeface="Times New Roman" panose="02020603050405020304" pitchFamily="18" charset="0"/>
              </a:rPr>
              <a:t>Union – God dwelt with man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0724698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154984"/>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Greek word for “in” is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en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which is </a:t>
            </a:r>
            <a:r>
              <a:rPr lang="en-US" sz="24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a primary preposition </a:t>
            </a:r>
            <a:r>
              <a:rPr lang="en-US" sz="2400" b="1" u="sng"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denoting (fixed) position </a:t>
            </a:r>
            <a:r>
              <a:rPr lang="en-US" sz="24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(in place, time or state), i.e., it </a:t>
            </a:r>
            <a:r>
              <a:rPr lang="en-US" sz="2400" b="1" u="sng"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denotes location</a:t>
            </a:r>
            <a:r>
              <a:rPr lang="en-US" sz="24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Eternal life is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1 John 5:11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Grace is granted to those who are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2 Timothy 1:8-9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Free gift of God is eternal life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Christ Jesus our Lord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Romans 6:23</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We have redemption – the forgiveness of sins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Jesus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Colossians 1:13-14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use of the preposition “in” is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literal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chooses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for salvation, eternal life, and adoption as sons.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We see this further stated in Ephesians chapter 1 which is called the “in Christ” chapter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Look for the “In Christ” Verses</a:t>
            </a:r>
          </a:p>
        </p:txBody>
      </p:sp>
    </p:spTree>
    <p:extLst>
      <p:ext uri="{BB962C8B-B14F-4D97-AF65-F5344CB8AC3E}">
        <p14:creationId xmlns:p14="http://schemas.microsoft.com/office/powerpoint/2010/main" val="33250601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016758"/>
          </a:xfrm>
          <a:prstGeom prst="rect">
            <a:avLst/>
          </a:prstGeom>
          <a:noFill/>
        </p:spPr>
        <p:txBody>
          <a:bodyPr wrap="square" rtlCol="0">
            <a:spAutoFit/>
          </a:bodyPr>
          <a:lstStyle/>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Ephesians 1:1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To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saints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who are …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Christ Jesus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1:3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Blessed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be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 God ….who has blessed us with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every spiritual blessing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in the heavenly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places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Christ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1:4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just as He chose us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before the foundation of the world…</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1:6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to the praise of the glory of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His grace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which He freely bestowed on us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the Beloved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we have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redemption through His blood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 forgiveness of our trespasses, according to the riches of His grace</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1:10-11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11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also we have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obtained an inheritance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having been predestined according to His purpose who works all things after the counsel of His will,</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1:13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you …were sealed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with the Holy Spirit of promise,</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Look for the “In Christ” Verses</a:t>
            </a:r>
          </a:p>
        </p:txBody>
      </p:sp>
    </p:spTree>
    <p:extLst>
      <p:ext uri="{BB962C8B-B14F-4D97-AF65-F5344CB8AC3E}">
        <p14:creationId xmlns:p14="http://schemas.microsoft.com/office/powerpoint/2010/main" val="29014758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3170099"/>
          </a:xfrm>
          <a:prstGeom prst="rect">
            <a:avLst/>
          </a:prstGeom>
          <a:noFill/>
        </p:spPr>
        <p:txBody>
          <a:bodyPr wrap="square" rtlCol="0">
            <a:spAutoFit/>
          </a:bodyPr>
          <a:lstStyle/>
          <a:p>
            <a:pPr marL="0" marR="0" algn="ctr">
              <a:spcBef>
                <a:spcPts val="0"/>
              </a:spcBef>
              <a:spcAft>
                <a:spcPts val="0"/>
              </a:spcAft>
            </a:pPr>
            <a:endParaRPr lang="en-US" sz="4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4000"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4000" b="1" dirty="0">
                <a:effectLst/>
                <a:latin typeface="Times New Roman" panose="02020603050405020304" pitchFamily="18" charset="0"/>
                <a:ea typeface="Times New Roman" panose="02020603050405020304" pitchFamily="18" charset="0"/>
                <a:cs typeface="Times New Roman" panose="02020603050405020304" pitchFamily="18" charset="0"/>
              </a:rPr>
              <a:t>Two Elements of Salvation:</a:t>
            </a:r>
          </a:p>
          <a:p>
            <a:pPr marL="457200" marR="0" indent="-457200" algn="ctr">
              <a:spcBef>
                <a:spcPts val="0"/>
              </a:spcBef>
              <a:spcAft>
                <a:spcPts val="0"/>
              </a:spcAft>
              <a:buFont typeface="+mj-lt"/>
              <a:buAutoNum type="arabicPeriod"/>
            </a:pPr>
            <a:r>
              <a:rPr lang="en-US" sz="4000" b="1" dirty="0">
                <a:latin typeface="Times New Roman" panose="02020603050405020304" pitchFamily="18" charset="0"/>
                <a:ea typeface="Calibri" panose="020F0502020204030204" pitchFamily="34" charset="0"/>
                <a:cs typeface="Times New Roman" panose="02020603050405020304" pitchFamily="18" charset="0"/>
              </a:rPr>
              <a:t>Sacrificial Death</a:t>
            </a:r>
          </a:p>
          <a:p>
            <a:pPr marL="457200" marR="0" indent="-457200" algn="ctr">
              <a:spcBef>
                <a:spcPts val="0"/>
              </a:spcBef>
              <a:spcAft>
                <a:spcPts val="0"/>
              </a:spcAft>
              <a:buFont typeface="+mj-lt"/>
              <a:buAutoNum type="arabicPeriod"/>
            </a:pP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Sacrificial Blood</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Look for the “In Christ” Verses</a:t>
            </a:r>
          </a:p>
        </p:txBody>
      </p:sp>
    </p:spTree>
    <p:extLst>
      <p:ext uri="{BB962C8B-B14F-4D97-AF65-F5344CB8AC3E}">
        <p14:creationId xmlns:p14="http://schemas.microsoft.com/office/powerpoint/2010/main" val="11993436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93866"/>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Up to this point, we have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focused upon eternal life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sanctification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(cleansing of our sins) which allows us to be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joined to Christ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which in turn gives us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union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with God and the Holy Spirit, i.e., the entire God head – the Trinity.</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But needless to say, the innocent one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shedding their blood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to cleanse us of our sins are likewise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put to death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This sacrificial death is also an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essential element to our salvation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To understand this point, we need to understand what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mercy and grace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are.</a:t>
            </a:r>
          </a:p>
          <a:p>
            <a:pPr marL="457200" marR="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Closely related and often used interchangeably</a:t>
            </a:r>
          </a:p>
          <a:p>
            <a:pPr marL="457200" marR="0" indent="-4572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But they represent to distinct aspects to our salvation</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Union of the Spirit to God is Life</a:t>
            </a:r>
          </a:p>
        </p:txBody>
      </p:sp>
    </p:spTree>
    <p:extLst>
      <p:ext uri="{BB962C8B-B14F-4D97-AF65-F5344CB8AC3E}">
        <p14:creationId xmlns:p14="http://schemas.microsoft.com/office/powerpoint/2010/main" val="1645503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339650"/>
          </a:xfrm>
          <a:prstGeom prst="rect">
            <a:avLst/>
          </a:prstGeom>
          <a:noFill/>
        </p:spPr>
        <p:txBody>
          <a:bodyPr wrap="square" rtlCol="0">
            <a:spAutoFit/>
          </a:bodyPr>
          <a:lstStyle/>
          <a:p>
            <a:pPr marL="228600" marR="0">
              <a:spcBef>
                <a:spcPts val="0"/>
              </a:spcBef>
              <a:spcAft>
                <a:spcPts val="0"/>
              </a:spcAft>
            </a:pPr>
            <a:r>
              <a:rPr lang="en-US" sz="2800" b="1" u="sng" dirty="0">
                <a:effectLst/>
                <a:latin typeface="Times New Roman" panose="02020603050405020304" pitchFamily="18" charset="0"/>
                <a:ea typeface="Times New Roman" panose="02020603050405020304" pitchFamily="18" charset="0"/>
              </a:rPr>
              <a:t>Grace</a:t>
            </a:r>
            <a:r>
              <a:rPr lang="en-US" sz="2800" b="1" dirty="0">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Times New Roman" panose="02020603050405020304" pitchFamily="18" charset="0"/>
              </a:rPr>
              <a:t>Greek Word: </a:t>
            </a:r>
            <a:r>
              <a:rPr lang="en-US" sz="2800" b="1" i="1" dirty="0">
                <a:effectLst/>
                <a:latin typeface="Times New Roman" panose="02020603050405020304" pitchFamily="18" charset="0"/>
                <a:ea typeface="Times New Roman" panose="02020603050405020304" pitchFamily="18" charset="0"/>
              </a:rPr>
              <a:t>charis</a:t>
            </a:r>
            <a:r>
              <a:rPr lang="en-US" sz="2800" dirty="0">
                <a:effectLst/>
                <a:latin typeface="Times New Roman" panose="02020603050405020304" pitchFamily="18" charset="0"/>
                <a:ea typeface="Times New Roman" panose="02020603050405020304" pitchFamily="18" charset="0"/>
              </a:rPr>
              <a:t> </a:t>
            </a:r>
            <a:br>
              <a:rPr lang="en-US" sz="2800" dirty="0">
                <a:effectLst/>
                <a:latin typeface="Times New Roman" panose="02020603050405020304" pitchFamily="18" charset="0"/>
                <a:ea typeface="Times New Roman" panose="02020603050405020304" pitchFamily="18" charset="0"/>
              </a:rPr>
            </a:br>
            <a:r>
              <a:rPr lang="en-US" sz="2800" b="1" dirty="0">
                <a:effectLst/>
                <a:latin typeface="Times New Roman" panose="02020603050405020304" pitchFamily="18" charset="0"/>
                <a:ea typeface="Times New Roman" panose="02020603050405020304" pitchFamily="18" charset="0"/>
              </a:rPr>
              <a:t>Definition: </a:t>
            </a:r>
            <a:r>
              <a:rPr lang="en-US" sz="2800" i="1" dirty="0">
                <a:effectLst/>
                <a:latin typeface="Times New Roman" panose="02020603050405020304" pitchFamily="18" charset="0"/>
                <a:ea typeface="Times New Roman" panose="02020603050405020304" pitchFamily="18" charset="0"/>
              </a:rPr>
              <a:t>favor, kindness, gift, blessing, thankfulness</a:t>
            </a:r>
            <a:endParaRPr lang="en-US" sz="28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God’s gift of Eternal life is giving us the life we do not deserve.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A favor, kindness, gift and so forth are </a:t>
            </a:r>
            <a:r>
              <a:rPr lang="en-US" sz="2800" b="1" u="sng"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never earned</a:t>
            </a: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  They are freely given.  God gives us the </a:t>
            </a:r>
            <a:r>
              <a:rPr lang="en-US" sz="2800" b="1" u="sng"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eternal life </a:t>
            </a: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we do not deserve.  He gives us eternal life as a </a:t>
            </a:r>
            <a:r>
              <a:rPr lang="en-US" sz="2800" b="1"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free gift</a:t>
            </a: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 i.e., not earned.</a:t>
            </a:r>
            <a:r>
              <a:rPr lang="en-US" sz="2400" dirty="0">
                <a:solidFill>
                  <a:srgbClr val="202124"/>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342900" marR="0" indent="-342900">
              <a:spcBef>
                <a:spcPts val="0"/>
              </a:spcBef>
              <a:spcAft>
                <a:spcPts val="0"/>
              </a:spcAft>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19512512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370975"/>
          </a:xfrm>
          <a:prstGeom prst="rect">
            <a:avLst/>
          </a:prstGeom>
          <a:noFill/>
        </p:spPr>
        <p:txBody>
          <a:bodyPr wrap="square" rtlCol="0">
            <a:spAutoFit/>
          </a:bodyPr>
          <a:lstStyle/>
          <a:p>
            <a:pPr marR="0">
              <a:spcBef>
                <a:spcPts val="0"/>
              </a:spcBef>
              <a:spcAft>
                <a:spcPts val="0"/>
              </a:spcAft>
            </a:pPr>
            <a:r>
              <a:rPr lang="en-US" sz="2400" b="1" dirty="0">
                <a:latin typeface="Times New Roman" panose="02020603050405020304" pitchFamily="18" charset="0"/>
                <a:cs typeface="Times New Roman" panose="02020603050405020304" pitchFamily="18" charset="0"/>
              </a:rPr>
              <a:t>Romans 6:23 </a:t>
            </a:r>
            <a:r>
              <a:rPr lang="en-US" sz="2400" dirty="0">
                <a:latin typeface="Times New Roman" panose="02020603050405020304" pitchFamily="18" charset="0"/>
                <a:cs typeface="Times New Roman" panose="02020603050405020304" pitchFamily="18" charset="0"/>
              </a:rPr>
              <a:t>For the wages of sin is death, but the </a:t>
            </a:r>
            <a:r>
              <a:rPr lang="en-US" sz="2400" b="1" u="sng" dirty="0">
                <a:highlight>
                  <a:srgbClr val="FFFF00"/>
                </a:highlight>
                <a:latin typeface="Times New Roman" panose="02020603050405020304" pitchFamily="18" charset="0"/>
                <a:cs typeface="Times New Roman" panose="02020603050405020304" pitchFamily="18" charset="0"/>
              </a:rPr>
              <a:t>gift of God is eternal life </a:t>
            </a:r>
            <a:r>
              <a:rPr lang="en-US" sz="2400" b="1" dirty="0">
                <a:solidFill>
                  <a:schemeClr val="bg1"/>
                </a:solidFill>
                <a:highlight>
                  <a:srgbClr val="FF0000"/>
                </a:highlight>
                <a:latin typeface="Times New Roman" panose="02020603050405020304" pitchFamily="18" charset="0"/>
                <a:cs typeface="Times New Roman" panose="02020603050405020304" pitchFamily="18" charset="0"/>
              </a:rPr>
              <a:t>in Christ Jesus </a:t>
            </a:r>
            <a:r>
              <a:rPr lang="en-US" sz="2400" dirty="0">
                <a:latin typeface="Times New Roman" panose="02020603050405020304" pitchFamily="18" charset="0"/>
                <a:cs typeface="Times New Roman" panose="02020603050405020304" pitchFamily="18" charset="0"/>
              </a:rPr>
              <a:t>our Lord. </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a:p>
            <a:pPr marR="0">
              <a:spcBef>
                <a:spcPts val="0"/>
              </a:spcBef>
              <a:spcAft>
                <a:spcPts val="0"/>
              </a:spcAft>
            </a:pPr>
            <a:r>
              <a:rPr lang="en-US" sz="2400" b="1" dirty="0">
                <a:latin typeface="Times New Roman" panose="02020603050405020304" pitchFamily="18" charset="0"/>
                <a:cs typeface="Times New Roman" panose="02020603050405020304" pitchFamily="18" charset="0"/>
              </a:rPr>
              <a:t>Ephesians 2:8 </a:t>
            </a:r>
            <a:r>
              <a:rPr lang="en-US" sz="2400" dirty="0">
                <a:latin typeface="Times New Roman" panose="02020603050405020304" pitchFamily="18" charset="0"/>
                <a:cs typeface="Times New Roman" panose="02020603050405020304" pitchFamily="18" charset="0"/>
              </a:rPr>
              <a:t>For by </a:t>
            </a:r>
            <a:r>
              <a:rPr lang="en-US" sz="2400" b="1" u="sng" dirty="0">
                <a:highlight>
                  <a:srgbClr val="FFFF00"/>
                </a:highlight>
                <a:latin typeface="Times New Roman" panose="02020603050405020304" pitchFamily="18" charset="0"/>
                <a:cs typeface="Times New Roman" panose="02020603050405020304" pitchFamily="18" charset="0"/>
              </a:rPr>
              <a:t>grace</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you have been saved through faith; and that not of yourselves, </a:t>
            </a:r>
            <a:r>
              <a:rPr lang="en-US" sz="2400" i="1" dirty="0">
                <a:latin typeface="Times New Roman" panose="02020603050405020304" pitchFamily="18" charset="0"/>
                <a:cs typeface="Times New Roman" panose="02020603050405020304" pitchFamily="18" charset="0"/>
              </a:rPr>
              <a:t>it is</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gift of God</a:t>
            </a:r>
            <a:r>
              <a:rPr lang="en-US" sz="2400" dirty="0">
                <a:latin typeface="Times New Roman" panose="02020603050405020304" pitchFamily="18" charset="0"/>
                <a:cs typeface="Times New Roman" panose="02020603050405020304" pitchFamily="18" charset="0"/>
              </a:rPr>
              <a:t>; </a:t>
            </a:r>
          </a:p>
          <a:p>
            <a:pPr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R="0">
              <a:spcBef>
                <a:spcPts val="0"/>
              </a:spcBef>
              <a:spcAft>
                <a:spcPts val="0"/>
              </a:spcAft>
            </a:pPr>
            <a:r>
              <a:rPr lang="en-US" sz="2400" b="1" dirty="0">
                <a:latin typeface="Times New Roman" panose="02020603050405020304" pitchFamily="18" charset="0"/>
                <a:cs typeface="Times New Roman" panose="02020603050405020304" pitchFamily="18" charset="0"/>
              </a:rPr>
              <a:t>2 Timothy 1:9 (God) </a:t>
            </a:r>
            <a:r>
              <a:rPr lang="en-US" sz="2400" dirty="0">
                <a:latin typeface="Times New Roman" panose="02020603050405020304" pitchFamily="18" charset="0"/>
                <a:cs typeface="Times New Roman" panose="02020603050405020304" pitchFamily="18" charset="0"/>
              </a:rPr>
              <a:t>who has saved us and called us to a holy life--not because of anything we have done but because of his own purpose and grace. </a:t>
            </a:r>
            <a:r>
              <a:rPr lang="en-US" sz="2400" b="1" u="sng" dirty="0">
                <a:highlight>
                  <a:srgbClr val="FFFF00"/>
                </a:highlight>
                <a:latin typeface="Times New Roman" panose="02020603050405020304" pitchFamily="18" charset="0"/>
                <a:cs typeface="Times New Roman" panose="02020603050405020304" pitchFamily="18" charset="0"/>
              </a:rPr>
              <a:t>This grace was given us </a:t>
            </a:r>
            <a:r>
              <a:rPr lang="en-US" sz="2400" b="1" dirty="0">
                <a:solidFill>
                  <a:schemeClr val="bg1"/>
                </a:solidFill>
                <a:highlight>
                  <a:srgbClr val="FF0000"/>
                </a:highlight>
                <a:latin typeface="Times New Roman" panose="02020603050405020304" pitchFamily="18" charset="0"/>
                <a:cs typeface="Times New Roman" panose="02020603050405020304" pitchFamily="18" charset="0"/>
              </a:rPr>
              <a:t>in Christ </a:t>
            </a:r>
            <a:r>
              <a:rPr lang="en-US" sz="2400" dirty="0">
                <a:latin typeface="Times New Roman" panose="02020603050405020304" pitchFamily="18" charset="0"/>
                <a:cs typeface="Times New Roman" panose="02020603050405020304" pitchFamily="18" charset="0"/>
              </a:rPr>
              <a:t>Jesus </a:t>
            </a:r>
            <a:r>
              <a:rPr lang="en-US" sz="2400" b="1" u="sng" dirty="0">
                <a:highlight>
                  <a:srgbClr val="FFFF00"/>
                </a:highlight>
                <a:latin typeface="Times New Roman" panose="02020603050405020304" pitchFamily="18" charset="0"/>
                <a:cs typeface="Times New Roman" panose="02020603050405020304" pitchFamily="18" charset="0"/>
              </a:rPr>
              <a:t>before the beginning of time</a:t>
            </a:r>
            <a:r>
              <a:rPr lang="en-US" sz="2400" dirty="0">
                <a:highlight>
                  <a:srgbClr val="FFFF00"/>
                </a:highlight>
                <a:latin typeface="Times New Roman" panose="02020603050405020304" pitchFamily="18" charset="0"/>
                <a:cs typeface="Times New Roman" panose="02020603050405020304" pitchFamily="18" charset="0"/>
              </a:rPr>
              <a:t>, </a:t>
            </a:r>
          </a:p>
          <a:p>
            <a:pPr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R="0">
              <a:spcBef>
                <a:spcPts val="0"/>
              </a:spcBef>
              <a:spcAft>
                <a:spcPts val="0"/>
              </a:spcAft>
            </a:pPr>
            <a:r>
              <a:rPr lang="en-US" sz="2400" b="1" dirty="0">
                <a:latin typeface="Times New Roman" panose="02020603050405020304" pitchFamily="18" charset="0"/>
                <a:cs typeface="Times New Roman" panose="02020603050405020304" pitchFamily="18" charset="0"/>
              </a:rPr>
              <a:t>Titus 1:2 … </a:t>
            </a:r>
            <a:r>
              <a:rPr lang="en-US" sz="2400" b="1" u="sng" dirty="0">
                <a:highlight>
                  <a:srgbClr val="FFFF00"/>
                </a:highlight>
                <a:latin typeface="Times New Roman" panose="02020603050405020304" pitchFamily="18" charset="0"/>
                <a:cs typeface="Times New Roman" panose="02020603050405020304" pitchFamily="18" charset="0"/>
              </a:rPr>
              <a:t>eternal life</a:t>
            </a:r>
            <a:r>
              <a:rPr lang="en-US" sz="2400" dirty="0">
                <a:latin typeface="Times New Roman" panose="02020603050405020304" pitchFamily="18" charset="0"/>
                <a:cs typeface="Times New Roman" panose="02020603050405020304" pitchFamily="18" charset="0"/>
              </a:rPr>
              <a:t>, which God, who does not lie, </a:t>
            </a:r>
            <a:r>
              <a:rPr lang="en-US" sz="2400" b="1" u="sng" dirty="0">
                <a:highlight>
                  <a:srgbClr val="FFFF00"/>
                </a:highlight>
                <a:latin typeface="Times New Roman" panose="02020603050405020304" pitchFamily="18" charset="0"/>
                <a:cs typeface="Times New Roman" panose="02020603050405020304" pitchFamily="18" charset="0"/>
              </a:rPr>
              <a:t>promised before the beginning of time</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br>
              <a:rPr lang="en-US" sz="2400" dirty="0"/>
            </a:br>
            <a:endParaRPr lang="en-US" sz="2400" dirty="0"/>
          </a:p>
          <a:p>
            <a:pPr marR="0">
              <a:spcBef>
                <a:spcPts val="0"/>
              </a:spcBef>
              <a:spcAft>
                <a:spcPts val="0"/>
              </a:spcAft>
            </a:pPr>
            <a:endParaRPr lang="en-US" sz="2400" dirty="0"/>
          </a:p>
          <a:p>
            <a:pPr marR="0">
              <a:spcBef>
                <a:spcPts val="0"/>
              </a:spcBef>
              <a:spcAft>
                <a:spcPts val="0"/>
              </a:spcAft>
            </a:pPr>
            <a:br>
              <a:rPr lang="en-US" sz="2400" dirty="0"/>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23996166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524315"/>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Mercy</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eleeô</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have pity or</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mercy on, to show mercy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Root Greek Word: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eleos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meaning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mercy, pity, compassion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p>
            <a:pPr marL="228600" marR="0">
              <a:spcBef>
                <a:spcPts val="0"/>
              </a:spcBef>
              <a:spcAft>
                <a:spcPts val="0"/>
              </a:spcAft>
            </a:pPr>
            <a:r>
              <a:rPr lang="en-US" sz="2400" dirty="0">
                <a:solidFill>
                  <a:srgbClr val="202124"/>
                </a:solidFill>
                <a:effectLst/>
                <a:latin typeface="Times New Roman" panose="02020603050405020304" pitchFamily="18" charset="0"/>
                <a:ea typeface="Times New Roman" panose="02020603050405020304" pitchFamily="18" charset="0"/>
              </a:rPr>
              <a:t>God’s mercy saves us from the death we deserve.</a:t>
            </a:r>
            <a:endParaRPr lang="en-US" sz="24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400" dirty="0">
                <a:solidFill>
                  <a:srgbClr val="202124"/>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400" dirty="0">
                <a:solidFill>
                  <a:srgbClr val="202124"/>
                </a:solidFill>
                <a:effectLst/>
                <a:latin typeface="Times New Roman" panose="02020603050405020304" pitchFamily="18" charset="0"/>
                <a:ea typeface="Times New Roman" panose="02020603050405020304" pitchFamily="18" charset="0"/>
              </a:rPr>
              <a:t>Mercy (loving kindness in Old Testament) is the showing of compassion or forgiveness toward someone who is within one's power to punish. </a:t>
            </a:r>
          </a:p>
          <a:p>
            <a:pPr marL="228600" marR="0">
              <a:spcBef>
                <a:spcPts val="0"/>
              </a:spcBef>
              <a:spcAft>
                <a:spcPts val="0"/>
              </a:spcAft>
            </a:pPr>
            <a:endParaRPr lang="en-US" sz="2400" dirty="0">
              <a:solidFill>
                <a:srgbClr val="202124"/>
              </a:solidFill>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400" dirty="0">
                <a:solidFill>
                  <a:srgbClr val="202124"/>
                </a:solidFill>
                <a:effectLst/>
                <a:latin typeface="Times New Roman" panose="02020603050405020304" pitchFamily="18" charset="0"/>
                <a:ea typeface="Times New Roman" panose="02020603050405020304" pitchFamily="18" charset="0"/>
              </a:rPr>
              <a:t>Mercy is the exercise of compassion to not punish someone who deserves the punishment. </a:t>
            </a:r>
            <a:endParaRPr lang="en-US" sz="2400" dirty="0">
              <a:effectLst/>
              <a:latin typeface="Times New Roman" panose="02020603050405020304" pitchFamily="18" charset="0"/>
              <a:ea typeface="Times New Roman" panose="02020603050405020304" pitchFamily="18" charset="0"/>
            </a:endParaRPr>
          </a:p>
          <a:p>
            <a:pPr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5958775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70537"/>
          </a:xfrm>
          <a:prstGeom prst="rect">
            <a:avLst/>
          </a:prstGeom>
          <a:noFill/>
        </p:spPr>
        <p:txBody>
          <a:bodyPr wrap="square" rtlCol="0">
            <a:spAutoFit/>
          </a:bodyPr>
          <a:lstStyle/>
          <a:p>
            <a:pPr marL="228600" marR="0">
              <a:spcBef>
                <a:spcPts val="0"/>
              </a:spcBef>
              <a:spcAft>
                <a:spcPts val="0"/>
              </a:spcAft>
            </a:pPr>
            <a:r>
              <a:rPr lang="en-US" sz="2800" b="1" dirty="0">
                <a:solidFill>
                  <a:srgbClr val="202124"/>
                </a:solidFill>
                <a:effectLst/>
                <a:latin typeface="Times New Roman" panose="02020603050405020304" pitchFamily="18" charset="0"/>
                <a:ea typeface="Times New Roman" panose="02020603050405020304" pitchFamily="18" charset="0"/>
              </a:rPr>
              <a:t>God’s law is immutable.  </a:t>
            </a:r>
          </a:p>
          <a:p>
            <a:pPr marL="228600" marR="0">
              <a:spcBef>
                <a:spcPts val="0"/>
              </a:spcBef>
              <a:spcAft>
                <a:spcPts val="0"/>
              </a:spcAft>
            </a:pPr>
            <a:endParaRPr lang="en-US" sz="2800" b="1" dirty="0">
              <a:solidFill>
                <a:srgbClr val="202124"/>
              </a:solidFill>
              <a:latin typeface="Times New Roman" panose="02020603050405020304" pitchFamily="18" charset="0"/>
              <a:ea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God is a </a:t>
            </a:r>
            <a:r>
              <a:rPr lang="en-US" sz="2800" b="1" u="sng" dirty="0">
                <a:effectLst/>
                <a:highlight>
                  <a:srgbClr val="FFFF00"/>
                </a:highlight>
                <a:latin typeface="Times New Roman" panose="02020603050405020304" pitchFamily="18" charset="0"/>
                <a:ea typeface="Times New Roman" panose="02020603050405020304" pitchFamily="18" charset="0"/>
              </a:rPr>
              <a:t>God of justice</a:t>
            </a:r>
            <a:r>
              <a:rPr lang="en-US" sz="2800" dirty="0">
                <a:effectLst/>
                <a:latin typeface="Times New Roman" panose="02020603050405020304" pitchFamily="18" charset="0"/>
                <a:ea typeface="Times New Roman" panose="02020603050405020304" pitchFamily="18" charset="0"/>
              </a:rPr>
              <a:t>. Deut. 32:4;Isaiah 61:8; Colossians 3:25</a:t>
            </a: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The </a:t>
            </a:r>
            <a:r>
              <a:rPr lang="en-US" sz="2800" b="1" u="sng" dirty="0">
                <a:effectLst/>
                <a:highlight>
                  <a:srgbClr val="FFFF00"/>
                </a:highlight>
                <a:latin typeface="Times New Roman" panose="02020603050405020304" pitchFamily="18" charset="0"/>
                <a:ea typeface="Times New Roman" panose="02020603050405020304" pitchFamily="18" charset="0"/>
              </a:rPr>
              <a:t>punishment for sin is death</a:t>
            </a:r>
            <a:r>
              <a:rPr lang="en-US" sz="2800" dirty="0">
                <a:effectLst/>
                <a:latin typeface="Times New Roman" panose="02020603050405020304" pitchFamily="18" charset="0"/>
                <a:ea typeface="Times New Roman" panose="02020603050405020304" pitchFamily="18" charset="0"/>
              </a:rPr>
              <a:t>. Romans 6:23</a:t>
            </a: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Everyone who sins must die.  Genesis 2:17; Ezekiel 18:20</a:t>
            </a: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God cannot waive our penalty of death.</a:t>
            </a: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Our penalty of death has to be paid</a:t>
            </a:r>
            <a:endParaRPr lang="en-US" sz="2800" dirty="0">
              <a:effectLst/>
              <a:latin typeface="Times New Roman" panose="02020603050405020304" pitchFamily="18" charset="0"/>
              <a:ea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Therefore, because of God’s great love and mercy for us</a:t>
            </a:r>
          </a:p>
          <a:p>
            <a:pPr marL="1028700" lvl="1" indent="-3429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Jesus Christ died the death that was our due.</a:t>
            </a:r>
          </a:p>
          <a:p>
            <a:pPr marL="1028700" lvl="1" indent="-342900">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Jesus </a:t>
            </a:r>
            <a:r>
              <a:rPr lang="en-US" sz="2800" dirty="0">
                <a:effectLst/>
                <a:latin typeface="Times New Roman" panose="02020603050405020304" pitchFamily="18" charset="0"/>
                <a:ea typeface="Times New Roman" panose="02020603050405020304" pitchFamily="18" charset="0"/>
              </a:rPr>
              <a:t>paid our penalty of death and died in our stead. </a:t>
            </a:r>
          </a:p>
          <a:p>
            <a:pPr marL="342900" marR="0" indent="-342900">
              <a:spcBef>
                <a:spcPts val="0"/>
              </a:spcBef>
              <a:spcAft>
                <a:spcPts val="0"/>
              </a:spcAft>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26508678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816977"/>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Romans 5:8 </a:t>
            </a:r>
            <a:r>
              <a:rPr lang="en-US" sz="2400" dirty="0">
                <a:latin typeface="Times New Roman" panose="02020603050405020304" pitchFamily="18" charset="0"/>
                <a:cs typeface="Times New Roman" panose="02020603050405020304" pitchFamily="18" charset="0"/>
              </a:rPr>
              <a:t>But God demonstrates His own love toward us, in that while we were yet sinners, </a:t>
            </a:r>
            <a:r>
              <a:rPr lang="en-US" sz="2400" b="1" u="sng" dirty="0">
                <a:highlight>
                  <a:srgbClr val="FFFF00"/>
                </a:highlight>
                <a:latin typeface="Times New Roman" panose="02020603050405020304" pitchFamily="18" charset="0"/>
                <a:cs typeface="Times New Roman" panose="02020603050405020304" pitchFamily="18" charset="0"/>
              </a:rPr>
              <a:t>Christ died for us</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b="1" dirty="0"/>
              <a:t>1 Corinthians 15:3 </a:t>
            </a:r>
            <a:r>
              <a:rPr lang="en-US" sz="2400" dirty="0"/>
              <a:t>For I delivered to you as of first importance what I also received, that </a:t>
            </a:r>
            <a:r>
              <a:rPr lang="en-US" sz="2400" b="1" u="sng" dirty="0">
                <a:highlight>
                  <a:srgbClr val="FFFF00"/>
                </a:highlight>
                <a:latin typeface="Times New Roman" panose="02020603050405020304" pitchFamily="18" charset="0"/>
                <a:cs typeface="Times New Roman" panose="02020603050405020304" pitchFamily="18" charset="0"/>
              </a:rPr>
              <a:t>Christ died for </a:t>
            </a:r>
            <a:r>
              <a:rPr lang="en-US" sz="2400" dirty="0">
                <a:latin typeface="Times New Roman" panose="02020603050405020304" pitchFamily="18" charset="0"/>
                <a:cs typeface="Times New Roman" panose="02020603050405020304" pitchFamily="18" charset="0"/>
              </a:rPr>
              <a:t>(</a:t>
            </a:r>
            <a:r>
              <a:rPr lang="en-US" sz="2400" i="1" dirty="0">
                <a:latin typeface="Times New Roman" panose="02020603050405020304" pitchFamily="18" charset="0"/>
                <a:cs typeface="Times New Roman" panose="02020603050405020304" pitchFamily="18" charset="0"/>
              </a:rPr>
              <a:t>gar – </a:t>
            </a:r>
            <a:r>
              <a:rPr lang="en-US" sz="2400" dirty="0">
                <a:latin typeface="Times New Roman" panose="02020603050405020304" pitchFamily="18" charset="0"/>
                <a:cs typeface="Times New Roman" panose="02020603050405020304" pitchFamily="18" charset="0"/>
              </a:rPr>
              <a:t>because of) </a:t>
            </a:r>
            <a:r>
              <a:rPr lang="en-US" sz="2400" b="1" u="sng" dirty="0">
                <a:highlight>
                  <a:srgbClr val="FFFF00"/>
                </a:highlight>
                <a:latin typeface="Times New Roman" panose="02020603050405020304" pitchFamily="18" charset="0"/>
                <a:cs typeface="Times New Roman" panose="02020603050405020304" pitchFamily="18" charset="0"/>
              </a:rPr>
              <a:t>our sins according to the Scriptures</a:t>
            </a:r>
            <a:r>
              <a:rPr lang="en-US" sz="2400" dirty="0"/>
              <a:t>, </a:t>
            </a:r>
            <a:br>
              <a:rPr lang="en-US" sz="2400" dirty="0"/>
            </a:b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1 John 2:1-2 … </a:t>
            </a:r>
            <a:r>
              <a:rPr lang="en-US" sz="2400" dirty="0">
                <a:latin typeface="Times New Roman" panose="02020603050405020304" pitchFamily="18" charset="0"/>
                <a:cs typeface="Times New Roman" panose="02020603050405020304" pitchFamily="18" charset="0"/>
              </a:rPr>
              <a:t>Jesus Christ the righteous; </a:t>
            </a:r>
            <a:r>
              <a:rPr lang="en-US" sz="2400" baseline="30000" dirty="0">
                <a:latin typeface="Times New Roman" panose="02020603050405020304" pitchFamily="18" charset="0"/>
                <a:cs typeface="Times New Roman" panose="02020603050405020304" pitchFamily="18" charset="0"/>
              </a:rPr>
              <a:t>2 </a:t>
            </a:r>
            <a:r>
              <a:rPr lang="en-US" sz="2400" dirty="0">
                <a:latin typeface="Times New Roman" panose="02020603050405020304" pitchFamily="18" charset="0"/>
                <a:cs typeface="Times New Roman" panose="02020603050405020304" pitchFamily="18" charset="0"/>
              </a:rPr>
              <a:t> and He Himself is the </a:t>
            </a:r>
            <a:r>
              <a:rPr lang="en-US" sz="2400" b="1" u="sng" dirty="0">
                <a:highlight>
                  <a:srgbClr val="FFFF00"/>
                </a:highlight>
                <a:latin typeface="Times New Roman" panose="02020603050405020304" pitchFamily="18" charset="0"/>
                <a:cs typeface="Times New Roman" panose="02020603050405020304" pitchFamily="18" charset="0"/>
              </a:rPr>
              <a:t>propitiation for our sins</a:t>
            </a:r>
            <a:r>
              <a:rPr lang="en-US" sz="2400" dirty="0">
                <a:latin typeface="Times New Roman" panose="02020603050405020304" pitchFamily="18" charset="0"/>
                <a:cs typeface="Times New Roman" panose="02020603050405020304" pitchFamily="18" charset="0"/>
              </a:rPr>
              <a:t>; and not for ours only, but also for </a:t>
            </a:r>
            <a:r>
              <a:rPr lang="en-US" sz="2400" i="1" dirty="0">
                <a:latin typeface="Times New Roman" panose="02020603050405020304" pitchFamily="18" charset="0"/>
                <a:cs typeface="Times New Roman" panose="02020603050405020304" pitchFamily="18" charset="0"/>
              </a:rPr>
              <a:t>those of</a:t>
            </a:r>
            <a:r>
              <a:rPr lang="en-US" sz="2400" dirty="0">
                <a:latin typeface="Times New Roman" panose="02020603050405020304" pitchFamily="18" charset="0"/>
                <a:cs typeface="Times New Roman" panose="02020603050405020304" pitchFamily="18" charset="0"/>
              </a:rPr>
              <a:t> the whole world. </a:t>
            </a:r>
          </a:p>
          <a:p>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Hebrews 2:17 </a:t>
            </a:r>
            <a:r>
              <a:rPr lang="en-US" sz="2400" dirty="0">
                <a:latin typeface="Times New Roman" panose="02020603050405020304" pitchFamily="18" charset="0"/>
                <a:cs typeface="Times New Roman" panose="02020603050405020304" pitchFamily="18" charset="0"/>
              </a:rPr>
              <a:t>Therefore, He had to be made like His brethren in all things, so that He might become a </a:t>
            </a:r>
            <a:r>
              <a:rPr lang="en-US" sz="2400" b="1" u="sng" dirty="0">
                <a:latin typeface="Times New Roman" panose="02020603050405020304" pitchFamily="18" charset="0"/>
                <a:cs typeface="Times New Roman" panose="02020603050405020304" pitchFamily="18" charset="0"/>
              </a:rPr>
              <a:t>merciful and faithful high priest </a:t>
            </a:r>
            <a:r>
              <a:rPr lang="en-US" sz="2400" dirty="0">
                <a:latin typeface="Times New Roman" panose="02020603050405020304" pitchFamily="18" charset="0"/>
                <a:cs typeface="Times New Roman" panose="02020603050405020304" pitchFamily="18" charset="0"/>
              </a:rPr>
              <a:t>in things pertaining to God, </a:t>
            </a:r>
            <a:r>
              <a:rPr lang="en-US" sz="2400" b="1" u="sng" dirty="0">
                <a:latin typeface="Times New Roman" panose="02020603050405020304" pitchFamily="18" charset="0"/>
                <a:cs typeface="Times New Roman" panose="02020603050405020304" pitchFamily="18" charset="0"/>
              </a:rPr>
              <a:t>to make </a:t>
            </a:r>
            <a:r>
              <a:rPr lang="en-US" sz="2400" b="1" u="sng" dirty="0">
                <a:highlight>
                  <a:srgbClr val="FFFF00"/>
                </a:highlight>
                <a:latin typeface="Times New Roman" panose="02020603050405020304" pitchFamily="18" charset="0"/>
                <a:cs typeface="Times New Roman" panose="02020603050405020304" pitchFamily="18" charset="0"/>
              </a:rPr>
              <a:t>propitiation</a:t>
            </a:r>
            <a:r>
              <a:rPr lang="en-US" sz="2400" b="1" u="sng" dirty="0">
                <a:latin typeface="Times New Roman" panose="02020603050405020304" pitchFamily="18" charset="0"/>
                <a:cs typeface="Times New Roman" panose="02020603050405020304" pitchFamily="18" charset="0"/>
              </a:rPr>
              <a:t> for the sins of the people</a:t>
            </a:r>
            <a:r>
              <a:rPr lang="en-US" sz="2000" dirty="0">
                <a:latin typeface="Times New Roman" panose="02020603050405020304" pitchFamily="18" charset="0"/>
                <a:cs typeface="Times New Roman" panose="02020603050405020304" pitchFamily="18" charset="0"/>
              </a:rPr>
              <a:t>. </a:t>
            </a:r>
          </a:p>
          <a:p>
            <a:endParaRPr lang="en-US" sz="2000" dirty="0">
              <a:latin typeface="Times New Roman" panose="02020603050405020304" pitchFamily="18" charset="0"/>
              <a:cs typeface="Times New Roman" panose="02020603050405020304" pitchFamily="18" charset="0"/>
            </a:endParaRPr>
          </a:p>
          <a:p>
            <a:br>
              <a:rPr lang="en-US" sz="2000" dirty="0">
                <a:latin typeface="Times New Roman" panose="02020603050405020304" pitchFamily="18" charset="0"/>
                <a:cs typeface="Times New Roman" panose="02020603050405020304" pitchFamily="18" charset="0"/>
              </a:rPr>
            </a:b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29840240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Propitiation</a:t>
            </a:r>
            <a:r>
              <a:rPr lang="en-US" sz="2400" dirty="0">
                <a:latin typeface="Times New Roman" panose="02020603050405020304" pitchFamily="18" charset="0"/>
                <a:cs typeface="Times New Roman" panose="02020603050405020304" pitchFamily="18" charset="0"/>
              </a:rPr>
              <a:t> means </a:t>
            </a:r>
            <a:r>
              <a:rPr lang="en-US" sz="2400" b="1" u="sng" dirty="0">
                <a:highlight>
                  <a:srgbClr val="FFFF00"/>
                </a:highlight>
                <a:latin typeface="Times New Roman" panose="02020603050405020304" pitchFamily="18" charset="0"/>
                <a:cs typeface="Times New Roman" panose="02020603050405020304" pitchFamily="18" charset="0"/>
              </a:rPr>
              <a:t>turn away anger </a:t>
            </a:r>
            <a:r>
              <a:rPr lang="en-US" sz="2400" dirty="0">
                <a:latin typeface="Times New Roman" panose="02020603050405020304" pitchFamily="18" charset="0"/>
                <a:cs typeface="Times New Roman" panose="02020603050405020304" pitchFamily="18" charset="0"/>
              </a:rPr>
              <a:t>by the offering of an </a:t>
            </a:r>
            <a:r>
              <a:rPr lang="en-US" sz="2400" b="1" u="sng" dirty="0">
                <a:highlight>
                  <a:srgbClr val="FFFF00"/>
                </a:highlight>
                <a:latin typeface="Times New Roman" panose="02020603050405020304" pitchFamily="18" charset="0"/>
                <a:cs typeface="Times New Roman" panose="02020603050405020304" pitchFamily="18" charset="0"/>
              </a:rPr>
              <a:t>appeasement</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by which an anger, demand, or requirement is </a:t>
            </a:r>
            <a:r>
              <a:rPr lang="en-US" sz="2400" b="1" u="sng" dirty="0">
                <a:highlight>
                  <a:srgbClr val="FFFF00"/>
                </a:highlight>
                <a:latin typeface="Times New Roman" panose="02020603050405020304" pitchFamily="18" charset="0"/>
                <a:cs typeface="Times New Roman" panose="02020603050405020304" pitchFamily="18" charset="0"/>
              </a:rPr>
              <a:t>satisfied</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Christ’s death:</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Satisfied the demands of law and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Appeased God’s anger.</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Ephesians 5:5-6 </a:t>
            </a:r>
            <a:r>
              <a:rPr lang="en-US" sz="2400" dirty="0">
                <a:latin typeface="Times New Roman" panose="02020603050405020304" pitchFamily="18" charset="0"/>
                <a:cs typeface="Times New Roman" panose="02020603050405020304" pitchFamily="18" charset="0"/>
              </a:rPr>
              <a:t>For this you </a:t>
            </a:r>
            <a:r>
              <a:rPr lang="en-US" sz="2400" b="1" u="sng" dirty="0">
                <a:highlight>
                  <a:srgbClr val="FFFF00"/>
                </a:highlight>
                <a:latin typeface="Times New Roman" panose="02020603050405020304" pitchFamily="18" charset="0"/>
                <a:cs typeface="Times New Roman" panose="02020603050405020304" pitchFamily="18" charset="0"/>
              </a:rPr>
              <a:t>know with certainty</a:t>
            </a:r>
            <a:r>
              <a:rPr lang="en-US" sz="2400" dirty="0">
                <a:latin typeface="Times New Roman" panose="02020603050405020304" pitchFamily="18" charset="0"/>
                <a:cs typeface="Times New Roman" panose="02020603050405020304" pitchFamily="18" charset="0"/>
              </a:rPr>
              <a:t>, that no immoral or impure person or covetous man, who is an idolater, has an </a:t>
            </a:r>
            <a:r>
              <a:rPr lang="en-US" sz="2400" b="1" u="sng" dirty="0">
                <a:highlight>
                  <a:srgbClr val="FFFF00"/>
                </a:highlight>
                <a:latin typeface="Times New Roman" panose="02020603050405020304" pitchFamily="18" charset="0"/>
                <a:cs typeface="Times New Roman" panose="02020603050405020304" pitchFamily="18" charset="0"/>
              </a:rPr>
              <a:t>inheritance in the kingdom of Christ and God</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6 </a:t>
            </a:r>
            <a:r>
              <a:rPr lang="en-US" sz="2400" dirty="0">
                <a:latin typeface="Times New Roman" panose="02020603050405020304" pitchFamily="18" charset="0"/>
                <a:cs typeface="Times New Roman" panose="02020603050405020304" pitchFamily="18" charset="0"/>
              </a:rPr>
              <a:t> Let no one deceive you with empty words, for because of these things </a:t>
            </a:r>
            <a:r>
              <a:rPr lang="en-US" sz="2400" b="1" u="sng" dirty="0">
                <a:latin typeface="Times New Roman" panose="02020603050405020304" pitchFamily="18" charset="0"/>
                <a:cs typeface="Times New Roman" panose="02020603050405020304" pitchFamily="18" charset="0"/>
              </a:rPr>
              <a:t>the </a:t>
            </a:r>
            <a:r>
              <a:rPr lang="en-US" sz="2400" b="1" u="sng" dirty="0">
                <a:highlight>
                  <a:srgbClr val="FFFF00"/>
                </a:highlight>
                <a:latin typeface="Times New Roman" panose="02020603050405020304" pitchFamily="18" charset="0"/>
                <a:cs typeface="Times New Roman" panose="02020603050405020304" pitchFamily="18" charset="0"/>
              </a:rPr>
              <a:t>wrath of God </a:t>
            </a:r>
            <a:r>
              <a:rPr lang="en-US" sz="2400" b="1" u="sng" dirty="0">
                <a:latin typeface="Times New Roman" panose="02020603050405020304" pitchFamily="18" charset="0"/>
                <a:cs typeface="Times New Roman" panose="02020603050405020304" pitchFamily="18" charset="0"/>
              </a:rPr>
              <a:t>comes upon the sons of disobedience</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Hebrews 10:31 </a:t>
            </a:r>
            <a:r>
              <a:rPr lang="en-US" sz="2400" dirty="0">
                <a:latin typeface="Times New Roman" panose="02020603050405020304" pitchFamily="18" charset="0"/>
                <a:cs typeface="Times New Roman" panose="02020603050405020304" pitchFamily="18" charset="0"/>
              </a:rPr>
              <a:t> It is a </a:t>
            </a:r>
            <a:r>
              <a:rPr lang="en-US" sz="2400" b="1" u="sng" dirty="0">
                <a:highlight>
                  <a:srgbClr val="FFFF00"/>
                </a:highlight>
                <a:latin typeface="Times New Roman" panose="02020603050405020304" pitchFamily="18" charset="0"/>
                <a:cs typeface="Times New Roman" panose="02020603050405020304" pitchFamily="18" charset="0"/>
              </a:rPr>
              <a:t>terrifying</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thing to fall into the hands of the living God. </a:t>
            </a:r>
            <a:br>
              <a:rPr lang="en-US" sz="2400" dirty="0">
                <a:latin typeface="Times New Roman" panose="02020603050405020304" pitchFamily="18"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3998174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01424"/>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Fallen Kingdom of the World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Satan – foreign ruler who is not of God’s people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All creation in the world – men became the slaves of Satan and sin;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All creation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corrupted by the sin of man. Romans 8:21</a:t>
            </a: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Lawlessness (sin); Desires of the Flesh which demands the spirit do as the flesh directs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World – Domain of Darkness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Realm: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Man retained limited possession &amp; dominion (Hebrews 2:8) for the sake of living but the world afflicts and opposes man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Slavery and Oppression</a:t>
            </a:r>
          </a:p>
          <a:p>
            <a:pPr marL="514350" marR="0" lvl="0" indent="-514350">
              <a:spcBef>
                <a:spcPts val="0"/>
              </a:spcBef>
              <a:spcAft>
                <a:spcPts val="0"/>
              </a:spcAft>
              <a:buFont typeface="+mj-lt"/>
              <a:buAutoNum type="arabicPeriod"/>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a:t>
            </a:r>
            <a:r>
              <a:rPr lang="en-US" sz="2800" dirty="0">
                <a:latin typeface="Times New Roman" panose="02020603050405020304" pitchFamily="18" charset="0"/>
                <a:ea typeface="Calibri" panose="020F0502020204030204" pitchFamily="34" charset="0"/>
                <a:cs typeface="Times New Roman" panose="02020603050405020304" pitchFamily="18" charset="0"/>
              </a:rPr>
              <a:t> Separation</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7118431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1163996"/>
            <a:ext cx="11644370" cy="4893647"/>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How do I Receive the Blessing of Christ’s Substitutionary Death?</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Romans 6:3-4 </a:t>
            </a:r>
            <a:r>
              <a:rPr lang="en-US" sz="2400" dirty="0">
                <a:latin typeface="Times New Roman" panose="02020603050405020304" pitchFamily="18" charset="0"/>
                <a:cs typeface="Times New Roman" panose="02020603050405020304" pitchFamily="18" charset="0"/>
              </a:rPr>
              <a:t>Or do you not know that all of us who have been </a:t>
            </a:r>
            <a:r>
              <a:rPr lang="en-US" sz="2400" b="1" u="sng" dirty="0">
                <a:latin typeface="Times New Roman" panose="02020603050405020304" pitchFamily="18" charset="0"/>
                <a:cs typeface="Times New Roman" panose="02020603050405020304" pitchFamily="18" charset="0"/>
              </a:rPr>
              <a:t>baptized into Christ Jesus </a:t>
            </a:r>
            <a:r>
              <a:rPr lang="en-US" sz="2400" dirty="0">
                <a:latin typeface="Times New Roman" panose="02020603050405020304" pitchFamily="18" charset="0"/>
                <a:cs typeface="Times New Roman" panose="02020603050405020304" pitchFamily="18" charset="0"/>
              </a:rPr>
              <a:t>have been </a:t>
            </a:r>
            <a:r>
              <a:rPr lang="en-US" sz="2400" b="1" u="sng" dirty="0">
                <a:latin typeface="Times New Roman" panose="02020603050405020304" pitchFamily="18" charset="0"/>
                <a:cs typeface="Times New Roman" panose="02020603050405020304" pitchFamily="18" charset="0"/>
              </a:rPr>
              <a:t>baptized into His death</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4 </a:t>
            </a:r>
            <a:r>
              <a:rPr lang="en-US" sz="2400" dirty="0">
                <a:latin typeface="Times New Roman" panose="02020603050405020304" pitchFamily="18" charset="0"/>
                <a:cs typeface="Times New Roman" panose="02020603050405020304" pitchFamily="18" charset="0"/>
              </a:rPr>
              <a:t> Therefore we have been </a:t>
            </a:r>
            <a:r>
              <a:rPr lang="en-US" sz="2400" b="1" u="sng" dirty="0">
                <a:latin typeface="Times New Roman" panose="02020603050405020304" pitchFamily="18" charset="0"/>
                <a:cs typeface="Times New Roman" panose="02020603050405020304" pitchFamily="18" charset="0"/>
              </a:rPr>
              <a:t>buried</a:t>
            </a:r>
            <a:r>
              <a:rPr lang="en-US" sz="2400" dirty="0">
                <a:latin typeface="Times New Roman" panose="02020603050405020304" pitchFamily="18" charset="0"/>
                <a:cs typeface="Times New Roman" panose="02020603050405020304" pitchFamily="18" charset="0"/>
              </a:rPr>
              <a:t> with Him through baptism into death, so that as Christ was </a:t>
            </a:r>
            <a:r>
              <a:rPr lang="en-US" sz="2400" b="1" u="sng" dirty="0">
                <a:latin typeface="Times New Roman" panose="02020603050405020304" pitchFamily="18" charset="0"/>
                <a:cs typeface="Times New Roman" panose="02020603050405020304" pitchFamily="18" charset="0"/>
              </a:rPr>
              <a:t>raised from the dead </a:t>
            </a:r>
            <a:r>
              <a:rPr lang="en-US" sz="2400" dirty="0">
                <a:latin typeface="Times New Roman" panose="02020603050405020304" pitchFamily="18" charset="0"/>
                <a:cs typeface="Times New Roman" panose="02020603050405020304" pitchFamily="18" charset="0"/>
              </a:rPr>
              <a:t>through the glory of the Father, so we too might walk in newness of life. </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Colossians 2:12 </a:t>
            </a:r>
            <a:r>
              <a:rPr lang="en-US" sz="2400" dirty="0">
                <a:latin typeface="Times New Roman" panose="02020603050405020304" pitchFamily="18" charset="0"/>
                <a:cs typeface="Times New Roman" panose="02020603050405020304" pitchFamily="18" charset="0"/>
              </a:rPr>
              <a:t>having been </a:t>
            </a:r>
            <a:r>
              <a:rPr lang="en-US" sz="2400" b="1" u="sng" dirty="0">
                <a:latin typeface="Times New Roman" panose="02020603050405020304" pitchFamily="18" charset="0"/>
                <a:cs typeface="Times New Roman" panose="02020603050405020304" pitchFamily="18" charset="0"/>
              </a:rPr>
              <a:t>buried with Him in baptism</a:t>
            </a:r>
            <a:r>
              <a:rPr lang="en-US" sz="2400" dirty="0">
                <a:latin typeface="Times New Roman" panose="02020603050405020304" pitchFamily="18" charset="0"/>
                <a:cs typeface="Times New Roman" panose="02020603050405020304" pitchFamily="18" charset="0"/>
              </a:rPr>
              <a:t>, in which you were also </a:t>
            </a:r>
            <a:r>
              <a:rPr lang="en-US" sz="2400" b="1" u="sng" dirty="0">
                <a:latin typeface="Times New Roman" panose="02020603050405020304" pitchFamily="18" charset="0"/>
                <a:cs typeface="Times New Roman" panose="02020603050405020304" pitchFamily="18" charset="0"/>
              </a:rPr>
              <a:t>raised up with Him </a:t>
            </a:r>
            <a:r>
              <a:rPr lang="en-US" sz="2400" dirty="0">
                <a:latin typeface="Times New Roman" panose="02020603050405020304" pitchFamily="18" charset="0"/>
                <a:cs typeface="Times New Roman" panose="02020603050405020304" pitchFamily="18" charset="0"/>
              </a:rPr>
              <a:t>through faith in the working of God, who raised Him from the dead. </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Question:  </a:t>
            </a:r>
            <a:r>
              <a:rPr lang="en-US" sz="2400" dirty="0">
                <a:latin typeface="Times New Roman" panose="02020603050405020304" pitchFamily="18" charset="0"/>
                <a:cs typeface="Times New Roman" panose="02020603050405020304" pitchFamily="18" charset="0"/>
              </a:rPr>
              <a:t>If I died with Christ in baptism, what have I died to, i.e., what have I been separated from?</a:t>
            </a:r>
            <a:br>
              <a:rPr lang="en-US" sz="2400" dirty="0">
                <a:latin typeface="Times New Roman" panose="02020603050405020304" pitchFamily="18"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42292436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1163996"/>
            <a:ext cx="11644370" cy="3629455"/>
          </a:xfrm>
          <a:prstGeom prst="rect">
            <a:avLst/>
          </a:prstGeom>
          <a:noFill/>
        </p:spPr>
        <p:txBody>
          <a:bodyPr wrap="square" rtlCol="0">
            <a:spAutoFit/>
          </a:bodyPr>
          <a:lstStyle/>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Died to the Flesh and It’s Desires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Galatians 5:24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Now those who belong to Christ Jesus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have crucified the flesh</a:t>
            </a:r>
            <a:r>
              <a:rPr lang="en-US" sz="2400"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with its passions and desires.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Died to the World and It’s Temptations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Galatians 6:14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But may it never be that I would boast, except in the cross of our Lord Jesus Christ, through which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world has been crucified to me</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to the world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18023047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1163996"/>
            <a:ext cx="11644370" cy="4419800"/>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Died to Sin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Romans 6:6-7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knowing this, that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our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old self was crucified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with </a:t>
            </a:r>
            <a:r>
              <a:rPr lang="en-US" sz="2400" b="1" i="1" u="sng" kern="100" dirty="0">
                <a:effectLst/>
                <a:latin typeface="Times New Roman" panose="02020603050405020304" pitchFamily="18" charset="0"/>
                <a:ea typeface="Calibri" panose="020F0502020204030204" pitchFamily="34" charset="0"/>
                <a:cs typeface="Times New Roman" panose="02020603050405020304" pitchFamily="18" charset="0"/>
              </a:rPr>
              <a:t>Him</a:t>
            </a:r>
            <a:r>
              <a:rPr lang="en-US" sz="2400"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in order that our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body of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sin might be done away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with, so that we would no longer be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slaves to sin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he who has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died is freed from sin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Having Died with Christ – I Live in Christ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Galatians 2:20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"I have been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crucified with Christ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it is no longer I who live, but Christ lives in me; and the </a:t>
            </a:r>
            <a:r>
              <a:rPr lang="en-US" sz="2400" b="1" i="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life</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which I now live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in the flesh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live by faith in the Son of God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who loved me and gave Himself up for me.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15134567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3539430"/>
          </a:xfrm>
          <a:prstGeom prst="rect">
            <a:avLst/>
          </a:prstGeom>
          <a:noFill/>
        </p:spPr>
        <p:txBody>
          <a:bodyPr wrap="square" rtlCol="0">
            <a:spAutoFit/>
          </a:bodyPr>
          <a:lstStyle/>
          <a:p>
            <a:pPr marL="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Gift of Eternal Life</a:t>
            </a:r>
          </a:p>
          <a:p>
            <a:pPr marL="0" marR="0">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If union with Christ is eternal life</a:t>
            </a:r>
          </a:p>
          <a:p>
            <a:pPr marL="285750" marR="0" indent="-28575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How do I enter into Jesus Christ?</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3200" dirty="0">
                <a:effectLst/>
                <a:latin typeface="Times New Roman" panose="02020603050405020304" pitchFamily="18" charset="0"/>
                <a:ea typeface="Times New Roman" panose="02020603050405020304" pitchFamily="18" charset="0"/>
              </a:rPr>
              <a:t>How can I be united to Jesus Christ if I have sinned – my sins being what separates me from Christ?</a:t>
            </a:r>
            <a:br>
              <a:rPr lang="en-US" sz="3200" dirty="0">
                <a:latin typeface="Times New Roman" panose="02020603050405020304" pitchFamily="18" charset="0"/>
                <a:cs typeface="Times New Roman" panose="02020603050405020304" pitchFamily="18" charset="0"/>
              </a:rPr>
            </a:b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6148592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786199"/>
          </a:xfrm>
          <a:prstGeom prst="rect">
            <a:avLst/>
          </a:prstGeom>
          <a:noFill/>
        </p:spPr>
        <p:txBody>
          <a:bodyPr wrap="square" rtlCol="0">
            <a:spAutoFit/>
          </a:bodyPr>
          <a:lstStyle/>
          <a:p>
            <a:pPr marL="22860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Here is an interesting and very important salvation principle.  </a:t>
            </a:r>
          </a:p>
          <a:p>
            <a:pPr marL="228600" marR="0">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Spirit testifies: Sanctification comes by both </a:t>
            </a:r>
          </a:p>
          <a:p>
            <a:pPr marL="685800" marR="0"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water and </a:t>
            </a:r>
          </a:p>
          <a:p>
            <a:pPr marL="685800" marR="0"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blood.  </a:t>
            </a:r>
          </a:p>
          <a:p>
            <a:pPr marL="22860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Sometimes the scripture refers to</a:t>
            </a:r>
          </a:p>
          <a:p>
            <a:pPr marL="685800" marR="0" indent="-457200">
              <a:spcBef>
                <a:spcPts val="0"/>
              </a:spcBef>
              <a:spcAft>
                <a:spcPts val="0"/>
              </a:spcAft>
              <a:buFont typeface="Arial" panose="020B0604020202020204" pitchFamily="34" charset="0"/>
              <a:buChar char="•"/>
            </a:pP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lood only</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685800" marR="0" indent="-457200">
              <a:spcBef>
                <a:spcPts val="0"/>
              </a:spcBef>
              <a:spcAft>
                <a:spcPts val="0"/>
              </a:spcAft>
              <a:buFont typeface="Arial" panose="020B0604020202020204" pitchFamily="34" charset="0"/>
              <a:buChar char="•"/>
            </a:pP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ater only</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685800" marR="0" indent="-457200">
              <a:spcBef>
                <a:spcPts val="0"/>
              </a:spcBef>
              <a:spcAft>
                <a:spcPts val="0"/>
              </a:spcAft>
              <a:buFont typeface="Arial" panose="020B0604020202020204" pitchFamily="34" charset="0"/>
              <a:buChar char="•"/>
            </a:pP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lood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p>
          <a:p>
            <a:pPr marL="685800" marR="0" indent="-457200">
              <a:spcBef>
                <a:spcPts val="0"/>
              </a:spcBef>
              <a:spcAft>
                <a:spcPts val="0"/>
              </a:spcAft>
              <a:buFont typeface="Arial" panose="020B0604020202020204" pitchFamily="34" charset="0"/>
              <a:buChar char="•"/>
            </a:pP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3200" dirty="0">
                <a:latin typeface="Times New Roman" panose="02020603050405020304" pitchFamily="18" charset="0"/>
                <a:ea typeface="Calibri" panose="020F0502020204030204" pitchFamily="34" charset="0"/>
                <a:cs typeface="Times New Roman" panose="02020603050405020304" pitchFamily="18" charset="0"/>
              </a:rPr>
              <a:t>, the </a:t>
            </a: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3200" dirty="0">
                <a:latin typeface="Times New Roman" panose="02020603050405020304" pitchFamily="18" charset="0"/>
                <a:ea typeface="Calibri" panose="020F0502020204030204" pitchFamily="34" charset="0"/>
                <a:cs typeface="Times New Roman" panose="02020603050405020304" pitchFamily="18" charset="0"/>
              </a:rPr>
              <a:t>, and the </a:t>
            </a: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endPar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42459380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01533"/>
          </a:xfrm>
          <a:prstGeom prst="rect">
            <a:avLst/>
          </a:prstGeom>
          <a:noFill/>
        </p:spPr>
        <p:txBody>
          <a:bodyPr wrap="square" rtlCol="0">
            <a:spAutoFit/>
          </a:bodyPr>
          <a:lstStyle/>
          <a:p>
            <a:pPr marL="22860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4572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1 John 5:5-8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Who is the one who overcomes the world, but he who believes that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Jesus is the Son of God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This 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the One who came by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 Jesus Christ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not with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 only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but with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 and with the blood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It is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who testifies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because the Spirit is the truth.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For there are three that testify: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three are in agreement.</a:t>
            </a:r>
          </a:p>
          <a:p>
            <a:pPr marL="45720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Spirit testifies:  Jesus Christ came by water and blood</a:t>
            </a:r>
          </a:p>
          <a:p>
            <a:pPr marL="4572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How were the Old Testament Priests Consecrated:</a:t>
            </a:r>
          </a:p>
          <a:p>
            <a:pPr marL="8001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Water</a:t>
            </a:r>
          </a:p>
          <a:p>
            <a:pPr marL="8001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Blood</a:t>
            </a:r>
          </a:p>
          <a:p>
            <a:pPr marL="8001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Holy Spirit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71446237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40088"/>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John 1:32-34</a:t>
            </a:r>
            <a:r>
              <a:rPr lang="en-US" sz="2000" baseline="30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John testified saying, "I have seen </a:t>
            </a:r>
            <a:r>
              <a:rPr lang="en-US" sz="2000" b="1" u="sng" dirty="0">
                <a:latin typeface="Times New Roman" panose="02020603050405020304" pitchFamily="18" charset="0"/>
                <a:cs typeface="Times New Roman" panose="02020603050405020304" pitchFamily="18" charset="0"/>
              </a:rPr>
              <a:t>the </a:t>
            </a:r>
            <a:r>
              <a:rPr lang="en-US" sz="2000" b="1" u="sng" dirty="0">
                <a:highlight>
                  <a:srgbClr val="FFFF00"/>
                </a:highlight>
                <a:latin typeface="Times New Roman" panose="02020603050405020304" pitchFamily="18" charset="0"/>
                <a:cs typeface="Times New Roman" panose="02020603050405020304" pitchFamily="18" charset="0"/>
              </a:rPr>
              <a:t>Spirit</a:t>
            </a:r>
            <a:r>
              <a:rPr lang="en-US" sz="2000" b="1" u="sng" dirty="0">
                <a:latin typeface="Times New Roman" panose="02020603050405020304" pitchFamily="18" charset="0"/>
                <a:cs typeface="Times New Roman" panose="02020603050405020304" pitchFamily="18" charset="0"/>
              </a:rPr>
              <a:t> descending as a dove out of heaven</a:t>
            </a:r>
            <a:r>
              <a:rPr lang="en-US" sz="2000" dirty="0">
                <a:latin typeface="Times New Roman" panose="02020603050405020304" pitchFamily="18" charset="0"/>
                <a:cs typeface="Times New Roman" panose="02020603050405020304" pitchFamily="18" charset="0"/>
              </a:rPr>
              <a:t>, and </a:t>
            </a:r>
            <a:r>
              <a:rPr lang="en-US" sz="2000" b="1" u="sng" dirty="0">
                <a:highlight>
                  <a:srgbClr val="FFFF00"/>
                </a:highlight>
                <a:latin typeface="Times New Roman" panose="02020603050405020304" pitchFamily="18" charset="0"/>
                <a:cs typeface="Times New Roman" panose="02020603050405020304" pitchFamily="18" charset="0"/>
              </a:rPr>
              <a:t>He remained upon Him</a:t>
            </a:r>
            <a:r>
              <a:rPr lang="en-US" sz="2000" dirty="0">
                <a:latin typeface="Times New Roman" panose="02020603050405020304" pitchFamily="18" charset="0"/>
                <a:cs typeface="Times New Roman" panose="02020603050405020304" pitchFamily="18" charset="0"/>
              </a:rPr>
              <a:t>.  </a:t>
            </a:r>
            <a:r>
              <a:rPr lang="en-US" sz="2000" baseline="30000" dirty="0">
                <a:latin typeface="Times New Roman" panose="02020603050405020304" pitchFamily="18" charset="0"/>
                <a:cs typeface="Times New Roman" panose="02020603050405020304" pitchFamily="18" charset="0"/>
              </a:rPr>
              <a:t>33 </a:t>
            </a:r>
            <a:r>
              <a:rPr lang="en-US" sz="2000" dirty="0">
                <a:latin typeface="Times New Roman" panose="02020603050405020304" pitchFamily="18" charset="0"/>
                <a:cs typeface="Times New Roman" panose="02020603050405020304" pitchFamily="18" charset="0"/>
              </a:rPr>
              <a:t> “… </a:t>
            </a:r>
            <a:r>
              <a:rPr lang="en-US" sz="2000" b="1" u="sng" dirty="0">
                <a:highlight>
                  <a:srgbClr val="FFFF00"/>
                </a:highlight>
                <a:latin typeface="Times New Roman" panose="02020603050405020304" pitchFamily="18" charset="0"/>
                <a:cs typeface="Times New Roman" panose="02020603050405020304" pitchFamily="18" charset="0"/>
              </a:rPr>
              <a:t>He</a:t>
            </a:r>
            <a:r>
              <a:rPr lang="en-US" sz="2000" b="1" u="sng" dirty="0">
                <a:latin typeface="Times New Roman" panose="02020603050405020304" pitchFamily="18" charset="0"/>
                <a:cs typeface="Times New Roman" panose="02020603050405020304" pitchFamily="18" charset="0"/>
              </a:rPr>
              <a:t> (God) </a:t>
            </a:r>
            <a:r>
              <a:rPr lang="en-US" sz="2000" b="1" u="sng" dirty="0">
                <a:highlight>
                  <a:srgbClr val="FFFF00"/>
                </a:highlight>
                <a:latin typeface="Times New Roman" panose="02020603050405020304" pitchFamily="18" charset="0"/>
                <a:cs typeface="Times New Roman" panose="02020603050405020304" pitchFamily="18" charset="0"/>
              </a:rPr>
              <a:t>who sent me to baptize in water</a:t>
            </a:r>
            <a:r>
              <a:rPr lang="en-US" sz="2000" dirty="0">
                <a:latin typeface="Times New Roman" panose="02020603050405020304" pitchFamily="18" charset="0"/>
                <a:cs typeface="Times New Roman" panose="02020603050405020304" pitchFamily="18" charset="0"/>
              </a:rPr>
              <a:t> said to me, </a:t>
            </a:r>
            <a:r>
              <a:rPr lang="en-US" sz="2000" b="1" u="sng" dirty="0">
                <a:highlight>
                  <a:srgbClr val="FFFF00"/>
                </a:highlight>
                <a:latin typeface="Times New Roman" panose="02020603050405020304" pitchFamily="18" charset="0"/>
                <a:cs typeface="Times New Roman" panose="02020603050405020304" pitchFamily="18" charset="0"/>
              </a:rPr>
              <a:t>'He upon whom you see the Spirit descending </a:t>
            </a:r>
            <a:r>
              <a:rPr lang="en-US" sz="2000" dirty="0">
                <a:latin typeface="Times New Roman" panose="02020603050405020304" pitchFamily="18" charset="0"/>
                <a:cs typeface="Times New Roman" panose="02020603050405020304" pitchFamily="18" charset="0"/>
              </a:rPr>
              <a:t>and remaining upon Him, this is the One who baptizes in the Holy Spirit.' </a:t>
            </a:r>
            <a:r>
              <a:rPr lang="en-US" sz="2000" baseline="30000" dirty="0">
                <a:latin typeface="Times New Roman" panose="02020603050405020304" pitchFamily="18" charset="0"/>
                <a:cs typeface="Times New Roman" panose="02020603050405020304" pitchFamily="18" charset="0"/>
              </a:rPr>
              <a:t>34 </a:t>
            </a:r>
            <a:r>
              <a:rPr lang="en-US" sz="2000" dirty="0">
                <a:latin typeface="Times New Roman" panose="02020603050405020304" pitchFamily="18" charset="0"/>
                <a:cs typeface="Times New Roman" panose="02020603050405020304" pitchFamily="18" charset="0"/>
              </a:rPr>
              <a:t> "I myself have seen, and have testified that </a:t>
            </a:r>
            <a:r>
              <a:rPr lang="en-US" sz="2000" b="1" u="sng" dirty="0">
                <a:highlight>
                  <a:srgbClr val="FFFF00"/>
                </a:highlight>
                <a:latin typeface="Times New Roman" panose="02020603050405020304" pitchFamily="18" charset="0"/>
                <a:cs typeface="Times New Roman" panose="02020603050405020304" pitchFamily="18" charset="0"/>
              </a:rPr>
              <a:t>this is the Son of God</a:t>
            </a:r>
            <a:r>
              <a:rPr lang="en-US" sz="2000" dirty="0">
                <a:latin typeface="Times New Roman" panose="02020603050405020304" pitchFamily="18" charset="0"/>
                <a:cs typeface="Times New Roman" panose="02020603050405020304" pitchFamily="18" charset="0"/>
              </a:rPr>
              <a:t>." </a:t>
            </a:r>
            <a:endParaRPr lang="en-US" sz="2000" b="1"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Mark 1:9-11 </a:t>
            </a:r>
            <a:r>
              <a:rPr lang="en-US" sz="2000" dirty="0">
                <a:latin typeface="Times New Roman" panose="02020603050405020304" pitchFamily="18" charset="0"/>
                <a:cs typeface="Times New Roman" panose="02020603050405020304" pitchFamily="18" charset="0"/>
              </a:rPr>
              <a:t>In those days </a:t>
            </a:r>
            <a:r>
              <a:rPr lang="en-US" sz="2000" b="1" u="sng" dirty="0">
                <a:highlight>
                  <a:srgbClr val="FFFF00"/>
                </a:highlight>
                <a:latin typeface="Times New Roman" panose="02020603050405020304" pitchFamily="18" charset="0"/>
                <a:cs typeface="Times New Roman" panose="02020603050405020304" pitchFamily="18" charset="0"/>
              </a:rPr>
              <a:t>Jesus</a:t>
            </a:r>
            <a:r>
              <a:rPr lang="en-US" sz="2000" dirty="0">
                <a:latin typeface="Times New Roman" panose="02020603050405020304" pitchFamily="18" charset="0"/>
                <a:cs typeface="Times New Roman" panose="02020603050405020304" pitchFamily="18" charset="0"/>
              </a:rPr>
              <a:t> came from Nazareth in Galilee and was </a:t>
            </a:r>
            <a:r>
              <a:rPr lang="en-US" sz="2000" b="1" u="sng" dirty="0">
                <a:highlight>
                  <a:srgbClr val="FFFF00"/>
                </a:highlight>
                <a:latin typeface="Times New Roman" panose="02020603050405020304" pitchFamily="18" charset="0"/>
                <a:cs typeface="Times New Roman" panose="02020603050405020304" pitchFamily="18" charset="0"/>
              </a:rPr>
              <a:t>baptized by John </a:t>
            </a:r>
            <a:r>
              <a:rPr lang="en-US" sz="2000" dirty="0">
                <a:latin typeface="Times New Roman" panose="02020603050405020304" pitchFamily="18" charset="0"/>
                <a:cs typeface="Times New Roman" panose="02020603050405020304" pitchFamily="18" charset="0"/>
              </a:rPr>
              <a:t>in the Jordan. </a:t>
            </a:r>
            <a:r>
              <a:rPr lang="en-US" sz="2000" baseline="30000" dirty="0">
                <a:latin typeface="Times New Roman" panose="02020603050405020304" pitchFamily="18" charset="0"/>
                <a:cs typeface="Times New Roman" panose="02020603050405020304" pitchFamily="18" charset="0"/>
              </a:rPr>
              <a:t>10 </a:t>
            </a:r>
            <a:r>
              <a:rPr lang="en-US" sz="2000" dirty="0">
                <a:latin typeface="Times New Roman" panose="02020603050405020304" pitchFamily="18" charset="0"/>
                <a:cs typeface="Times New Roman" panose="02020603050405020304" pitchFamily="18" charset="0"/>
              </a:rPr>
              <a:t> Immediately </a:t>
            </a:r>
            <a:r>
              <a:rPr lang="en-US" sz="2000" b="1" u="sng" dirty="0">
                <a:highlight>
                  <a:srgbClr val="FFFF00"/>
                </a:highlight>
                <a:latin typeface="Times New Roman" panose="02020603050405020304" pitchFamily="18" charset="0"/>
                <a:cs typeface="Times New Roman" panose="02020603050405020304" pitchFamily="18" charset="0"/>
              </a:rPr>
              <a:t>coming up out of the water</a:t>
            </a:r>
            <a:r>
              <a:rPr lang="en-US" sz="2000" dirty="0">
                <a:latin typeface="Times New Roman" panose="02020603050405020304" pitchFamily="18" charset="0"/>
                <a:cs typeface="Times New Roman" panose="02020603050405020304" pitchFamily="18" charset="0"/>
              </a:rPr>
              <a:t>, He saw the heavens opening, and the </a:t>
            </a:r>
            <a:r>
              <a:rPr lang="en-US" sz="2000" b="1" u="sng" dirty="0">
                <a:highlight>
                  <a:srgbClr val="FFFF00"/>
                </a:highlight>
                <a:latin typeface="Times New Roman" panose="02020603050405020304" pitchFamily="18" charset="0"/>
                <a:cs typeface="Times New Roman" panose="02020603050405020304" pitchFamily="18" charset="0"/>
              </a:rPr>
              <a:t>Spirit like a dove descending upon Him</a:t>
            </a:r>
            <a:r>
              <a:rPr lang="en-US" sz="2000" dirty="0">
                <a:latin typeface="Times New Roman" panose="02020603050405020304" pitchFamily="18" charset="0"/>
                <a:cs typeface="Times New Roman" panose="02020603050405020304" pitchFamily="18" charset="0"/>
              </a:rPr>
              <a:t>; </a:t>
            </a:r>
            <a:r>
              <a:rPr lang="en-US" sz="2000" baseline="30000" dirty="0">
                <a:latin typeface="Times New Roman" panose="02020603050405020304" pitchFamily="18" charset="0"/>
                <a:cs typeface="Times New Roman" panose="02020603050405020304" pitchFamily="18" charset="0"/>
              </a:rPr>
              <a:t>11 </a:t>
            </a:r>
            <a:r>
              <a:rPr lang="en-US" sz="2000" dirty="0">
                <a:latin typeface="Times New Roman" panose="02020603050405020304" pitchFamily="18" charset="0"/>
                <a:cs typeface="Times New Roman" panose="02020603050405020304" pitchFamily="18" charset="0"/>
              </a:rPr>
              <a:t> and a voice came out of the heavens: "You are </a:t>
            </a:r>
            <a:r>
              <a:rPr lang="en-US" sz="2000" b="1" u="sng" dirty="0">
                <a:highlight>
                  <a:srgbClr val="FFFF00"/>
                </a:highlight>
                <a:latin typeface="Times New Roman" panose="02020603050405020304" pitchFamily="18" charset="0"/>
                <a:cs typeface="Times New Roman" panose="02020603050405020304" pitchFamily="18" charset="0"/>
              </a:rPr>
              <a:t>My beloved Son</a:t>
            </a:r>
            <a:r>
              <a:rPr lang="en-US" sz="2000" dirty="0">
                <a:latin typeface="Times New Roman" panose="02020603050405020304" pitchFamily="18" charset="0"/>
                <a:cs typeface="Times New Roman" panose="02020603050405020304" pitchFamily="18" charset="0"/>
              </a:rPr>
              <a:t>, in You I am well-pleased."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testimony:</a:t>
            </a: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Water – Baptismal water</a:t>
            </a: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Blood – Christ’s own blood shed on the cross          Fits the Old Testament Pattern for all priests</a:t>
            </a: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Holy Spirit received at baptism – anointing</a:t>
            </a: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Hebrews 9:11-12 </a:t>
            </a:r>
            <a:r>
              <a:rPr lang="en-US" sz="2000" dirty="0">
                <a:latin typeface="Times New Roman" panose="02020603050405020304" pitchFamily="18" charset="0"/>
                <a:cs typeface="Times New Roman" panose="02020603050405020304" pitchFamily="18" charset="0"/>
              </a:rPr>
              <a:t> But when </a:t>
            </a:r>
            <a:r>
              <a:rPr lang="en-US" sz="2000" b="1" u="sng" dirty="0">
                <a:highlight>
                  <a:srgbClr val="FFFF00"/>
                </a:highlight>
                <a:latin typeface="Times New Roman" panose="02020603050405020304" pitchFamily="18" charset="0"/>
                <a:cs typeface="Times New Roman" panose="02020603050405020304" pitchFamily="18" charset="0"/>
              </a:rPr>
              <a:t>Christ appeared </a:t>
            </a:r>
            <a:r>
              <a:rPr lang="en-US" sz="2000" b="1" i="1" u="sng" dirty="0">
                <a:highlight>
                  <a:srgbClr val="FFFF00"/>
                </a:highlight>
                <a:latin typeface="Times New Roman" panose="02020603050405020304" pitchFamily="18" charset="0"/>
                <a:cs typeface="Times New Roman" panose="02020603050405020304" pitchFamily="18" charset="0"/>
              </a:rPr>
              <a:t>as</a:t>
            </a:r>
            <a:r>
              <a:rPr lang="en-US" sz="2000" b="1" u="sng" dirty="0">
                <a:highlight>
                  <a:srgbClr val="FFFF00"/>
                </a:highlight>
                <a:latin typeface="Times New Roman" panose="02020603050405020304" pitchFamily="18" charset="0"/>
                <a:cs typeface="Times New Roman" panose="02020603050405020304" pitchFamily="18" charset="0"/>
              </a:rPr>
              <a:t> a high priest </a:t>
            </a:r>
            <a:r>
              <a:rPr lang="en-US" sz="2000" dirty="0">
                <a:latin typeface="Times New Roman" panose="02020603050405020304" pitchFamily="18" charset="0"/>
                <a:cs typeface="Times New Roman" panose="02020603050405020304" pitchFamily="18" charset="0"/>
              </a:rPr>
              <a:t>of the good things to come, </a:t>
            </a:r>
            <a:r>
              <a:rPr lang="en-US" sz="2000" i="1" dirty="0">
                <a:latin typeface="Times New Roman" panose="02020603050405020304" pitchFamily="18" charset="0"/>
                <a:cs typeface="Times New Roman" panose="02020603050405020304" pitchFamily="18" charset="0"/>
              </a:rPr>
              <a:t>He entered</a:t>
            </a:r>
            <a:r>
              <a:rPr lang="en-US" sz="2000" dirty="0">
                <a:latin typeface="Times New Roman" panose="02020603050405020304" pitchFamily="18" charset="0"/>
                <a:cs typeface="Times New Roman" panose="02020603050405020304" pitchFamily="18" charset="0"/>
              </a:rPr>
              <a:t> through the greater and more perfect tabernacle, not made with hands, that is to say, not of this creation (Hebrews 9:24 – Heaven); </a:t>
            </a:r>
            <a:r>
              <a:rPr lang="en-US" sz="2000" baseline="30000" dirty="0">
                <a:latin typeface="Times New Roman" panose="02020603050405020304" pitchFamily="18" charset="0"/>
                <a:cs typeface="Times New Roman" panose="02020603050405020304" pitchFamily="18" charset="0"/>
              </a:rPr>
              <a:t>12 </a:t>
            </a:r>
            <a:r>
              <a:rPr lang="en-US" sz="2000" dirty="0">
                <a:latin typeface="Times New Roman" panose="02020603050405020304" pitchFamily="18" charset="0"/>
                <a:cs typeface="Times New Roman" panose="02020603050405020304" pitchFamily="18" charset="0"/>
              </a:rPr>
              <a:t> …. </a:t>
            </a:r>
            <a:r>
              <a:rPr lang="en-US" sz="2000" b="1" u="sng" dirty="0">
                <a:highlight>
                  <a:srgbClr val="FFFF00"/>
                </a:highlight>
                <a:latin typeface="Times New Roman" panose="02020603050405020304" pitchFamily="18" charset="0"/>
                <a:cs typeface="Times New Roman" panose="02020603050405020304" pitchFamily="18" charset="0"/>
              </a:rPr>
              <a:t>through His own blood</a:t>
            </a:r>
            <a:r>
              <a:rPr lang="en-US" sz="2000" dirty="0">
                <a:latin typeface="Times New Roman" panose="02020603050405020304" pitchFamily="18" charset="0"/>
                <a:cs typeface="Times New Roman" panose="02020603050405020304" pitchFamily="18" charset="0"/>
              </a:rPr>
              <a:t>, He entered the holy place </a:t>
            </a:r>
            <a:r>
              <a:rPr lang="en-US" sz="2000" b="1" u="sng" dirty="0">
                <a:highlight>
                  <a:srgbClr val="FFFF00"/>
                </a:highlight>
                <a:latin typeface="Times New Roman" panose="02020603050405020304" pitchFamily="18" charset="0"/>
                <a:cs typeface="Times New Roman" panose="02020603050405020304" pitchFamily="18" charset="0"/>
              </a:rPr>
              <a:t>once for all</a:t>
            </a:r>
            <a:r>
              <a:rPr lang="en-US" sz="2000" dirty="0">
                <a:latin typeface="Times New Roman" panose="02020603050405020304" pitchFamily="18" charset="0"/>
                <a:cs typeface="Times New Roman" panose="02020603050405020304" pitchFamily="18" charset="0"/>
              </a:rPr>
              <a:t>, having obtained </a:t>
            </a:r>
            <a:r>
              <a:rPr lang="en-US" sz="2000" b="1" u="sng" dirty="0">
                <a:highlight>
                  <a:srgbClr val="FFFF00"/>
                </a:highlight>
                <a:latin typeface="Times New Roman" panose="02020603050405020304" pitchFamily="18" charset="0"/>
                <a:cs typeface="Times New Roman" panose="02020603050405020304" pitchFamily="18" charset="0"/>
              </a:rPr>
              <a:t>eternal redemption</a:t>
            </a:r>
            <a:r>
              <a:rPr lang="en-US" sz="20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
        <p:nvSpPr>
          <p:cNvPr id="2" name="Right Brace 1">
            <a:extLst>
              <a:ext uri="{FF2B5EF4-FFF2-40B4-BE49-F238E27FC236}">
                <a16:creationId xmlns:a16="http://schemas.microsoft.com/office/drawing/2014/main" id="{BACFF713-C0F6-4A48-5B23-29BF0112598C}"/>
              </a:ext>
            </a:extLst>
          </p:cNvPr>
          <p:cNvSpPr/>
          <p:nvPr/>
        </p:nvSpPr>
        <p:spPr>
          <a:xfrm>
            <a:off x="5498356" y="4159623"/>
            <a:ext cx="424329" cy="1033929"/>
          </a:xfrm>
          <a:prstGeom prst="rightBrace">
            <a:avLst/>
          </a:prstGeom>
          <a:no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271181447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Sanctification of Sin through the Blood</a:t>
            </a:r>
          </a:p>
          <a:p>
            <a:pPr marL="2286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Old Law</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rophetic figure (shadow) of the New Covenant realities. Colossians 2:17; Hebrews 10:1 </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tutor to lead us to Christ. Galatians 3:24</a:t>
            </a:r>
          </a:p>
          <a:p>
            <a:pPr marL="2286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the Old Law</a:t>
            </a:r>
          </a:p>
          <a:p>
            <a:pPr marL="5143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slowly reveals His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promise of eternal life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introduces us to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His plan of salvation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5143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Under the Law of Moses, God ordained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purification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through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animal sacrifices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shedding of blood</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97155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shedding of blood was God’s way of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purifying His people</a:t>
            </a:r>
          </a:p>
          <a:p>
            <a:pPr marL="971550" lvl="1" indent="-285750">
              <a:buFont typeface="Arial" panose="020B0604020202020204" pitchFamily="34" charset="0"/>
              <a:buChar char="•"/>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Animal blood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could not take away the sins of the people forever. </a:t>
            </a:r>
          </a:p>
          <a:p>
            <a:pPr marL="971550" lvl="1" indent="-28575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they did provide for a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temporary or provisional sanctification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514350" indent="-28575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Prophetic figures of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Christ’s perfect sacrifice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that does take away sins forever.</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78868"/>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40180036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871149"/>
            <a:ext cx="11644370" cy="5940088"/>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Old Law reveals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atones for sin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by virtue of the life that is in the blood. </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Leviticus 17:11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life</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the flesh 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the 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I have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given it to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on the altar to make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atonement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your souls; for it 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blood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by reason of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life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that makes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atonement</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ea typeface="Calibri" panose="020F0502020204030204" pitchFamily="34" charset="0"/>
                <a:cs typeface="Times New Roman" panose="02020603050405020304" pitchFamily="18" charset="0"/>
              </a:rPr>
              <a:t>Atonement: </a:t>
            </a:r>
            <a:r>
              <a:rPr lang="en-US" sz="2400" dirty="0">
                <a:latin typeface="Times New Roman" panose="02020603050405020304" pitchFamily="18" charset="0"/>
                <a:ea typeface="Calibri" panose="020F0502020204030204" pitchFamily="34" charset="0"/>
                <a:cs typeface="Times New Roman" panose="02020603050405020304" pitchFamily="18" charset="0"/>
              </a:rPr>
              <a:t>Only in Old Law – Hebrew word </a:t>
            </a:r>
            <a:r>
              <a:rPr lang="en-US" sz="2400" b="1" i="1" dirty="0">
                <a:latin typeface="Times New Roman" panose="02020603050405020304" pitchFamily="18" charset="0"/>
                <a:ea typeface="Calibri" panose="020F0502020204030204" pitchFamily="34" charset="0"/>
                <a:cs typeface="Times New Roman" panose="02020603050405020304" pitchFamily="18" charset="0"/>
              </a:rPr>
              <a:t>kaphar</a:t>
            </a:r>
            <a:r>
              <a:rPr lang="en-US" sz="2400" dirty="0">
                <a:latin typeface="Times New Roman" panose="02020603050405020304" pitchFamily="18" charset="0"/>
                <a:ea typeface="Calibri" panose="020F0502020204030204" pitchFamily="34" charset="0"/>
                <a:cs typeface="Times New Roman" panose="02020603050405020304" pitchFamily="18" charset="0"/>
              </a:rPr>
              <a:t> meaning to make </a:t>
            </a:r>
            <a:r>
              <a:rPr lang="en-US" sz="2400" b="1" dirty="0">
                <a:latin typeface="Times New Roman" panose="02020603050405020304" pitchFamily="18" charset="0"/>
                <a:ea typeface="Calibri" panose="020F0502020204030204" pitchFamily="34" charset="0"/>
                <a:cs typeface="Times New Roman" panose="02020603050405020304" pitchFamily="18" charset="0"/>
              </a:rPr>
              <a:t>propitiation - </a:t>
            </a:r>
            <a:r>
              <a:rPr lang="en-US" sz="2400" dirty="0">
                <a:latin typeface="Times New Roman" panose="02020603050405020304" pitchFamily="18" charset="0"/>
                <a:cs typeface="Times New Roman" panose="02020603050405020304" pitchFamily="18" charset="0"/>
              </a:rPr>
              <a:t>to </a:t>
            </a:r>
            <a:r>
              <a:rPr lang="en-US" sz="2400" b="1" u="sng" dirty="0">
                <a:highlight>
                  <a:srgbClr val="FFFF00"/>
                </a:highlight>
                <a:latin typeface="Times New Roman" panose="02020603050405020304" pitchFamily="18" charset="0"/>
                <a:cs typeface="Times New Roman" panose="02020603050405020304" pitchFamily="18" charset="0"/>
              </a:rPr>
              <a:t>turn away anger </a:t>
            </a:r>
            <a:r>
              <a:rPr lang="en-US" sz="2400" dirty="0">
                <a:latin typeface="Times New Roman" panose="02020603050405020304" pitchFamily="18" charset="0"/>
                <a:cs typeface="Times New Roman" panose="02020603050405020304" pitchFamily="18" charset="0"/>
              </a:rPr>
              <a:t>by the offering of an </a:t>
            </a:r>
            <a:r>
              <a:rPr lang="en-US" sz="2400" b="1" u="sng" dirty="0">
                <a:highlight>
                  <a:srgbClr val="FFFF00"/>
                </a:highlight>
                <a:latin typeface="Times New Roman" panose="02020603050405020304" pitchFamily="18" charset="0"/>
                <a:cs typeface="Times New Roman" panose="02020603050405020304" pitchFamily="18" charset="0"/>
              </a:rPr>
              <a:t>appeasement</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by which an anger, demand, or requirement is </a:t>
            </a:r>
            <a:r>
              <a:rPr lang="en-US" sz="2400" b="1" u="sng" dirty="0">
                <a:highlight>
                  <a:srgbClr val="FFFF00"/>
                </a:highlight>
                <a:latin typeface="Times New Roman" panose="02020603050405020304" pitchFamily="18" charset="0"/>
                <a:cs typeface="Times New Roman" panose="02020603050405020304" pitchFamily="18" charset="0"/>
              </a:rPr>
              <a:t>satisfied</a:t>
            </a:r>
            <a:r>
              <a:rPr lang="en-US" sz="2400" dirty="0">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Satisfies the demands of law and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Appeases God’s anger.</a:t>
            </a:r>
          </a:p>
          <a:p>
            <a:pPr marL="3429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Carries the sense of purification and forgiveness</a:t>
            </a:r>
            <a:endParaRPr lang="en-US" sz="2400" dirty="0">
              <a:latin typeface="Times New Roman" panose="02020603050405020304" pitchFamily="18" charset="0"/>
              <a:cs typeface="Times New Roman" panose="02020603050405020304" pitchFamily="18" charset="0"/>
            </a:endParaRP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Leviticus 16:30 </a:t>
            </a:r>
            <a:r>
              <a:rPr lang="en-US" sz="2400" dirty="0">
                <a:latin typeface="Times New Roman" panose="02020603050405020304" pitchFamily="18" charset="0"/>
                <a:cs typeface="Times New Roman" panose="02020603050405020304" pitchFamily="18" charset="0"/>
              </a:rPr>
              <a:t> (Day of Atonement) for it is on this day that </a:t>
            </a:r>
            <a:r>
              <a:rPr lang="en-US" sz="2400" b="1" u="sng" dirty="0">
                <a:highlight>
                  <a:srgbClr val="FFFF00"/>
                </a:highlight>
                <a:latin typeface="Times New Roman" panose="02020603050405020304" pitchFamily="18" charset="0"/>
                <a:cs typeface="Times New Roman" panose="02020603050405020304" pitchFamily="18" charset="0"/>
              </a:rPr>
              <a:t>atonement</a:t>
            </a:r>
            <a:r>
              <a:rPr lang="en-US" sz="2400" dirty="0">
                <a:latin typeface="Times New Roman" panose="02020603050405020304" pitchFamily="18" charset="0"/>
                <a:cs typeface="Times New Roman" panose="02020603050405020304" pitchFamily="18" charset="0"/>
              </a:rPr>
              <a:t> shall be made for you </a:t>
            </a:r>
            <a:r>
              <a:rPr lang="en-US" sz="2400" b="1" u="sng" dirty="0">
                <a:highlight>
                  <a:srgbClr val="FFFF00"/>
                </a:highlight>
                <a:latin typeface="Times New Roman" panose="02020603050405020304" pitchFamily="18" charset="0"/>
                <a:cs typeface="Times New Roman" panose="02020603050405020304" pitchFamily="18" charset="0"/>
              </a:rPr>
              <a:t>to cleanse you</a:t>
            </a:r>
            <a:r>
              <a:rPr lang="en-US" sz="2400" dirty="0">
                <a:latin typeface="Times New Roman" panose="02020603050405020304" pitchFamily="18" charset="0"/>
                <a:cs typeface="Times New Roman" panose="02020603050405020304" pitchFamily="18" charset="0"/>
              </a:rPr>
              <a:t>; you will be </a:t>
            </a:r>
            <a:r>
              <a:rPr lang="en-US" sz="2400" b="1" u="sng" dirty="0">
                <a:highlight>
                  <a:srgbClr val="FFFF00"/>
                </a:highlight>
                <a:latin typeface="Times New Roman" panose="02020603050405020304" pitchFamily="18" charset="0"/>
                <a:cs typeface="Times New Roman" panose="02020603050405020304" pitchFamily="18" charset="0"/>
              </a:rPr>
              <a:t>clean from all your sins</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before the </a:t>
            </a:r>
            <a:r>
              <a:rPr lang="en-US" sz="2400" cap="small" dirty="0">
                <a:effectLst/>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003F69DD-6CF8-2C7A-EF91-825080747161}"/>
              </a:ext>
            </a:extLst>
          </p:cNvPr>
          <p:cNvSpPr txBox="1"/>
          <p:nvPr/>
        </p:nvSpPr>
        <p:spPr>
          <a:xfrm>
            <a:off x="825278" y="78868"/>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04412671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14050" y="1098255"/>
            <a:ext cx="11644370" cy="4893647"/>
          </a:xfrm>
          <a:prstGeom prst="rect">
            <a:avLst/>
          </a:prstGeom>
          <a:noFill/>
        </p:spPr>
        <p:txBody>
          <a:bodyPr wrap="square" rtlCol="0">
            <a:spAutoFit/>
          </a:bodyPr>
          <a:lstStyle/>
          <a:p>
            <a:pPr marL="22860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The New Covenant affirms blood atones for sin – eternal atonement through perfect blood of Jesus Christ</a:t>
            </a:r>
          </a:p>
          <a:p>
            <a:pPr marL="22860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Hebrews 9:22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according to the Law (Leviticus 17:11),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one may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almost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say,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all things are cleansed with blood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without shedding of blood</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there is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no forgiveness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Romans 3:24-25 </a:t>
            </a:r>
            <a:r>
              <a:rPr lang="en-US" sz="2400" dirty="0">
                <a:latin typeface="Times New Roman" panose="02020603050405020304" pitchFamily="18" charset="0"/>
                <a:cs typeface="Times New Roman" panose="02020603050405020304" pitchFamily="18" charset="0"/>
              </a:rPr>
              <a:t> being </a:t>
            </a:r>
            <a:r>
              <a:rPr lang="en-US" sz="2400" b="1" u="sng" dirty="0">
                <a:highlight>
                  <a:srgbClr val="FFFF00"/>
                </a:highlight>
                <a:latin typeface="Times New Roman" panose="02020603050405020304" pitchFamily="18" charset="0"/>
                <a:cs typeface="Times New Roman" panose="02020603050405020304" pitchFamily="18" charset="0"/>
              </a:rPr>
              <a:t>justified as a gift by His grace </a:t>
            </a:r>
            <a:r>
              <a:rPr lang="en-US" sz="2400" dirty="0">
                <a:latin typeface="Times New Roman" panose="02020603050405020304" pitchFamily="18" charset="0"/>
                <a:cs typeface="Times New Roman" panose="02020603050405020304" pitchFamily="18" charset="0"/>
              </a:rPr>
              <a:t>through the redemption which is in </a:t>
            </a:r>
            <a:r>
              <a:rPr lang="en-US" sz="2400" b="1" u="sng" dirty="0">
                <a:highlight>
                  <a:srgbClr val="FFFF00"/>
                </a:highlight>
                <a:latin typeface="Times New Roman" panose="02020603050405020304" pitchFamily="18" charset="0"/>
                <a:cs typeface="Times New Roman" panose="02020603050405020304" pitchFamily="18" charset="0"/>
              </a:rPr>
              <a:t>Christ Jesus</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25 </a:t>
            </a:r>
            <a:r>
              <a:rPr lang="en-US" sz="2400" dirty="0">
                <a:latin typeface="Times New Roman" panose="02020603050405020304" pitchFamily="18" charset="0"/>
                <a:cs typeface="Times New Roman" panose="02020603050405020304" pitchFamily="18" charset="0"/>
              </a:rPr>
              <a:t> whom God displayed publicly as a </a:t>
            </a:r>
            <a:r>
              <a:rPr lang="en-US" sz="2400" b="1" u="sng" dirty="0">
                <a:highlight>
                  <a:srgbClr val="FFFF00"/>
                </a:highlight>
                <a:latin typeface="Times New Roman" panose="02020603050405020304" pitchFamily="18" charset="0"/>
                <a:cs typeface="Times New Roman" panose="02020603050405020304" pitchFamily="18" charset="0"/>
              </a:rPr>
              <a:t>propitiation</a:t>
            </a:r>
            <a:r>
              <a:rPr lang="en-US" sz="2400" dirty="0">
                <a:latin typeface="Times New Roman" panose="02020603050405020304" pitchFamily="18" charset="0"/>
                <a:cs typeface="Times New Roman" panose="02020603050405020304" pitchFamily="18" charset="0"/>
              </a:rPr>
              <a:t> (atonement) in </a:t>
            </a:r>
            <a:r>
              <a:rPr lang="en-US" sz="2400" b="1" u="sng" dirty="0">
                <a:highlight>
                  <a:srgbClr val="FFFF00"/>
                </a:highlight>
                <a:latin typeface="Times New Roman" panose="02020603050405020304" pitchFamily="18" charset="0"/>
                <a:cs typeface="Times New Roman" panose="02020603050405020304" pitchFamily="18" charset="0"/>
              </a:rPr>
              <a:t>His blood</a:t>
            </a:r>
            <a:r>
              <a:rPr lang="en-US" sz="2400" dirty="0">
                <a:latin typeface="Times New Roman" panose="02020603050405020304" pitchFamily="18" charset="0"/>
                <a:cs typeface="Times New Roman" panose="02020603050405020304" pitchFamily="18" charset="0"/>
              </a:rPr>
              <a:t>…</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ea typeface="Calibri" panose="020F0502020204030204" pitchFamily="34" charset="0"/>
                <a:cs typeface="Times New Roman" panose="02020603050405020304" pitchFamily="18" charset="0"/>
              </a:rPr>
              <a:t>Propitiation:</a:t>
            </a:r>
            <a:r>
              <a:rPr lang="en-US" sz="2400" dirty="0">
                <a:latin typeface="Times New Roman" panose="02020603050405020304" pitchFamily="18" charset="0"/>
                <a:ea typeface="Calibri" panose="020F0502020204030204" pitchFamily="34" charset="0"/>
                <a:cs typeface="Times New Roman" panose="02020603050405020304" pitchFamily="18" charset="0"/>
              </a:rPr>
              <a:t> New Covenant – Greek word </a:t>
            </a:r>
            <a:r>
              <a:rPr lang="en-US" sz="2400" i="1" dirty="0">
                <a:highlight>
                  <a:srgbClr val="FFFF00"/>
                </a:highlight>
                <a:latin typeface="Times New Roman" panose="02020603050405020304" pitchFamily="18" charset="0"/>
                <a:cs typeface="Times New Roman" panose="02020603050405020304" pitchFamily="18" charset="0"/>
              </a:rPr>
              <a:t>hilastêrios</a:t>
            </a:r>
            <a:r>
              <a:rPr lang="en-US" sz="2400" i="1" dirty="0">
                <a:latin typeface="Times New Roman" panose="02020603050405020304" pitchFamily="18" charset="0"/>
                <a:cs typeface="Times New Roman" panose="02020603050405020304" pitchFamily="18" charset="0"/>
              </a:rPr>
              <a:t> </a:t>
            </a:r>
          </a:p>
          <a:p>
            <a:pPr marL="5715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to </a:t>
            </a:r>
            <a:r>
              <a:rPr lang="en-US" sz="2400" b="1" u="sng" dirty="0">
                <a:latin typeface="Times New Roman" panose="02020603050405020304" pitchFamily="18" charset="0"/>
                <a:cs typeface="Times New Roman" panose="02020603050405020304" pitchFamily="18" charset="0"/>
              </a:rPr>
              <a:t>turn away anger </a:t>
            </a:r>
          </a:p>
          <a:p>
            <a:pPr marL="5715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he offering an </a:t>
            </a:r>
            <a:r>
              <a:rPr lang="en-US" sz="2400" b="1" u="sng" dirty="0">
                <a:latin typeface="Times New Roman" panose="02020603050405020304" pitchFamily="18" charset="0"/>
                <a:cs typeface="Times New Roman" panose="02020603050405020304" pitchFamily="18" charset="0"/>
              </a:rPr>
              <a:t>appeasement </a:t>
            </a:r>
            <a:r>
              <a:rPr lang="en-US" sz="2400" dirty="0">
                <a:latin typeface="Times New Roman" panose="02020603050405020304" pitchFamily="18" charset="0"/>
                <a:cs typeface="Times New Roman" panose="02020603050405020304" pitchFamily="18" charset="0"/>
              </a:rPr>
              <a:t>by which a demand or requirement is </a:t>
            </a:r>
            <a:r>
              <a:rPr lang="en-US" sz="2400" b="1" u="sng" dirty="0">
                <a:latin typeface="Times New Roman" panose="02020603050405020304" pitchFamily="18" charset="0"/>
                <a:cs typeface="Times New Roman" panose="02020603050405020304" pitchFamily="18" charset="0"/>
              </a:rPr>
              <a:t>satisfied</a:t>
            </a: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10FE687F-F3EF-4E77-707E-02BEC6C057DD}"/>
              </a:ext>
            </a:extLst>
          </p:cNvPr>
          <p:cNvSpPr txBox="1"/>
          <p:nvPr/>
        </p:nvSpPr>
        <p:spPr>
          <a:xfrm>
            <a:off x="825278" y="78868"/>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605322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221129" y="948627"/>
            <a:ext cx="11474824" cy="5262979"/>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From that point forward, God began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unfolding His plan of salvation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according to</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His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promised gift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of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eternal life </a:t>
            </a:r>
            <a:endParaRPr lang="en-US" sz="28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promise God formed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before time began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began His work of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reconciling man back to Himself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according to </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predetermined plan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formed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before time eternal began</a:t>
            </a: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would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remove man’s sins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that caused man’s </a:t>
            </a:r>
            <a:r>
              <a:rPr lang="en-US" sz="2800" b="1" u="sng" dirty="0">
                <a:latin typeface="Times New Roman" panose="02020603050405020304" pitchFamily="18" charset="0"/>
                <a:ea typeface="Times New Roman" panose="02020603050405020304" pitchFamily="18" charset="0"/>
                <a:cs typeface="Times New Roman" panose="02020603050405020304" pitchFamily="18" charset="0"/>
              </a:rPr>
              <a:t>separation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from God</a:t>
            </a: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would restore His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union with man</a:t>
            </a:r>
            <a:endParaRPr lang="en-US" sz="28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would once again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dwell with His beloved sons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sons would in turn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dwell with their God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and </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sons would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once again live in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paradise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211993735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40088"/>
          </a:xfrm>
          <a:prstGeom prst="rect">
            <a:avLst/>
          </a:prstGeom>
          <a:noFill/>
        </p:spPr>
        <p:txBody>
          <a:bodyPr wrap="square" rtlCol="0">
            <a:spAutoFit/>
          </a:bodyPr>
          <a:lstStyle/>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Hebrews 9:23</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Therefore it was necessary for </a:t>
            </a:r>
            <a:r>
              <a:rPr lang="en-US" sz="2400" b="1" u="sng" dirty="0">
                <a:highlight>
                  <a:srgbClr val="FFFF00"/>
                </a:highlight>
                <a:latin typeface="Times New Roman" panose="02020603050405020304" pitchFamily="18" charset="0"/>
                <a:cs typeface="Times New Roman" panose="02020603050405020304" pitchFamily="18" charset="0"/>
              </a:rPr>
              <a:t>the copies of the things in the heavens</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(Old Law Tabernacle) to be </a:t>
            </a:r>
            <a:r>
              <a:rPr lang="en-US" sz="2400" b="1" u="sng" dirty="0">
                <a:highlight>
                  <a:srgbClr val="FFFF00"/>
                </a:highlight>
                <a:latin typeface="Times New Roman" panose="02020603050405020304" pitchFamily="18" charset="0"/>
                <a:cs typeface="Times New Roman" panose="02020603050405020304" pitchFamily="18" charset="0"/>
              </a:rPr>
              <a:t>cleansed with these </a:t>
            </a:r>
            <a:r>
              <a:rPr lang="en-US" sz="2400" dirty="0">
                <a:latin typeface="Times New Roman" panose="02020603050405020304" pitchFamily="18" charset="0"/>
                <a:cs typeface="Times New Roman" panose="02020603050405020304" pitchFamily="18" charset="0"/>
              </a:rPr>
              <a:t>(animal blood), but the </a:t>
            </a:r>
            <a:r>
              <a:rPr lang="en-US" sz="2400" b="1" u="sng" dirty="0">
                <a:highlight>
                  <a:srgbClr val="FFFF00"/>
                </a:highlight>
                <a:latin typeface="Times New Roman" panose="02020603050405020304" pitchFamily="18" charset="0"/>
                <a:cs typeface="Times New Roman" panose="02020603050405020304" pitchFamily="18" charset="0"/>
              </a:rPr>
              <a:t>heavenly things themselves </a:t>
            </a:r>
            <a:r>
              <a:rPr lang="en-US" sz="2400" dirty="0">
                <a:latin typeface="Times New Roman" panose="02020603050405020304" pitchFamily="18" charset="0"/>
                <a:cs typeface="Times New Roman" panose="02020603050405020304" pitchFamily="18" charset="0"/>
              </a:rPr>
              <a:t>(Church and Heaven) with </a:t>
            </a:r>
            <a:r>
              <a:rPr lang="en-US" sz="2400" b="1" u="sng" dirty="0">
                <a:highlight>
                  <a:srgbClr val="FFFF00"/>
                </a:highlight>
                <a:latin typeface="Times New Roman" panose="02020603050405020304" pitchFamily="18" charset="0"/>
                <a:cs typeface="Times New Roman" panose="02020603050405020304" pitchFamily="18" charset="0"/>
              </a:rPr>
              <a:t>better sacrifices than these </a:t>
            </a:r>
            <a:r>
              <a:rPr lang="en-US" sz="2400" dirty="0">
                <a:latin typeface="Times New Roman" panose="02020603050405020304" pitchFamily="18" charset="0"/>
                <a:cs typeface="Times New Roman" panose="02020603050405020304" pitchFamily="18" charset="0"/>
              </a:rPr>
              <a:t>(Christ’s blood)</a:t>
            </a:r>
            <a:br>
              <a:rPr lang="en-US" sz="2400" dirty="0">
                <a:latin typeface="Times New Roman" panose="02020603050405020304" pitchFamily="18"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Hebrews 10:19-22</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Therefore, brethren, since we have confidence to </a:t>
            </a:r>
            <a:r>
              <a:rPr lang="en-US" sz="2400" b="1" u="sng" dirty="0">
                <a:highlight>
                  <a:srgbClr val="FFFF00"/>
                </a:highlight>
                <a:latin typeface="Times New Roman" panose="02020603050405020304" pitchFamily="18" charset="0"/>
                <a:cs typeface="Times New Roman" panose="02020603050405020304" pitchFamily="18" charset="0"/>
              </a:rPr>
              <a:t>enter the holy place </a:t>
            </a:r>
            <a:r>
              <a:rPr lang="en-US" sz="2400" dirty="0">
                <a:latin typeface="Times New Roman" panose="02020603050405020304" pitchFamily="18" charset="0"/>
                <a:cs typeface="Times New Roman" panose="02020603050405020304" pitchFamily="18" charset="0"/>
              </a:rPr>
              <a:t>(Heaven) by the </a:t>
            </a:r>
            <a:r>
              <a:rPr lang="en-US" sz="2400" b="1" u="sng" dirty="0">
                <a:highlight>
                  <a:srgbClr val="FFFF00"/>
                </a:highlight>
                <a:latin typeface="Times New Roman" panose="02020603050405020304" pitchFamily="18" charset="0"/>
                <a:cs typeface="Times New Roman" panose="02020603050405020304" pitchFamily="18" charset="0"/>
              </a:rPr>
              <a:t>blood of Jesus</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21 </a:t>
            </a:r>
            <a:r>
              <a:rPr lang="en-US" sz="2400" dirty="0">
                <a:latin typeface="Times New Roman" panose="02020603050405020304" pitchFamily="18" charset="0"/>
                <a:cs typeface="Times New Roman" panose="02020603050405020304" pitchFamily="18" charset="0"/>
              </a:rPr>
              <a:t> and since </a:t>
            </a:r>
            <a:r>
              <a:rPr lang="en-US" sz="2400" i="1" dirty="0">
                <a:latin typeface="Times New Roman" panose="02020603050405020304" pitchFamily="18" charset="0"/>
                <a:cs typeface="Times New Roman" panose="02020603050405020304" pitchFamily="18" charset="0"/>
              </a:rPr>
              <a:t>we have</a:t>
            </a:r>
            <a:r>
              <a:rPr lang="en-US" sz="2400" dirty="0">
                <a:latin typeface="Times New Roman" panose="02020603050405020304" pitchFamily="18" charset="0"/>
                <a:cs typeface="Times New Roman" panose="02020603050405020304" pitchFamily="18" charset="0"/>
              </a:rPr>
              <a:t> a </a:t>
            </a:r>
            <a:r>
              <a:rPr lang="en-US" sz="2400" b="1" u="sng" dirty="0">
                <a:highlight>
                  <a:srgbClr val="FFFF00"/>
                </a:highlight>
                <a:latin typeface="Times New Roman" panose="02020603050405020304" pitchFamily="18" charset="0"/>
                <a:cs typeface="Times New Roman" panose="02020603050405020304" pitchFamily="18" charset="0"/>
              </a:rPr>
              <a:t>great priest </a:t>
            </a:r>
            <a:r>
              <a:rPr lang="en-US" sz="2400" dirty="0">
                <a:latin typeface="Times New Roman" panose="02020603050405020304" pitchFamily="18" charset="0"/>
                <a:cs typeface="Times New Roman" panose="02020603050405020304" pitchFamily="18" charset="0"/>
              </a:rPr>
              <a:t>over the </a:t>
            </a:r>
            <a:r>
              <a:rPr lang="en-US" sz="2400" b="1" u="sng" dirty="0">
                <a:highlight>
                  <a:srgbClr val="FFFF00"/>
                </a:highlight>
                <a:latin typeface="Times New Roman" panose="02020603050405020304" pitchFamily="18" charset="0"/>
                <a:cs typeface="Times New Roman" panose="02020603050405020304" pitchFamily="18" charset="0"/>
              </a:rPr>
              <a:t>house of God</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(church) </a:t>
            </a:r>
            <a:r>
              <a:rPr lang="en-US" sz="2400" baseline="30000" dirty="0">
                <a:latin typeface="Times New Roman" panose="02020603050405020304" pitchFamily="18" charset="0"/>
                <a:cs typeface="Times New Roman" panose="02020603050405020304" pitchFamily="18" charset="0"/>
              </a:rPr>
              <a:t>22 </a:t>
            </a:r>
            <a:r>
              <a:rPr lang="en-US" sz="2400" dirty="0">
                <a:latin typeface="Times New Roman" panose="02020603050405020304" pitchFamily="18" charset="0"/>
                <a:cs typeface="Times New Roman" panose="02020603050405020304" pitchFamily="18" charset="0"/>
              </a:rPr>
              <a:t> let us draw near … having our </a:t>
            </a:r>
            <a:r>
              <a:rPr lang="en-US" sz="2400" b="1" u="sng" dirty="0">
                <a:highlight>
                  <a:srgbClr val="FFFF00"/>
                </a:highlight>
                <a:latin typeface="Times New Roman" panose="02020603050405020304" pitchFamily="18" charset="0"/>
                <a:cs typeface="Times New Roman" panose="02020603050405020304" pitchFamily="18" charset="0"/>
              </a:rPr>
              <a:t>hearts sprinkled </a:t>
            </a:r>
            <a:r>
              <a:rPr lang="en-US" sz="2400" b="1" i="1" u="sng" dirty="0">
                <a:highlight>
                  <a:srgbClr val="FFFF00"/>
                </a:highlight>
                <a:latin typeface="Times New Roman" panose="02020603050405020304" pitchFamily="18" charset="0"/>
                <a:cs typeface="Times New Roman" panose="02020603050405020304" pitchFamily="18" charset="0"/>
              </a:rPr>
              <a:t>clean</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(blood of Christ) from an evil conscience and our bodies </a:t>
            </a:r>
            <a:r>
              <a:rPr lang="en-US" sz="2400" b="1" u="sng" dirty="0">
                <a:highlight>
                  <a:srgbClr val="FFFF00"/>
                </a:highlight>
                <a:latin typeface="Times New Roman" panose="02020603050405020304" pitchFamily="18" charset="0"/>
                <a:cs typeface="Times New Roman" panose="02020603050405020304" pitchFamily="18" charset="0"/>
              </a:rPr>
              <a:t>washed with pure water</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(baptism)</a:t>
            </a:r>
          </a:p>
          <a:p>
            <a:pPr marL="22860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latin typeface="Times New Roman" panose="02020603050405020304" pitchFamily="18" charset="0"/>
                <a:ea typeface="Calibri" panose="020F0502020204030204" pitchFamily="34" charset="0"/>
                <a:cs typeface="Times New Roman" panose="02020603050405020304" pitchFamily="18" charset="0"/>
              </a:rPr>
              <a:t>Therefore, the Hebrew writer affirms:</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The cleansing and atoning power of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Jesus Christ’s shed blood</a:t>
            </a:r>
            <a:r>
              <a:rPr lang="en-US" sz="2400" dirty="0">
                <a:latin typeface="Times New Roman" panose="02020603050405020304" pitchFamily="18" charset="0"/>
                <a:ea typeface="Calibri" panose="020F0502020204030204" pitchFamily="34" charset="0"/>
                <a:cs typeface="Times New Roman" panose="02020603050405020304" pitchFamily="18" charset="0"/>
              </a:rPr>
              <a:t>, and </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cleansing baptismal waters </a:t>
            </a:r>
            <a:r>
              <a:rPr lang="en-US" sz="2400" dirty="0">
                <a:latin typeface="Times New Roman" panose="02020603050405020304" pitchFamily="18" charset="0"/>
                <a:ea typeface="Calibri" panose="020F0502020204030204" pitchFamily="34" charset="0"/>
                <a:cs typeface="Times New Roman" panose="02020603050405020304" pitchFamily="18" charset="0"/>
              </a:rPr>
              <a:t>that always accompany the atoning blood of the sacrifice </a:t>
            </a:r>
          </a:p>
          <a:p>
            <a:pPr marL="571500" indent="-342900">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Examples of Old Testament purification through water and blood</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93476337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latin typeface="Times New Roman" panose="02020603050405020304" pitchFamily="18" charset="0"/>
                <a:cs typeface="Times New Roman" panose="02020603050405020304" pitchFamily="18" charset="0"/>
              </a:rPr>
              <a:t>The Passover: </a:t>
            </a:r>
            <a:r>
              <a:rPr lang="en-US" sz="2000" dirty="0">
                <a:latin typeface="Times New Roman" panose="02020603050405020304" pitchFamily="18" charset="0"/>
                <a:cs typeface="Times New Roman" panose="02020603050405020304" pitchFamily="18" charset="0"/>
              </a:rPr>
              <a:t>Not really a purification event – but it does demonstrate deliverance from sin’s bondage and death through sacrificial blood</a:t>
            </a:r>
            <a:endParaRPr lang="en-US" sz="2000" b="1"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000" b="1" dirty="0">
              <a:latin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Exodus 12:1-30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is the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pre-Law of Moses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account of the slaying of the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Passover Lamb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to free the Hebrews from the Egypt’s bondage – figure of our fallen world.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Prophetic shadow of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Christ’s death and shed blood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releasing us from the bondage of sin and Satan</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Israelites were commanded to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slay an unblemished year-old lamb</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spread its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on their door posts and lentils of their houses.  </a:t>
            </a:r>
          </a:p>
          <a:p>
            <a:pPr marL="1028700" lvl="1" indent="-342900">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10</a:t>
            </a:r>
            <a:r>
              <a:rPr lang="en-US"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day of Abib – set aside the Passover lamb</a:t>
            </a:r>
          </a:p>
          <a:p>
            <a:pPr marL="1028700" lvl="1" indent="-342900">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1</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day of Abib – sacrificed the Passover lamb</a:t>
            </a:r>
          </a:p>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latin typeface="Times New Roman" panose="02020603050405020304" pitchFamily="18" charset="0"/>
                <a:cs typeface="Times New Roman" panose="02020603050405020304" pitchFamily="18" charset="0"/>
              </a:rPr>
              <a:t>Exodus 12:12-13 </a:t>
            </a:r>
            <a:r>
              <a:rPr lang="en-US" sz="2000" dirty="0">
                <a:latin typeface="Times New Roman" panose="02020603050405020304" pitchFamily="18" charset="0"/>
                <a:cs typeface="Times New Roman" panose="02020603050405020304" pitchFamily="18" charset="0"/>
              </a:rPr>
              <a:t> </a:t>
            </a:r>
            <a:r>
              <a:rPr lang="en-US" sz="2000" b="1" u="sng" dirty="0">
                <a:highlight>
                  <a:srgbClr val="FFFF00"/>
                </a:highlight>
                <a:latin typeface="Times New Roman" panose="02020603050405020304" pitchFamily="18" charset="0"/>
                <a:cs typeface="Times New Roman" panose="02020603050405020304" pitchFamily="18" charset="0"/>
              </a:rPr>
              <a:t>'For I </a:t>
            </a:r>
            <a:r>
              <a:rPr lang="en-US" sz="2000" dirty="0">
                <a:latin typeface="Times New Roman" panose="02020603050405020304" pitchFamily="18" charset="0"/>
                <a:cs typeface="Times New Roman" panose="02020603050405020304" pitchFamily="18" charset="0"/>
              </a:rPr>
              <a:t>(God) will go through the land of Egypt on that night, and will </a:t>
            </a:r>
            <a:r>
              <a:rPr lang="en-US" sz="2000" b="1" u="sng" dirty="0">
                <a:highlight>
                  <a:srgbClr val="FFFF00"/>
                </a:highlight>
                <a:latin typeface="Times New Roman" panose="02020603050405020304" pitchFamily="18" charset="0"/>
                <a:cs typeface="Times New Roman" panose="02020603050405020304" pitchFamily="18" charset="0"/>
              </a:rPr>
              <a:t>strike down all the firstborn</a:t>
            </a:r>
            <a:r>
              <a:rPr lang="en-US" sz="2000" b="1" u="sng"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 the land of Egypt…</a:t>
            </a:r>
            <a:r>
              <a:rPr lang="en-US" sz="2000" baseline="30000" dirty="0">
                <a:latin typeface="Times New Roman" panose="02020603050405020304" pitchFamily="18" charset="0"/>
                <a:cs typeface="Times New Roman" panose="02020603050405020304" pitchFamily="18" charset="0"/>
              </a:rPr>
              <a:t>13 </a:t>
            </a:r>
            <a:r>
              <a:rPr lang="en-US" sz="2000" dirty="0">
                <a:latin typeface="Times New Roman" panose="02020603050405020304" pitchFamily="18" charset="0"/>
                <a:cs typeface="Times New Roman" panose="02020603050405020304" pitchFamily="18" charset="0"/>
              </a:rPr>
              <a:t> 'The </a:t>
            </a:r>
            <a:r>
              <a:rPr lang="en-US" sz="2000" b="1" u="sng" dirty="0">
                <a:highlight>
                  <a:srgbClr val="FFFF00"/>
                </a:highlight>
                <a:latin typeface="Times New Roman" panose="02020603050405020304" pitchFamily="18" charset="0"/>
                <a:cs typeface="Times New Roman" panose="02020603050405020304" pitchFamily="18" charset="0"/>
              </a:rPr>
              <a:t>blood shall be a sign </a:t>
            </a:r>
            <a:r>
              <a:rPr lang="en-US" sz="2000" dirty="0">
                <a:latin typeface="Times New Roman" panose="02020603050405020304" pitchFamily="18" charset="0"/>
                <a:cs typeface="Times New Roman" panose="02020603050405020304" pitchFamily="18" charset="0"/>
              </a:rPr>
              <a:t>for you on the houses where you live; and </a:t>
            </a:r>
            <a:r>
              <a:rPr lang="en-US" sz="2000" b="1" u="sng" dirty="0">
                <a:highlight>
                  <a:srgbClr val="FFFF00"/>
                </a:highlight>
                <a:latin typeface="Times New Roman" panose="02020603050405020304" pitchFamily="18" charset="0"/>
                <a:cs typeface="Times New Roman" panose="02020603050405020304" pitchFamily="18" charset="0"/>
              </a:rPr>
              <a:t>when I see the blood I will pass over you</a:t>
            </a:r>
            <a:r>
              <a:rPr lang="en-US" sz="2000" dirty="0">
                <a:latin typeface="Times New Roman" panose="02020603050405020304" pitchFamily="18" charset="0"/>
                <a:cs typeface="Times New Roman" panose="02020603050405020304" pitchFamily="18" charset="0"/>
              </a:rPr>
              <a:t>, and no plague will befall you to destroy </a:t>
            </a:r>
            <a:r>
              <a:rPr lang="en-US" sz="2000" i="1" dirty="0">
                <a:latin typeface="Times New Roman" panose="02020603050405020304" pitchFamily="18" charset="0"/>
                <a:cs typeface="Times New Roman" panose="02020603050405020304" pitchFamily="18" charset="0"/>
              </a:rPr>
              <a:t>you</a:t>
            </a:r>
            <a:r>
              <a:rPr lang="en-US" sz="2000" dirty="0">
                <a:latin typeface="Times New Roman" panose="02020603050405020304" pitchFamily="18" charset="0"/>
                <a:cs typeface="Times New Roman" panose="02020603050405020304" pitchFamily="18" charset="0"/>
              </a:rPr>
              <a:t> when I strike the land of Egypt. </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27339329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570756"/>
          </a:xfrm>
          <a:prstGeom prst="rect">
            <a:avLst/>
          </a:prstGeom>
          <a:noFill/>
        </p:spPr>
        <p:txBody>
          <a:bodyPr wrap="square" rtlCol="0">
            <a:spAutoFit/>
          </a:bodyPr>
          <a:lstStyle/>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The Passover:</a:t>
            </a:r>
            <a:r>
              <a:rPr lang="en-US" sz="2400"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Corinthians 5:7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Christ our Passover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also has been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sacrificed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Peter 1:18-19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knowing that you were not redeemed with perishable things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 with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precious 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as of a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lamb unblemished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spotless, </a:t>
            </a:r>
            <a:r>
              <a:rPr lang="en-US" sz="2400" b="1" i="1" u="sng" dirty="0">
                <a:effectLst/>
                <a:latin typeface="Times New Roman" panose="02020603050405020304" pitchFamily="18" charset="0"/>
                <a:ea typeface="Calibri" panose="020F0502020204030204" pitchFamily="34" charset="0"/>
                <a:cs typeface="Times New Roman" panose="02020603050405020304" pitchFamily="18" charset="0"/>
              </a:rPr>
              <a:t>the blood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of Christ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Application of the Passover Event to the New Covenant: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Because of sin, God is bringing </a:t>
            </a:r>
            <a:r>
              <a:rPr lang="en-US" sz="2400" b="1" u="sng" dirty="0">
                <a:latin typeface="Times New Roman" panose="02020603050405020304" pitchFamily="18" charset="0"/>
                <a:cs typeface="Times New Roman" panose="02020603050405020304" pitchFamily="18" charset="0"/>
              </a:rPr>
              <a:t>death upon the world </a:t>
            </a:r>
            <a:r>
              <a:rPr lang="en-US" sz="2400" dirty="0">
                <a:latin typeface="Times New Roman" panose="02020603050405020304" pitchFamily="18" charset="0"/>
                <a:cs typeface="Times New Roman" panose="02020603050405020304" pitchFamily="18" charset="0"/>
              </a:rPr>
              <a:t>– as He did upon Egypt. </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But </a:t>
            </a:r>
            <a:r>
              <a:rPr lang="en-US" sz="2400" b="1" u="sng" dirty="0">
                <a:latin typeface="Times New Roman" panose="02020603050405020304" pitchFamily="18" charset="0"/>
                <a:cs typeface="Times New Roman" panose="02020603050405020304" pitchFamily="18" charset="0"/>
              </a:rPr>
              <a:t>Jesus Christ’s blood </a:t>
            </a:r>
            <a:r>
              <a:rPr lang="en-US" sz="2400" dirty="0">
                <a:latin typeface="Times New Roman" panose="02020603050405020304" pitchFamily="18" charset="0"/>
                <a:cs typeface="Times New Roman" panose="02020603050405020304" pitchFamily="18" charset="0"/>
              </a:rPr>
              <a:t>is upon His chosen children – as it was upon the Hebrews</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Christ’s </a:t>
            </a:r>
            <a:r>
              <a:rPr lang="en-US" sz="2400" b="1" u="sng" dirty="0">
                <a:latin typeface="Times New Roman" panose="02020603050405020304" pitchFamily="18" charset="0"/>
                <a:cs typeface="Times New Roman" panose="02020603050405020304" pitchFamily="18" charset="0"/>
              </a:rPr>
              <a:t>blood saves us of sin’s death</a:t>
            </a:r>
            <a:r>
              <a:rPr lang="en-US" sz="2400" dirty="0">
                <a:latin typeface="Times New Roman" panose="02020603050405020304" pitchFamily="18" charset="0"/>
                <a:cs typeface="Times New Roman" panose="02020603050405020304" pitchFamily="18" charset="0"/>
              </a:rPr>
              <a:t>. God will pass over us – as it did in Egypt</a:t>
            </a:r>
          </a:p>
          <a:p>
            <a:pPr marL="571500" marR="0" indent="-342900">
              <a:spcBef>
                <a:spcPts val="0"/>
              </a:spcBef>
              <a:spcAft>
                <a:spcPts val="0"/>
              </a:spcAf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highlight>
                  <a:srgbClr val="FFFF00"/>
                </a:highlight>
                <a:latin typeface="Times New Roman" panose="02020603050405020304" pitchFamily="18" charset="0"/>
                <a:cs typeface="Times New Roman" panose="02020603050405020304" pitchFamily="18" charset="0"/>
              </a:rPr>
              <a:t>But where’s the water</a:t>
            </a:r>
            <a:r>
              <a:rPr lang="en-US" sz="2400" dirty="0">
                <a:highlight>
                  <a:srgbClr val="FFFF00"/>
                </a:highlight>
                <a:latin typeface="Times New Roman" panose="02020603050405020304" pitchFamily="18" charset="0"/>
                <a:cs typeface="Times New Roman" panose="02020603050405020304" pitchFamily="18" charset="0"/>
              </a:rPr>
              <a:t>?</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99685239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2055" y="967415"/>
            <a:ext cx="11644370" cy="5632311"/>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raised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Moses out of the </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Nile River waters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to become a prophet like Jesus (Acts 7:37)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 leader of God’s people under the Old Law</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2:10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child grew, and she brought him to Pharaoh's daughter and he became her son. And she named him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Moses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said, "Because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 drew him out of the water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2286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Similarly,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God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drew Jesus up out of the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Jordan River waters</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become a leader of God’s chosen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under the New Covenant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Matthew 3:16 </a:t>
            </a:r>
            <a:r>
              <a:rPr lang="en-US" sz="2400" dirty="0">
                <a:latin typeface="Times New Roman" panose="02020603050405020304" pitchFamily="18" charset="0"/>
                <a:cs typeface="Times New Roman" panose="02020603050405020304" pitchFamily="18" charset="0"/>
              </a:rPr>
              <a:t> After being baptized, </a:t>
            </a:r>
            <a:r>
              <a:rPr lang="en-US" sz="2400" b="1" u="sng" dirty="0">
                <a:highlight>
                  <a:srgbClr val="FFFF00"/>
                </a:highlight>
                <a:latin typeface="Times New Roman" panose="02020603050405020304" pitchFamily="18" charset="0"/>
                <a:cs typeface="Times New Roman" panose="02020603050405020304" pitchFamily="18" charset="0"/>
              </a:rPr>
              <a:t>Jesus came up immediately from the water</a:t>
            </a:r>
            <a:r>
              <a:rPr lang="en-US" sz="2400" dirty="0">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behold, the heavens were opened, and he saw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descending as a dove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lighting on Him,…</a:t>
            </a:r>
          </a:p>
          <a:p>
            <a:pPr marL="685800" lvl="1"/>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Note the presence of the Holy Spirit at Jesus’ baptism</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ECC4CE4-8EE3-79A2-46B5-8EA6D32EBD2B}"/>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404248855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7913" y="982176"/>
            <a:ext cx="11644370" cy="5632311"/>
          </a:xfrm>
          <a:prstGeom prst="rect">
            <a:avLst/>
          </a:prstGeom>
          <a:noFill/>
        </p:spPr>
        <p:txBody>
          <a:bodyPr wrap="square" rtlCol="0">
            <a:spAutoFit/>
          </a:bodyPr>
          <a:lstStyle/>
          <a:p>
            <a:pPr marR="0">
              <a:spcBef>
                <a:spcPts val="0"/>
              </a:spcBef>
              <a:spcAft>
                <a:spcPts val="0"/>
              </a:spcAft>
            </a:pPr>
            <a:r>
              <a:rPr lang="en-US" sz="2400" dirty="0">
                <a:solidFill>
                  <a:srgbClr val="272727"/>
                </a:solidFill>
                <a:latin typeface="Times New Roman" panose="02020603050405020304" pitchFamily="18" charset="0"/>
                <a:ea typeface="Times New Roman" panose="02020603050405020304" pitchFamily="18" charset="0"/>
                <a:cs typeface="Times New Roman" panose="02020603050405020304" pitchFamily="18" charset="0"/>
              </a:rPr>
              <a:t>As God </a:t>
            </a:r>
            <a:r>
              <a:rPr lang="en-US" sz="2400" b="1" dirty="0">
                <a:solidFill>
                  <a:srgbClr val="272727"/>
                </a:solidFill>
                <a:latin typeface="Times New Roman" panose="02020603050405020304" pitchFamily="18" charset="0"/>
                <a:ea typeface="Times New Roman" panose="02020603050405020304" pitchFamily="18" charset="0"/>
                <a:cs typeface="Times New Roman" panose="02020603050405020304" pitchFamily="18" charset="0"/>
              </a:rPr>
              <a:t>raised </a:t>
            </a:r>
            <a:r>
              <a:rPr lang="en-US" sz="2400" b="1"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Moses </a:t>
            </a:r>
            <a:r>
              <a:rPr lang="en-US" sz="2400"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out of the water, He later </a:t>
            </a:r>
            <a:r>
              <a:rPr lang="en-US" sz="2400" b="1"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raised all His people </a:t>
            </a:r>
            <a:r>
              <a:rPr lang="en-US" sz="2400"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out of the </a:t>
            </a:r>
            <a:r>
              <a:rPr lang="en-US" sz="2400" b="1"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Red Sea waters</a:t>
            </a:r>
            <a:r>
              <a:rPr lang="en-US" sz="2400"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 and into freedom – and note the presence of the Holy Spirit.</a:t>
            </a:r>
            <a:endParaRPr lang="en-US" sz="2400" dirty="0">
              <a:solidFill>
                <a:srgbClr val="272727"/>
              </a:solidFill>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endParaRPr lang="en-US" sz="2400" b="1" dirty="0">
              <a:solidFill>
                <a:srgbClr val="272727"/>
              </a:solidFill>
              <a:effectLst/>
              <a:latin typeface="Times New Roman" panose="02020603050405020304" pitchFamily="18" charset="0"/>
              <a:ea typeface="Calibri" panose="020F0502020204030204" pitchFamily="34" charset="0"/>
              <a:cs typeface="Times New Roman" panose="02020603050405020304" pitchFamily="18" charset="0"/>
            </a:endParaRPr>
          </a:p>
          <a:p>
            <a:pPr lvl="1"/>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Isaiah 63:11-14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Then His people remembered the days of old, of Moses. Where is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 (God) who brought them up out of the sea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with the shepherds of His flock? Where is He who put His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 Spirit in the midst of them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R="0">
              <a:spcBef>
                <a:spcPts val="0"/>
              </a:spcBef>
              <a:spcAft>
                <a:spcPts val="0"/>
              </a:spcAft>
            </a:pPr>
            <a:r>
              <a:rPr lang="en-US" sz="2400" dirty="0">
                <a:latin typeface="Times New Roman" panose="02020603050405020304" pitchFamily="18" charset="0"/>
                <a:cs typeface="Times New Roman" panose="02020603050405020304" pitchFamily="18" charset="0"/>
              </a:rPr>
              <a:t>Likewise, as </a:t>
            </a:r>
            <a:r>
              <a:rPr lang="en-US" sz="2400" b="1" dirty="0">
                <a:latin typeface="Times New Roman" panose="02020603050405020304" pitchFamily="18" charset="0"/>
                <a:cs typeface="Times New Roman" panose="02020603050405020304" pitchFamily="18" charset="0"/>
              </a:rPr>
              <a:t>God raised Jesus </a:t>
            </a:r>
            <a:r>
              <a:rPr lang="en-US" sz="2400" dirty="0">
                <a:latin typeface="Times New Roman" panose="02020603050405020304" pitchFamily="18" charset="0"/>
                <a:cs typeface="Times New Roman" panose="02020603050405020304" pitchFamily="18" charset="0"/>
              </a:rPr>
              <a:t>up out of the </a:t>
            </a:r>
            <a:r>
              <a:rPr lang="en-US" sz="2400" b="1" u="sng" dirty="0">
                <a:latin typeface="Times New Roman" panose="02020603050405020304" pitchFamily="18" charset="0"/>
                <a:cs typeface="Times New Roman" panose="02020603050405020304" pitchFamily="18" charset="0"/>
              </a:rPr>
              <a:t>baptismal waters</a:t>
            </a:r>
            <a:r>
              <a:rPr lang="en-US" sz="2400" dirty="0">
                <a:latin typeface="Times New Roman" panose="02020603050405020304" pitchFamily="18" charset="0"/>
                <a:cs typeface="Times New Roman" panose="02020603050405020304" pitchFamily="18" charset="0"/>
              </a:rPr>
              <a:t>, He later </a:t>
            </a:r>
            <a:r>
              <a:rPr lang="en-US" sz="2400" b="1" dirty="0">
                <a:latin typeface="Times New Roman" panose="02020603050405020304" pitchFamily="18" charset="0"/>
                <a:cs typeface="Times New Roman" panose="02020603050405020304" pitchFamily="18" charset="0"/>
              </a:rPr>
              <a:t>raises all of His </a:t>
            </a:r>
            <a:r>
              <a:rPr lang="en-US" sz="2400" dirty="0">
                <a:latin typeface="Times New Roman" panose="02020603050405020304" pitchFamily="18" charset="0"/>
                <a:cs typeface="Times New Roman" panose="02020603050405020304" pitchFamily="18" charset="0"/>
              </a:rPr>
              <a:t>people out of the </a:t>
            </a:r>
            <a:r>
              <a:rPr lang="en-US" sz="2400" b="1" u="sng" dirty="0">
                <a:latin typeface="Times New Roman" panose="02020603050405020304" pitchFamily="18" charset="0"/>
                <a:cs typeface="Times New Roman" panose="02020603050405020304" pitchFamily="18" charset="0"/>
              </a:rPr>
              <a:t>baptismal waters </a:t>
            </a:r>
            <a:r>
              <a:rPr lang="en-US" sz="2400" dirty="0">
                <a:latin typeface="Times New Roman" panose="02020603050405020304" pitchFamily="18" charset="0"/>
                <a:cs typeface="Times New Roman" panose="02020603050405020304" pitchFamily="18" charset="0"/>
              </a:rPr>
              <a:t>and into freedom -  and note the presence of the Holy Spirit</a:t>
            </a:r>
          </a:p>
          <a:p>
            <a:pPr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Acts 2:38 </a:t>
            </a:r>
            <a:r>
              <a:rPr lang="en-US" sz="2400" dirty="0">
                <a:latin typeface="Times New Roman" panose="02020603050405020304" pitchFamily="18" charset="0"/>
                <a:cs typeface="Times New Roman" panose="02020603050405020304" pitchFamily="18" charset="0"/>
              </a:rPr>
              <a:t>Peter </a:t>
            </a:r>
            <a:r>
              <a:rPr lang="en-US" sz="2400" i="1" dirty="0">
                <a:latin typeface="Times New Roman" panose="02020603050405020304" pitchFamily="18" charset="0"/>
                <a:cs typeface="Times New Roman" panose="02020603050405020304" pitchFamily="18" charset="0"/>
              </a:rPr>
              <a:t>said</a:t>
            </a:r>
            <a:r>
              <a:rPr lang="en-US" sz="2400" dirty="0">
                <a:latin typeface="Times New Roman" panose="02020603050405020304" pitchFamily="18" charset="0"/>
                <a:cs typeface="Times New Roman" panose="02020603050405020304" pitchFamily="18" charset="0"/>
              </a:rPr>
              <a:t> to them, "Repent, and each of you </a:t>
            </a:r>
            <a:r>
              <a:rPr lang="en-US" sz="2400" b="1" u="sng" dirty="0">
                <a:highlight>
                  <a:srgbClr val="FFFF00"/>
                </a:highlight>
                <a:latin typeface="Times New Roman" panose="02020603050405020304" pitchFamily="18" charset="0"/>
                <a:cs typeface="Times New Roman" panose="02020603050405020304" pitchFamily="18" charset="0"/>
              </a:rPr>
              <a:t>be baptized </a:t>
            </a:r>
            <a:r>
              <a:rPr lang="en-US" sz="2400" dirty="0">
                <a:latin typeface="Times New Roman" panose="02020603050405020304" pitchFamily="18" charset="0"/>
                <a:cs typeface="Times New Roman" panose="02020603050405020304" pitchFamily="18" charset="0"/>
              </a:rPr>
              <a:t>in the name of Jesus Christ for the forgiveness of your sins; and </a:t>
            </a:r>
            <a:r>
              <a:rPr lang="en-US" sz="2400" b="1" u="sng" dirty="0">
                <a:highlight>
                  <a:srgbClr val="FFFF00"/>
                </a:highlight>
                <a:latin typeface="Times New Roman" panose="02020603050405020304" pitchFamily="18" charset="0"/>
                <a:cs typeface="Times New Roman" panose="02020603050405020304" pitchFamily="18" charset="0"/>
              </a:rPr>
              <a:t>you will receive the gift of the Holy Spirit</a:t>
            </a:r>
            <a:r>
              <a:rPr lang="en-US" sz="2400" dirty="0">
                <a:latin typeface="Times New Roman" panose="02020603050405020304" pitchFamily="18" charset="0"/>
                <a:cs typeface="Times New Roman" panose="02020603050405020304" pitchFamily="18" charset="0"/>
              </a:rPr>
              <a:t>. </a:t>
            </a:r>
          </a:p>
          <a:p>
            <a:pPr lvl="1"/>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Note the presence of the Holy Spirit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15CE1B5B-3A6E-E359-A7FF-0A9B3C752982}"/>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75079993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19866" y="1217783"/>
            <a:ext cx="11644370" cy="3970318"/>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Thus, as we are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baptized into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1 Corinthians 10:1-4, </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Apostle Paul reveals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Israelites were likewise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baptized into Moses</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like prophet of Jesus) </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by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immersion into the cloud and the sea</a:t>
            </a:r>
            <a:endParaRPr lang="en-US" sz="24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 Corinthians 10:1-2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For I do not want you to be unaware, brethren, that our fathers were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all under the cloud and all passed through the sea; </a:t>
            </a:r>
            <a:r>
              <a:rPr lang="en-US" sz="2400" b="1" u="sng"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all were baptized into Moses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cloud and in the sea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(elements of water)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96B650F1-2558-6562-9AFE-F476A1D91FF3}"/>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5247396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996654"/>
            <a:ext cx="11644370" cy="4708981"/>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thus we see both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blood and the water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played significant roles:</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eleasing of the Israelites from their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Egyptian bondage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(Sin – Romans 6:16-23)</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Granting the Israelites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their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freedom in the wilderness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(saints in but not of the world – John 17:11; 16)</a:t>
            </a:r>
          </a:p>
          <a:p>
            <a:pPr marL="514350" marR="0" indent="-285750">
              <a:spcBef>
                <a:spcPts val="0"/>
              </a:spcBef>
              <a:spcAft>
                <a:spcPts val="0"/>
              </a:spcAft>
              <a:buFont typeface="Arial" panose="020B0604020202020204" pitchFamily="34" charset="0"/>
              <a:buChar char="•"/>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Forming the Kingdom of Israel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in the Wilderness </a:t>
            </a:r>
          </a:p>
          <a:p>
            <a:pPr marL="97155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God gave His 1</a:t>
            </a:r>
            <a:r>
              <a:rPr lang="en-US" sz="2400" baseline="30000" dirty="0">
                <a:latin typeface="Times New Roman" panose="02020603050405020304" pitchFamily="18" charset="0"/>
                <a:ea typeface="Times New Roman" panose="02020603050405020304" pitchFamily="18" charset="0"/>
                <a:cs typeface="Times New Roman" panose="02020603050405020304" pitchFamily="18" charset="0"/>
              </a:rPr>
              <a:t>st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covenant in the wilderness and builds kingdom of Israel</a:t>
            </a:r>
          </a:p>
          <a:p>
            <a:pPr marL="97155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God gave His New Covenant in this world and builds kingdom of Christ – Matthew 16:18; Ephesians 2:20)</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143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grants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entrance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into the Promised Land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(Book of Joshua)</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God grants the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entrance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into Heaven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(Hebrews chapters 2 &amp; 4; 1 Corinthians 15:24)</a:t>
            </a:r>
          </a:p>
          <a:p>
            <a:pPr marL="228600" marR="0">
              <a:spcBef>
                <a:spcPts val="0"/>
              </a:spcBef>
              <a:spcAft>
                <a:spcPts val="0"/>
              </a:spcAft>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B45251EB-F00D-3781-A54D-703CC4F18F60}"/>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63579702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990677"/>
            <a:ext cx="11644370" cy="5570756"/>
          </a:xfrm>
          <a:prstGeom prst="rect">
            <a:avLst/>
          </a:prstGeom>
          <a:noFill/>
        </p:spPr>
        <p:txBody>
          <a:bodyPr wrap="square" rtlCol="0">
            <a:spAutoFit/>
          </a:bodyPr>
          <a:lstStyle/>
          <a:p>
            <a:pPr marL="228600" marR="0">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mj-lt"/>
              <a:buAutoNum type="arabicPeriod" startAt="3"/>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 third example of Israel’s water deliverance - also in context of the Passover event - is when the Israelites crossed over into the Promised Land – a figure of heaven (Hebrews chapters 3 and 4). </a:t>
            </a:r>
          </a:p>
          <a:p>
            <a:pPr marL="228600" marR="0">
              <a:spcBef>
                <a:spcPts val="0"/>
              </a:spcBef>
              <a:spcAft>
                <a:spcPts val="0"/>
              </a:spcAft>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685800" lvl="1"/>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Joshua 3:14-17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 Israelites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crossed the Jordan River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in the same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identical manner</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as they crossed the Red Sea.  God gathered up the waters and they cross on dry land.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Joshua 4:19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This crossing took place on the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10</a:t>
            </a:r>
            <a:r>
              <a:rPr lang="en-US" sz="20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day of Abib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 first month and day the Israelites were to bring to themselves an unblemished lamb for sacrifice in the Land of Egypt.  </a:t>
            </a:r>
          </a:p>
          <a:p>
            <a:pPr marL="685800" lvl="1"/>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685800" lvl="1"/>
            <a:r>
              <a:rPr lang="en-US" sz="2000" b="1" dirty="0">
                <a:latin typeface="Times New Roman" panose="02020603050405020304" pitchFamily="18" charset="0"/>
                <a:ea typeface="Times New Roman" panose="02020603050405020304" pitchFamily="18" charset="0"/>
                <a:cs typeface="Times New Roman" panose="02020603050405020304" pitchFamily="18" charset="0"/>
              </a:rPr>
              <a:t>Joshua 5:10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Four days after the Israelites crossed the Jordan River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14</a:t>
            </a:r>
            <a:r>
              <a:rPr lang="en-US" sz="20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day of Abib</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they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observed the Passover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with the partaking of the Passover Lamb, just as the had done upon their release from Egypt. Joshua 5:10</a:t>
            </a:r>
          </a:p>
          <a:p>
            <a:pPr marL="685800" lvl="1"/>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000" dirty="0">
                <a:effectLst/>
                <a:latin typeface="Times New Roman" panose="02020603050405020304" pitchFamily="18" charset="0"/>
                <a:ea typeface="Calibri" panose="020F0502020204030204" pitchFamily="34" charset="0"/>
                <a:cs typeface="Times New Roman" panose="02020603050405020304" pitchFamily="18" charset="0"/>
              </a:rPr>
              <a:t>Similarly, when we are </a:t>
            </a:r>
            <a:r>
              <a:rPr lang="en-US" sz="2000" dirty="0">
                <a:latin typeface="Times New Roman" panose="02020603050405020304" pitchFamily="18" charset="0"/>
                <a:ea typeface="Calibri" panose="020F0502020204030204" pitchFamily="34" charset="0"/>
                <a:cs typeface="Times New Roman" panose="02020603050405020304" pitchFamily="18" charset="0"/>
              </a:rPr>
              <a:t>baptized to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become a child of God and </a:t>
            </a:r>
            <a:r>
              <a:rPr lang="en-US" sz="2000" dirty="0">
                <a:latin typeface="Times New Roman" panose="02020603050405020304" pitchFamily="18" charset="0"/>
                <a:ea typeface="Calibri" panose="020F0502020204030204" pitchFamily="34" charset="0"/>
                <a:cs typeface="Times New Roman" panose="02020603050405020304" pitchFamily="18" charset="0"/>
              </a:rPr>
              <a:t>enter Christ’s kingdom,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we likewise immediately start partaking of the Lord’s Supper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1</a:t>
            </a:r>
            <a:r>
              <a:rPr lang="en-US" sz="2000" b="1" baseline="30000" dirty="0">
                <a:effectLst/>
                <a:latin typeface="Times New Roman" panose="02020603050405020304" pitchFamily="18" charset="0"/>
                <a:ea typeface="Calibri" panose="020F0502020204030204" pitchFamily="34" charset="0"/>
                <a:cs typeface="Times New Roman" panose="02020603050405020304" pitchFamily="18" charset="0"/>
              </a:rPr>
              <a:t>st</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day of the week</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which was patterned after the partaking of the Passover Supper.</a:t>
            </a: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36709B6C-11BA-1BF9-22B5-23B39D54497E}"/>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38748494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7913" y="1074348"/>
            <a:ext cx="11644370" cy="5109091"/>
          </a:xfrm>
          <a:prstGeom prst="rect">
            <a:avLst/>
          </a:prstGeom>
          <a:noFill/>
        </p:spPr>
        <p:txBody>
          <a:bodyPr wrap="square" rtlCol="0">
            <a:spAutoFit/>
          </a:bodyPr>
          <a:lstStyle/>
          <a:p>
            <a:pPr marL="22860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Inauguration of the Law of Moses – the First Covenant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Exodus 24:3-8 gives us the account when Moses inaugurated the covenant that God had given him on Mount Sinai. gave Moses the words of the Law:</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Exodus 24:3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Moses offered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sacrifices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Exodus 24:7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Moses read the book of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the law to the people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Exodus 24:7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people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vowed obedience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to the God’s law.</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Exodus 24:8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Hebrews 9:19  Moses sprinkled the people with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blood and water</a:t>
            </a:r>
          </a:p>
          <a:p>
            <a:pPr marL="228600" marR="0">
              <a:spcBef>
                <a:spcPts val="0"/>
              </a:spcBef>
              <a:spcAft>
                <a:spcPts val="0"/>
              </a:spcAft>
            </a:pPr>
            <a:endParaRPr lang="en-US" sz="2000" b="1" u="sng"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Exodus 24:8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So Moses took </a:t>
            </a:r>
            <a:r>
              <a:rPr lang="en-US" sz="1800" b="1" u="sng" dirty="0">
                <a:effectLst/>
                <a:latin typeface="Times New Roman" panose="02020603050405020304" pitchFamily="18" charset="0"/>
                <a:ea typeface="Times New Roman" panose="02020603050405020304" pitchFamily="18" charset="0"/>
                <a:cs typeface="Times New Roman" panose="02020603050405020304" pitchFamily="18" charset="0"/>
              </a:rPr>
              <a:t>the blood</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1800" b="1" u="sng" dirty="0">
                <a:effectLst/>
                <a:latin typeface="Times New Roman" panose="02020603050405020304" pitchFamily="18" charset="0"/>
                <a:ea typeface="Times New Roman" panose="02020603050405020304" pitchFamily="18" charset="0"/>
                <a:cs typeface="Times New Roman" panose="02020603050405020304" pitchFamily="18" charset="0"/>
              </a:rPr>
              <a:t>sprinkled </a:t>
            </a:r>
            <a:r>
              <a:rPr lang="en-US" sz="1800" b="1" i="1" u="sng" dirty="0">
                <a:effectLst/>
                <a:latin typeface="Times New Roman" panose="02020603050405020304" pitchFamily="18" charset="0"/>
                <a:ea typeface="Times New Roman" panose="02020603050405020304" pitchFamily="18" charset="0"/>
                <a:cs typeface="Times New Roman" panose="02020603050405020304" pitchFamily="18" charset="0"/>
              </a:rPr>
              <a:t>it</a:t>
            </a:r>
            <a:r>
              <a:rPr lang="en-US" sz="1800" b="1" u="sng" dirty="0">
                <a:effectLst/>
                <a:latin typeface="Times New Roman" panose="02020603050405020304" pitchFamily="18" charset="0"/>
                <a:ea typeface="Times New Roman" panose="02020603050405020304" pitchFamily="18" charset="0"/>
                <a:cs typeface="Times New Roman" panose="02020603050405020304" pitchFamily="18" charset="0"/>
              </a:rPr>
              <a:t> on the people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and said, "</a:t>
            </a:r>
            <a:r>
              <a:rPr lang="en-US" sz="1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Behold the blood of the covenant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which the </a:t>
            </a:r>
            <a:r>
              <a:rPr lang="en-US" sz="18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has made with you in accordance with all these words." </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Hebrews 9:19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For when </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every commandment had been spoken by Moses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to all the people according to the Law, he took </a:t>
            </a:r>
            <a:r>
              <a:rPr lang="en-US" sz="1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blood</a:t>
            </a:r>
            <a:r>
              <a:rPr lang="en-US" sz="1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of the calves and the goats, </a:t>
            </a:r>
            <a:r>
              <a:rPr lang="en-US" sz="1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with water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scarlet wool and hyssop, and </a:t>
            </a:r>
            <a:r>
              <a:rPr lang="en-US" sz="1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sprinkled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both the book itself and </a:t>
            </a:r>
            <a:r>
              <a:rPr lang="en-US" sz="1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all the people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E628A4D-1354-4C08-4861-CBCAC99F6D8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15908238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7913" y="1074348"/>
            <a:ext cx="11644370" cy="3447098"/>
          </a:xfrm>
          <a:prstGeom prst="rect">
            <a:avLst/>
          </a:prstGeom>
          <a:noFill/>
        </p:spPr>
        <p:txBody>
          <a:bodyPr wrap="square" rtlCol="0">
            <a:spAutoFit/>
          </a:bodyPr>
          <a:lstStyle/>
          <a:p>
            <a:pPr marL="22860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Inauguration of the Law of Moses – the First Covenant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Exodus 24:3-8 gives us the account when Moses inaugurated the covenant that God had given him on Mount Sinai. gave Moses the words of the Law:</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Matthew 26-28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Jesus offered himself as a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sacrifice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Acts 2:1-38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Apostles spoke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the law of the New Covenant to the people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Acts 2:38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people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vowed obedience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to the God’s law (command to repent).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Acts 2:38-41, Ephesians 1:7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people received the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blood and water</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through baptism</a:t>
            </a:r>
            <a:endPar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000" b="1" u="sng"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E628A4D-1354-4C08-4861-CBCAC99F6D8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239311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825278" y="991827"/>
            <a:ext cx="10133874"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introduced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His predetermined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plan of salvation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immediately after the fall of His children.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Genesis 3:15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I will put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enmity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(hatred – hostility) Between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you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(Serpent – Satan) and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the woman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(through whom the savior would come), And between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your seed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her seed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(descendent);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(seed of woman) shall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bruise you on the head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(mortal wound - defeat), And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you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(Satan) shall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bruise him on the heel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(non-mortal wound - raised to life – victory)."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Significant that the prophecy refers to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seed of the woman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All biblical genealogies:  Father begetting a son thus raising each succeeding generation.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of course,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Christ child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born of a virgin woman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without the agency of a male father – hence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Jesus is the descendent of the woman</a:t>
            </a:r>
            <a:endParaRPr lang="en-US" b="1" u="sng" dirty="0"/>
          </a:p>
        </p:txBody>
      </p:sp>
    </p:spTree>
    <p:extLst>
      <p:ext uri="{BB962C8B-B14F-4D97-AF65-F5344CB8AC3E}">
        <p14:creationId xmlns:p14="http://schemas.microsoft.com/office/powerpoint/2010/main" val="364339172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13890" y="1187900"/>
            <a:ext cx="11644370" cy="6001643"/>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Inauguration of the Law of Moses – the First Covenant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Matthew chapters 26-28 As Moses offered sacrifices (Exodus 24:3),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Jesus is sacrificed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as Moses proclaims the blood of the sacrifice is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blood of the covenant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(Exodus 24:8), Jesus proclaims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His blood is the blood of the New Covenant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Luke 22:20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in the same way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He took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cup after they had eaten, saying, "This cup which is poured out for you is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new covenant in My 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Moses spoke the law of God to the Israelites, Peter and the Apostles spoke the New Covenant gospel message on the day of Pentecost.  Exodus 24 and Acts 2</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as the Israelites vowed obedience to God’s Law, Peter preaches repentance.  Exodus 24:7; Acts 2:28</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02B182B-5F71-6818-4626-FD8406A0FE78}"/>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6267169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03537" y="1050441"/>
            <a:ext cx="11644370" cy="4308872"/>
          </a:xfrm>
          <a:prstGeom prst="rect">
            <a:avLst/>
          </a:prstGeom>
          <a:noFill/>
        </p:spPr>
        <p:txBody>
          <a:bodyPr wrap="square" rtlCol="0">
            <a:spAutoFit/>
          </a:bodyPr>
          <a:lstStyle/>
          <a:p>
            <a:pPr marL="22860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Inauguration of the Law of Moses – the First Covenant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as Moses sprinkles the people with both water and the blood of the covenant (Exodus 24:8), we likewise receive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water at baptism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upon which we also receive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Christ’s blood for remission of sin</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Acts 2:38 </a:t>
            </a:r>
            <a:r>
              <a:rPr lang="en-US" sz="2400" dirty="0">
                <a:latin typeface="Times New Roman" panose="02020603050405020304" pitchFamily="18" charset="0"/>
                <a:cs typeface="Times New Roman" panose="02020603050405020304" pitchFamily="18" charset="0"/>
              </a:rPr>
              <a:t>Peter </a:t>
            </a:r>
            <a:r>
              <a:rPr lang="en-US" sz="2400" i="1" dirty="0">
                <a:latin typeface="Times New Roman" panose="02020603050405020304" pitchFamily="18" charset="0"/>
                <a:cs typeface="Times New Roman" panose="02020603050405020304" pitchFamily="18" charset="0"/>
              </a:rPr>
              <a:t>said</a:t>
            </a:r>
            <a:r>
              <a:rPr lang="en-US" sz="2400" dirty="0">
                <a:latin typeface="Times New Roman" panose="02020603050405020304" pitchFamily="18" charset="0"/>
                <a:cs typeface="Times New Roman" panose="02020603050405020304" pitchFamily="18" charset="0"/>
              </a:rPr>
              <a:t> to them, "</a:t>
            </a:r>
            <a:r>
              <a:rPr lang="en-US" sz="2400" b="1" u="sng" dirty="0">
                <a:highlight>
                  <a:srgbClr val="FFFF00"/>
                </a:highlight>
                <a:latin typeface="Times New Roman" panose="02020603050405020304" pitchFamily="18" charset="0"/>
                <a:cs typeface="Times New Roman" panose="02020603050405020304" pitchFamily="18" charset="0"/>
              </a:rPr>
              <a:t>Repent</a:t>
            </a:r>
            <a:r>
              <a:rPr lang="en-US" sz="2400" dirty="0">
                <a:latin typeface="Times New Roman" panose="02020603050405020304" pitchFamily="18" charset="0"/>
                <a:cs typeface="Times New Roman" panose="02020603050405020304" pitchFamily="18" charset="0"/>
              </a:rPr>
              <a:t>, and each of you </a:t>
            </a:r>
            <a:r>
              <a:rPr lang="en-US" sz="2400" b="1" u="sng" dirty="0">
                <a:highlight>
                  <a:srgbClr val="FFFF00"/>
                </a:highlight>
                <a:latin typeface="Times New Roman" panose="02020603050405020304" pitchFamily="18" charset="0"/>
                <a:cs typeface="Times New Roman" panose="02020603050405020304" pitchFamily="18" charset="0"/>
              </a:rPr>
              <a:t>be baptized </a:t>
            </a:r>
            <a:r>
              <a:rPr lang="en-US" sz="2400" dirty="0">
                <a:latin typeface="Times New Roman" panose="02020603050405020304" pitchFamily="18" charset="0"/>
                <a:cs typeface="Times New Roman" panose="02020603050405020304" pitchFamily="18" charset="0"/>
              </a:rPr>
              <a:t>in the name of Jesus Christ </a:t>
            </a:r>
            <a:r>
              <a:rPr lang="en-US" sz="2400" b="1" u="sng" dirty="0">
                <a:highlight>
                  <a:srgbClr val="FFFF00"/>
                </a:highlight>
                <a:latin typeface="Times New Roman" panose="02020603050405020304" pitchFamily="18" charset="0"/>
                <a:cs typeface="Times New Roman" panose="02020603050405020304" pitchFamily="18" charset="0"/>
              </a:rPr>
              <a:t>for the forgiveness of your sins</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Ephesians 1:7 </a:t>
            </a:r>
            <a:r>
              <a:rPr lang="en-US" sz="2400"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In Him </a:t>
            </a:r>
            <a:r>
              <a:rPr lang="en-US" sz="2400" dirty="0">
                <a:latin typeface="Times New Roman" panose="02020603050405020304" pitchFamily="18" charset="0"/>
                <a:cs typeface="Times New Roman" panose="02020603050405020304" pitchFamily="18" charset="0"/>
              </a:rPr>
              <a:t>we have redemption through </a:t>
            </a:r>
            <a:r>
              <a:rPr lang="en-US" sz="2400" b="1" u="sng" dirty="0">
                <a:highlight>
                  <a:srgbClr val="FFFF00"/>
                </a:highlight>
                <a:latin typeface="Times New Roman" panose="02020603050405020304" pitchFamily="18" charset="0"/>
                <a:cs typeface="Times New Roman" panose="02020603050405020304" pitchFamily="18" charset="0"/>
              </a:rPr>
              <a:t>His blood</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forgiveness of our trespasses</a:t>
            </a:r>
            <a:r>
              <a:rPr lang="en-US" sz="2400" dirty="0">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F368E9D-794F-CE36-30DE-3D327B51C01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56963019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769548"/>
            <a:ext cx="11644370" cy="5909310"/>
          </a:xfrm>
          <a:prstGeom prst="rect">
            <a:avLst/>
          </a:prstGeom>
          <a:noFill/>
        </p:spPr>
        <p:txBody>
          <a:bodyPr wrap="square" rtlCol="0">
            <a:spAutoFit/>
          </a:bodyPr>
          <a:lstStyle/>
          <a:p>
            <a:pPr marL="228600" marR="0">
              <a:spcBef>
                <a:spcPts val="0"/>
              </a:spcBef>
              <a:spcAft>
                <a:spcPts val="0"/>
              </a:spcAft>
            </a:pP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consecration of the priests under the Old Law is a critically important prophecy of the consecration of the priests under the New Covenant.  Under the Old Law, there was the appointment of high priest – the first being Aaron.  </a:t>
            </a:r>
          </a:p>
          <a:p>
            <a:pPr marL="17145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28575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high priest was the only priest who could enter into the inner chamber of the tabernacle called the Most Holy Place  - the figure of heaven (Hebrews 9:24).  </a:t>
            </a:r>
          </a:p>
          <a:p>
            <a:pPr marL="457200" marR="0" indent="-285750">
              <a:spcBef>
                <a:spcPts val="0"/>
              </a:spcBef>
              <a:spcAft>
                <a:spcPts val="0"/>
              </a:spcAft>
              <a:buFont typeface="Arial" panose="020B0604020202020204" pitchFamily="34" charset="0"/>
              <a:buChar char="•"/>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28575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Here is where the ark of the covenant was placed and where the presence of God existed.</a:t>
            </a:r>
          </a:p>
          <a:p>
            <a:pPr marL="457200" marR="0" indent="-285750">
              <a:spcBef>
                <a:spcPts val="0"/>
              </a:spcBef>
              <a:spcAft>
                <a:spcPts val="0"/>
              </a:spcAft>
              <a:buFont typeface="Arial" panose="020B0604020202020204" pitchFamily="34" charset="0"/>
              <a:buChar char="•"/>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28575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Jesus Christ is now our great high priest</a:t>
            </a:r>
          </a:p>
          <a:p>
            <a:pPr marL="228600" marR="0">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Hebrews 4:14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Therefore, since we have a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great high priest</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who has passed through the heavens,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Jesus the Son of God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let us hold fast our confession.   </a:t>
            </a:r>
          </a:p>
          <a:p>
            <a:pPr marL="22860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Hebrews 9:24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Christ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did not enter a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place made with hands, a </a:t>
            </a:r>
            <a:r>
              <a:rPr lang="en-US" sz="20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mere</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copy</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of the true one, but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into heaven itself</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now to appear in the presence of God for us;</a:t>
            </a: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46EFF29-7826-01B9-3C68-7AFFF0F5046C}"/>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69922023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2055" y="907007"/>
            <a:ext cx="11644370" cy="5047536"/>
          </a:xfrm>
          <a:prstGeom prst="rect">
            <a:avLst/>
          </a:prstGeom>
          <a:noFill/>
        </p:spPr>
        <p:txBody>
          <a:bodyPr wrap="square" rtlCol="0">
            <a:spAutoFit/>
          </a:bodyPr>
          <a:lstStyle/>
          <a:p>
            <a:pPr marL="228600" marR="0">
              <a:spcBef>
                <a:spcPts val="0"/>
              </a:spcBef>
              <a:spcAft>
                <a:spcPts val="0"/>
              </a:spcAft>
            </a:pP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addition to the high priest under the Old Law:</a:t>
            </a:r>
          </a:p>
          <a:p>
            <a:pPr marL="0" marR="0">
              <a:spcBef>
                <a:spcPts val="0"/>
              </a:spcBef>
              <a:spcAft>
                <a:spcPts val="0"/>
              </a:spcAft>
              <a:tabLst>
                <a:tab pos="0" algn="l"/>
              </a:tabLs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sons of Aaron were consecrated to be priests who served in the outer chamber of the tabernacle called the Holy Place</a:t>
            </a:r>
          </a:p>
          <a:p>
            <a:pPr marR="0">
              <a:spcBef>
                <a:spcPts val="0"/>
              </a:spcBef>
              <a:spcAft>
                <a:spcPts val="0"/>
              </a:spcAft>
              <a:tabLst>
                <a:tab pos="0" algn="l"/>
              </a:tabLs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tabLst>
                <a:tab pos="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 outer chamber is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prophetic figure of the church and the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Aaronical priesthood is a prophetic figure of who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we are as the children of God</a:t>
            </a:r>
          </a:p>
          <a:p>
            <a:pPr marR="0">
              <a:spcBef>
                <a:spcPts val="0"/>
              </a:spcBef>
              <a:spcAft>
                <a:spcPts val="0"/>
              </a:spcAft>
              <a:tabLst>
                <a:tab pos="0" algn="l"/>
              </a:tabLs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tabLst>
                <a:tab pos="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We are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priests who minister in the church to serve God.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a:spcBef>
                <a:spcPts val="0"/>
              </a:spcBef>
              <a:spcAft>
                <a:spcPts val="0"/>
              </a:spcAft>
              <a:tabLst>
                <a:tab pos="285750" algn="l"/>
              </a:tabLs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Peter 2:9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But you are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A CHOSEN RACE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royal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PRIESTHOOD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1C3D0C1C-107C-515D-F69D-85897F2A1635}"/>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61797710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5139869"/>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Under the Old Law, both the High Priest and the other priests were consecrated by:</a:t>
            </a:r>
          </a:p>
          <a:p>
            <a:pPr marL="285750" marR="0" indent="-285750">
              <a:spcBef>
                <a:spcPts val="0"/>
              </a:spcBef>
              <a:spcAft>
                <a:spcPts val="0"/>
              </a:spcAft>
              <a:buFont typeface="Arial" panose="020B0604020202020204" pitchFamily="34" charset="0"/>
              <a:buChar cha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Blood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(Christ’s blood)</a:t>
            </a:r>
          </a:p>
          <a:p>
            <a:pPr marL="285750" marR="0" indent="-285750">
              <a:spcBef>
                <a:spcPts val="0"/>
              </a:spcBef>
              <a:spcAft>
                <a:spcPts val="0"/>
              </a:spcAft>
              <a:buFont typeface="Arial" panose="020B0604020202020204" pitchFamily="34" charset="0"/>
              <a:buChar char="•"/>
              <a:tabLst>
                <a:tab pos="0" algn="l"/>
              </a:tabLs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W</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(Baptism)</a:t>
            </a:r>
          </a:p>
          <a:p>
            <a:pPr marL="285750" marR="0" indent="-285750">
              <a:spcBef>
                <a:spcPts val="0"/>
              </a:spcBef>
              <a:spcAft>
                <a:spcPts val="0"/>
              </a:spcAft>
              <a:buFont typeface="Arial" panose="020B0604020202020204" pitchFamily="34" charset="0"/>
              <a:buChar char="•"/>
              <a:tabLst>
                <a:tab pos="0" algn="l"/>
              </a:tabLs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A</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nointing of fragrant oil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(Holy Spirit).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29:4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Aaron and his sons were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washed with water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washing by water is the prophetic figures of baptism which was required of Jesus the High Priest and the other sons of God who are a royal priesthood.</a:t>
            </a:r>
          </a:p>
          <a:p>
            <a:pPr marL="0" marR="0">
              <a:spcBef>
                <a:spcPts val="0"/>
              </a:spcBef>
              <a:spcAft>
                <a:spcPts val="0"/>
              </a:spcAft>
              <a:tabLst>
                <a:tab pos="0" algn="l"/>
              </a:tabLs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tabLst>
                <a:tab pos="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29:11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Animal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sacrifices offered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(sacrifice of Christ)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53669961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6863417"/>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29:7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Aaron was anointed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with the anointing oil.  Psalms 133:2 states that it was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copiously poured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on him</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lvl="1">
              <a:tabLst>
                <a:tab pos="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Psalm 133:1-2</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Behold, how good and how pleasant it is For brothers to dwell together in unity! </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It is like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precious oil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upon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head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Coming down upon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beard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Even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Aaron's beard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Coming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down upon the edge of his robes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lvl="1">
              <a:tabLst>
                <a:tab pos="0" algn="l"/>
              </a:tabLs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Exodus 30:25 </a:t>
            </a:r>
            <a:r>
              <a:rPr lang="en-US" sz="2400" dirty="0">
                <a:latin typeface="Times New Roman" panose="02020603050405020304" pitchFamily="18" charset="0"/>
                <a:cs typeface="Times New Roman" panose="02020603050405020304" pitchFamily="18" charset="0"/>
              </a:rPr>
              <a:t> "You shall make of these a </a:t>
            </a:r>
            <a:r>
              <a:rPr lang="en-US" sz="2400" b="1" u="sng" dirty="0">
                <a:latin typeface="Times New Roman" panose="02020603050405020304" pitchFamily="18" charset="0"/>
                <a:cs typeface="Times New Roman" panose="02020603050405020304" pitchFamily="18" charset="0"/>
              </a:rPr>
              <a:t>holy anointing oil</a:t>
            </a:r>
            <a:r>
              <a:rPr lang="en-US" sz="2400" dirty="0">
                <a:latin typeface="Times New Roman" panose="02020603050405020304" pitchFamily="18" charset="0"/>
                <a:cs typeface="Times New Roman" panose="02020603050405020304" pitchFamily="18" charset="0"/>
              </a:rPr>
              <a:t>, a perfume mixture, the work of a perfumer; it shall be a </a:t>
            </a:r>
            <a:r>
              <a:rPr lang="en-US" sz="2400" b="1" u="sng" dirty="0">
                <a:latin typeface="Times New Roman" panose="02020603050405020304" pitchFamily="18" charset="0"/>
                <a:cs typeface="Times New Roman" panose="02020603050405020304" pitchFamily="18" charset="0"/>
              </a:rPr>
              <a:t>holy anointing oil</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Exodus 30:30</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"You shall </a:t>
            </a:r>
            <a:r>
              <a:rPr lang="en-US" sz="2400" b="1" u="sng" dirty="0">
                <a:highlight>
                  <a:srgbClr val="FFFF00"/>
                </a:highlight>
                <a:latin typeface="Times New Roman" panose="02020603050405020304" pitchFamily="18" charset="0"/>
                <a:cs typeface="Times New Roman" panose="02020603050405020304" pitchFamily="18" charset="0"/>
              </a:rPr>
              <a:t>anoint Aaron and his sons</a:t>
            </a:r>
            <a:r>
              <a:rPr lang="en-US" sz="2400" dirty="0">
                <a:latin typeface="Times New Roman" panose="02020603050405020304" pitchFamily="18" charset="0"/>
                <a:cs typeface="Times New Roman" panose="02020603050405020304" pitchFamily="18" charset="0"/>
              </a:rPr>
              <a:t>, and </a:t>
            </a:r>
            <a:r>
              <a:rPr lang="en-US" sz="2400" b="1" u="sng" dirty="0">
                <a:latin typeface="Times New Roman" panose="02020603050405020304" pitchFamily="18" charset="0"/>
                <a:cs typeface="Times New Roman" panose="02020603050405020304" pitchFamily="18" charset="0"/>
              </a:rPr>
              <a:t>consecrate</a:t>
            </a:r>
            <a:r>
              <a:rPr lang="en-US" sz="2400" dirty="0">
                <a:latin typeface="Times New Roman" panose="02020603050405020304" pitchFamily="18" charset="0"/>
                <a:cs typeface="Times New Roman" panose="02020603050405020304" pitchFamily="18" charset="0"/>
              </a:rPr>
              <a:t> them, </a:t>
            </a:r>
            <a:r>
              <a:rPr lang="en-US" sz="2400" dirty="0">
                <a:highlight>
                  <a:srgbClr val="FFFF00"/>
                </a:highlight>
                <a:latin typeface="Times New Roman" panose="02020603050405020304" pitchFamily="18" charset="0"/>
                <a:cs typeface="Times New Roman" panose="02020603050405020304" pitchFamily="18" charset="0"/>
              </a:rPr>
              <a:t>that </a:t>
            </a:r>
            <a:r>
              <a:rPr lang="en-US" sz="2400" b="1" u="sng" dirty="0">
                <a:highlight>
                  <a:srgbClr val="FFFF00"/>
                </a:highlight>
                <a:latin typeface="Times New Roman" panose="02020603050405020304" pitchFamily="18" charset="0"/>
                <a:cs typeface="Times New Roman" panose="02020603050405020304" pitchFamily="18" charset="0"/>
              </a:rPr>
              <a:t>they may minister as priests to Me</a:t>
            </a:r>
            <a:r>
              <a:rPr lang="en-US" sz="2400" dirty="0">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1">
              <a:tabLst>
                <a:tab pos="0" algn="l"/>
              </a:tabLst>
            </a:pPr>
            <a:br>
              <a:rPr lang="en-US" sz="2000" dirty="0"/>
            </a:br>
            <a:endParaRPr lang="en-US" sz="2000" dirty="0"/>
          </a:p>
          <a:p>
            <a:pPr>
              <a:tabLst>
                <a:tab pos="0" algn="l"/>
              </a:tabLs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tabLst>
                <a:tab pos="0" algn="l"/>
              </a:tabLs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20195759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6247864"/>
          </a:xfrm>
          <a:prstGeom prst="rect">
            <a:avLst/>
          </a:prstGeom>
          <a:noFill/>
        </p:spPr>
        <p:txBody>
          <a:bodyPr wrap="square" rtlCol="0">
            <a:spAutoFit/>
          </a:bodyPr>
          <a:lstStyle/>
          <a:p>
            <a:pPr marL="228600" marR="0">
              <a:spcBef>
                <a:spcPts val="0"/>
              </a:spcBef>
              <a:spcAft>
                <a:spcPts val="0"/>
              </a:spcAft>
            </a:pP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As Aaron is the physical High Priest anointed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with the oil, it is prophetic of Jesus Christ who is the eternal High Priest who is anointed with the Holy Spirit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tabLst>
                <a:tab pos="0" algn="l"/>
              </a:tabLs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tabLst>
                <a:tab pos="0" algn="l"/>
              </a:tabLs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Hebrews 7:26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For it was fitting for us to have such a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high priest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Christ), holy, innocent, undefiled, separated from sinners and exalted above the heavens;</a:t>
            </a:r>
          </a:p>
          <a:p>
            <a:pPr lvl="1">
              <a:tabLst>
                <a:tab pos="0" algn="l"/>
              </a:tabLs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lvl="1">
              <a:tabLst>
                <a:tab pos="0" algn="l"/>
              </a:tabLst>
            </a:pPr>
            <a:r>
              <a:rPr lang="en-US" sz="2400" b="1" dirty="0">
                <a:latin typeface="Times New Roman" panose="02020603050405020304" pitchFamily="18" charset="0"/>
                <a:cs typeface="Times New Roman" panose="02020603050405020304" pitchFamily="18" charset="0"/>
              </a:rPr>
              <a:t>Hebrews 5:8-10 </a:t>
            </a:r>
            <a:r>
              <a:rPr lang="en-US" sz="2400" dirty="0">
                <a:latin typeface="Times New Roman" panose="02020603050405020304" pitchFamily="18" charset="0"/>
                <a:cs typeface="Times New Roman" panose="02020603050405020304" pitchFamily="18" charset="0"/>
              </a:rPr>
              <a:t>Although </a:t>
            </a:r>
            <a:r>
              <a:rPr lang="en-US" sz="2400" b="1" u="sng" dirty="0">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(Jesus) was a Son, ….He became to all those who obey Him the source of eternal salvation, </a:t>
            </a:r>
            <a:r>
              <a:rPr lang="en-US" sz="2400" baseline="30000" dirty="0">
                <a:latin typeface="Times New Roman" panose="02020603050405020304" pitchFamily="18" charset="0"/>
                <a:cs typeface="Times New Roman" panose="02020603050405020304" pitchFamily="18" charset="0"/>
              </a:rPr>
              <a:t>10 </a:t>
            </a:r>
            <a:r>
              <a:rPr lang="en-US" sz="2400" dirty="0">
                <a:latin typeface="Times New Roman" panose="02020603050405020304" pitchFamily="18" charset="0"/>
                <a:cs typeface="Times New Roman" panose="02020603050405020304" pitchFamily="18" charset="0"/>
              </a:rPr>
              <a:t> being designated by God as a </a:t>
            </a:r>
            <a:r>
              <a:rPr lang="en-US" sz="2400" b="1" u="sng" dirty="0">
                <a:highlight>
                  <a:srgbClr val="FFFF00"/>
                </a:highlight>
                <a:latin typeface="Times New Roman" panose="02020603050405020304" pitchFamily="18" charset="0"/>
                <a:cs typeface="Times New Roman" panose="02020603050405020304" pitchFamily="18" charset="0"/>
              </a:rPr>
              <a:t>high priest according to the order of Melchizedek</a:t>
            </a:r>
            <a:r>
              <a:rPr lang="en-US" sz="2400" dirty="0">
                <a:latin typeface="Times New Roman" panose="02020603050405020304" pitchFamily="18" charset="0"/>
                <a:cs typeface="Times New Roman" panose="02020603050405020304" pitchFamily="18" charset="0"/>
              </a:rPr>
              <a:t>.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tabLst>
                <a:tab pos="0" algn="l"/>
              </a:tabLs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tabLst>
                <a:tab pos="0" algn="l"/>
              </a:tabLs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Psalm 45:6-7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Your throne,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O God</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is forever and ever; A scepter of uprightness is the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scepter of Your kingdom</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 Therefore God, Your God,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has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anointed You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With the oil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of joy above Your fellows.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lvl="1">
              <a:tabLst>
                <a:tab pos="0" algn="l"/>
              </a:tabLst>
            </a:pPr>
            <a:endParaRPr lang="en-US" sz="2800" b="1" dirty="0">
              <a:latin typeface="Times New Roman" panose="02020603050405020304" pitchFamily="18" charset="0"/>
              <a:cs typeface="Times New Roman" panose="02020603050405020304" pitchFamily="18" charset="0"/>
            </a:endParaRPr>
          </a:p>
          <a:p>
            <a:pPr lvl="1">
              <a:tabLst>
                <a:tab pos="0" algn="l"/>
              </a:tabLst>
            </a:pPr>
            <a:endParaRPr lang="en-US" sz="20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90636749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5139869"/>
          </a:xfrm>
          <a:prstGeom prst="rect">
            <a:avLst/>
          </a:prstGeom>
          <a:noFill/>
        </p:spPr>
        <p:txBody>
          <a:bodyPr wrap="square" rtlCol="0">
            <a:spAutoFit/>
          </a:bodyPr>
          <a:lstStyle/>
          <a:p>
            <a:pPr marL="228600" marR="0">
              <a:spcBef>
                <a:spcPts val="0"/>
              </a:spcBef>
              <a:spcAft>
                <a:spcPts val="0"/>
              </a:spcAft>
            </a:pP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Emblematic of the Holy Spirit Anointing of Jesus – the Eternal High Priest</a:t>
            </a:r>
          </a:p>
          <a:p>
            <a:pPr>
              <a:tabLst>
                <a:tab pos="0" algn="l"/>
              </a:tabLs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tabLst>
                <a:tab pos="0" algn="l"/>
              </a:tabLst>
            </a:pPr>
            <a:r>
              <a:rPr lang="en-US" sz="2400" b="1" dirty="0">
                <a:latin typeface="Times New Roman" panose="02020603050405020304" pitchFamily="18" charset="0"/>
                <a:cs typeface="Times New Roman" panose="02020603050405020304" pitchFamily="18" charset="0"/>
              </a:rPr>
              <a:t>Isaiah 61:1 </a:t>
            </a:r>
            <a:r>
              <a:rPr lang="en-US" sz="2400" dirty="0">
                <a:latin typeface="Times New Roman" panose="02020603050405020304" pitchFamily="18" charset="0"/>
                <a:cs typeface="Times New Roman" panose="02020603050405020304" pitchFamily="18" charset="0"/>
              </a:rPr>
              <a:t>The </a:t>
            </a:r>
            <a:r>
              <a:rPr lang="en-US" sz="2400" b="1" u="sng" dirty="0">
                <a:highlight>
                  <a:srgbClr val="FFFF00"/>
                </a:highlight>
                <a:latin typeface="Times New Roman" panose="02020603050405020304" pitchFamily="18" charset="0"/>
                <a:cs typeface="Times New Roman" panose="02020603050405020304" pitchFamily="18" charset="0"/>
              </a:rPr>
              <a:t>Spirit of the Lord </a:t>
            </a:r>
            <a:r>
              <a:rPr lang="en-US" sz="2400" b="1" u="sng" cap="small" dirty="0">
                <a:effectLst/>
                <a:highlight>
                  <a:srgbClr val="FFFF00"/>
                </a:highlight>
                <a:latin typeface="Times New Roman" panose="02020603050405020304" pitchFamily="18" charset="0"/>
                <a:cs typeface="Times New Roman" panose="02020603050405020304" pitchFamily="18" charset="0"/>
              </a:rPr>
              <a:t>GOD</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upon me, Because the </a:t>
            </a:r>
            <a:r>
              <a:rPr lang="en-US" sz="2400" cap="small" dirty="0">
                <a:effectLst/>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has </a:t>
            </a:r>
            <a:r>
              <a:rPr lang="en-US" sz="2400" b="1" u="sng" dirty="0">
                <a:highlight>
                  <a:srgbClr val="FFFF00"/>
                </a:highlight>
                <a:latin typeface="Times New Roman" panose="02020603050405020304" pitchFamily="18" charset="0"/>
                <a:cs typeface="Times New Roman" panose="02020603050405020304" pitchFamily="18" charset="0"/>
              </a:rPr>
              <a:t>anointed</a:t>
            </a:r>
            <a:r>
              <a:rPr lang="en-US" sz="2400" dirty="0">
                <a:latin typeface="Times New Roman" panose="02020603050405020304" pitchFamily="18" charset="0"/>
                <a:cs typeface="Times New Roman" panose="02020603050405020304" pitchFamily="18" charset="0"/>
              </a:rPr>
              <a:t> me To bring good news to the afflicted; ….</a:t>
            </a:r>
          </a:p>
          <a:p>
            <a:pPr lvl="1">
              <a:tabLst>
                <a:tab pos="0" algn="l"/>
              </a:tabLst>
            </a:pPr>
            <a:endParaRPr lang="en-US" sz="2400" dirty="0">
              <a:latin typeface="Times New Roman" panose="02020603050405020304" pitchFamily="18" charset="0"/>
              <a:cs typeface="Times New Roman" panose="02020603050405020304" pitchFamily="18" charset="0"/>
            </a:endParaRPr>
          </a:p>
          <a:p>
            <a:pPr lvl="1">
              <a:tabLst>
                <a:tab pos="0" algn="l"/>
              </a:tabLst>
            </a:pPr>
            <a:r>
              <a:rPr lang="en-US" sz="2400" b="1" dirty="0">
                <a:latin typeface="Times New Roman" panose="02020603050405020304" pitchFamily="18" charset="0"/>
                <a:cs typeface="Times New Roman" panose="02020603050405020304" pitchFamily="18" charset="0"/>
              </a:rPr>
              <a:t>Luke 4:17-18, 20 </a:t>
            </a:r>
            <a:r>
              <a:rPr lang="en-US" sz="2400" dirty="0">
                <a:latin typeface="Times New Roman" panose="02020603050405020304" pitchFamily="18" charset="0"/>
                <a:cs typeface="Times New Roman" panose="02020603050405020304" pitchFamily="18" charset="0"/>
              </a:rPr>
              <a:t> And the book of the prophet Isaiah was handed to </a:t>
            </a:r>
            <a:r>
              <a:rPr lang="en-US" sz="2400" b="1" u="sng" dirty="0">
                <a:highlight>
                  <a:srgbClr val="FFFF00"/>
                </a:highlight>
                <a:latin typeface="Times New Roman" panose="02020603050405020304" pitchFamily="18" charset="0"/>
                <a:cs typeface="Times New Roman" panose="02020603050405020304" pitchFamily="18" charset="0"/>
              </a:rPr>
              <a:t>Him </a:t>
            </a:r>
            <a:r>
              <a:rPr lang="en-US" sz="2400" dirty="0">
                <a:latin typeface="Times New Roman" panose="02020603050405020304" pitchFamily="18" charset="0"/>
                <a:cs typeface="Times New Roman" panose="02020603050405020304" pitchFamily="18" charset="0"/>
              </a:rPr>
              <a:t>(Jesus). And He opened the book and found the place where it was written, </a:t>
            </a:r>
            <a:r>
              <a:rPr lang="en-US" sz="2400" baseline="30000" dirty="0">
                <a:latin typeface="Times New Roman" panose="02020603050405020304" pitchFamily="18" charset="0"/>
                <a:cs typeface="Times New Roman" panose="02020603050405020304" pitchFamily="18" charset="0"/>
              </a:rPr>
              <a:t>18 </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THE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SPIRIT OF THE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LORD IS UPON</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ME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BECAUSE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HE </a:t>
            </a:r>
            <a:r>
              <a:rPr lang="en-US" sz="2400" b="1" u="sng" cap="small" dirty="0">
                <a:effectLst/>
                <a:highlight>
                  <a:srgbClr val="FFFF00"/>
                </a:highlight>
                <a:latin typeface="Times New Roman" panose="02020603050405020304" pitchFamily="18" charset="0"/>
                <a:cs typeface="Times New Roman" panose="02020603050405020304" pitchFamily="18" charset="0"/>
              </a:rPr>
              <a:t>ANOINTED</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ME </a:t>
            </a:r>
            <a:r>
              <a:rPr lang="en-US" sz="2400" cap="small" dirty="0">
                <a:effectLst/>
                <a:latin typeface="Times New Roman" panose="02020603050405020304" pitchFamily="18" charset="0"/>
                <a:cs typeface="Times New Roman" panose="02020603050405020304" pitchFamily="18" charset="0"/>
              </a:rPr>
              <a:t>TO PREACH THE GOSPEL TO THE POOR</a:t>
            </a:r>
            <a:r>
              <a:rPr lang="en-US" sz="2400" dirty="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20 </a:t>
            </a:r>
            <a:r>
              <a:rPr lang="en-US" sz="2400" dirty="0">
                <a:latin typeface="Times New Roman" panose="02020603050405020304" pitchFamily="18" charset="0"/>
                <a:cs typeface="Times New Roman" panose="02020603050405020304" pitchFamily="18" charset="0"/>
              </a:rPr>
              <a:t> And He closed the book, gave it back to the attendant and sat down; and the eyes of all in the synagogue were fixed on Him….</a:t>
            </a:r>
            <a:br>
              <a:rPr lang="en-US" sz="2400" dirty="0">
                <a:latin typeface="Times New Roman" panose="02020603050405020304" pitchFamily="18" charset="0"/>
                <a:cs typeface="Times New Roman" panose="02020603050405020304" pitchFamily="18" charset="0"/>
              </a:rPr>
            </a:br>
            <a:r>
              <a:rPr lang="en-US" sz="2400" baseline="30000" dirty="0">
                <a:latin typeface="Times New Roman" panose="02020603050405020304" pitchFamily="18" charset="0"/>
                <a:cs typeface="Times New Roman" panose="02020603050405020304" pitchFamily="18" charset="0"/>
              </a:rPr>
              <a:t>21 </a:t>
            </a:r>
            <a:r>
              <a:rPr lang="en-US" sz="2400" dirty="0">
                <a:latin typeface="Times New Roman" panose="02020603050405020304" pitchFamily="18" charset="0"/>
                <a:cs typeface="Times New Roman" panose="02020603050405020304" pitchFamily="18" charset="0"/>
              </a:rPr>
              <a:t> And He began to say to them, "</a:t>
            </a:r>
            <a:r>
              <a:rPr lang="en-US" sz="2400" b="1" u="sng" dirty="0">
                <a:latin typeface="Times New Roman" panose="02020603050405020304" pitchFamily="18" charset="0"/>
                <a:cs typeface="Times New Roman" panose="02020603050405020304" pitchFamily="18" charset="0"/>
              </a:rPr>
              <a:t>Today this Scripture has been fulfilled in your hearing</a:t>
            </a: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5184123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5324535"/>
          </a:xfrm>
          <a:prstGeom prst="rect">
            <a:avLst/>
          </a:prstGeom>
          <a:noFill/>
        </p:spPr>
        <p:txBody>
          <a:bodyPr wrap="square" rtlCol="0">
            <a:spAutoFit/>
          </a:bodyPr>
          <a:lstStyle/>
          <a:p>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anointing of Aaron and his sons is also emblematic of the pouring out of the </a:t>
            </a:r>
            <a:r>
              <a:rPr lang="en-US" sz="2000" b="1" u="sng" dirty="0">
                <a:latin typeface="Times New Roman" panose="02020603050405020304" pitchFamily="18" charset="0"/>
                <a:cs typeface="Times New Roman" panose="02020603050405020304" pitchFamily="18" charset="0"/>
              </a:rPr>
              <a:t>Holy Spirit upon God’s other sons – His Royal Priesthood</a:t>
            </a:r>
            <a:r>
              <a:rPr lang="en-US" sz="2000" dirty="0">
                <a:latin typeface="Times New Roman" panose="02020603050405020304" pitchFamily="18" charset="0"/>
                <a:cs typeface="Times New Roman" panose="02020603050405020304" pitchFamily="18" charset="0"/>
              </a:rPr>
              <a:t>.</a:t>
            </a: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Exodus 29:21</a:t>
            </a:r>
            <a:r>
              <a:rPr lang="en-US" sz="2000" dirty="0">
                <a:latin typeface="Times New Roman" panose="02020603050405020304" pitchFamily="18" charset="0"/>
                <a:cs typeface="Times New Roman" panose="02020603050405020304" pitchFamily="18" charset="0"/>
              </a:rPr>
              <a:t> "Then you shall take some of </a:t>
            </a:r>
            <a:r>
              <a:rPr lang="en-US" sz="2000" b="1" u="sng" dirty="0">
                <a:highlight>
                  <a:srgbClr val="FFFF00"/>
                </a:highlight>
                <a:latin typeface="Times New Roman" panose="02020603050405020304" pitchFamily="18" charset="0"/>
                <a:cs typeface="Times New Roman" panose="02020603050405020304" pitchFamily="18" charset="0"/>
              </a:rPr>
              <a:t>the blood </a:t>
            </a:r>
            <a:r>
              <a:rPr lang="en-US" sz="2000" dirty="0">
                <a:latin typeface="Times New Roman" panose="02020603050405020304" pitchFamily="18" charset="0"/>
                <a:cs typeface="Times New Roman" panose="02020603050405020304" pitchFamily="18" charset="0"/>
              </a:rPr>
              <a:t>that is on the altar and some of the </a:t>
            </a:r>
            <a:r>
              <a:rPr lang="en-US" sz="2000" b="1" u="sng" dirty="0">
                <a:highlight>
                  <a:srgbClr val="FFFF00"/>
                </a:highlight>
                <a:latin typeface="Times New Roman" panose="02020603050405020304" pitchFamily="18" charset="0"/>
                <a:cs typeface="Times New Roman" panose="02020603050405020304" pitchFamily="18" charset="0"/>
              </a:rPr>
              <a:t>anointing oil, </a:t>
            </a:r>
            <a:r>
              <a:rPr lang="en-US" sz="2000" dirty="0">
                <a:latin typeface="Times New Roman" panose="02020603050405020304" pitchFamily="18" charset="0"/>
                <a:cs typeface="Times New Roman" panose="02020603050405020304" pitchFamily="18" charset="0"/>
              </a:rPr>
              <a:t>and sprinkle </a:t>
            </a:r>
            <a:r>
              <a:rPr lang="en-US" sz="2000" i="1" dirty="0">
                <a:latin typeface="Times New Roman" panose="02020603050405020304" pitchFamily="18" charset="0"/>
                <a:cs typeface="Times New Roman" panose="02020603050405020304" pitchFamily="18" charset="0"/>
              </a:rPr>
              <a:t>it</a:t>
            </a:r>
            <a:r>
              <a:rPr lang="en-US" sz="2000" dirty="0">
                <a:latin typeface="Times New Roman" panose="02020603050405020304" pitchFamily="18" charset="0"/>
                <a:cs typeface="Times New Roman" panose="02020603050405020304" pitchFamily="18" charset="0"/>
              </a:rPr>
              <a:t> </a:t>
            </a:r>
            <a:r>
              <a:rPr lang="en-US" sz="2000" b="1" u="sng" dirty="0">
                <a:highlight>
                  <a:srgbClr val="FFFF00"/>
                </a:highlight>
                <a:latin typeface="Times New Roman" panose="02020603050405020304" pitchFamily="18" charset="0"/>
                <a:cs typeface="Times New Roman" panose="02020603050405020304" pitchFamily="18" charset="0"/>
              </a:rPr>
              <a:t>on Aaron </a:t>
            </a:r>
            <a:r>
              <a:rPr lang="en-US" sz="2000" dirty="0">
                <a:latin typeface="Times New Roman" panose="02020603050405020304" pitchFamily="18" charset="0"/>
                <a:cs typeface="Times New Roman" panose="02020603050405020304" pitchFamily="18" charset="0"/>
              </a:rPr>
              <a:t>and on … </a:t>
            </a:r>
            <a:r>
              <a:rPr lang="en-US" sz="2000" b="1" u="sng" dirty="0">
                <a:highlight>
                  <a:srgbClr val="FFFF00"/>
                </a:highlight>
                <a:latin typeface="Times New Roman" panose="02020603050405020304" pitchFamily="18" charset="0"/>
                <a:cs typeface="Times New Roman" panose="02020603050405020304" pitchFamily="18" charset="0"/>
              </a:rPr>
              <a:t>his sons </a:t>
            </a:r>
            <a:r>
              <a:rPr lang="en-US" sz="2000" dirty="0">
                <a:latin typeface="Times New Roman" panose="02020603050405020304" pitchFamily="18" charset="0"/>
                <a:cs typeface="Times New Roman" panose="02020603050405020304" pitchFamily="18" charset="0"/>
              </a:rPr>
              <a:t>….</a:t>
            </a: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Exodus 30:30</a:t>
            </a:r>
            <a:r>
              <a:rPr lang="en-US" sz="2000" baseline="30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"You shall </a:t>
            </a:r>
            <a:r>
              <a:rPr lang="en-US" sz="2000" b="1" u="sng" dirty="0">
                <a:highlight>
                  <a:srgbClr val="FFFF00"/>
                </a:highlight>
                <a:latin typeface="Times New Roman" panose="02020603050405020304" pitchFamily="18" charset="0"/>
                <a:cs typeface="Times New Roman" panose="02020603050405020304" pitchFamily="18" charset="0"/>
              </a:rPr>
              <a:t>anoint</a:t>
            </a:r>
            <a:r>
              <a:rPr lang="en-US" sz="2000" b="1" u="sng" dirty="0">
                <a:latin typeface="Times New Roman" panose="02020603050405020304" pitchFamily="18" charset="0"/>
                <a:cs typeface="Times New Roman" panose="02020603050405020304" pitchFamily="18" charset="0"/>
              </a:rPr>
              <a:t> Aaron and </a:t>
            </a:r>
            <a:r>
              <a:rPr lang="en-US" sz="2000" b="1" u="sng" dirty="0">
                <a:highlight>
                  <a:srgbClr val="FFFF00"/>
                </a:highlight>
                <a:latin typeface="Times New Roman" panose="02020603050405020304" pitchFamily="18" charset="0"/>
                <a:cs typeface="Times New Roman" panose="02020603050405020304" pitchFamily="18" charset="0"/>
              </a:rPr>
              <a:t>his sons</a:t>
            </a:r>
            <a:r>
              <a:rPr lang="en-US" sz="2000" dirty="0">
                <a:latin typeface="Times New Roman" panose="02020603050405020304" pitchFamily="18" charset="0"/>
                <a:cs typeface="Times New Roman" panose="02020603050405020304" pitchFamily="18" charset="0"/>
              </a:rPr>
              <a:t>, and </a:t>
            </a:r>
            <a:r>
              <a:rPr lang="en-US" sz="2000" b="1" u="sng" dirty="0">
                <a:latin typeface="Times New Roman" panose="02020603050405020304" pitchFamily="18" charset="0"/>
                <a:cs typeface="Times New Roman" panose="02020603050405020304" pitchFamily="18" charset="0"/>
              </a:rPr>
              <a:t>consecrate</a:t>
            </a:r>
            <a:r>
              <a:rPr lang="en-US" sz="2000" dirty="0">
                <a:latin typeface="Times New Roman" panose="02020603050405020304" pitchFamily="18" charset="0"/>
                <a:cs typeface="Times New Roman" panose="02020603050405020304" pitchFamily="18" charset="0"/>
              </a:rPr>
              <a:t> them, that </a:t>
            </a:r>
            <a:r>
              <a:rPr lang="en-US" sz="2000" b="1" u="sng" dirty="0">
                <a:latin typeface="Times New Roman" panose="02020603050405020304" pitchFamily="18" charset="0"/>
                <a:cs typeface="Times New Roman" panose="02020603050405020304" pitchFamily="18" charset="0"/>
              </a:rPr>
              <a:t>they may </a:t>
            </a:r>
            <a:r>
              <a:rPr lang="en-US" sz="2000" b="1" u="sng" dirty="0">
                <a:highlight>
                  <a:srgbClr val="FFFF00"/>
                </a:highlight>
                <a:latin typeface="Times New Roman" panose="02020603050405020304" pitchFamily="18" charset="0"/>
                <a:cs typeface="Times New Roman" panose="02020603050405020304" pitchFamily="18" charset="0"/>
              </a:rPr>
              <a:t>minister as priests </a:t>
            </a:r>
            <a:r>
              <a:rPr lang="en-US" sz="2000" b="1" u="sng" dirty="0">
                <a:latin typeface="Times New Roman" panose="02020603050405020304" pitchFamily="18" charset="0"/>
                <a:cs typeface="Times New Roman" panose="02020603050405020304" pitchFamily="18" charset="0"/>
              </a:rPr>
              <a:t>to Me</a:t>
            </a:r>
            <a:r>
              <a:rPr lang="en-US" sz="2000" dirty="0">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1 Peter 2:9 </a:t>
            </a:r>
            <a:r>
              <a:rPr lang="en-US" sz="2000" dirty="0">
                <a:latin typeface="Times New Roman" panose="02020603050405020304" pitchFamily="18" charset="0"/>
                <a:cs typeface="Times New Roman" panose="02020603050405020304" pitchFamily="18" charset="0"/>
              </a:rPr>
              <a:t>But you are </a:t>
            </a:r>
            <a:r>
              <a:rPr lang="en-US" sz="2000" cap="small" dirty="0">
                <a:effectLst/>
                <a:latin typeface="Times New Roman" panose="02020603050405020304" pitchFamily="18" charset="0"/>
                <a:cs typeface="Times New Roman" panose="02020603050405020304" pitchFamily="18" charset="0"/>
              </a:rPr>
              <a:t>A CHOSEN RACE</a:t>
            </a:r>
            <a:r>
              <a:rPr lang="en-US" sz="2000" dirty="0">
                <a:latin typeface="Times New Roman" panose="02020603050405020304" pitchFamily="18" charset="0"/>
                <a:cs typeface="Times New Roman" panose="02020603050405020304" pitchFamily="18" charset="0"/>
              </a:rPr>
              <a:t>,  </a:t>
            </a:r>
            <a:r>
              <a:rPr lang="en-US" sz="2000" b="1" u="sng" cap="small" dirty="0">
                <a:effectLst/>
                <a:highlight>
                  <a:srgbClr val="FFFF00"/>
                </a:highlight>
                <a:latin typeface="Times New Roman" panose="02020603050405020304" pitchFamily="18" charset="0"/>
                <a:cs typeface="Times New Roman" panose="02020603050405020304" pitchFamily="18" charset="0"/>
              </a:rPr>
              <a:t>A</a:t>
            </a:r>
            <a:r>
              <a:rPr lang="en-US" sz="2000" b="1" u="sng" dirty="0">
                <a:highlight>
                  <a:srgbClr val="FFFF00"/>
                </a:highlight>
                <a:latin typeface="Times New Roman" panose="02020603050405020304" pitchFamily="18" charset="0"/>
                <a:cs typeface="Times New Roman" panose="02020603050405020304" pitchFamily="18" charset="0"/>
              </a:rPr>
              <a:t> royal </a:t>
            </a:r>
            <a:r>
              <a:rPr lang="en-US" sz="2000" b="1" u="sng" cap="small" dirty="0">
                <a:effectLst/>
                <a:highlight>
                  <a:srgbClr val="FFFF00"/>
                </a:highlight>
                <a:latin typeface="Times New Roman" panose="02020603050405020304" pitchFamily="18" charset="0"/>
                <a:cs typeface="Times New Roman" panose="02020603050405020304" pitchFamily="18" charset="0"/>
              </a:rPr>
              <a:t>PRIESTHOOD</a:t>
            </a:r>
            <a:r>
              <a:rPr lang="en-US" sz="2000" dirty="0">
                <a:latin typeface="Times New Roman" panose="02020603050405020304" pitchFamily="18" charset="0"/>
                <a:cs typeface="Times New Roman" panose="02020603050405020304" pitchFamily="18" charset="0"/>
              </a:rPr>
              <a:t>…</a:t>
            </a:r>
            <a:br>
              <a:rPr lang="en-US" sz="2000" dirty="0">
                <a:latin typeface="Times New Roman" panose="02020603050405020304" pitchFamily="18" charset="0"/>
                <a:cs typeface="Times New Roman" panose="02020603050405020304" pitchFamily="18" charset="0"/>
              </a:rPr>
            </a:br>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Joel 2:28 </a:t>
            </a:r>
            <a:r>
              <a:rPr lang="en-US" sz="2000" dirty="0">
                <a:latin typeface="Times New Roman" panose="02020603050405020304" pitchFamily="18" charset="0"/>
                <a:cs typeface="Times New Roman" panose="02020603050405020304" pitchFamily="18" charset="0"/>
              </a:rPr>
              <a:t>"It will come about after this That I will </a:t>
            </a:r>
            <a:r>
              <a:rPr lang="en-US" sz="2000" b="1" u="sng" dirty="0">
                <a:highlight>
                  <a:srgbClr val="FFFF00"/>
                </a:highlight>
                <a:latin typeface="Times New Roman" panose="02020603050405020304" pitchFamily="18" charset="0"/>
                <a:cs typeface="Times New Roman" panose="02020603050405020304" pitchFamily="18" charset="0"/>
              </a:rPr>
              <a:t>pour out My Spirit on all mankind</a:t>
            </a:r>
            <a:r>
              <a:rPr lang="en-US" sz="2000" dirty="0">
                <a:latin typeface="Times New Roman" panose="02020603050405020304" pitchFamily="18" charset="0"/>
                <a:cs typeface="Times New Roman" panose="02020603050405020304" pitchFamily="18" charset="0"/>
              </a:rPr>
              <a:t>; …</a:t>
            </a: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Acts 2:16-17</a:t>
            </a:r>
            <a:r>
              <a:rPr lang="en-US" sz="2000" baseline="30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but this is what was spoken of through the prophet Joel: </a:t>
            </a:r>
            <a:r>
              <a:rPr lang="en-US" sz="2000" baseline="30000" dirty="0">
                <a:latin typeface="Times New Roman" panose="02020603050405020304" pitchFamily="18" charset="0"/>
                <a:cs typeface="Times New Roman" panose="02020603050405020304" pitchFamily="18" charset="0"/>
              </a:rPr>
              <a:t>17 </a:t>
            </a:r>
            <a:r>
              <a:rPr lang="en-US" sz="2000" dirty="0">
                <a:latin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cs typeface="Times New Roman" panose="02020603050405020304" pitchFamily="18" charset="0"/>
              </a:rPr>
              <a:t>AND IT SHALL BE IN THE </a:t>
            </a:r>
            <a:r>
              <a:rPr lang="en-US" sz="2000" b="1" u="sng" cap="small" dirty="0">
                <a:effectLst/>
                <a:highlight>
                  <a:srgbClr val="FFFF00"/>
                </a:highlight>
                <a:latin typeface="Times New Roman" panose="02020603050405020304" pitchFamily="18" charset="0"/>
                <a:cs typeface="Times New Roman" panose="02020603050405020304" pitchFamily="18" charset="0"/>
              </a:rPr>
              <a:t>LAST DAYS</a:t>
            </a:r>
            <a:r>
              <a:rPr lang="en-US" sz="2000" b="1" u="sng"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God says, '</a:t>
            </a:r>
            <a:r>
              <a:rPr lang="en-US" sz="2000" cap="small" dirty="0">
                <a:effectLst/>
                <a:latin typeface="Times New Roman" panose="02020603050405020304" pitchFamily="18" charset="0"/>
                <a:cs typeface="Times New Roman" panose="02020603050405020304" pitchFamily="18" charset="0"/>
              </a:rPr>
              <a:t>THAT</a:t>
            </a:r>
            <a:r>
              <a:rPr lang="en-US" sz="2000" dirty="0">
                <a:latin typeface="Times New Roman" panose="02020603050405020304" pitchFamily="18" charset="0"/>
                <a:cs typeface="Times New Roman" panose="02020603050405020304" pitchFamily="18" charset="0"/>
              </a:rPr>
              <a:t> </a:t>
            </a:r>
            <a:r>
              <a:rPr lang="en-US" sz="2000" b="1" u="sng" dirty="0">
                <a:highlight>
                  <a:srgbClr val="FFFF00"/>
                </a:highlight>
                <a:latin typeface="Times New Roman" panose="02020603050405020304" pitchFamily="18" charset="0"/>
                <a:cs typeface="Times New Roman" panose="02020603050405020304" pitchFamily="18" charset="0"/>
              </a:rPr>
              <a:t>I </a:t>
            </a:r>
            <a:r>
              <a:rPr lang="en-US" sz="2000" b="1" u="sng" cap="small" dirty="0">
                <a:effectLst/>
                <a:highlight>
                  <a:srgbClr val="FFFF00"/>
                </a:highlight>
                <a:latin typeface="Times New Roman" panose="02020603050405020304" pitchFamily="18" charset="0"/>
                <a:cs typeface="Times New Roman" panose="02020603050405020304" pitchFamily="18" charset="0"/>
              </a:rPr>
              <a:t>WILL POUR FORTH OF</a:t>
            </a:r>
            <a:r>
              <a:rPr lang="en-US" sz="2000" b="1" u="sng" dirty="0">
                <a:highlight>
                  <a:srgbClr val="FFFF00"/>
                </a:highlight>
                <a:latin typeface="Times New Roman" panose="02020603050405020304" pitchFamily="18" charset="0"/>
                <a:cs typeface="Times New Roman" panose="02020603050405020304" pitchFamily="18" charset="0"/>
              </a:rPr>
              <a:t> </a:t>
            </a:r>
            <a:r>
              <a:rPr lang="en-US" sz="2000" b="1" u="sng" cap="small" dirty="0">
                <a:effectLst/>
                <a:highlight>
                  <a:srgbClr val="FFFF00"/>
                </a:highlight>
                <a:latin typeface="Times New Roman" panose="02020603050405020304" pitchFamily="18" charset="0"/>
                <a:cs typeface="Times New Roman" panose="02020603050405020304" pitchFamily="18" charset="0"/>
              </a:rPr>
              <a:t>MY</a:t>
            </a:r>
            <a:r>
              <a:rPr lang="en-US" sz="2000" b="1" u="sng" dirty="0">
                <a:highlight>
                  <a:srgbClr val="FFFF00"/>
                </a:highlight>
                <a:latin typeface="Times New Roman" panose="02020603050405020304" pitchFamily="18" charset="0"/>
                <a:cs typeface="Times New Roman" panose="02020603050405020304" pitchFamily="18" charset="0"/>
              </a:rPr>
              <a:t> </a:t>
            </a:r>
            <a:r>
              <a:rPr lang="en-US" sz="2000" b="1" u="sng" cap="small" dirty="0">
                <a:effectLst/>
                <a:highlight>
                  <a:srgbClr val="FFFF00"/>
                </a:highlight>
                <a:latin typeface="Times New Roman" panose="02020603050405020304" pitchFamily="18" charset="0"/>
                <a:cs typeface="Times New Roman" panose="02020603050405020304" pitchFamily="18" charset="0"/>
              </a:rPr>
              <a:t>SPIRIT ON ALL</a:t>
            </a:r>
            <a:r>
              <a:rPr lang="en-US" sz="2000" b="1" u="sng" dirty="0">
                <a:highlight>
                  <a:srgbClr val="FFFF00"/>
                </a:highlight>
                <a:latin typeface="Times New Roman" panose="02020603050405020304" pitchFamily="18" charset="0"/>
                <a:cs typeface="Times New Roman" panose="02020603050405020304" pitchFamily="18" charset="0"/>
              </a:rPr>
              <a:t> </a:t>
            </a:r>
            <a:r>
              <a:rPr lang="en-US" sz="2000" b="1" u="sng" cap="small" dirty="0">
                <a:effectLst/>
                <a:highlight>
                  <a:srgbClr val="FFFF00"/>
                </a:highlight>
                <a:latin typeface="Times New Roman" panose="02020603050405020304" pitchFamily="18" charset="0"/>
                <a:cs typeface="Times New Roman" panose="02020603050405020304" pitchFamily="18" charset="0"/>
              </a:rPr>
              <a:t>MANKIND</a:t>
            </a:r>
            <a:r>
              <a:rPr lang="en-US" sz="2000" dirty="0">
                <a:latin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36884265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19866" y="869821"/>
            <a:ext cx="11644370" cy="5970865"/>
          </a:xfrm>
          <a:prstGeom prst="rect">
            <a:avLst/>
          </a:prstGeom>
          <a:noFill/>
        </p:spPr>
        <p:txBody>
          <a:bodyPr wrap="square" rtlCol="0">
            <a:spAutoFit/>
          </a:bodyPr>
          <a:lstStyle/>
          <a:p>
            <a:pPr marL="228600" marR="0">
              <a:spcBef>
                <a:spcPts val="0"/>
              </a:spcBef>
              <a:spcAft>
                <a:spcPts val="0"/>
              </a:spcAft>
            </a:pP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Summation:  </a:t>
            </a:r>
          </a:p>
          <a:p>
            <a:pPr marL="0" marR="0">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Aaron t</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he High Priest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(Son of God – Jesus Christ) and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Aaron’s sons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(Royal Priesthood - God’s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other sons)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who ministered in the tabernacle (saints) were consecrated with</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Washing of Water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Baptism</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Sacrificial Death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Christ’s Sacrificial Death</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Blood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Christ’s shed blood that cleanses sin away</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Anointing Oil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Anointing of the Holy Spirit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8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Only the priests of God are consecrated with these four sacraments</a:t>
            </a: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381F8009-1130-03E7-B914-C1ABFC5D0633}"/>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10211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927388" cy="3416320"/>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seed of woman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(Gen 3:15) – over time/generations - was born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Abraham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(Gen11:26)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Abraham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was born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Isaac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(Gen 21:2-3 –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child of promise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(Rom 9:7; Gal 4:28),</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Isaac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was born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Jacob</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(Gen 25:26),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Jacob</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(Israel) was born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12 tribes of Israel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(Gen 29-30)</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12 tribes of Israel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raised up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(Exo 19:6).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raised up the Messiah -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Jesus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(Matt 1:1-16)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raised up His sons (Eph 1:5) –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children of the promise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(Gal 4:28)</a:t>
            </a:r>
          </a:p>
          <a:p>
            <a:pPr marL="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Through the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God’ sons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(Christ &amp; sons of God) – God built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Christ’s church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(1 Ptr 2:5)</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Church of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is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(Col 1:13-14)</a:t>
            </a:r>
          </a:p>
        </p:txBody>
      </p:sp>
      <p:cxnSp>
        <p:nvCxnSpPr>
          <p:cNvPr id="5" name="Straight Arrow Connector 4">
            <a:extLst>
              <a:ext uri="{FF2B5EF4-FFF2-40B4-BE49-F238E27FC236}">
                <a16:creationId xmlns:a16="http://schemas.microsoft.com/office/drawing/2014/main" id="{6B59E1F1-6103-C7D2-5E7E-72DD57C664D1}"/>
              </a:ext>
            </a:extLst>
          </p:cNvPr>
          <p:cNvCxnSpPr>
            <a:cxnSpLocks/>
          </p:cNvCxnSpPr>
          <p:nvPr/>
        </p:nvCxnSpPr>
        <p:spPr>
          <a:xfrm flipH="1">
            <a:off x="11145982" y="3428999"/>
            <a:ext cx="712418" cy="1"/>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a:extLst>
              <a:ext uri="{FF2B5EF4-FFF2-40B4-BE49-F238E27FC236}">
                <a16:creationId xmlns:a16="http://schemas.microsoft.com/office/drawing/2014/main" id="{5981BD46-981D-7D1C-A273-2C03B6503507}"/>
              </a:ext>
            </a:extLst>
          </p:cNvPr>
          <p:cNvCxnSpPr>
            <a:cxnSpLocks/>
          </p:cNvCxnSpPr>
          <p:nvPr/>
        </p:nvCxnSpPr>
        <p:spPr>
          <a:xfrm flipH="1">
            <a:off x="11035145" y="1580073"/>
            <a:ext cx="781131"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4131E82-5A19-6F1C-0FC1-E76CDFB63BC4}"/>
              </a:ext>
            </a:extLst>
          </p:cNvPr>
          <p:cNvCxnSpPr>
            <a:cxnSpLocks/>
          </p:cNvCxnSpPr>
          <p:nvPr/>
        </p:nvCxnSpPr>
        <p:spPr>
          <a:xfrm>
            <a:off x="11816276" y="1580073"/>
            <a:ext cx="0" cy="184892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233936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632311"/>
          </a:xfrm>
          <a:prstGeom prst="rect">
            <a:avLst/>
          </a:prstGeom>
          <a:noFill/>
        </p:spPr>
        <p:txBody>
          <a:bodyPr wrap="square" rtlCol="0">
            <a:spAutoFit/>
          </a:bodyPr>
          <a:lstStyle/>
          <a:p>
            <a:pPr marL="228600" marR="0">
              <a:spcBef>
                <a:spcPts val="0"/>
              </a:spcBef>
              <a:spcAft>
                <a:spcPts val="0"/>
              </a:spcAft>
            </a:pP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anointing oil is a prophetic figures of the Holy Spirit anointing that Jesus received.  Having been anointed by God’s Holy Spirit, Jesus was declared to be:</a:t>
            </a:r>
          </a:p>
          <a:p>
            <a:pPr marL="285750" marR="0" indent="-285750">
              <a:spcBef>
                <a:spcPts val="0"/>
              </a:spcBef>
              <a:spcAft>
                <a:spcPts val="0"/>
              </a:spcAft>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he Messiah in the Hebrew and </a:t>
            </a:r>
          </a:p>
          <a:p>
            <a:pPr marL="285750" marR="0" indent="-285750">
              <a:spcBef>
                <a:spcPts val="0"/>
              </a:spcBef>
              <a:spcAft>
                <a:spcPts val="0"/>
              </a:spcAft>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he Christ in the Greek</a:t>
            </a:r>
          </a:p>
          <a:p>
            <a:pPr marL="285750" marR="0" indent="-285750">
              <a:spcBef>
                <a:spcPts val="0"/>
              </a:spcBef>
              <a:spcAft>
                <a:spcPts val="0"/>
              </a:spcAft>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B</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oth meaning anointed one.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Hebrew Word: </a:t>
            </a:r>
            <a:r>
              <a:rPr lang="en-US" sz="20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b="1" i="1" dirty="0">
                <a:latin typeface="Times New Roman" panose="02020603050405020304" pitchFamily="18" charset="0"/>
                <a:ea typeface="Times New Roman" panose="02020603050405020304" pitchFamily="18" charset="0"/>
                <a:cs typeface="Times New Roman" panose="02020603050405020304" pitchFamily="18" charset="0"/>
              </a:rPr>
              <a:t>M</a:t>
            </a:r>
            <a:r>
              <a:rPr lang="en-US" sz="2000" b="1" i="1" dirty="0">
                <a:effectLst/>
                <a:latin typeface="Times New Roman" panose="02020603050405020304" pitchFamily="18" charset="0"/>
                <a:ea typeface="Times New Roman" panose="02020603050405020304" pitchFamily="18" charset="0"/>
                <a:cs typeface="Times New Roman" panose="02020603050405020304" pitchFamily="18" charset="0"/>
              </a:rPr>
              <a:t>ashiach</a:t>
            </a:r>
            <a:b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anointed,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translated anointed, anointed one,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Messiah</a:t>
            </a:r>
            <a:endParaRPr lang="en-US" sz="20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Root Hebrew Word: </a:t>
            </a:r>
            <a:r>
              <a:rPr lang="en-US" sz="2000" b="1" i="1" dirty="0">
                <a:effectLst/>
                <a:latin typeface="Times New Roman" panose="02020603050405020304" pitchFamily="18" charset="0"/>
                <a:ea typeface="Times New Roman" panose="02020603050405020304" pitchFamily="18" charset="0"/>
                <a:cs typeface="Times New Roman" panose="02020603050405020304" pitchFamily="18" charset="0"/>
              </a:rPr>
              <a:t>mashach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meaning to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anoint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000" b="1" i="1" dirty="0">
                <a:effectLst/>
                <a:latin typeface="Times New Roman" panose="02020603050405020304" pitchFamily="18" charset="0"/>
                <a:ea typeface="Times New Roman" panose="02020603050405020304" pitchFamily="18" charset="0"/>
                <a:cs typeface="Times New Roman" panose="02020603050405020304" pitchFamily="18" charset="0"/>
              </a:rPr>
              <a:t>Christos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Anointed One,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Messiah, Christ</a:t>
            </a:r>
            <a:endParaRPr lang="en-US" sz="20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Root Greek Word: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chriô</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meaning to anoint</a:t>
            </a:r>
          </a:p>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Jesus is the </a:t>
            </a:r>
            <a:r>
              <a:rPr lang="en-US" sz="20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Messiah</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and He is the </a:t>
            </a:r>
            <a:r>
              <a:rPr lang="en-US" sz="20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Christ</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 Anointed One</a:t>
            </a:r>
          </a:p>
          <a:p>
            <a:pPr marL="228600" marR="0">
              <a:spcBef>
                <a:spcPts val="0"/>
              </a:spcBef>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The other sons of God are likewise anointed with the Holy Spirit</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43767220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3108543"/>
          </a:xfrm>
          <a:prstGeom prst="rect">
            <a:avLst/>
          </a:prstGeom>
          <a:noFill/>
        </p:spPr>
        <p:txBody>
          <a:bodyPr wrap="square" rtlCol="0">
            <a:spAutoFit/>
          </a:bodyPr>
          <a:lstStyle/>
          <a:p>
            <a:pPr marL="228600" marR="0">
              <a:spcBef>
                <a:spcPts val="0"/>
              </a:spcBef>
              <a:spcAft>
                <a:spcPts val="0"/>
              </a:spcAft>
            </a:pP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Question:  </a:t>
            </a:r>
            <a:r>
              <a:rPr lang="en-US" sz="2800" dirty="0">
                <a:latin typeface="Times New Roman" panose="02020603050405020304" pitchFamily="18" charset="0"/>
                <a:cs typeface="Times New Roman" panose="02020603050405020304" pitchFamily="18" charset="0"/>
              </a:rPr>
              <a:t>When did Jesus Christ – the Eternal High Priest -  receive God’s anointing of the Holy Spirit?</a:t>
            </a:r>
          </a:p>
          <a:p>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b="1" dirty="0">
                <a:latin typeface="Times New Roman" panose="02020603050405020304" pitchFamily="18" charset="0"/>
                <a:ea typeface="Calibri" panose="020F0502020204030204" pitchFamily="34" charset="0"/>
                <a:cs typeface="Times New Roman" panose="02020603050405020304" pitchFamily="18" charset="0"/>
              </a:rPr>
              <a:t>Question:  </a:t>
            </a:r>
            <a:r>
              <a:rPr lang="en-US" sz="2800" dirty="0">
                <a:latin typeface="Times New Roman" panose="02020603050405020304" pitchFamily="18" charset="0"/>
                <a:ea typeface="Calibri" panose="020F0502020204030204" pitchFamily="34" charset="0"/>
                <a:cs typeface="Times New Roman" panose="02020603050405020304" pitchFamily="18" charset="0"/>
              </a:rPr>
              <a:t>When does God’s other sons – God’s Royal Priesthood – receive God’s anointing of the Holy Spirit?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30094163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763572"/>
            <a:ext cx="11644370" cy="5940088"/>
          </a:xfrm>
          <a:prstGeom prst="rect">
            <a:avLst/>
          </a:prstGeom>
          <a:noFill/>
        </p:spPr>
        <p:txBody>
          <a:bodyPr wrap="square" rtlCol="0">
            <a:spAutoFit/>
          </a:bodyPr>
          <a:lstStyle/>
          <a:p>
            <a:pPr marL="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Day of Atonement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latin typeface="Times New Roman" panose="02020603050405020304" pitchFamily="18" charset="0"/>
                <a:ea typeface="Times New Roman" panose="02020603050405020304" pitchFamily="18" charset="0"/>
              </a:rPr>
              <a:t>The Day of Atonement is </a:t>
            </a:r>
            <a:r>
              <a:rPr lang="en-US" sz="2000" dirty="0">
                <a:effectLst/>
                <a:latin typeface="Times New Roman" panose="02020603050405020304" pitchFamily="18" charset="0"/>
                <a:ea typeface="Times New Roman" panose="02020603050405020304" pitchFamily="18" charset="0"/>
              </a:rPr>
              <a:t>more illustration to show that sanctification or cleansing was accomplished with blood and water.</a:t>
            </a: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God commanded the Israelites to construct a dwelling place for Himself called the tabernacle. The tabernacle consisted of two chambers:</a:t>
            </a:r>
          </a:p>
          <a:p>
            <a:pPr marR="0" lvl="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p>
            <a:pPr marL="457200" marR="0" lvl="0" indent="-457200">
              <a:spcBef>
                <a:spcPts val="0"/>
              </a:spcBef>
              <a:spcAft>
                <a:spcPts val="0"/>
              </a:spcAft>
              <a:buFont typeface="+mj-lt"/>
              <a:buAutoNum type="arabicPeriod"/>
            </a:pPr>
            <a:r>
              <a:rPr lang="en-US" sz="2000" dirty="0">
                <a:effectLst/>
                <a:latin typeface="Times New Roman" panose="02020603050405020304" pitchFamily="18" charset="0"/>
                <a:ea typeface="Times New Roman" panose="02020603050405020304" pitchFamily="18" charset="0"/>
              </a:rPr>
              <a:t>Inner Chamber called the Holy of Holies</a:t>
            </a:r>
            <a:endParaRPr lang="en-US" sz="2000" dirty="0">
              <a:latin typeface="Times New Roman" panose="02020603050405020304" pitchFamily="18" charset="0"/>
              <a:ea typeface="Times New Roman" panose="02020603050405020304" pitchFamily="18" charset="0"/>
            </a:endParaRPr>
          </a:p>
          <a:p>
            <a:pPr marL="800100" lvl="1" indent="-342900">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Ark of the Covenant placed in this chamber.  </a:t>
            </a:r>
          </a:p>
          <a:p>
            <a:pPr marL="800100" lvl="1" indent="-342900">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This is where God’s holy presence resided among the Israelites. </a:t>
            </a:r>
          </a:p>
          <a:p>
            <a:pPr marL="800100" lvl="1" indent="-342900">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Prophetic figure of heaven</a:t>
            </a:r>
          </a:p>
          <a:p>
            <a:pPr marR="0" lvl="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p>
            <a:pPr marL="457200" indent="-457200">
              <a:buFont typeface="+mj-lt"/>
              <a:buAutoNum type="arabicPeriod" startAt="2"/>
            </a:pPr>
            <a:r>
              <a:rPr lang="en-US" sz="2000" dirty="0">
                <a:effectLst/>
                <a:latin typeface="Times New Roman" panose="02020603050405020304" pitchFamily="18" charset="0"/>
                <a:ea typeface="Times New Roman" panose="02020603050405020304" pitchFamily="18" charset="0"/>
              </a:rPr>
              <a:t>Outer chamber called the Holy Place </a:t>
            </a:r>
          </a:p>
          <a:p>
            <a:pPr marL="800100" lvl="1" indent="-342900">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rPr>
              <a:t>P</a:t>
            </a:r>
            <a:r>
              <a:rPr lang="en-US" sz="2000" dirty="0">
                <a:effectLst/>
                <a:latin typeface="Times New Roman" panose="02020603050405020304" pitchFamily="18" charset="0"/>
                <a:ea typeface="Times New Roman" panose="02020603050405020304" pitchFamily="18" charset="0"/>
              </a:rPr>
              <a:t>rovided the only entrance into the inner chamber (Heaven)</a:t>
            </a:r>
          </a:p>
          <a:p>
            <a:pPr marL="800100" lvl="1" indent="-342900">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Prophetic figure of the church – the body of Christ and the Kingdom of Christ</a:t>
            </a:r>
          </a:p>
          <a:p>
            <a:pPr marL="800100" lvl="1" indent="-342900">
              <a:buFont typeface="Arial" panose="020B0604020202020204" pitchFamily="34" charset="0"/>
              <a:buChar char="•"/>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r>
              <a:rPr lang="en-US" sz="2000" dirty="0">
                <a:latin typeface="Times New Roman" panose="02020603050405020304" pitchFamily="18" charset="0"/>
                <a:ea typeface="Calibri" panose="020F0502020204030204" pitchFamily="34" charset="0"/>
                <a:cs typeface="Times New Roman" panose="02020603050405020304" pitchFamily="18" charset="0"/>
              </a:rPr>
              <a:t>In the 10</a:t>
            </a:r>
            <a:r>
              <a:rPr lang="en-US" sz="2000" baseline="30000" dirty="0">
                <a:latin typeface="Times New Roman" panose="02020603050405020304" pitchFamily="18" charset="0"/>
                <a:ea typeface="Calibri" panose="020F0502020204030204" pitchFamily="34" charset="0"/>
                <a:cs typeface="Times New Roman" panose="02020603050405020304" pitchFamily="18" charset="0"/>
              </a:rPr>
              <a:t>th</a:t>
            </a:r>
            <a:r>
              <a:rPr lang="en-US" sz="2000" dirty="0">
                <a:latin typeface="Times New Roman" panose="02020603050405020304" pitchFamily="18" charset="0"/>
                <a:ea typeface="Calibri" panose="020F0502020204030204" pitchFamily="34" charset="0"/>
                <a:cs typeface="Times New Roman" panose="02020603050405020304" pitchFamily="18" charset="0"/>
              </a:rPr>
              <a:t> month and on 7</a:t>
            </a:r>
            <a:r>
              <a:rPr lang="en-US" sz="2000" baseline="30000" dirty="0">
                <a:latin typeface="Times New Roman" panose="02020603050405020304" pitchFamily="18" charset="0"/>
                <a:ea typeface="Calibri" panose="020F0502020204030204" pitchFamily="34" charset="0"/>
                <a:cs typeface="Times New Roman" panose="02020603050405020304" pitchFamily="18" charset="0"/>
              </a:rPr>
              <a:t>th</a:t>
            </a:r>
            <a:r>
              <a:rPr lang="en-US" sz="2000" dirty="0">
                <a:latin typeface="Times New Roman" panose="02020603050405020304" pitchFamily="18" charset="0"/>
                <a:ea typeface="Calibri" panose="020F0502020204030204" pitchFamily="34" charset="0"/>
                <a:cs typeface="Times New Roman" panose="02020603050405020304" pitchFamily="18" charset="0"/>
              </a:rPr>
              <a:t> day, the High Priest entered into the Tabernacle to purify both chambers and to purify the people from their sins</a:t>
            </a:r>
          </a:p>
        </p:txBody>
      </p:sp>
      <p:sp>
        <p:nvSpPr>
          <p:cNvPr id="2" name="TextBox 1">
            <a:extLst>
              <a:ext uri="{FF2B5EF4-FFF2-40B4-BE49-F238E27FC236}">
                <a16:creationId xmlns:a16="http://schemas.microsoft.com/office/drawing/2014/main" id="{4686D258-3B86-52AE-2D4B-3137B191A796}"/>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80304523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634E988-F7BE-A0DB-0542-30501684A734}"/>
              </a:ext>
            </a:extLst>
          </p:cNvPr>
          <p:cNvPicPr>
            <a:picLocks noChangeAspect="1"/>
          </p:cNvPicPr>
          <p:nvPr/>
        </p:nvPicPr>
        <p:blipFill>
          <a:blip r:embed="rId2"/>
          <a:stretch>
            <a:fillRect/>
          </a:stretch>
        </p:blipFill>
        <p:spPr>
          <a:xfrm>
            <a:off x="1637552" y="382494"/>
            <a:ext cx="8128001" cy="3669554"/>
          </a:xfrm>
          <a:prstGeom prst="rect">
            <a:avLst/>
          </a:prstGeom>
        </p:spPr>
      </p:pic>
      <p:sp>
        <p:nvSpPr>
          <p:cNvPr id="4" name="TextBox 3">
            <a:extLst>
              <a:ext uri="{FF2B5EF4-FFF2-40B4-BE49-F238E27FC236}">
                <a16:creationId xmlns:a16="http://schemas.microsoft.com/office/drawing/2014/main" id="{1B900391-56F6-E26F-0F2D-9BABED8B3784}"/>
              </a:ext>
            </a:extLst>
          </p:cNvPr>
          <p:cNvSpPr txBox="1"/>
          <p:nvPr/>
        </p:nvSpPr>
        <p:spPr>
          <a:xfrm>
            <a:off x="251011" y="4440518"/>
            <a:ext cx="9741647" cy="1938992"/>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The High Priest</a:t>
            </a:r>
          </a:p>
          <a:p>
            <a:pPr marL="285750" indent="-28575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(Baptism) – Leviticus 16:5, 24</a:t>
            </a:r>
          </a:p>
          <a:p>
            <a:pPr marL="285750" indent="-28575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Sacrifices</a:t>
            </a:r>
            <a:r>
              <a:rPr lang="en-US" sz="2400" dirty="0">
                <a:latin typeface="Times New Roman" panose="02020603050405020304" pitchFamily="18" charset="0"/>
                <a:cs typeface="Times New Roman" panose="02020603050405020304" pitchFamily="18" charset="0"/>
              </a:rPr>
              <a:t> (Christ’s sacrificial death) – Leviticus 16:3, 6, 11, 15, 20</a:t>
            </a:r>
          </a:p>
          <a:p>
            <a:pPr marL="285750" indent="-28575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Purification through the sacrificial blood </a:t>
            </a:r>
            <a:r>
              <a:rPr lang="en-US" sz="2400" dirty="0">
                <a:latin typeface="Times New Roman" panose="02020603050405020304" pitchFamily="18" charset="0"/>
                <a:cs typeface="Times New Roman" panose="02020603050405020304" pitchFamily="18" charset="0"/>
              </a:rPr>
              <a:t>(Christ’s shed blood) – Leviticus 16:14-15; 18-19 </a:t>
            </a:r>
          </a:p>
        </p:txBody>
      </p:sp>
    </p:spTree>
    <p:extLst>
      <p:ext uri="{BB962C8B-B14F-4D97-AF65-F5344CB8AC3E}">
        <p14:creationId xmlns:p14="http://schemas.microsoft.com/office/powerpoint/2010/main" val="69153952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1938992"/>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Finally, in Christ’s sacrificial death, He poured out both the </a:t>
            </a:r>
            <a:r>
              <a:rPr lang="en-US" sz="2400" b="1" u="sng" dirty="0">
                <a:effectLst/>
                <a:highlight>
                  <a:srgbClr val="FFFF00"/>
                </a:highlight>
                <a:latin typeface="Times New Roman" panose="02020603050405020304" pitchFamily="18" charset="0"/>
                <a:ea typeface="Times New Roman" panose="02020603050405020304" pitchFamily="18" charset="0"/>
              </a:rPr>
              <a:t>water and the blood </a:t>
            </a:r>
            <a:r>
              <a:rPr lang="en-US" sz="2400" dirty="0">
                <a:effectLst/>
                <a:latin typeface="Times New Roman" panose="02020603050405020304" pitchFamily="18" charset="0"/>
                <a:ea typeface="Times New Roman" panose="02020603050405020304" pitchFamily="18" charset="0"/>
              </a:rPr>
              <a:t>are poured out:</a:t>
            </a: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John 19:34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one of the soldiers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pierced His side with a spear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immediately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and water</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came out.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Death of Jesus – Water and Blood</a:t>
            </a:r>
          </a:p>
        </p:txBody>
      </p:sp>
    </p:spTree>
    <p:extLst>
      <p:ext uri="{BB962C8B-B14F-4D97-AF65-F5344CB8AC3E}">
        <p14:creationId xmlns:p14="http://schemas.microsoft.com/office/powerpoint/2010/main" val="202268422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Jesus was baptized by John – but why?</a:t>
            </a: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Old Law ceremonial washings or baptisms were prophetic figures of the New Covenant’s required baptisms for purification – the washing awa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y of sins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0" lvl="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Old Law baptisms or washings by water</a:t>
            </a:r>
          </a:p>
          <a:p>
            <a:pPr marL="800100" lvl="1" indent="-342900">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Was not 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requirement of the Old Law covenant relationship with God</a:t>
            </a: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baptism was a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purification requirement of the priesthood</a:t>
            </a:r>
          </a:p>
          <a:p>
            <a:pPr lvl="1"/>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John’s baptism was:</a:t>
            </a:r>
          </a:p>
          <a:p>
            <a:pPr marL="800100" lvl="1" indent="-342900">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Not baptism </a:t>
            </a:r>
            <a:r>
              <a:rPr lang="en-US" sz="2400" b="1" u="sng" dirty="0">
                <a:latin typeface="Times New Roman" panose="02020603050405020304" pitchFamily="18" charset="0"/>
                <a:ea typeface="Times New Roman" panose="02020603050405020304" pitchFamily="18" charset="0"/>
                <a:cs typeface="Times New Roman" panose="02020603050405020304" pitchFamily="18" charset="0"/>
              </a:rPr>
              <a:t>into Christ for remission of sin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definitely not applicable to Christ</a:t>
            </a:r>
          </a:p>
          <a:p>
            <a:pPr marL="800100" lvl="1" indent="-342900">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It was a baptism </a:t>
            </a:r>
            <a:r>
              <a:rPr lang="en-US" sz="2400" b="1" u="sng" dirty="0">
                <a:latin typeface="Times New Roman" panose="02020603050405020304" pitchFamily="18" charset="0"/>
                <a:ea typeface="Times New Roman" panose="02020603050405020304" pitchFamily="18" charset="0"/>
                <a:cs typeface="Times New Roman" panose="02020603050405020304" pitchFamily="18" charset="0"/>
              </a:rPr>
              <a:t>for repentance of sins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likewise not applicable to Christ</a:t>
            </a:r>
          </a:p>
          <a:p>
            <a:pPr marL="342900" indent="-342900">
              <a:buFont typeface="Symbol" panose="05050102010706020507" pitchFamily="18" charset="2"/>
              <a:buChar char=""/>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Question:  Why then was Jesus baptized?</a:t>
            </a:r>
            <a:endParaRPr lang="en-US" sz="20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317555025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Question: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Why were the priests under the Old Law consecrated with baptism by blood and water?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Answer: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commanded it.  Exodus chapter 29</a:t>
            </a: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Exodus 29:1 </a:t>
            </a:r>
            <a:r>
              <a:rPr lang="en-US" sz="2400" dirty="0">
                <a:latin typeface="Times New Roman" panose="02020603050405020304" pitchFamily="18" charset="0"/>
                <a:cs typeface="Times New Roman" panose="02020603050405020304" pitchFamily="18" charset="0"/>
              </a:rPr>
              <a:t>(God speaking to Moses) "Now this is what you shall do to them to consecrate them </a:t>
            </a:r>
            <a:r>
              <a:rPr lang="en-US" sz="2400" b="1" u="sng" dirty="0">
                <a:latin typeface="Times New Roman" panose="02020603050405020304" pitchFamily="18" charset="0"/>
                <a:cs typeface="Times New Roman" panose="02020603050405020304" pitchFamily="18" charset="0"/>
              </a:rPr>
              <a:t>to minister as priests to Me</a:t>
            </a:r>
            <a:r>
              <a:rPr lang="en-US" sz="2400" dirty="0">
                <a:latin typeface="Times New Roman" panose="02020603050405020304" pitchFamily="18" charset="0"/>
                <a:cs typeface="Times New Roman" panose="02020603050405020304" pitchFamily="18" charset="0"/>
              </a:rPr>
              <a:t>….</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Question: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Why did John baptize?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Answer: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commanded John’s baptism. John 1:33, Matt 21:25; Mark11:30; Luke 20:4</a:t>
            </a: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John 1:33 </a:t>
            </a:r>
            <a:r>
              <a:rPr lang="en-US" sz="2400" dirty="0">
                <a:latin typeface="Times New Roman" panose="02020603050405020304" pitchFamily="18" charset="0"/>
                <a:cs typeface="Times New Roman" panose="02020603050405020304" pitchFamily="18" charset="0"/>
              </a:rPr>
              <a:t>(John’s testimony) </a:t>
            </a:r>
            <a:r>
              <a:rPr lang="en-US" sz="2400" b="1"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(God) who sent me to </a:t>
            </a:r>
            <a:r>
              <a:rPr lang="en-US" sz="2400" b="1" u="sng" dirty="0">
                <a:latin typeface="Times New Roman" panose="02020603050405020304" pitchFamily="18" charset="0"/>
                <a:cs typeface="Times New Roman" panose="02020603050405020304" pitchFamily="18" charset="0"/>
              </a:rPr>
              <a:t>baptize in water </a:t>
            </a:r>
            <a:r>
              <a:rPr lang="en-US" sz="2400" dirty="0">
                <a:latin typeface="Times New Roman" panose="02020603050405020304" pitchFamily="18" charset="0"/>
                <a:cs typeface="Times New Roman" panose="02020603050405020304" pitchFamily="18" charset="0"/>
              </a:rPr>
              <a:t>said to me, 'He upon whom you see </a:t>
            </a:r>
            <a:r>
              <a:rPr lang="en-US" sz="2400" b="1" u="sng" dirty="0">
                <a:latin typeface="Times New Roman" panose="02020603050405020304" pitchFamily="18" charset="0"/>
                <a:cs typeface="Times New Roman" panose="02020603050405020304" pitchFamily="18" charset="0"/>
              </a:rPr>
              <a:t>the Spirit descending </a:t>
            </a:r>
            <a:r>
              <a:rPr lang="en-US" sz="2400" dirty="0">
                <a:latin typeface="Times New Roman" panose="02020603050405020304" pitchFamily="18" charset="0"/>
                <a:cs typeface="Times New Roman" panose="02020603050405020304" pitchFamily="18" charset="0"/>
              </a:rPr>
              <a:t>and remaining upon Him, this is the One who baptizes in the Holy Spirit.’ </a:t>
            </a:r>
          </a:p>
          <a:p>
            <a:pPr lvl="1"/>
            <a:endParaRPr lang="en-US" sz="2400" dirty="0">
              <a:latin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Luke 20:4</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"Was the baptism of John from </a:t>
            </a:r>
            <a:r>
              <a:rPr lang="en-US" sz="2400" b="1" u="sng" dirty="0">
                <a:latin typeface="Times New Roman" panose="02020603050405020304" pitchFamily="18" charset="0"/>
                <a:cs typeface="Times New Roman" panose="02020603050405020304" pitchFamily="18" charset="0"/>
              </a:rPr>
              <a:t>heaven or from men</a:t>
            </a:r>
            <a:r>
              <a:rPr lang="en-US" sz="2400" dirty="0">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159167525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08981"/>
          </a:xfrm>
          <a:prstGeom prst="rect">
            <a:avLst/>
          </a:prstGeom>
          <a:noFill/>
        </p:spPr>
        <p:txBody>
          <a:bodyPr wrap="square" rtlCol="0">
            <a:spAutoFit/>
          </a:bodyPr>
          <a:lstStyle/>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Question: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When John tried to prevent Jesus from being baptized, what did Jesus say?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Answer:</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To fulfill all righteousness, i.e., obey God. Matthew 3:14-15</a:t>
            </a:r>
          </a:p>
          <a:p>
            <a:pPr marL="0" marR="0">
              <a:spcBef>
                <a:spcPts val="0"/>
              </a:spcBef>
              <a:spcAft>
                <a:spcPts val="0"/>
              </a:spcAft>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2000" b="1" dirty="0">
                <a:latin typeface="Times New Roman" panose="02020603050405020304" pitchFamily="18" charset="0"/>
                <a:cs typeface="Times New Roman" panose="02020603050405020304" pitchFamily="18" charset="0"/>
              </a:rPr>
              <a:t>Matthew 3:15</a:t>
            </a:r>
            <a:r>
              <a:rPr lang="en-US" sz="2000" baseline="30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But Jesus answering said to him, "Permit </a:t>
            </a:r>
            <a:r>
              <a:rPr lang="en-US" sz="2000" i="1" dirty="0">
                <a:latin typeface="Times New Roman" panose="02020603050405020304" pitchFamily="18" charset="0"/>
                <a:cs typeface="Times New Roman" panose="02020603050405020304" pitchFamily="18" charset="0"/>
              </a:rPr>
              <a:t>it</a:t>
            </a:r>
            <a:r>
              <a:rPr lang="en-US" sz="2000" dirty="0">
                <a:latin typeface="Times New Roman" panose="02020603050405020304" pitchFamily="18" charset="0"/>
                <a:cs typeface="Times New Roman" panose="02020603050405020304" pitchFamily="18" charset="0"/>
              </a:rPr>
              <a:t> at this time; for in this way it is fitting for us to </a:t>
            </a:r>
            <a:r>
              <a:rPr lang="en-US" sz="2000" b="1" u="sng" dirty="0">
                <a:latin typeface="Times New Roman" panose="02020603050405020304" pitchFamily="18" charset="0"/>
                <a:cs typeface="Times New Roman" panose="02020603050405020304" pitchFamily="18" charset="0"/>
              </a:rPr>
              <a:t>fulfill all righteousness</a:t>
            </a:r>
            <a:r>
              <a:rPr lang="en-US" sz="2000" dirty="0">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Question: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Why did God command His Son Jesus to be baptized?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Answer: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God appointed Jesus High Priest and therefore required His consecration</a:t>
            </a:r>
          </a:p>
          <a:p>
            <a:pPr marL="0" marR="0">
              <a:spcBef>
                <a:spcPts val="0"/>
              </a:spcBef>
              <a:spcAft>
                <a:spcPts val="0"/>
              </a:spcAft>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2000" b="1" dirty="0">
                <a:latin typeface="Times New Roman" panose="02020603050405020304" pitchFamily="18" charset="0"/>
                <a:cs typeface="Times New Roman" panose="02020603050405020304" pitchFamily="18" charset="0"/>
              </a:rPr>
              <a:t>Hebrews 2:17 </a:t>
            </a:r>
            <a:r>
              <a:rPr lang="en-US" sz="2000" dirty="0">
                <a:latin typeface="Times New Roman" panose="02020603050405020304" pitchFamily="18" charset="0"/>
                <a:cs typeface="Times New Roman" panose="02020603050405020304" pitchFamily="18" charset="0"/>
              </a:rPr>
              <a:t>Therefore, </a:t>
            </a:r>
            <a:r>
              <a:rPr lang="en-US" sz="2000" b="1" u="sng" dirty="0">
                <a:latin typeface="Times New Roman" panose="02020603050405020304" pitchFamily="18" charset="0"/>
                <a:cs typeface="Times New Roman" panose="02020603050405020304" pitchFamily="18" charset="0"/>
              </a:rPr>
              <a:t>He</a:t>
            </a:r>
            <a:r>
              <a:rPr lang="en-US" sz="2000" dirty="0">
                <a:latin typeface="Times New Roman" panose="02020603050405020304" pitchFamily="18" charset="0"/>
                <a:cs typeface="Times New Roman" panose="02020603050405020304" pitchFamily="18" charset="0"/>
              </a:rPr>
              <a:t> (Jesus) had to be made like His brethren in all things, so that He might become a merciful and faithful </a:t>
            </a:r>
            <a:r>
              <a:rPr lang="en-US" sz="2000" b="1" u="sng" dirty="0">
                <a:latin typeface="Times New Roman" panose="02020603050405020304" pitchFamily="18" charset="0"/>
                <a:cs typeface="Times New Roman" panose="02020603050405020304" pitchFamily="18" charset="0"/>
              </a:rPr>
              <a:t>high priest </a:t>
            </a:r>
            <a:r>
              <a:rPr lang="en-US" sz="2000" dirty="0">
                <a:latin typeface="Times New Roman" panose="02020603050405020304" pitchFamily="18" charset="0"/>
                <a:cs typeface="Times New Roman" panose="02020603050405020304" pitchFamily="18" charset="0"/>
              </a:rPr>
              <a:t>in things pertaining to God, to make </a:t>
            </a:r>
            <a:r>
              <a:rPr lang="en-US" sz="2000" b="1" u="sng" dirty="0">
                <a:latin typeface="Times New Roman" panose="02020603050405020304" pitchFamily="18" charset="0"/>
                <a:cs typeface="Times New Roman" panose="02020603050405020304" pitchFamily="18" charset="0"/>
              </a:rPr>
              <a:t>propitiation for the sins of the people</a:t>
            </a:r>
            <a:r>
              <a:rPr lang="en-US" sz="2000" dirty="0">
                <a:latin typeface="Times New Roman" panose="02020603050405020304" pitchFamily="18" charset="0"/>
                <a:cs typeface="Times New Roman" panose="02020603050405020304" pitchFamily="18" charset="0"/>
              </a:rPr>
              <a:t>. </a:t>
            </a:r>
          </a:p>
          <a:p>
            <a:pPr lvl="1"/>
            <a:endParaRPr lang="en-US" sz="2000" dirty="0">
              <a:latin typeface="Times New Roman" panose="02020603050405020304" pitchFamily="18" charset="0"/>
              <a:cs typeface="Times New Roman" panose="02020603050405020304" pitchFamily="18" charset="0"/>
            </a:endParaRPr>
          </a:p>
          <a:p>
            <a:pPr lvl="1"/>
            <a:r>
              <a:rPr lang="en-US" sz="2000" b="1" dirty="0">
                <a:latin typeface="Times New Roman" panose="02020603050405020304" pitchFamily="18" charset="0"/>
                <a:cs typeface="Times New Roman" panose="02020603050405020304" pitchFamily="18" charset="0"/>
              </a:rPr>
              <a:t>Hebrews 6:20</a:t>
            </a:r>
            <a:r>
              <a:rPr lang="en-US" sz="2000" baseline="30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where </a:t>
            </a:r>
            <a:r>
              <a:rPr lang="en-US" sz="2000" b="1" u="sng" dirty="0">
                <a:latin typeface="Times New Roman" panose="02020603050405020304" pitchFamily="18" charset="0"/>
                <a:cs typeface="Times New Roman" panose="02020603050405020304" pitchFamily="18" charset="0"/>
              </a:rPr>
              <a:t>Jesus</a:t>
            </a:r>
            <a:r>
              <a:rPr lang="en-US" sz="2000" dirty="0">
                <a:latin typeface="Times New Roman" panose="02020603050405020304" pitchFamily="18" charset="0"/>
                <a:cs typeface="Times New Roman" panose="02020603050405020304" pitchFamily="18" charset="0"/>
              </a:rPr>
              <a:t> has entered (perfect tabernacle – heaven) as a forerunner for us, having become a </a:t>
            </a:r>
            <a:r>
              <a:rPr lang="en-US" sz="2000" b="1" u="sng" dirty="0">
                <a:latin typeface="Times New Roman" panose="02020603050405020304" pitchFamily="18" charset="0"/>
                <a:cs typeface="Times New Roman" panose="02020603050405020304" pitchFamily="18" charset="0"/>
              </a:rPr>
              <a:t>high priest forever </a:t>
            </a:r>
            <a:r>
              <a:rPr lang="en-US" sz="2000" dirty="0">
                <a:latin typeface="Times New Roman" panose="02020603050405020304" pitchFamily="18" charset="0"/>
                <a:cs typeface="Times New Roman" panose="02020603050405020304" pitchFamily="18" charset="0"/>
              </a:rPr>
              <a:t>according to the </a:t>
            </a:r>
            <a:r>
              <a:rPr lang="en-US" sz="2000" b="1" u="sng" dirty="0">
                <a:latin typeface="Times New Roman" panose="02020603050405020304" pitchFamily="18" charset="0"/>
                <a:cs typeface="Times New Roman" panose="02020603050405020304" pitchFamily="18" charset="0"/>
              </a:rPr>
              <a:t>order of Melchizedek</a:t>
            </a:r>
            <a:r>
              <a:rPr lang="en-US" sz="2000" dirty="0">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77900316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324535"/>
          </a:xfrm>
          <a:prstGeom prst="rect">
            <a:avLst/>
          </a:prstGeom>
          <a:noFill/>
        </p:spPr>
        <p:txBody>
          <a:bodyPr wrap="square" rtlCol="0">
            <a:spAutoFit/>
          </a:bodyPr>
          <a:lstStyle/>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As Aaron was washed with water and was anointed, Jesus was baptized and anointed with the Holy Spirit</a:t>
            </a:r>
          </a:p>
          <a:p>
            <a:pPr marL="228600" marR="0">
              <a:spcBef>
                <a:spcPts val="0"/>
              </a:spcBef>
              <a:spcAft>
                <a:spcPts val="0"/>
              </a:spcAft>
            </a:pPr>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Matthew 3:13-17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Then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Jesus *arrived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from Galilee at the Jordan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coming</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to John,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to be baptized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by him…. </a:t>
            </a:r>
            <a:r>
              <a:rPr lang="en-US" sz="20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After being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baptized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Jesus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came up immediately from the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water</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behold, the heavens were opened, and he saw the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 of God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descending as a dove </a:t>
            </a:r>
            <a:r>
              <a:rPr lang="en-US" sz="2000" b="1" i="1" u="sng"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 lighting on Him</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behold, a voice out of the heavens said, "This is My beloved Son, in whom I am well-pleased." </a:t>
            </a:r>
          </a:p>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Luke 4:18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 OF THE</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LORD IS UPON</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BECAUSE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 ANOINTED</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ME TO PREACH THE GOSPEL</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 TO THE POOR</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HE HAS SENT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ME TO PROCLAIM RELEASE TO THE </a:t>
            </a:r>
            <a:r>
              <a:rPr lang="en-US" sz="2000" b="1" u="sng" cap="small" dirty="0">
                <a:effectLst/>
                <a:latin typeface="Times New Roman" panose="02020603050405020304" pitchFamily="18" charset="0"/>
                <a:ea typeface="Times New Roman" panose="02020603050405020304" pitchFamily="18" charset="0"/>
                <a:cs typeface="Times New Roman" panose="02020603050405020304" pitchFamily="18" charset="0"/>
              </a:rPr>
              <a:t>CAPTIVES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AND RECOVERY OF SIGHT TO THE </a:t>
            </a:r>
            <a:r>
              <a:rPr lang="en-US" sz="2000" b="1" u="sng" cap="small" dirty="0">
                <a:effectLst/>
                <a:latin typeface="Times New Roman" panose="02020603050405020304" pitchFamily="18" charset="0"/>
                <a:ea typeface="Times New Roman" panose="02020603050405020304" pitchFamily="18" charset="0"/>
                <a:cs typeface="Times New Roman" panose="02020603050405020304" pitchFamily="18" charset="0"/>
              </a:rPr>
              <a:t>BLIND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TO SET FREE THOSE WHO ARE </a:t>
            </a:r>
            <a:r>
              <a:rPr lang="en-US" sz="2000" b="1" u="sng" cap="small" dirty="0">
                <a:effectLst/>
                <a:latin typeface="Times New Roman" panose="02020603050405020304" pitchFamily="18" charset="0"/>
                <a:ea typeface="Times New Roman" panose="02020603050405020304" pitchFamily="18" charset="0"/>
                <a:cs typeface="Times New Roman" panose="02020603050405020304" pitchFamily="18" charset="0"/>
              </a:rPr>
              <a:t>OPPRESSED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Acts 10:38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You know of</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Jesus of Nazareth, how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 anointed Him with the Holy Spirit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and with power, and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how</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He went about doing good and healing all who were oppressed by the devil, for God was with Him.</a:t>
            </a:r>
          </a:p>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Jesus’ baptism is not accompanied by sacrifices or shedding of blood because:</a:t>
            </a:r>
          </a:p>
          <a:p>
            <a:pPr marL="571500" marR="0" indent="-342900">
              <a:spcBef>
                <a:spcPts val="0"/>
              </a:spcBef>
              <a:spcAft>
                <a:spcPts val="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Jesus is the sacrifice</a:t>
            </a:r>
          </a:p>
          <a:p>
            <a:pPr marL="5715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Jesus’ blood is the cleansing blood by which purification is made</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236075025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pPr marL="22860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God testifies that His children under the New Covenant are a Royal Priesthood</a:t>
            </a: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We are God’s holy servants. Colossians 3:24; 1 Thessalonians 1:9, 1 Timothy 4:6</a:t>
            </a:r>
          </a:p>
          <a:p>
            <a:pPr marL="22860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As priests, we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minister to God in His tabernacle which is our bodies and the church. 2 Corinthians 6:16; Ephesians 2:21</a:t>
            </a:r>
          </a:p>
          <a:p>
            <a:pPr marL="22860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latin typeface="Times New Roman" panose="02020603050405020304" pitchFamily="18" charset="0"/>
                <a:cs typeface="Times New Roman" panose="02020603050405020304" pitchFamily="18" charset="0"/>
              </a:rPr>
              <a:t>1 Peter 2:9</a:t>
            </a:r>
            <a:r>
              <a:rPr lang="en-US" sz="2800" dirty="0">
                <a:latin typeface="Times New Roman" panose="02020603050405020304" pitchFamily="18" charset="0"/>
                <a:cs typeface="Times New Roman" panose="02020603050405020304" pitchFamily="18" charset="0"/>
              </a:rPr>
              <a:t> But you are </a:t>
            </a:r>
            <a:r>
              <a:rPr lang="en-US" sz="2800" cap="small" dirty="0">
                <a:effectLst/>
                <a:latin typeface="Times New Roman" panose="02020603050405020304" pitchFamily="18" charset="0"/>
                <a:cs typeface="Times New Roman" panose="02020603050405020304" pitchFamily="18" charset="0"/>
              </a:rPr>
              <a:t>A CHOSEN RACE</a:t>
            </a:r>
            <a:r>
              <a:rPr lang="en-US" sz="2800" dirty="0">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A</a:t>
            </a:r>
            <a:r>
              <a:rPr lang="en-US" sz="2800" b="1" u="sng" dirty="0">
                <a:highlight>
                  <a:srgbClr val="FFFF00"/>
                </a:highlight>
                <a:latin typeface="Times New Roman" panose="02020603050405020304" pitchFamily="18" charset="0"/>
                <a:cs typeface="Times New Roman" panose="02020603050405020304" pitchFamily="18" charset="0"/>
              </a:rPr>
              <a:t> royal </a:t>
            </a:r>
            <a:r>
              <a:rPr lang="en-US" sz="2800" b="1" u="sng" cap="small" dirty="0">
                <a:effectLst/>
                <a:highlight>
                  <a:srgbClr val="FFFF00"/>
                </a:highlight>
                <a:latin typeface="Times New Roman" panose="02020603050405020304" pitchFamily="18" charset="0"/>
                <a:cs typeface="Times New Roman" panose="02020603050405020304" pitchFamily="18" charset="0"/>
              </a:rPr>
              <a:t>PRIESTHOOD</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A</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HOLY NATION</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A PEOPLE FOR</a:t>
            </a:r>
            <a:r>
              <a:rPr lang="en-US" sz="2800"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God's</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OWN POSSESSION</a:t>
            </a:r>
            <a:r>
              <a:rPr lang="en-US" sz="2800" dirty="0">
                <a:latin typeface="Times New Roman" panose="02020603050405020304" pitchFamily="18" charset="0"/>
                <a:cs typeface="Times New Roman" panose="02020603050405020304" pitchFamily="18" charset="0"/>
              </a:rPr>
              <a:t>, so that you may proclaim the excellencies of Him who has called you out of darkness into His marvelous light;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Tree>
    <p:extLst>
      <p:ext uri="{BB962C8B-B14F-4D97-AF65-F5344CB8AC3E}">
        <p14:creationId xmlns:p14="http://schemas.microsoft.com/office/powerpoint/2010/main" val="44782631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23535</TotalTime>
  <Words>13891</Words>
  <Application>Microsoft Office PowerPoint</Application>
  <PresentationFormat>Widescreen</PresentationFormat>
  <Paragraphs>1144</Paragraphs>
  <Slides>112</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112</vt:i4>
      </vt:variant>
    </vt:vector>
  </HeadingPairs>
  <TitlesOfParts>
    <vt:vector size="121" baseType="lpstr">
      <vt:lpstr>Arial</vt:lpstr>
      <vt:lpstr>Calibri</vt:lpstr>
      <vt:lpstr>Calibri Light</vt:lpstr>
      <vt:lpstr>Courier New</vt:lpstr>
      <vt:lpstr>Gill Sans MT</vt:lpstr>
      <vt:lpstr>Symbol</vt:lpstr>
      <vt:lpstr>system-ui</vt:lpstr>
      <vt:lpstr>Times New Roman</vt:lpstr>
      <vt:lpstr>Parcel</vt:lpstr>
      <vt:lpstr>Church of Christ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of Christ</dc:title>
  <dc:creator>BRIAN HALEY</dc:creator>
  <cp:lastModifiedBy>Robert McDonald</cp:lastModifiedBy>
  <cp:revision>51</cp:revision>
  <cp:lastPrinted>2023-06-07T17:35:39Z</cp:lastPrinted>
  <dcterms:created xsi:type="dcterms:W3CDTF">2023-06-03T18:53:09Z</dcterms:created>
  <dcterms:modified xsi:type="dcterms:W3CDTF">2023-06-29T00:13:12Z</dcterms:modified>
</cp:coreProperties>
</file>