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83"/>
  </p:notesMasterIdLst>
  <p:sldIdLst>
    <p:sldId id="256" r:id="rId2"/>
    <p:sldId id="259" r:id="rId3"/>
    <p:sldId id="378" r:id="rId4"/>
    <p:sldId id="362" r:id="rId5"/>
    <p:sldId id="363" r:id="rId6"/>
    <p:sldId id="367" r:id="rId7"/>
    <p:sldId id="368" r:id="rId8"/>
    <p:sldId id="370" r:id="rId9"/>
    <p:sldId id="374" r:id="rId10"/>
    <p:sldId id="375" r:id="rId11"/>
    <p:sldId id="435" r:id="rId12"/>
    <p:sldId id="434" r:id="rId13"/>
    <p:sldId id="436" r:id="rId14"/>
    <p:sldId id="437" r:id="rId15"/>
    <p:sldId id="438" r:id="rId16"/>
    <p:sldId id="439" r:id="rId17"/>
    <p:sldId id="440" r:id="rId18"/>
    <p:sldId id="441" r:id="rId19"/>
    <p:sldId id="442" r:id="rId20"/>
    <p:sldId id="443" r:id="rId21"/>
    <p:sldId id="444" r:id="rId22"/>
    <p:sldId id="445" r:id="rId23"/>
    <p:sldId id="376" r:id="rId24"/>
    <p:sldId id="379" r:id="rId25"/>
    <p:sldId id="381" r:id="rId26"/>
    <p:sldId id="382" r:id="rId27"/>
    <p:sldId id="384" r:id="rId28"/>
    <p:sldId id="385" r:id="rId29"/>
    <p:sldId id="386" r:id="rId30"/>
    <p:sldId id="387" r:id="rId31"/>
    <p:sldId id="388" r:id="rId32"/>
    <p:sldId id="389" r:id="rId33"/>
    <p:sldId id="390" r:id="rId34"/>
    <p:sldId id="391" r:id="rId35"/>
    <p:sldId id="411" r:id="rId36"/>
    <p:sldId id="451" r:id="rId37"/>
    <p:sldId id="453" r:id="rId38"/>
    <p:sldId id="455" r:id="rId39"/>
    <p:sldId id="459" r:id="rId40"/>
    <p:sldId id="456" r:id="rId41"/>
    <p:sldId id="457" r:id="rId42"/>
    <p:sldId id="466" r:id="rId43"/>
    <p:sldId id="458" r:id="rId44"/>
    <p:sldId id="460" r:id="rId45"/>
    <p:sldId id="461" r:id="rId46"/>
    <p:sldId id="462" r:id="rId47"/>
    <p:sldId id="463" r:id="rId48"/>
    <p:sldId id="464" r:id="rId49"/>
    <p:sldId id="465" r:id="rId50"/>
    <p:sldId id="474" r:id="rId51"/>
    <p:sldId id="475" r:id="rId52"/>
    <p:sldId id="473" r:id="rId53"/>
    <p:sldId id="468" r:id="rId54"/>
    <p:sldId id="469" r:id="rId55"/>
    <p:sldId id="467" r:id="rId56"/>
    <p:sldId id="470" r:id="rId57"/>
    <p:sldId id="471" r:id="rId58"/>
    <p:sldId id="472" r:id="rId59"/>
    <p:sldId id="476" r:id="rId60"/>
    <p:sldId id="477" r:id="rId61"/>
    <p:sldId id="478" r:id="rId62"/>
    <p:sldId id="479" r:id="rId63"/>
    <p:sldId id="480" r:id="rId64"/>
    <p:sldId id="482" r:id="rId65"/>
    <p:sldId id="483" r:id="rId66"/>
    <p:sldId id="485" r:id="rId67"/>
    <p:sldId id="486" r:id="rId68"/>
    <p:sldId id="487" r:id="rId69"/>
    <p:sldId id="488" r:id="rId70"/>
    <p:sldId id="489" r:id="rId71"/>
    <p:sldId id="490" r:id="rId72"/>
    <p:sldId id="491" r:id="rId73"/>
    <p:sldId id="492" r:id="rId74"/>
    <p:sldId id="493" r:id="rId75"/>
    <p:sldId id="494" r:id="rId76"/>
    <p:sldId id="495" r:id="rId77"/>
    <p:sldId id="496" r:id="rId78"/>
    <p:sldId id="497" r:id="rId79"/>
    <p:sldId id="498" r:id="rId80"/>
    <p:sldId id="499" r:id="rId81"/>
    <p:sldId id="500" r:id="rId8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04" d="100"/>
          <a:sy n="104" d="100"/>
        </p:scale>
        <p:origin x="79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EED58FA-9E60-4CF2-9CAB-5A39BC9AC69A}" type="datetimeFigureOut">
              <a:rPr lang="en-US" smtClean="0"/>
              <a:t>6/24/2023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D233D39-676F-4F26-B20F-00944D4886B1}" type="slidenum">
              <a:rPr lang="en-US" smtClean="0"/>
              <a:t>‹#›</a:t>
            </a:fld>
            <a:endParaRPr lang="en-US" dirty="0"/>
          </a:p>
        </p:txBody>
      </p:sp>
    </p:spTree>
    <p:extLst>
      <p:ext uri="{BB962C8B-B14F-4D97-AF65-F5344CB8AC3E}">
        <p14:creationId xmlns:p14="http://schemas.microsoft.com/office/powerpoint/2010/main" val="2518038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9</a:t>
            </a:fld>
            <a:endParaRPr lang="en-US" dirty="0"/>
          </a:p>
        </p:txBody>
      </p:sp>
    </p:spTree>
    <p:extLst>
      <p:ext uri="{BB962C8B-B14F-4D97-AF65-F5344CB8AC3E}">
        <p14:creationId xmlns:p14="http://schemas.microsoft.com/office/powerpoint/2010/main" val="1099237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19</a:t>
            </a:fld>
            <a:endParaRPr lang="en-US" dirty="0"/>
          </a:p>
        </p:txBody>
      </p:sp>
    </p:spTree>
    <p:extLst>
      <p:ext uri="{BB962C8B-B14F-4D97-AF65-F5344CB8AC3E}">
        <p14:creationId xmlns:p14="http://schemas.microsoft.com/office/powerpoint/2010/main" val="3917920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20</a:t>
            </a:fld>
            <a:endParaRPr lang="en-US" dirty="0"/>
          </a:p>
        </p:txBody>
      </p:sp>
    </p:spTree>
    <p:extLst>
      <p:ext uri="{BB962C8B-B14F-4D97-AF65-F5344CB8AC3E}">
        <p14:creationId xmlns:p14="http://schemas.microsoft.com/office/powerpoint/2010/main" val="1752361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21</a:t>
            </a:fld>
            <a:endParaRPr lang="en-US" dirty="0"/>
          </a:p>
        </p:txBody>
      </p:sp>
    </p:spTree>
    <p:extLst>
      <p:ext uri="{BB962C8B-B14F-4D97-AF65-F5344CB8AC3E}">
        <p14:creationId xmlns:p14="http://schemas.microsoft.com/office/powerpoint/2010/main" val="5980417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22</a:t>
            </a:fld>
            <a:endParaRPr lang="en-US" dirty="0"/>
          </a:p>
        </p:txBody>
      </p:sp>
    </p:spTree>
    <p:extLst>
      <p:ext uri="{BB962C8B-B14F-4D97-AF65-F5344CB8AC3E}">
        <p14:creationId xmlns:p14="http://schemas.microsoft.com/office/powerpoint/2010/main" val="3270576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11</a:t>
            </a:fld>
            <a:endParaRPr lang="en-US" dirty="0"/>
          </a:p>
        </p:txBody>
      </p:sp>
    </p:spTree>
    <p:extLst>
      <p:ext uri="{BB962C8B-B14F-4D97-AF65-F5344CB8AC3E}">
        <p14:creationId xmlns:p14="http://schemas.microsoft.com/office/powerpoint/2010/main" val="1864739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12</a:t>
            </a:fld>
            <a:endParaRPr lang="en-US" dirty="0"/>
          </a:p>
        </p:txBody>
      </p:sp>
    </p:spTree>
    <p:extLst>
      <p:ext uri="{BB962C8B-B14F-4D97-AF65-F5344CB8AC3E}">
        <p14:creationId xmlns:p14="http://schemas.microsoft.com/office/powerpoint/2010/main" val="1355577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a:t>
            </a:fld>
            <a:endParaRPr lang="en-US" dirty="0"/>
          </a:p>
        </p:txBody>
      </p:sp>
    </p:spTree>
    <p:extLst>
      <p:ext uri="{BB962C8B-B14F-4D97-AF65-F5344CB8AC3E}">
        <p14:creationId xmlns:p14="http://schemas.microsoft.com/office/powerpoint/2010/main" val="372507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a:t>
            </a:fld>
            <a:endParaRPr lang="en-US" dirty="0"/>
          </a:p>
        </p:txBody>
      </p:sp>
    </p:spTree>
    <p:extLst>
      <p:ext uri="{BB962C8B-B14F-4D97-AF65-F5344CB8AC3E}">
        <p14:creationId xmlns:p14="http://schemas.microsoft.com/office/powerpoint/2010/main" val="1480530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a:t>
            </a:fld>
            <a:endParaRPr lang="en-US" dirty="0"/>
          </a:p>
        </p:txBody>
      </p:sp>
    </p:spTree>
    <p:extLst>
      <p:ext uri="{BB962C8B-B14F-4D97-AF65-F5344CB8AC3E}">
        <p14:creationId xmlns:p14="http://schemas.microsoft.com/office/powerpoint/2010/main" val="3514085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a:t>
            </a:fld>
            <a:endParaRPr lang="en-US" dirty="0"/>
          </a:p>
        </p:txBody>
      </p:sp>
    </p:spTree>
    <p:extLst>
      <p:ext uri="{BB962C8B-B14F-4D97-AF65-F5344CB8AC3E}">
        <p14:creationId xmlns:p14="http://schemas.microsoft.com/office/powerpoint/2010/main" val="3293614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a:t>
            </a:fld>
            <a:endParaRPr lang="en-US" dirty="0"/>
          </a:p>
        </p:txBody>
      </p:sp>
    </p:spTree>
    <p:extLst>
      <p:ext uri="{BB962C8B-B14F-4D97-AF65-F5344CB8AC3E}">
        <p14:creationId xmlns:p14="http://schemas.microsoft.com/office/powerpoint/2010/main" val="1557613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18</a:t>
            </a:fld>
            <a:endParaRPr lang="en-US" dirty="0"/>
          </a:p>
        </p:txBody>
      </p:sp>
    </p:spTree>
    <p:extLst>
      <p:ext uri="{BB962C8B-B14F-4D97-AF65-F5344CB8AC3E}">
        <p14:creationId xmlns:p14="http://schemas.microsoft.com/office/powerpoint/2010/main" val="2836987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6/24/2023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6/24/2023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6/24/2023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6/24/2023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6/24/2023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6/24/2023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6/24/2023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6/24/2023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6/24/2023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6/24/2023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6/24/2023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6/24/2023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B5F0-857D-D4E3-3B87-F728B0464DDE}"/>
              </a:ext>
            </a:extLst>
          </p:cNvPr>
          <p:cNvSpPr>
            <a:spLocks noGrp="1"/>
          </p:cNvSpPr>
          <p:nvPr>
            <p:ph type="ctrTitle"/>
          </p:nvPr>
        </p:nvSpPr>
        <p:spPr/>
        <p:txBody>
          <a:bodyPr>
            <a:normAutofit/>
          </a:bodyPr>
          <a:lstStyle/>
          <a:p>
            <a:r>
              <a:rPr lang="en-US" sz="6000" dirty="0">
                <a:latin typeface="Calibri Light" panose="020F0302020204030204" pitchFamily="34" charset="0"/>
                <a:ea typeface="Calibri Light" panose="020F0302020204030204" pitchFamily="34" charset="0"/>
                <a:cs typeface="Calibri Light" panose="020F0302020204030204" pitchFamily="34" charset="0"/>
              </a:rPr>
              <a:t>Church of Christ</a:t>
            </a:r>
          </a:p>
        </p:txBody>
      </p:sp>
      <p:sp>
        <p:nvSpPr>
          <p:cNvPr id="3" name="Subtitle 2">
            <a:extLst>
              <a:ext uri="{FF2B5EF4-FFF2-40B4-BE49-F238E27FC236}">
                <a16:creationId xmlns:a16="http://schemas.microsoft.com/office/drawing/2014/main" id="{36CF7D7F-10E0-3864-DB97-5F2C47FD75F2}"/>
              </a:ext>
            </a:extLst>
          </p:cNvPr>
          <p:cNvSpPr>
            <a:spLocks noGrp="1"/>
          </p:cNvSpPr>
          <p:nvPr>
            <p:ph type="subTitle" idx="1"/>
          </p:nvPr>
        </p:nvSpPr>
        <p:spPr>
          <a:xfrm>
            <a:off x="2223247" y="4352544"/>
            <a:ext cx="7273559" cy="1645920"/>
          </a:xfrm>
        </p:spPr>
        <p:txBody>
          <a:bodyPr>
            <a:normAutofit/>
          </a:bodyPr>
          <a:lstStyle/>
          <a:p>
            <a:endParaRPr lang="en-US" sz="2800" dirty="0"/>
          </a:p>
          <a:p>
            <a:r>
              <a:rPr lang="en-US" sz="3600" b="1" dirty="0">
                <a:solidFill>
                  <a:schemeClr val="bg1"/>
                </a:solidFill>
                <a:latin typeface="Calibri Light" panose="020F0302020204030204" pitchFamily="34" charset="0"/>
                <a:ea typeface="Calibri Light" panose="020F0302020204030204" pitchFamily="34" charset="0"/>
                <a:cs typeface="Calibri Light" panose="020F0302020204030204" pitchFamily="34" charset="0"/>
              </a:rPr>
              <a:t>God’s Unfolding Plan of Salvation</a:t>
            </a:r>
          </a:p>
        </p:txBody>
      </p:sp>
    </p:spTree>
    <p:extLst>
      <p:ext uri="{BB962C8B-B14F-4D97-AF65-F5344CB8AC3E}">
        <p14:creationId xmlns:p14="http://schemas.microsoft.com/office/powerpoint/2010/main" val="2316087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45600" y="991827"/>
            <a:ext cx="11332800" cy="5262979"/>
          </a:xfrm>
          <a:prstGeom prst="rect">
            <a:avLst/>
          </a:prstGeom>
          <a:noFill/>
        </p:spPr>
        <p:txBody>
          <a:bodyPr wrap="square" rtlCol="0">
            <a:spAutoFit/>
          </a:bodyPr>
          <a:lstStyle/>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Jesus Christ – the prophesied seed of the Genesis 3:15 woman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From the seed of the Genesis 3:15 woman came Abraham</a:t>
            </a:r>
          </a:p>
          <a:p>
            <a:pPr marL="0" marR="0" algn="ctr">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From Abraham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came the Kingdom of Israel</a:t>
            </a:r>
          </a:p>
          <a:p>
            <a:pPr marL="0" marR="0" algn="ctr">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From the Kingdom of Israel came Jesus Christ</a:t>
            </a:r>
          </a:p>
          <a:p>
            <a:pPr marL="0" marR="0" algn="ctr">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Jesus Christ – Seed of the Genesis 3:15 woman.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Arrow: Down 2">
            <a:extLst>
              <a:ext uri="{FF2B5EF4-FFF2-40B4-BE49-F238E27FC236}">
                <a16:creationId xmlns:a16="http://schemas.microsoft.com/office/drawing/2014/main" id="{FE34D6F8-5DF5-D78D-F5A5-53EED2B7F922}"/>
              </a:ext>
            </a:extLst>
          </p:cNvPr>
          <p:cNvSpPr/>
          <p:nvPr/>
        </p:nvSpPr>
        <p:spPr>
          <a:xfrm>
            <a:off x="5152034" y="2449773"/>
            <a:ext cx="600501" cy="776027"/>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Down 4">
            <a:extLst>
              <a:ext uri="{FF2B5EF4-FFF2-40B4-BE49-F238E27FC236}">
                <a16:creationId xmlns:a16="http://schemas.microsoft.com/office/drawing/2014/main" id="{3263443F-B107-BBC9-9C9A-BADE2ACD5F69}"/>
              </a:ext>
            </a:extLst>
          </p:cNvPr>
          <p:cNvSpPr/>
          <p:nvPr/>
        </p:nvSpPr>
        <p:spPr>
          <a:xfrm>
            <a:off x="5222548" y="3556000"/>
            <a:ext cx="529988" cy="776027"/>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Down 5">
            <a:extLst>
              <a:ext uri="{FF2B5EF4-FFF2-40B4-BE49-F238E27FC236}">
                <a16:creationId xmlns:a16="http://schemas.microsoft.com/office/drawing/2014/main" id="{7C986AE4-373C-6A31-4AE0-3917EFC9D567}"/>
              </a:ext>
            </a:extLst>
          </p:cNvPr>
          <p:cNvSpPr/>
          <p:nvPr/>
        </p:nvSpPr>
        <p:spPr>
          <a:xfrm>
            <a:off x="5310220" y="4958992"/>
            <a:ext cx="529988" cy="776027"/>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13F94F6D-CD67-4731-D496-980193CE76BE}"/>
              </a:ext>
            </a:extLst>
          </p:cNvPr>
          <p:cNvCxnSpPr>
            <a:cxnSpLocks/>
          </p:cNvCxnSpPr>
          <p:nvPr/>
        </p:nvCxnSpPr>
        <p:spPr>
          <a:xfrm>
            <a:off x="825278" y="2114550"/>
            <a:ext cx="971772" cy="0"/>
          </a:xfrm>
          <a:prstGeom prst="straightConnector1">
            <a:avLst/>
          </a:prstGeom>
          <a:ln w="1619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DABFD77-2998-7416-8A7A-6A4266734D8D}"/>
              </a:ext>
            </a:extLst>
          </p:cNvPr>
          <p:cNvCxnSpPr>
            <a:cxnSpLocks/>
          </p:cNvCxnSpPr>
          <p:nvPr/>
        </p:nvCxnSpPr>
        <p:spPr>
          <a:xfrm>
            <a:off x="825278" y="2032000"/>
            <a:ext cx="0" cy="3994150"/>
          </a:xfrm>
          <a:prstGeom prst="line">
            <a:avLst/>
          </a:prstGeom>
          <a:ln w="1238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A41BB04-B9BD-478E-4716-84E86384DDE7}"/>
              </a:ext>
            </a:extLst>
          </p:cNvPr>
          <p:cNvCxnSpPr>
            <a:cxnSpLocks/>
          </p:cNvCxnSpPr>
          <p:nvPr/>
        </p:nvCxnSpPr>
        <p:spPr>
          <a:xfrm>
            <a:off x="787178" y="5975350"/>
            <a:ext cx="1714722" cy="0"/>
          </a:xfrm>
          <a:prstGeom prst="line">
            <a:avLst/>
          </a:prstGeom>
          <a:ln w="12382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2574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5243423"/>
          </a:xfrm>
          <a:prstGeom prst="rect">
            <a:avLst/>
          </a:prstGeom>
          <a:noFill/>
        </p:spPr>
        <p:txBody>
          <a:bodyPr wrap="square" rtlCol="0">
            <a:spAutoFit/>
          </a:bodyPr>
          <a:lstStyle/>
          <a:p>
            <a:pPr marL="0" marR="0">
              <a:lnSpc>
                <a:spcPct val="107000"/>
              </a:lnSpc>
              <a:spcBef>
                <a:spcPts val="0"/>
              </a:spcBef>
              <a:spcAft>
                <a:spcPts val="800"/>
              </a:spcAft>
            </a:pP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The Promise – Spoken to Abraham</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Land of Canaan:</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Genesis 12:1; 12:7, 12:15</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Multiply Abraham’s Descendants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(stars in the heavens and the sand on the shore): Genesis 13:16; 15:5; 17: 2-3, 6; 17:8; 22:17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Bless Abraham’s Descendants: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Genesis 12:2; 22:17</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Great Nation:</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Genesis 12:2; 18:18-19; 22:6; 22:17</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All Nations Blessed through Abraham’s Seed (descendant):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Genesis 12:3; 18:18; 22:18; </a:t>
            </a:r>
          </a:p>
          <a:p>
            <a:pPr marR="0" lvl="0">
              <a:lnSpc>
                <a:spcPct val="107000"/>
              </a:lnSpc>
              <a:spcBef>
                <a:spcPts val="0"/>
              </a:spcBef>
              <a:spcAft>
                <a:spcPts val="0"/>
              </a:spcAft>
            </a:pP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8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Jesus Christ is Abraham’s descendant - </a:t>
            </a:r>
            <a:r>
              <a:rPr lang="en-US" sz="28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Promised Blessing – the gospel preached before hand </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Galatians 3:8, 16</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8174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3754939"/>
          </a:xfrm>
          <a:prstGeom prst="rect">
            <a:avLst/>
          </a:prstGeom>
          <a:noFill/>
        </p:spPr>
        <p:txBody>
          <a:bodyPr wrap="square" rtlCol="0">
            <a:spAutoFit/>
          </a:bodyPr>
          <a:lstStyle/>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After many years in Canaan, Abram and Sarai were aged and remained childless</a:t>
            </a:r>
          </a:p>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Without children, they have no descendants</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Abram lamented to God that he had no heirs: Genesis 12:2-3</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God promised him a male child through Sarah to be named Isaac: Gen 15:4-5; Genesis 17:16; 17:19, and 18:10</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Isaac is the “</a:t>
            </a:r>
            <a:r>
              <a:rPr lang="en-US" sz="32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son of Promise</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Galatians 4:28</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7935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224400" y="858477"/>
            <a:ext cx="11743200" cy="5345181"/>
          </a:xfrm>
          <a:prstGeom prst="rect">
            <a:avLst/>
          </a:prstGeom>
          <a:noFill/>
        </p:spPr>
        <p:txBody>
          <a:bodyPr wrap="square" rtlCol="0">
            <a:spAutoFit/>
          </a:bodyPr>
          <a:lstStyle/>
          <a:p>
            <a:pPr marL="0" marR="0">
              <a:lnSpc>
                <a:spcPct val="107000"/>
              </a:lnSpc>
              <a:spcBef>
                <a:spcPts val="0"/>
              </a:spcBef>
              <a:spcAft>
                <a:spcPts val="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Sarai grows inpatient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She persuades Abram to marry her slave </a:t>
            </a:r>
            <a:r>
              <a:rPr lang="en-US" sz="20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Hagar</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16:2</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When Abram is 86-years old, Hagar bears Abram’s first-born son </a:t>
            </a:r>
            <a:r>
              <a:rPr lang="en-US" sz="20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Ishmael</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16:15-16 –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Ishmael is Abraham’s first born descendant</a:t>
            </a:r>
            <a:endParaRPr lang="en-US" sz="2000" b="1" u="sng"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As the first born male; Ishmael is the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heir of Abram’s house</a:t>
            </a:r>
          </a:p>
          <a:p>
            <a:pPr marR="0" lvl="0">
              <a:lnSpc>
                <a:spcPct val="107000"/>
              </a:lnSpc>
              <a:spcBef>
                <a:spcPts val="0"/>
              </a:spcBef>
              <a:spcAft>
                <a:spcPts val="0"/>
              </a:spcAft>
            </a:pPr>
            <a:endParaRPr lang="en-US" sz="2000" kern="100" dirty="0">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kern="100" dirty="0">
                <a:latin typeface="Times New Roman" panose="02020603050405020304" pitchFamily="18" charset="0"/>
                <a:ea typeface="Calibri" panose="020F0502020204030204" pitchFamily="34" charset="0"/>
                <a:cs typeface="Times New Roman" panose="02020603050405020304" pitchFamily="18" charset="0"/>
              </a:rPr>
              <a:t>God remains faithful to His promises to Abram</a:t>
            </a: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Abram’s name changed to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Abraham</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(father of many nations): Genesis 17:5</a:t>
            </a: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Sarai’s name changed to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Sarah</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(princess – because she will be a mother </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of many nations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17:15</a:t>
            </a:r>
          </a:p>
          <a:p>
            <a:pPr marL="342900" indent="-342900">
              <a:lnSpc>
                <a:spcPct val="107000"/>
              </a:lnSpc>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God renews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His promise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to give Abraham and Sarah a son. Genesis 17:16</a:t>
            </a:r>
          </a:p>
          <a:p>
            <a:pPr marL="342900" marR="0" lvl="0" indent="-342900">
              <a:lnSpc>
                <a:spcPct val="107000"/>
              </a:lnSpc>
              <a:spcBef>
                <a:spcPts val="0"/>
              </a:spcBef>
              <a:spcAft>
                <a:spcPts val="0"/>
              </a:spcAft>
              <a:buFont typeface="Symbol" panose="05050102010706020507" pitchFamily="18" charset="2"/>
              <a:buChar char=""/>
            </a:pP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Abraham loves Ishmael</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and is distressed Genesis 17:18</a:t>
            </a:r>
          </a:p>
          <a:p>
            <a:pPr marL="342900" marR="0" lvl="0" indent="-342900">
              <a:lnSpc>
                <a:spcPct val="107000"/>
              </a:lnSpc>
              <a:spcBef>
                <a:spcPts val="0"/>
              </a:spcBef>
              <a:spcAft>
                <a:spcPts val="0"/>
              </a:spcAft>
              <a:buFont typeface="Symbol" panose="05050102010706020507" pitchFamily="18" charset="2"/>
              <a:buChar char=""/>
            </a:pPr>
            <a:r>
              <a:rPr lang="en-US" sz="2000" kern="100" dirty="0">
                <a:latin typeface="Times New Roman" panose="02020603050405020304" pitchFamily="18" charset="0"/>
                <a:ea typeface="Calibri" panose="020F0502020204030204" pitchFamily="34" charset="0"/>
                <a:cs typeface="Times New Roman" panose="02020603050405020304" pitchFamily="18" charset="0"/>
              </a:rPr>
              <a:t>Abraham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pleads with God that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Ishmael might live before God</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17:18</a:t>
            </a: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God refuses - The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promised son will be born</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his name will be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Isaac</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 God will establish His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everlasting covenant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 his descendants after him</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17:19</a:t>
            </a:r>
          </a:p>
          <a:p>
            <a:pPr marL="342900" marR="0" lvl="0" indent="-342900">
              <a:lnSpc>
                <a:spcPct val="107000"/>
              </a:lnSpc>
              <a:spcBef>
                <a:spcPts val="0"/>
              </a:spcBef>
              <a:spcAft>
                <a:spcPts val="0"/>
              </a:spcAft>
              <a:buFont typeface="Symbol" panose="05050102010706020507" pitchFamily="18" charset="2"/>
              <a:buChar char=""/>
            </a:pPr>
            <a:endParaRPr lang="en-US" sz="2000" kern="100" dirty="0">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 are the descendants of Abraham to whom God’s promises are given?</a:t>
            </a:r>
            <a:endParaRPr lang="en-US" sz="20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8558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6128344"/>
          </a:xfrm>
          <a:prstGeom prst="rect">
            <a:avLst/>
          </a:prstGeom>
          <a:noFill/>
        </p:spPr>
        <p:txBody>
          <a:bodyPr wrap="square" rtlCol="0">
            <a:spAutoFit/>
          </a:bodyPr>
          <a:lstStyle/>
          <a:p>
            <a:pPr marL="0" marR="0">
              <a:lnSpc>
                <a:spcPct val="107000"/>
              </a:lnSpc>
              <a:spcBef>
                <a:spcPts val="0"/>
              </a:spcBef>
              <a:spcAft>
                <a:spcPts val="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A</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s God had promised: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When Abram was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100 years old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and Sarah was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90</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Genesis 17:16; Genesis 21:5</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child of Promise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was born to Abraham and Sarah: Genesis 21:2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They named him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Isaac</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Genesis 21:3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Ishmael</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 son of the slave woman Hagar began mistreating Isaac: Genesis 21:9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Sarah demanded Ishmael not be named an heir with Isaac:  Genesis 21:10</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Abraham was greatly distressed: Genesis 21:11</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God told Abraham to drive Ishmael and Hagar away: Genesis 21:12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Genesis 21:12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But God said to Abraham, </a:t>
            </a:r>
            <a:r>
              <a:rPr lang="en-US" sz="2400" dirty="0">
                <a:latin typeface="Times New Roman" panose="02020603050405020304" pitchFamily="18" charset="0"/>
                <a:cs typeface="Times New Roman" panose="02020603050405020304" pitchFamily="18" charset="0"/>
              </a:rPr>
              <a:t>"Do not let it be displeasing in your sight because of the lad or because of your bondwoman. Whatever Sarah has said to you, listen to her voice; for </a:t>
            </a:r>
            <a:r>
              <a:rPr lang="en-US" sz="2400" b="1" u="sng" dirty="0">
                <a:highlight>
                  <a:srgbClr val="FFFF00"/>
                </a:highlight>
                <a:latin typeface="Times New Roman" panose="02020603050405020304" pitchFamily="18" charset="0"/>
                <a:cs typeface="Times New Roman" panose="02020603050405020304" pitchFamily="18" charset="0"/>
              </a:rPr>
              <a:t>in Isaac your seed</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(descendant) </a:t>
            </a:r>
            <a:r>
              <a:rPr lang="en-US" sz="2400" b="1" u="sng" dirty="0">
                <a:highlight>
                  <a:srgbClr val="FFFF00"/>
                </a:highlight>
                <a:latin typeface="Times New Roman" panose="02020603050405020304" pitchFamily="18" charset="0"/>
                <a:cs typeface="Times New Roman" panose="02020603050405020304" pitchFamily="18" charset="0"/>
              </a:rPr>
              <a:t> shall be called</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i="1" dirty="0" err="1">
                <a:latin typeface="Times New Roman" panose="02020603050405020304" pitchFamily="18" charset="0"/>
                <a:cs typeface="Times New Roman" panose="02020603050405020304" pitchFamily="18" charset="0"/>
              </a:rPr>
              <a:t>qara</a:t>
            </a:r>
            <a:r>
              <a:rPr lang="en-US" sz="2400" i="1" dirty="0">
                <a:latin typeface="Times New Roman" panose="02020603050405020304" pitchFamily="18" charset="0"/>
                <a:cs typeface="Times New Roman" panose="02020603050405020304" pitchFamily="18" charset="0"/>
              </a:rPr>
              <a:t> – </a:t>
            </a:r>
            <a:r>
              <a:rPr lang="en-US" sz="2400" dirty="0">
                <a:latin typeface="Times New Roman" panose="02020603050405020304" pitchFamily="18" charset="0"/>
                <a:cs typeface="Times New Roman" panose="02020603050405020304" pitchFamily="18" charset="0"/>
              </a:rPr>
              <a:t>called)</a:t>
            </a:r>
            <a:br>
              <a:rPr lang="en-US" sz="2400" dirty="0">
                <a:latin typeface="Times New Roman" panose="02020603050405020304" pitchFamily="18" charset="0"/>
                <a:cs typeface="Times New Roman" panose="02020603050405020304" pitchFamily="18" charset="0"/>
              </a:rPr>
            </a:b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lnSpc>
                <a:spcPct val="107000"/>
              </a:lnSpc>
              <a:spcBef>
                <a:spcPts val="0"/>
              </a:spcBef>
              <a:spcAft>
                <a:spcPts val="0"/>
              </a:spcAft>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4324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5601855"/>
          </a:xfrm>
          <a:prstGeom prst="rect">
            <a:avLst/>
          </a:prstGeom>
          <a:noFill/>
        </p:spPr>
        <p:txBody>
          <a:bodyPr wrap="square" rtlCol="0">
            <a:spAutoFit/>
          </a:bodyPr>
          <a:lstStyle/>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This is an extremely important revelation:</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To Abraham was born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Ishmael and Isaac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both clearly are Abraham’s descendants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God rejected Ishmael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Abraham’s first-born male heir</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God chose Isaac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the “Child of Promise”</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To Isaac was born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Esau and Jacob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both clearly Abraham’s and Isacc’s descendants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God rejected Esau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Isaac’s first-born male heir</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God chose Jacob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renamed Israel</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God raised up Israel’s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descendants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to become the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Kingdom of Israel</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6288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4794646"/>
          </a:xfrm>
          <a:prstGeom prst="rect">
            <a:avLst/>
          </a:prstGeom>
          <a:noFill/>
        </p:spPr>
        <p:txBody>
          <a:bodyPr wrap="square" rtlCol="0">
            <a:spAutoFit/>
          </a:bodyPr>
          <a:lstStyle/>
          <a:p>
            <a:pPr marL="0" marR="0">
              <a:lnSpc>
                <a:spcPct val="107000"/>
              </a:lnSpc>
              <a:spcBef>
                <a:spcPts val="0"/>
              </a:spcBef>
              <a:spcAft>
                <a:spcPts val="0"/>
              </a:spcAft>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Thus through Abraham, Isaac, and Jacob (Israel), God fulfilled His promises:</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Multiplied Abraham’s descendants</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Blessed Abraham’s descendants</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Gave </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descendants</a:t>
            </a: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 the Promised Land of Canaan</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Made </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the descendants</a:t>
            </a: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 a great nation – Kingdom of Israel</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And raised up the “the Promised blessing to all Nations” – </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the </a:t>
            </a: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Messiah through Kingdom of Israel</a:t>
            </a:r>
          </a:p>
        </p:txBody>
      </p:sp>
    </p:spTree>
    <p:extLst>
      <p:ext uri="{BB962C8B-B14F-4D97-AF65-F5344CB8AC3E}">
        <p14:creationId xmlns:p14="http://schemas.microsoft.com/office/powerpoint/2010/main" val="2520251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836439"/>
            <a:ext cx="11743200" cy="5605317"/>
          </a:xfrm>
          <a:prstGeom prst="rect">
            <a:avLst/>
          </a:prstGeom>
          <a:noFill/>
        </p:spPr>
        <p:txBody>
          <a:bodyPr wrap="square" rtlCol="0">
            <a:spAutoFit/>
          </a:bodyPr>
          <a:lstStyle/>
          <a:p>
            <a:pPr marL="0" marR="0">
              <a:lnSpc>
                <a:spcPct val="107000"/>
              </a:lnSpc>
              <a:spcBef>
                <a:spcPts val="0"/>
              </a:spcBef>
              <a:spcAft>
                <a:spcPts val="0"/>
              </a:spcAft>
            </a:pP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The Promise – Spoken to King David – in a similar way as Abraham</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King David is the descendant of Abraham through Isaac. Matthew 1:2-6; Luke 3:31-34</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Through King David, God promised He would: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Raise up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David’s descendant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 the Promised Blessing: 2 Samuel 7:12, Gal 3:16</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Establish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David’s descendant’s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kingdom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(Kingdom of Christ): 2 Samuel 7:12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David’s descendant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will build a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house for God’s name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(Church of Christ): 2 Samuel 7:11; 13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Establish the throne of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David’s descendant’s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kingdom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forever (Kingdom of Christ).  2 Samuel 7:13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E</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stablish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forever David’s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house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(church of Christ) and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kingdom</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(Kingdom of Christ). 2 Samuel 7:16</a:t>
            </a:r>
          </a:p>
          <a:p>
            <a:pPr marL="342900" indent="-342900">
              <a:lnSpc>
                <a:spcPct val="107000"/>
              </a:lnSpc>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(the promise) is King David’s descendant from Isaac.  Matthew 1: 6-16; Luke 3:23-31</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Thus, Jesus is called the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Son of David.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Matthew 1:1</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2293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0" y="2763477"/>
            <a:ext cx="11743200" cy="781111"/>
          </a:xfrm>
          <a:prstGeom prst="rect">
            <a:avLst/>
          </a:prstGeom>
          <a:noFill/>
        </p:spPr>
        <p:txBody>
          <a:bodyPr wrap="square" rtlCol="0">
            <a:spAutoFit/>
          </a:bodyPr>
          <a:lstStyle/>
          <a:p>
            <a:pPr marL="0" marR="0" algn="ctr">
              <a:lnSpc>
                <a:spcPct val="107000"/>
              </a:lnSpc>
              <a:spcBef>
                <a:spcPts val="0"/>
              </a:spcBef>
              <a:spcAft>
                <a:spcPts val="0"/>
              </a:spcAft>
            </a:pPr>
            <a:r>
              <a:rPr lang="en-US" sz="4400" b="1" kern="100" dirty="0">
                <a:latin typeface="Times New Roman" panose="02020603050405020304" pitchFamily="18" charset="0"/>
                <a:ea typeface="Calibri" panose="020F0502020204030204" pitchFamily="34" charset="0"/>
                <a:cs typeface="Times New Roman" panose="02020603050405020304" pitchFamily="18" charset="0"/>
              </a:rPr>
              <a:t>W</a:t>
            </a:r>
            <a:r>
              <a:rPr lang="en-US" sz="4400" b="1" kern="100" dirty="0">
                <a:effectLst/>
                <a:latin typeface="Times New Roman" panose="02020603050405020304" pitchFamily="18" charset="0"/>
                <a:ea typeface="Calibri" panose="020F0502020204030204" pitchFamily="34" charset="0"/>
                <a:cs typeface="Times New Roman" panose="02020603050405020304" pitchFamily="18" charset="0"/>
              </a:rPr>
              <a:t>ho are the descendants of Abraham today?</a:t>
            </a:r>
            <a:endParaRPr lang="en-US" sz="44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9176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30200" y="966427"/>
            <a:ext cx="11029950" cy="4545155"/>
          </a:xfrm>
          <a:prstGeom prst="rect">
            <a:avLst/>
          </a:prstGeom>
          <a:noFill/>
        </p:spPr>
        <p:txBody>
          <a:bodyPr wrap="square" rtlCol="0">
            <a:spAutoFit/>
          </a:bodyPr>
          <a:lstStyle/>
          <a:p>
            <a:pPr marL="0" marR="0">
              <a:lnSpc>
                <a:spcPct val="107000"/>
              </a:lnSpc>
              <a:spcBef>
                <a:spcPts val="0"/>
              </a:spcBef>
              <a:spcAft>
                <a:spcPts val="0"/>
              </a:spcAft>
            </a:pP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Romans 9:6-11 (Speaking to the Israelites’ rejection of the Messiah)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But </a:t>
            </a:r>
            <a:r>
              <a:rPr lang="en-US" sz="2000" i="1" kern="100" dirty="0">
                <a:effectLst/>
                <a:latin typeface="Times New Roman" panose="02020603050405020304" pitchFamily="18" charset="0"/>
                <a:ea typeface="Calibri" panose="020F0502020204030204" pitchFamily="34" charset="0"/>
                <a:cs typeface="Times New Roman" panose="02020603050405020304" pitchFamily="18" charset="0"/>
              </a:rPr>
              <a:t>it is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not as though the word of God has failed. For </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they are not all Israel who are </a:t>
            </a:r>
            <a:r>
              <a:rPr lang="en-US" sz="2000" b="1" i="1" u="sng" kern="100" dirty="0">
                <a:effectLst/>
                <a:latin typeface="Times New Roman" panose="02020603050405020304" pitchFamily="18" charset="0"/>
                <a:ea typeface="Calibri" panose="020F0502020204030204" pitchFamily="34" charset="0"/>
                <a:cs typeface="Times New Roman" panose="02020603050405020304" pitchFamily="18" charset="0"/>
              </a:rPr>
              <a:t>descended</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from Israel</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nor are they all children because they are Abraham's descendants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but: "</a:t>
            </a:r>
            <a:r>
              <a:rPr lang="en-US" sz="2000" b="1" u="sng" kern="100"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THROUGH</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ISAAC YOUR</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DESCENDANTS WILL BE NAMED</a:t>
            </a:r>
            <a:r>
              <a:rPr lang="en-US" sz="2000" kern="100" cap="small"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kern="100" cap="small" dirty="0">
                <a:effectLst/>
                <a:latin typeface="Times New Roman" panose="02020603050405020304" pitchFamily="18" charset="0"/>
                <a:ea typeface="Calibri" panose="020F0502020204030204" pitchFamily="34" charset="0"/>
                <a:cs typeface="Times New Roman" panose="02020603050405020304" pitchFamily="18" charset="0"/>
              </a:rPr>
              <a:t>kaleo</a:t>
            </a:r>
            <a:r>
              <a:rPr lang="en-US" sz="2000" kern="100" cap="small" dirty="0">
                <a:effectLst/>
                <a:latin typeface="Times New Roman" panose="02020603050405020304" pitchFamily="18" charset="0"/>
                <a:ea typeface="Calibri" panose="020F0502020204030204" pitchFamily="34" charset="0"/>
                <a:cs typeface="Times New Roman" panose="02020603050405020304" pitchFamily="18" charset="0"/>
              </a:rPr>
              <a:t> – called)</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That is, it is not the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children of the flesh who are children of God</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but the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children of the promise are regarded as descendants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For this is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word of promise</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latin typeface="Times New Roman" panose="02020603050405020304" pitchFamily="18" charset="0"/>
                <a:ea typeface="Calibri" panose="020F0502020204030204" pitchFamily="34" charset="0"/>
                <a:cs typeface="Times New Roman" panose="02020603050405020304" pitchFamily="18" charset="0"/>
              </a:rPr>
              <a:t>AT THIS TIME</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I </a:t>
            </a:r>
            <a:r>
              <a:rPr lang="en-US" sz="2000" b="1" u="sng" kern="100" cap="small" dirty="0">
                <a:effectLst/>
                <a:latin typeface="Times New Roman" panose="02020603050405020304" pitchFamily="18" charset="0"/>
                <a:ea typeface="Calibri" panose="020F0502020204030204" pitchFamily="34" charset="0"/>
                <a:cs typeface="Times New Roman" panose="02020603050405020304" pitchFamily="18" charset="0"/>
              </a:rPr>
              <a:t>WILL COME</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latin typeface="Times New Roman" panose="02020603050405020304" pitchFamily="18" charset="0"/>
                <a:ea typeface="Calibri" panose="020F0502020204030204" pitchFamily="34" charset="0"/>
                <a:cs typeface="Times New Roman" panose="02020603050405020304" pitchFamily="18" charset="0"/>
              </a:rPr>
              <a:t>AND</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latin typeface="Times New Roman" panose="02020603050405020304" pitchFamily="18" charset="0"/>
                <a:ea typeface="Calibri" panose="020F0502020204030204" pitchFamily="34" charset="0"/>
                <a:cs typeface="Times New Roman" panose="02020603050405020304" pitchFamily="18" charset="0"/>
              </a:rPr>
              <a:t>SARAH SHALL HAVE A SON</a:t>
            </a:r>
            <a:r>
              <a:rPr lang="en-US" sz="2000" kern="100" cap="small"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God chose the second born Isaac over Ishmael) and not only this, but there was </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Rebekah also</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(wife of Isaac) when she had conceived </a:t>
            </a:r>
            <a:r>
              <a:rPr lang="en-US" sz="2000" i="1" kern="100" dirty="0">
                <a:effectLst/>
                <a:latin typeface="Times New Roman" panose="02020603050405020304" pitchFamily="18" charset="0"/>
                <a:ea typeface="Calibri" panose="020F0502020204030204" pitchFamily="34" charset="0"/>
                <a:cs typeface="Times New Roman" panose="02020603050405020304" pitchFamily="18" charset="0"/>
              </a:rPr>
              <a:t>twins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by one man (Esau and Jacob), our father Isaac; </a:t>
            </a:r>
            <a:r>
              <a:rPr lang="en-US" sz="20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11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for though </a:t>
            </a:r>
            <a:r>
              <a:rPr lang="en-US" sz="2000" i="1" kern="100" dirty="0">
                <a:effectLst/>
                <a:latin typeface="Times New Roman" panose="02020603050405020304" pitchFamily="18" charset="0"/>
                <a:ea typeface="Calibri" panose="020F0502020204030204" pitchFamily="34" charset="0"/>
                <a:cs typeface="Times New Roman" panose="02020603050405020304" pitchFamily="18" charset="0"/>
              </a:rPr>
              <a:t>the twins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were not yet born and had not done anything good or bad, so that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God's purpose according to </a:t>
            </a:r>
            <a:r>
              <a:rPr lang="en-US" sz="2000" b="1" i="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His</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choice</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would stand, not because of works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but because of Him who calls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(God chose the second born and not the first).  </a:t>
            </a:r>
          </a:p>
          <a:p>
            <a:pPr marL="0" marR="0">
              <a:lnSpc>
                <a:spcPct val="107000"/>
              </a:lnSpc>
              <a:spcBef>
                <a:spcPts val="0"/>
              </a:spcBef>
              <a:spcAft>
                <a:spcPts val="0"/>
              </a:spcAft>
            </a:pPr>
            <a:endParaRPr lang="en-US" sz="20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0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2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How does God Call and Choose Abraham’s Descendants?</a:t>
            </a:r>
            <a:endParaRPr lang="en-US" sz="32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2553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My Goal: How Foundational Stones Fit Together</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3447098"/>
          </a:xfrm>
          <a:prstGeom prst="rect">
            <a:avLst/>
          </a:prstGeom>
          <a:noFill/>
        </p:spPr>
        <p:txBody>
          <a:bodyPr wrap="square" rtlCol="0">
            <a:spAutoFit/>
          </a:bodyPr>
          <a:lstStyle/>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Christ’s church, </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Christ’s kingdom</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temple</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dwelling place, and</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household – His family  </a:t>
            </a:r>
          </a:p>
          <a:p>
            <a:endParaRPr lang="en-US" dirty="0"/>
          </a:p>
        </p:txBody>
      </p:sp>
    </p:spTree>
    <p:extLst>
      <p:ext uri="{BB962C8B-B14F-4D97-AF65-F5344CB8AC3E}">
        <p14:creationId xmlns:p14="http://schemas.microsoft.com/office/powerpoint/2010/main" val="4284908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30200" y="966427"/>
            <a:ext cx="11029950" cy="4544321"/>
          </a:xfrm>
          <a:prstGeom prst="rect">
            <a:avLst/>
          </a:prstGeom>
          <a:noFill/>
        </p:spPr>
        <p:txBody>
          <a:bodyPr wrap="square" rtlCol="0">
            <a:spAutoFit/>
          </a:bodyPr>
          <a:lstStyle/>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It is God that calls and chooses us for salvation</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2 Thessalonians 2:14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It was for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this He (God) called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(kaleo – called)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you through our gospel</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that you may gain the glory of our Lord Jesus Christ.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2 Thessalonians 2:13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because God has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chosen</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 you from the beginning for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salvation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through sanctification by the Spirit and faith in the truth.</a:t>
            </a:r>
          </a:p>
          <a:p>
            <a:pPr marL="0" marR="0">
              <a:lnSpc>
                <a:spcPct val="107000"/>
              </a:lnSpc>
              <a:spcBef>
                <a:spcPts val="0"/>
              </a:spcBef>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Ephesians 1:4-5 </a:t>
            </a:r>
            <a:r>
              <a:rPr lang="en-US" sz="2400" dirty="0">
                <a:latin typeface="Times New Roman" panose="02020603050405020304" pitchFamily="18" charset="0"/>
                <a:cs typeface="Times New Roman" panose="02020603050405020304" pitchFamily="18" charset="0"/>
              </a:rPr>
              <a:t> just as </a:t>
            </a:r>
            <a:r>
              <a:rPr lang="en-US" sz="2400" b="1" u="sng" dirty="0">
                <a:highlight>
                  <a:srgbClr val="FFFF00"/>
                </a:highlight>
                <a:latin typeface="Times New Roman" panose="02020603050405020304" pitchFamily="18" charset="0"/>
                <a:cs typeface="Times New Roman" panose="02020603050405020304" pitchFamily="18" charset="0"/>
              </a:rPr>
              <a:t>He chose us in Him</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(for salvation) before </a:t>
            </a:r>
            <a:r>
              <a:rPr lang="en-US" sz="2400" b="1" u="sng" dirty="0">
                <a:highlight>
                  <a:srgbClr val="FFFF00"/>
                </a:highlight>
                <a:latin typeface="Times New Roman" panose="02020603050405020304" pitchFamily="18" charset="0"/>
                <a:cs typeface="Times New Roman" panose="02020603050405020304" pitchFamily="18" charset="0"/>
              </a:rPr>
              <a:t>the foundation of the world</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 He </a:t>
            </a:r>
            <a:r>
              <a:rPr lang="en-US" sz="2400" b="1" u="sng" dirty="0">
                <a:highlight>
                  <a:srgbClr val="FFFF00"/>
                </a:highlight>
                <a:latin typeface="Times New Roman" panose="02020603050405020304" pitchFamily="18" charset="0"/>
                <a:cs typeface="Times New Roman" panose="02020603050405020304" pitchFamily="18" charset="0"/>
              </a:rPr>
              <a:t>predestined us to adoption as sons </a:t>
            </a:r>
            <a:r>
              <a:rPr lang="en-US" sz="2400" dirty="0">
                <a:latin typeface="Times New Roman" panose="02020603050405020304" pitchFamily="18" charset="0"/>
                <a:cs typeface="Times New Roman" panose="02020603050405020304" pitchFamily="18" charset="0"/>
              </a:rPr>
              <a:t>through Jesus Christ to Himself, according to the kind intention (good pleasure) of His will,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5" name="Straight Arrow Connector 4">
            <a:extLst>
              <a:ext uri="{FF2B5EF4-FFF2-40B4-BE49-F238E27FC236}">
                <a16:creationId xmlns:a16="http://schemas.microsoft.com/office/drawing/2014/main" id="{A55F6FAE-8F54-66BA-869D-A803971AD63A}"/>
              </a:ext>
            </a:extLst>
          </p:cNvPr>
          <p:cNvCxnSpPr>
            <a:cxnSpLocks/>
          </p:cNvCxnSpPr>
          <p:nvPr/>
        </p:nvCxnSpPr>
        <p:spPr>
          <a:xfrm flipH="1">
            <a:off x="6096000" y="2277036"/>
            <a:ext cx="794870" cy="759012"/>
          </a:xfrm>
          <a:prstGeom prst="straightConnector1">
            <a:avLst/>
          </a:prstGeom>
          <a:ln w="4127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998D0D4F-65EC-0105-6814-20F464E1DC97}"/>
              </a:ext>
            </a:extLst>
          </p:cNvPr>
          <p:cNvCxnSpPr>
            <a:cxnSpLocks/>
          </p:cNvCxnSpPr>
          <p:nvPr/>
        </p:nvCxnSpPr>
        <p:spPr>
          <a:xfrm flipH="1">
            <a:off x="4769224" y="3460597"/>
            <a:ext cx="1171388" cy="836706"/>
          </a:xfrm>
          <a:prstGeom prst="straightConnector1">
            <a:avLst/>
          </a:prstGeom>
          <a:ln w="4127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0903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30200" y="966427"/>
            <a:ext cx="11029950" cy="4679807"/>
          </a:xfrm>
          <a:prstGeom prst="rect">
            <a:avLst/>
          </a:prstGeom>
          <a:noFill/>
        </p:spPr>
        <p:txBody>
          <a:bodyPr wrap="square" rtlCol="0">
            <a:spAutoFit/>
          </a:bodyPr>
          <a:lstStyle/>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Who does God choose for Salvation</a:t>
            </a:r>
          </a:p>
          <a:p>
            <a:pPr marL="0" marR="0">
              <a:lnSpc>
                <a:spcPct val="107000"/>
              </a:lnSpc>
              <a:spcBef>
                <a:spcPts val="0"/>
              </a:spcBef>
              <a:spcAft>
                <a:spcPts val="0"/>
              </a:spcAft>
            </a:pPr>
            <a:endParaRPr lang="en-US" sz="2800" b="1"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Galatians 3:26-29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For you are all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sons of God</a:t>
            </a:r>
            <a:r>
              <a:rPr lang="en-US" sz="28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through faith in Christ Jesus. </a:t>
            </a:r>
            <a:r>
              <a:rPr lang="en-US" sz="28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27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For all of you who were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 into Christ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have clothed yourselves with Christ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28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There is neither Jew nor Greek, there is neither slave nor free man, there is neither male nor female; for you are all one in Christ Jesus. </a:t>
            </a:r>
            <a:r>
              <a:rPr lang="en-US" sz="28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29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And if you </a:t>
            </a:r>
            <a:r>
              <a:rPr lang="en-US" sz="2800" b="1" u="sng" kern="100" dirty="0">
                <a:solidFill>
                  <a:srgbClr val="00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belong to Christ</a:t>
            </a:r>
            <a:r>
              <a:rPr lang="en-US" sz="2800" b="1" u="sng"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(church of Christ)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then you are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Abraham's descendants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heirs according to promise</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Galatians 4:28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And you brethren,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like Isaac</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are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children of promise</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99619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a:latin typeface="Times New Roman" panose="02020603050405020304" pitchFamily="18" charset="0"/>
                <a:cs typeface="Times New Roman" panose="02020603050405020304" pitchFamily="18" charset="0"/>
              </a:rPr>
              <a:t>Physical Realm - The Rise and Fall of Kingdoms</a:t>
            </a:r>
            <a:endParaRPr lang="en-US" sz="3200" dirty="0">
              <a:latin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533914C7-E790-FE95-1115-FEC8CC3D7CFE}"/>
              </a:ext>
            </a:extLst>
          </p:cNvPr>
          <p:cNvGraphicFramePr>
            <a:graphicFrameLocks noGrp="1"/>
          </p:cNvGraphicFramePr>
          <p:nvPr>
            <p:extLst>
              <p:ext uri="{D42A27DB-BD31-4B8C-83A1-F6EECF244321}">
                <p14:modId xmlns:p14="http://schemas.microsoft.com/office/powerpoint/2010/main" val="3410825880"/>
              </p:ext>
            </p:extLst>
          </p:nvPr>
        </p:nvGraphicFramePr>
        <p:xfrm>
          <a:off x="330200" y="1574800"/>
          <a:ext cx="11385551" cy="3708400"/>
        </p:xfrm>
        <a:graphic>
          <a:graphicData uri="http://schemas.openxmlformats.org/drawingml/2006/table">
            <a:tbl>
              <a:tblPr firstRow="1" firstCol="1" bandRow="1">
                <a:tableStyleId>{5C22544A-7EE6-4342-B048-85BDC9FD1C3A}</a:tableStyleId>
              </a:tblPr>
              <a:tblGrid>
                <a:gridCol w="4578882">
                  <a:extLst>
                    <a:ext uri="{9D8B030D-6E8A-4147-A177-3AD203B41FA5}">
                      <a16:colId xmlns:a16="http://schemas.microsoft.com/office/drawing/2014/main" val="386280987"/>
                    </a:ext>
                  </a:extLst>
                </a:gridCol>
                <a:gridCol w="3255363">
                  <a:extLst>
                    <a:ext uri="{9D8B030D-6E8A-4147-A177-3AD203B41FA5}">
                      <a16:colId xmlns:a16="http://schemas.microsoft.com/office/drawing/2014/main" val="4063084394"/>
                    </a:ext>
                  </a:extLst>
                </a:gridCol>
                <a:gridCol w="3551306">
                  <a:extLst>
                    <a:ext uri="{9D8B030D-6E8A-4147-A177-3AD203B41FA5}">
                      <a16:colId xmlns:a16="http://schemas.microsoft.com/office/drawing/2014/main" val="2616152176"/>
                    </a:ext>
                  </a:extLst>
                </a:gridCol>
              </a:tblGrid>
              <a:tr h="616901">
                <a:tc gridSpan="3">
                  <a:txBody>
                    <a:bodyPr/>
                    <a:lstStyle/>
                    <a:p>
                      <a:pPr marL="0" marR="0" algn="ctr">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God’s Promised Blessings to Abraham</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04234522"/>
                  </a:ext>
                </a:extLst>
              </a:tr>
              <a:tr h="616901">
                <a:tc>
                  <a:txBody>
                    <a:bodyPr/>
                    <a:lstStyle/>
                    <a:p>
                      <a:pPr marL="0" marR="0">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Promised Land</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Canaan</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a:effectLst/>
                          <a:latin typeface="Times New Roman" panose="02020603050405020304" pitchFamily="18" charset="0"/>
                          <a:cs typeface="Times New Roman" panose="02020603050405020304" pitchFamily="18" charset="0"/>
                        </a:rPr>
                        <a:t>Heaven</a:t>
                      </a:r>
                      <a:endParaRPr lang="en-US" sz="2800" b="1"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3127760137"/>
                  </a:ext>
                </a:extLst>
              </a:tr>
              <a:tr h="616901">
                <a:tc>
                  <a:txBody>
                    <a:bodyPr/>
                    <a:lstStyle/>
                    <a:p>
                      <a:pPr marL="0" marR="0">
                        <a:lnSpc>
                          <a:spcPct val="107000"/>
                        </a:lnSpc>
                        <a:spcBef>
                          <a:spcPts val="0"/>
                        </a:spcBef>
                        <a:spcAft>
                          <a:spcPts val="0"/>
                        </a:spcAft>
                      </a:pPr>
                      <a:r>
                        <a:rPr lang="en-US" sz="2800" kern="100">
                          <a:effectLst/>
                          <a:latin typeface="Times New Roman" panose="02020603050405020304" pitchFamily="18" charset="0"/>
                          <a:cs typeface="Times New Roman" panose="02020603050405020304" pitchFamily="18" charset="0"/>
                        </a:rPr>
                        <a:t>Abraham’s Descendants</a:t>
                      </a:r>
                      <a:endParaRPr lang="en-US" sz="2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Children of Israel</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Children of Promise</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1582209916"/>
                  </a:ext>
                </a:extLst>
              </a:tr>
              <a:tr h="616901">
                <a:tc>
                  <a:txBody>
                    <a:bodyPr/>
                    <a:lstStyle/>
                    <a:p>
                      <a:pPr marL="0" marR="0">
                        <a:lnSpc>
                          <a:spcPct val="107000"/>
                        </a:lnSpc>
                        <a:spcBef>
                          <a:spcPts val="0"/>
                        </a:spcBef>
                        <a:spcAft>
                          <a:spcPts val="0"/>
                        </a:spcAft>
                      </a:pPr>
                      <a:r>
                        <a:rPr lang="en-US" sz="2800" kern="100">
                          <a:effectLst/>
                          <a:latin typeface="Times New Roman" panose="02020603050405020304" pitchFamily="18" charset="0"/>
                          <a:cs typeface="Times New Roman" panose="02020603050405020304" pitchFamily="18" charset="0"/>
                        </a:rPr>
                        <a:t>Law</a:t>
                      </a:r>
                      <a:endParaRPr lang="en-US" sz="2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Law of Moses</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Law of Christ</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2263831822"/>
                  </a:ext>
                </a:extLst>
              </a:tr>
              <a:tr h="616901">
                <a:tc>
                  <a:txBody>
                    <a:bodyPr/>
                    <a:lstStyle/>
                    <a:p>
                      <a:pPr marL="0" marR="0">
                        <a:lnSpc>
                          <a:spcPct val="107000"/>
                        </a:lnSpc>
                        <a:spcBef>
                          <a:spcPts val="0"/>
                        </a:spcBef>
                        <a:spcAft>
                          <a:spcPts val="0"/>
                        </a:spcAft>
                      </a:pPr>
                      <a:r>
                        <a:rPr lang="en-US" sz="2800" kern="100">
                          <a:effectLst/>
                          <a:latin typeface="Times New Roman" panose="02020603050405020304" pitchFamily="18" charset="0"/>
                          <a:cs typeface="Times New Roman" panose="02020603050405020304" pitchFamily="18" charset="0"/>
                        </a:rPr>
                        <a:t>Promised Kingdom</a:t>
                      </a:r>
                      <a:endParaRPr lang="en-US" sz="2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Kingdom of Israel</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Kingdom of Christ</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1564513783"/>
                  </a:ext>
                </a:extLst>
              </a:tr>
              <a:tr h="623895">
                <a:tc>
                  <a:txBody>
                    <a:bodyPr/>
                    <a:lstStyle/>
                    <a:p>
                      <a:pPr marL="0" marR="0">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Promised Blessing</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Will come….</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Jesus is the “Promise”</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2407073029"/>
                  </a:ext>
                </a:extLst>
              </a:tr>
            </a:tbl>
          </a:graphicData>
        </a:graphic>
      </p:graphicFrame>
    </p:spTree>
    <p:extLst>
      <p:ext uri="{BB962C8B-B14F-4D97-AF65-F5344CB8AC3E}">
        <p14:creationId xmlns:p14="http://schemas.microsoft.com/office/powerpoint/2010/main" val="303686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45600" y="991827"/>
            <a:ext cx="11332800"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Therefore,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 a prophetic copy (shadow) of the coming church and the true Kingdom of Heaven –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Kingdom in which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re-established an interim or provisional means by which He would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cleanse His people of their sins – imperfect animal blood</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Kingdom in which God provisionally established the means for Him to have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union with His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Kingdom by which God established the means for Him to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dwell among His children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for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His children to dwell with Him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That means was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tabernacle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which is a grand and epic picture of </a:t>
            </a: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Fallen World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Church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800100" lvl="1" indent="-342900">
              <a:buFont typeface="Symbol" panose="05050102010706020507" pitchFamily="18"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Heaven – and our access into Heaven</a:t>
            </a:r>
          </a:p>
          <a:p>
            <a:pPr marL="342900" indent="-3429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Kingdom that brought forth Christ (promised blessing) and Christ’s kingdom</a:t>
            </a:r>
          </a:p>
        </p:txBody>
      </p:sp>
    </p:spTree>
    <p:extLst>
      <p:ext uri="{BB962C8B-B14F-4D97-AF65-F5344CB8AC3E}">
        <p14:creationId xmlns:p14="http://schemas.microsoft.com/office/powerpoint/2010/main" val="13909382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45600" y="991827"/>
            <a:ext cx="11332800" cy="4832092"/>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Which brings us to the kingdom of Egypt – the copy of the fallen world.  </a:t>
            </a:r>
          </a:p>
          <a:p>
            <a:pPr marL="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Background Review</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After God spoke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promised blessing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to Abraham</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began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forming His people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in the land of Canaan</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Canaan is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land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to which God called Abraham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and his descendants</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Canaan is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land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God promised to give Abraham’s descendants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hence the term, the “Promised Land.”</a:t>
            </a:r>
          </a:p>
          <a:p>
            <a:pPr marL="800100" lvl="1" indent="-342900">
              <a:buFont typeface="Courier New" panose="02070309020205020404" pitchFamily="49" charset="0"/>
              <a:buChar char="o"/>
            </a:pPr>
            <a:r>
              <a:rPr lang="en-US" sz="2800" dirty="0">
                <a:latin typeface="Times New Roman" panose="02020603050405020304" pitchFamily="18" charset="0"/>
                <a:ea typeface="Calibri" panose="020F0502020204030204" pitchFamily="34" charset="0"/>
                <a:cs typeface="Times New Roman" panose="02020603050405020304" pitchFamily="18" charset="0"/>
              </a:rPr>
              <a:t>Canaan is the land upon which God would establish His kingdom – the </a:t>
            </a:r>
            <a:r>
              <a:rPr lang="en-US" sz="2800" b="1" dirty="0">
                <a:latin typeface="Times New Roman" panose="02020603050405020304" pitchFamily="18" charset="0"/>
                <a:ea typeface="Calibri" panose="020F0502020204030204" pitchFamily="34" charset="0"/>
                <a:cs typeface="Times New Roman" panose="02020603050405020304" pitchFamily="18" charset="0"/>
              </a:rPr>
              <a:t>Kingdom of Israel</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0130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3" name="TextBox 2">
            <a:extLst>
              <a:ext uri="{FF2B5EF4-FFF2-40B4-BE49-F238E27FC236}">
                <a16:creationId xmlns:a16="http://schemas.microsoft.com/office/drawing/2014/main" id="{1B23B588-61BA-996A-AA6E-D6F1A4A1499E}"/>
              </a:ext>
            </a:extLst>
          </p:cNvPr>
          <p:cNvSpPr txBox="1"/>
          <p:nvPr/>
        </p:nvSpPr>
        <p:spPr>
          <a:xfrm>
            <a:off x="655200" y="916764"/>
            <a:ext cx="10542896" cy="5632311"/>
          </a:xfrm>
          <a:prstGeom prst="rect">
            <a:avLst/>
          </a:prstGeom>
          <a:noFill/>
        </p:spPr>
        <p:txBody>
          <a:bodyPr wrap="square" rtlCol="0">
            <a:spAutoFit/>
          </a:bodyPr>
          <a:lstStyle/>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first before the receiving the Promised Land and the Kingdom, God informed Abraham that His people would fall into Egyptian bondage for 400 years.  This foreign land of slavery is a figure of this fallen world</a:t>
            </a:r>
          </a:p>
          <a:p>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Fallen Kingdom of the World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Pharaoh – foreign ruler who is not of God’s Abrahamic people - Hebrews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Subjects</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Egyptians under which the non-citizen Hebrew slaves – God’s future children – were oppressed –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grangted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no ruling authority</a:t>
            </a: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Law:</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Pharaoh’s and Egypt’s Laws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Realm: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Egypt – a foreign land that was not the Hebrews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Realm: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Pharaoh and his people, i.e., a foreign land for God’s people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Slavery and Oppression</a:t>
            </a:r>
          </a:p>
          <a:p>
            <a:pPr marL="342900" marR="0" lvl="0" indent="-342900">
              <a:spcBef>
                <a:spcPts val="0"/>
              </a:spcBef>
              <a:spcAft>
                <a:spcPts val="0"/>
              </a:spcAft>
              <a:buFont typeface="Symbol" panose="05050102010706020507" pitchFamily="18"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Relationship with God:</a:t>
            </a:r>
            <a:r>
              <a:rPr lang="en-US" sz="2400" dirty="0">
                <a:latin typeface="Times New Roman" panose="02020603050405020304" pitchFamily="18" charset="0"/>
                <a:ea typeface="Calibri" panose="020F0502020204030204" pitchFamily="34" charset="0"/>
                <a:cs typeface="Times New Roman" panose="02020603050405020304" pitchFamily="18" charset="0"/>
              </a:rPr>
              <a:t> Separation – but God is working to reunite Himself to them</a:t>
            </a:r>
            <a:endParaRPr lang="en-US" dirty="0"/>
          </a:p>
        </p:txBody>
      </p:sp>
    </p:spTree>
    <p:extLst>
      <p:ext uri="{BB962C8B-B14F-4D97-AF65-F5344CB8AC3E}">
        <p14:creationId xmlns:p14="http://schemas.microsoft.com/office/powerpoint/2010/main" val="7509881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3" name="TextBox 2">
            <a:extLst>
              <a:ext uri="{FF2B5EF4-FFF2-40B4-BE49-F238E27FC236}">
                <a16:creationId xmlns:a16="http://schemas.microsoft.com/office/drawing/2014/main" id="{1B23B588-61BA-996A-AA6E-D6F1A4A1499E}"/>
              </a:ext>
            </a:extLst>
          </p:cNvPr>
          <p:cNvSpPr txBox="1"/>
          <p:nvPr/>
        </p:nvSpPr>
        <p:spPr>
          <a:xfrm>
            <a:off x="914400" y="1132764"/>
            <a:ext cx="10542896" cy="4832092"/>
          </a:xfrm>
          <a:prstGeom prst="rect">
            <a:avLst/>
          </a:prstGeom>
          <a:noFill/>
        </p:spPr>
        <p:txBody>
          <a:bodyPr wrap="square" rtlCol="0">
            <a:spAutoFit/>
          </a:bodyPr>
          <a:lstStyle/>
          <a:p>
            <a:pPr marR="0" lvl="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delivered His future children out of Egyptian bondage through</a:t>
            </a:r>
          </a:p>
          <a:p>
            <a:pPr marL="457200" marR="0" lvl="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he sacrifice of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Passover Lamb</a:t>
            </a:r>
          </a:p>
          <a:p>
            <a:pPr marL="457200" marR="0" lvl="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Lamb’s </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blood saves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Israelites from the death God brought upon Pharaoh and his people.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Passover lamb is the prophetic figure of Christ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1 Cor 5:7</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After God brought the Israelites out of bondage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gave them His covenant –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 of Moses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Exodus 24</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brought them into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Promised Land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Exodus 24-40, Book of Numbers and Joshua</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made them into a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Holy Kingdom of Priests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Exodus 19:6</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This kingdom is the prophetic figure of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the church</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96154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139869"/>
          </a:xfrm>
          <a:prstGeom prst="rect">
            <a:avLst/>
          </a:prstGeom>
          <a:noFill/>
        </p:spPr>
        <p:txBody>
          <a:bodyPr wrap="square" rtlCol="0">
            <a:spAutoFit/>
          </a:bodyPr>
          <a:lstStyle/>
          <a:p>
            <a:pPr marL="0" marR="0">
              <a:spcBef>
                <a:spcPts val="0"/>
              </a:spcBef>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Kingdom of Israel</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God’s People - Hebrew Kings and Priests </a:t>
            </a: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Hebrew Citizens of Israel – God’s chosen people </a:t>
            </a: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Moses – God’s Covenant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Land of Canaan – “Promised Land”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Kingdom:</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Children – Hebrew People – heirs by right of Inheritance and Promise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Freedom, Peace, Protection and Rest (Sabbath)</a:t>
            </a:r>
          </a:p>
          <a:p>
            <a:pPr marL="342900" marR="0" lvl="0" indent="-342900">
              <a:spcBef>
                <a:spcPts val="0"/>
              </a:spcBef>
              <a:spcAft>
                <a:spcPts val="0"/>
              </a:spcAft>
              <a:buFont typeface="Symbol" panose="05050102010706020507" pitchFamily="18" charset="2"/>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 </a:t>
            </a:r>
            <a:r>
              <a:rPr lang="en-US" sz="2800" dirty="0">
                <a:latin typeface="Times New Roman" panose="02020603050405020304" pitchFamily="18" charset="0"/>
                <a:ea typeface="Calibri" panose="020F0502020204030204" pitchFamily="34" charset="0"/>
                <a:cs typeface="Times New Roman" panose="02020603050405020304" pitchFamily="18" charset="0"/>
              </a:rPr>
              <a:t>Union – God dwelt with man – Provisionally through the Tabernacle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35551754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93866"/>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Israel under Old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Exodus 25:8-9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"Let them construct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sanctuary for Me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may dwell among them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"According to all that I am going to show you,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pattern of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tabernacle</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the pattern of all its furniture, just so you shall construct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Exodus 29:45</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dwell among the sons</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Israel and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 their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Leviticus 26:11-12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'Moreover, I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make My dwelling among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My soul will not reject you.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12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 will also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walk among you</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 your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 shall be My people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Leviticus 11:45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For I am the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who brought you up from the land of Egypt to be your God; thus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you shall be holy, for I am holy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7989043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585871"/>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Israel under the Old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Deuteronomy 7:6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"For you are a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 people</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the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your God; the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your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God has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chosen you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to be a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people for His own possession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out of all the peoples who are on the face of the earth.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Exodus 19:5-6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'Now then, if you will indeed obey My voice and keep My covenant, then you shall be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My own possession among all the peoples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all the earth is Mine;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you shall be to Me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kingdom of priests</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nation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These are the words that you shall speak to the sons of Israel."</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2824895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056800" y="1410927"/>
            <a:ext cx="10830400" cy="3539430"/>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five related kingdoms playing a critical role in unfolding and executing God’s plan of salvation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Garden of Eden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the Heavenly Earthly Kingdom – Union with God</a:t>
            </a: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The Fallen World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Separation from God – Domain of Darkness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Egypt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a prophetic figure of the Fallen World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Israel</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a prophetic figure of the Kingdom of Christ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the Church of Christ</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34966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063198"/>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Christ under New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Hebrews 8:10 </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10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FOR THIS IS THE COVENANT THAT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I WILL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MAKE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 PUT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MY LAWS INTO THEIR MINDS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 WRITE THEM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ON THEIR HEARTS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WILL BE THEIR</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GOD</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AND THEY SHALL BE</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MY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2 Corinthians 6:16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said,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DWELL IN THEM</a:t>
            </a:r>
            <a:r>
              <a:rPr lang="en-US" sz="2400"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WALK AMONG THEM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 THEIR</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 THEY SHALL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MY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Peter 1:15-16</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but like the Holy One who called you, be holy yourselves also in all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your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behavior;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16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because it is written,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 SHALL BE HOLY</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I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AM HOLY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1 Peter 2:9 </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But you are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 CHOSEN RACE</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u="sng" cap="small" dirty="0">
                <a:effectLst/>
                <a:latin typeface="Times New Roman" panose="02020603050405020304" pitchFamily="18" charset="0"/>
                <a:ea typeface="Calibri" panose="020F0502020204030204" pitchFamily="34" charset="0"/>
                <a:cs typeface="Times New Roman" panose="02020603050405020304" pitchFamily="18" charset="0"/>
              </a:rPr>
              <a:t>A</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royal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PRIESTHOOD</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NATION</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 PEOPLE FOR</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God's</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OWN POSSESSION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that you may proclaim the excellencies of Him who has called you out of darkness into His marvelous light;</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5129077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139869"/>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Christ under New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2 Thessalonians 2:13</a:t>
            </a:r>
            <a:r>
              <a:rPr lang="en-US" sz="280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But we should always give thanks to God for you, brethren beloved by the Lord, because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 has chosen you from the beginning for salvation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through sanctification by the Spirit and faith in the truth.</a:t>
            </a:r>
          </a:p>
          <a:p>
            <a:pPr marL="22860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Ephesians 1:4-5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just as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(God)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chose us in Him</a:t>
            </a:r>
            <a:r>
              <a:rPr lang="en-US" sz="2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(in Christ for salvation) before the foundation of the world, that we would be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and blameless</a:t>
            </a:r>
            <a:r>
              <a:rPr lang="en-US" sz="2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before Him. In love </a:t>
            </a:r>
            <a:r>
              <a:rPr lang="en-US" sz="2800" baseline="30000" dirty="0">
                <a:effectLst/>
                <a:latin typeface="Times New Roman" panose="02020603050405020304" pitchFamily="18" charset="0"/>
                <a:ea typeface="Calibri" panose="020F0502020204030204" pitchFamily="34" charset="0"/>
                <a:cs typeface="Times New Roman" panose="02020603050405020304" pitchFamily="18" charset="0"/>
              </a:rPr>
              <a:t>5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He predestined us to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adoption as sons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through Jesus Christ to Himself, according to the kind intention of His will,</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25167493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001643"/>
          </a:xfrm>
          <a:prstGeom prst="rect">
            <a:avLst/>
          </a:prstGeom>
          <a:noFill/>
        </p:spPr>
        <p:txBody>
          <a:bodyPr wrap="square" rtlCol="0">
            <a:spAutoFit/>
          </a:bodyPr>
          <a:lstStyle/>
          <a:p>
            <a:pPr marR="0" lvl="0" algn="ctr">
              <a:spcBef>
                <a:spcPts val="0"/>
              </a:spcBef>
              <a:spcAft>
                <a:spcPts val="0"/>
              </a:spcAf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Kingdom of Israel and Kingdom of Christ</a:t>
            </a:r>
          </a:p>
          <a:p>
            <a:pPr marR="0" lvl="0" algn="ctr">
              <a:spcBef>
                <a:spcPts val="0"/>
              </a:spcBef>
              <a:spcAft>
                <a:spcPts val="0"/>
              </a:spcAft>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Chosen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out of all the people on the earth.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Chosen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Deut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7:6;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2 Thess 2:13; Eph 1:4-51 Peter 2:9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Possession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I will be their God and they will be My people.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My People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19:5-6; Ex 29:45; Lev 26:11-12;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Deut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Hebrews 8:10; 2 Cor 6:16; 1 Peter 2:9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Holy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God’s children shall be Holy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Holy (Sanctified, Saints)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Lev 11:45;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Deut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7:6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1 Peter 1:15-16, Eph 1:5</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Dwelling Place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Temple, Saints, Church, and Kingdom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Dwelling Place – think union.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25:8-9; Ex 29:45; Lev 26:11-12;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2 Cor 6:16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90184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09310"/>
          </a:xfrm>
          <a:prstGeom prst="rect">
            <a:avLst/>
          </a:prstGeom>
          <a:noFill/>
        </p:spPr>
        <p:txBody>
          <a:bodyPr wrap="square" rtlCol="0">
            <a:spAutoFit/>
          </a:bodyPr>
          <a:lstStyle/>
          <a:p>
            <a:pPr marL="342900" marR="0" lvl="0" indent="-342900">
              <a:spcBef>
                <a:spcPts val="0"/>
              </a:spcBef>
              <a:spcAft>
                <a:spcPts val="0"/>
              </a:spcAft>
              <a:buFont typeface="+mj-lt"/>
              <a:buAutoNum type="arabicPeriod"/>
            </a:pP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ea typeface="Times New Roman" panose="02020603050405020304" pitchFamily="18" charset="0"/>
                <a:cs typeface="Times New Roman" panose="02020603050405020304" pitchFamily="18" charset="0"/>
              </a:rPr>
              <a:t>Kingdom of Israel and Kingdom of Christ</a:t>
            </a:r>
          </a:p>
          <a:p>
            <a:pPr marR="0" lvl="0">
              <a:spcBef>
                <a:spcPts val="0"/>
              </a:spcBef>
              <a:spcAft>
                <a:spcPts val="0"/>
              </a:spcAft>
            </a:pP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startAt="5"/>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God’s Holy Priesthood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God’s children will be a priesthood –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Key word: Priest, those chosen to enter the tabernacle – the dwelling place of God – picture of the church and heaven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19:5-6</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1 Peter 2:9</a:t>
            </a:r>
          </a:p>
          <a:p>
            <a:pPr marR="0" lvl="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startAt="6"/>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God’s Holy Nation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God’s children will be a Holy Nation –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Key Word: Holy Nation (the church)</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19:5-6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1 Peter 2:9</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9571310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70537"/>
          </a:xfrm>
          <a:prstGeom prst="rect">
            <a:avLst/>
          </a:prstGeom>
          <a:noFill/>
        </p:spPr>
        <p:txBody>
          <a:bodyPr wrap="square" rtlCol="0">
            <a:spAutoFit/>
          </a:bodyPr>
          <a:lstStyle/>
          <a:p>
            <a:pPr marR="0" lvl="0">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Kingdom and Church of Christ</a:t>
            </a: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Sons of God (in the flesh)– Kings and Priests – Christ and God’s other sons (saints in the church) all under God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Sons of God are the kingdom’s citizens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God’s word: Law of Christ,  the New Covenant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Heaven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Realm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Heaven given to God’s sons by right of Promise and heirs by right of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Freedom, Peace, Protection and Rest –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gan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eden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a:t>
            </a:r>
            <a:r>
              <a:rPr lang="en-US" sz="2800" dirty="0">
                <a:latin typeface="Times New Roman" panose="02020603050405020304" pitchFamily="18" charset="0"/>
                <a:ea typeface="Calibri" panose="020F0502020204030204" pitchFamily="34" charset="0"/>
                <a:cs typeface="Times New Roman" panose="02020603050405020304" pitchFamily="18" charset="0"/>
              </a:rPr>
              <a:t>: Union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0064021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740307"/>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To understand God’s plan of Salvation and the threshold spiritual requirement for entering Christ’s church and Kingdom, we need to understand: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What Life and Death are, and </a:t>
            </a:r>
          </a:p>
          <a:p>
            <a:pPr marL="3429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What causes Life and Death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 verse in Scripture states or even implies death is oblivion – annihilation -  cessation of existence. </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We are eternal spiritual beings.</a:t>
            </a: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But the scriptures repeatedly reveal the reality of Life and Death</a:t>
            </a:r>
          </a:p>
          <a:p>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What is Life and What is Death?</a:t>
            </a:r>
          </a:p>
          <a:p>
            <a:pPr marL="3429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What Causes Life and What Causes Death?</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Life and Death</a:t>
            </a:r>
          </a:p>
        </p:txBody>
      </p:sp>
    </p:spTree>
    <p:extLst>
      <p:ext uri="{BB962C8B-B14F-4D97-AF65-F5344CB8AC3E}">
        <p14:creationId xmlns:p14="http://schemas.microsoft.com/office/powerpoint/2010/main" val="21367865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Simply put:</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Physical Life is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union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to the flesh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worldly elements</a:t>
            </a:r>
          </a:p>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Spiritual Life is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union</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spirit to God</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Physical Death is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separation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from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the flesh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worldly elements</a:t>
            </a:r>
          </a:p>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Spiritual Life is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separation</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spirit from God</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b="1" u="sng"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When this physical life ends, it is simply a matter as to where our spiritual being exists, i.e., where we will spend eternity: United to God or Separated from God.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But where does God’s word state these principles?</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Life and Death</a:t>
            </a:r>
          </a:p>
        </p:txBody>
      </p:sp>
    </p:spTree>
    <p:extLst>
      <p:ext uri="{BB962C8B-B14F-4D97-AF65-F5344CB8AC3E}">
        <p14:creationId xmlns:p14="http://schemas.microsoft.com/office/powerpoint/2010/main" val="176369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70537"/>
          </a:xfrm>
          <a:prstGeom prst="rect">
            <a:avLst/>
          </a:prstGeom>
          <a:noFill/>
        </p:spPr>
        <p:txBody>
          <a:bodyPr wrap="square" rtlCol="0">
            <a:spAutoFit/>
          </a:bodyPr>
          <a:lstStyle/>
          <a:p>
            <a:pPr marL="0" marR="0">
              <a:spcBef>
                <a:spcPts val="0"/>
              </a:spcBef>
              <a:spcAft>
                <a:spcPts val="0"/>
              </a:spcAft>
            </a:pPr>
            <a:r>
              <a:rPr lang="en-US" sz="2800" b="1" dirty="0">
                <a:effectLst/>
                <a:latin typeface="Times New Roman" panose="02020603050405020304" pitchFamily="18" charset="0"/>
                <a:ea typeface="Times New Roman" panose="02020603050405020304" pitchFamily="18" charset="0"/>
              </a:rPr>
              <a:t>Spirit</a:t>
            </a:r>
          </a:p>
          <a:p>
            <a:pPr marL="285750" marR="0">
              <a:spcBef>
                <a:spcPts val="0"/>
              </a:spcBef>
              <a:spcAft>
                <a:spcPts val="0"/>
              </a:spcAft>
            </a:pPr>
            <a:r>
              <a:rPr lang="en-US" sz="2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Hebrew Word: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ruach</a:t>
            </a: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Definition: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wind, spirit</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Translated: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Spirit and breath</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Greek Word: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pneuma</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Definition: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wind, spirit</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Translated: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Spirit and breath</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Root Greek Word: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effectLst/>
                <a:latin typeface="Times New Roman" panose="02020603050405020304" pitchFamily="18" charset="0"/>
                <a:ea typeface="Calibri" panose="020F0502020204030204" pitchFamily="34" charset="0"/>
                <a:cs typeface="Times New Roman" panose="02020603050405020304" pitchFamily="18" charset="0"/>
              </a:rPr>
              <a:t>pneô</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 meaning wind or blow</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5814040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016758"/>
          </a:xfrm>
          <a:prstGeom prst="rect">
            <a:avLst/>
          </a:prstGeom>
          <a:noFill/>
        </p:spPr>
        <p:txBody>
          <a:bodyPr wrap="square" rtlCol="0">
            <a:spAutoFit/>
          </a:bodyPr>
          <a:lstStyle/>
          <a:p>
            <a:pPr marL="0" marR="0">
              <a:spcBef>
                <a:spcPts val="0"/>
              </a:spcBef>
              <a:spcAft>
                <a:spcPts val="0"/>
              </a:spcAft>
            </a:pPr>
            <a:r>
              <a:rPr lang="en-US" sz="2800" b="1" dirty="0">
                <a:effectLst/>
                <a:latin typeface="Times New Roman" panose="02020603050405020304" pitchFamily="18" charset="0"/>
                <a:ea typeface="Times New Roman" panose="02020603050405020304" pitchFamily="18" charset="0"/>
              </a:rPr>
              <a:t>Soul</a:t>
            </a:r>
          </a:p>
          <a:p>
            <a:pPr marL="285750" marR="0">
              <a:spcBef>
                <a:spcPts val="0"/>
              </a:spcBef>
              <a:spcAft>
                <a:spcPts val="0"/>
              </a:spcAft>
            </a:pPr>
            <a:r>
              <a:rPr lang="en-US" sz="2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rPr>
              <a:t>Hebrew Word: </a:t>
            </a:r>
            <a:r>
              <a:rPr lang="en-US" sz="2400" dirty="0">
                <a:solidFill>
                  <a:srgbClr val="008080"/>
                </a:solidFill>
                <a:effectLst/>
                <a:latin typeface="Times New Roman" panose="02020603050405020304" pitchFamily="18" charset="0"/>
                <a:ea typeface="Times New Roman" panose="02020603050405020304" pitchFamily="18" charset="0"/>
              </a:rPr>
              <a:t>‏</a:t>
            </a:r>
            <a:r>
              <a:rPr lang="en-US" sz="2400" i="1" dirty="0">
                <a:effectLst/>
                <a:latin typeface="Times New Roman" panose="02020603050405020304" pitchFamily="18" charset="0"/>
                <a:ea typeface="Times New Roman" panose="02020603050405020304" pitchFamily="18" charset="0"/>
              </a:rPr>
              <a:t>nephesh</a:t>
            </a:r>
            <a:r>
              <a:rPr lang="en-US" sz="2400" dirty="0">
                <a:effectLst/>
                <a:latin typeface="Times New Roman" panose="02020603050405020304" pitchFamily="18" charset="0"/>
                <a:ea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Definition:</a:t>
            </a: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breath,</a:t>
            </a: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a soul, living being, life, person, passion, emotion </a:t>
            </a:r>
            <a:endParaRPr lang="en-US" sz="2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rPr>
              <a:t>Root Word:</a:t>
            </a:r>
            <a:r>
              <a:rPr lang="en-US" sz="2400"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Naphach</a:t>
            </a:r>
            <a:r>
              <a:rPr lang="en-US" sz="2400" i="1"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meaning to breathe which is the same word used in Genesis 2:7 the breath of life, i.e., it is God’s breath (</a:t>
            </a:r>
            <a:r>
              <a:rPr lang="en-US" sz="2400" dirty="0" err="1">
                <a:effectLst/>
                <a:latin typeface="Times New Roman" panose="02020603050405020304" pitchFamily="18" charset="0"/>
                <a:ea typeface="Times New Roman" panose="02020603050405020304" pitchFamily="18" charset="0"/>
              </a:rPr>
              <a:t>naphach</a:t>
            </a:r>
            <a:r>
              <a:rPr lang="en-US" sz="2400" dirty="0">
                <a:effectLst/>
                <a:latin typeface="Times New Roman" panose="02020603050405020304" pitchFamily="18" charset="0"/>
                <a:ea typeface="Times New Roman" panose="02020603050405020304" pitchFamily="18" charset="0"/>
              </a:rPr>
              <a:t>) of life that gave man breath (nephesh), translated living being;  also called soul.</a:t>
            </a:r>
          </a:p>
          <a:p>
            <a:pPr marL="0" marR="0">
              <a:spcBef>
                <a:spcPts val="0"/>
              </a:spcBef>
              <a:spcAft>
                <a:spcPts val="0"/>
              </a:spcAft>
            </a:pPr>
            <a:br>
              <a:rPr lang="en-US" sz="2400"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Greek Word: </a:t>
            </a:r>
            <a:r>
              <a:rPr lang="en-US" sz="2400" i="1" dirty="0">
                <a:effectLst/>
                <a:latin typeface="Times New Roman" panose="02020603050405020304" pitchFamily="18" charset="0"/>
                <a:ea typeface="Times New Roman" panose="02020603050405020304" pitchFamily="18" charset="0"/>
              </a:rPr>
              <a:t>psuchē</a:t>
            </a:r>
            <a:r>
              <a:rPr lang="en-US" sz="2400" dirty="0">
                <a:effectLst/>
                <a:latin typeface="Times New Roman" panose="02020603050405020304" pitchFamily="18" charset="0"/>
                <a:ea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Definition: </a:t>
            </a:r>
            <a:r>
              <a:rPr lang="en-US" sz="2400" dirty="0">
                <a:effectLst/>
                <a:latin typeface="Times New Roman" panose="02020603050405020304" pitchFamily="18" charset="0"/>
                <a:ea typeface="Times New Roman" panose="02020603050405020304" pitchFamily="18" charset="0"/>
              </a:rPr>
              <a:t>breath, the soul</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rPr>
              <a:t>Root Word: </a:t>
            </a:r>
            <a:r>
              <a:rPr lang="en-US" sz="2400" i="1" dirty="0" err="1">
                <a:effectLst/>
                <a:latin typeface="Times New Roman" panose="02020603050405020304" pitchFamily="18" charset="0"/>
                <a:ea typeface="Times New Roman" panose="02020603050405020304" pitchFamily="18" charset="0"/>
              </a:rPr>
              <a:t>psucho</a:t>
            </a:r>
            <a:r>
              <a:rPr lang="en-US" sz="2400" i="1"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meaning to breathe</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rPr>
              <a:t>Translated: </a:t>
            </a:r>
            <a:r>
              <a:rPr lang="en-US" sz="2400" dirty="0">
                <a:effectLst/>
                <a:latin typeface="Times New Roman" panose="02020603050405020304" pitchFamily="18" charset="0"/>
                <a:ea typeface="Times New Roman" panose="02020603050405020304" pitchFamily="18" charset="0"/>
              </a:rPr>
              <a:t>heart, life, lives, soul, mind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12007336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324535"/>
          </a:xfrm>
          <a:prstGeom prst="rect">
            <a:avLst/>
          </a:prstGeom>
          <a:noFill/>
        </p:spPr>
        <p:txBody>
          <a:bodyPr wrap="square" rtlCol="0">
            <a:spAutoFit/>
          </a:bodyPr>
          <a:lstStyle/>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Scripture always refers to the physical body as a vessel containing the spirit of man:</a:t>
            </a:r>
          </a:p>
          <a:p>
            <a:pPr marL="0" marR="0">
              <a:spcBef>
                <a:spcPts val="0"/>
              </a:spcBef>
              <a:spcAft>
                <a:spcPts val="0"/>
              </a:spcAft>
            </a:pPr>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2 Corinthians 5:1</a:t>
            </a:r>
            <a:r>
              <a:rPr lang="en-US" sz="2000" dirty="0">
                <a:latin typeface="Times New Roman" panose="02020603050405020304" pitchFamily="18" charset="0"/>
                <a:cs typeface="Times New Roman" panose="02020603050405020304" pitchFamily="18" charset="0"/>
              </a:rPr>
              <a:t> For we know that if the </a:t>
            </a:r>
            <a:r>
              <a:rPr lang="en-US" sz="2000" b="1" u="sng" dirty="0">
                <a:highlight>
                  <a:srgbClr val="FFFF00"/>
                </a:highlight>
                <a:latin typeface="Times New Roman" panose="02020603050405020304" pitchFamily="18" charset="0"/>
                <a:cs typeface="Times New Roman" panose="02020603050405020304" pitchFamily="18" charset="0"/>
              </a:rPr>
              <a:t>earthly tent</a:t>
            </a:r>
            <a:r>
              <a:rPr lang="en-US" sz="2000" dirty="0">
                <a:latin typeface="Times New Roman" panose="02020603050405020304" pitchFamily="18" charset="0"/>
                <a:cs typeface="Times New Roman" panose="02020603050405020304" pitchFamily="18" charset="0"/>
              </a:rPr>
              <a:t> (mortal bodies) which is </a:t>
            </a:r>
            <a:r>
              <a:rPr lang="en-US" sz="2000" b="1" u="sng" dirty="0">
                <a:highlight>
                  <a:srgbClr val="FFFF00"/>
                </a:highlight>
                <a:latin typeface="Times New Roman" panose="02020603050405020304" pitchFamily="18" charset="0"/>
                <a:cs typeface="Times New Roman" panose="02020603050405020304" pitchFamily="18" charset="0"/>
              </a:rPr>
              <a:t>our house </a:t>
            </a:r>
            <a:r>
              <a:rPr lang="en-US" sz="2000" dirty="0">
                <a:latin typeface="Times New Roman" panose="02020603050405020304" pitchFamily="18" charset="0"/>
                <a:cs typeface="Times New Roman" panose="02020603050405020304" pitchFamily="18" charset="0"/>
              </a:rPr>
              <a:t>(where our spirit dwells) is torn down, </a:t>
            </a:r>
            <a:r>
              <a:rPr lang="en-US" sz="2000" b="1" u="sng" dirty="0">
                <a:highlight>
                  <a:srgbClr val="FFFF00"/>
                </a:highlight>
                <a:latin typeface="Times New Roman" panose="02020603050405020304" pitchFamily="18" charset="0"/>
                <a:cs typeface="Times New Roman" panose="02020603050405020304" pitchFamily="18" charset="0"/>
              </a:rPr>
              <a:t>we</a:t>
            </a:r>
            <a:r>
              <a:rPr lang="en-US" sz="2000" dirty="0">
                <a:latin typeface="Times New Roman" panose="02020603050405020304" pitchFamily="18" charset="0"/>
                <a:cs typeface="Times New Roman" panose="02020603050405020304" pitchFamily="18" charset="0"/>
              </a:rPr>
              <a:t> (our spirits) have </a:t>
            </a:r>
            <a:r>
              <a:rPr lang="en-US" sz="2000" b="1" u="sng" dirty="0">
                <a:highlight>
                  <a:srgbClr val="FFFF00"/>
                </a:highlight>
                <a:latin typeface="Times New Roman" panose="02020603050405020304" pitchFamily="18" charset="0"/>
                <a:cs typeface="Times New Roman" panose="02020603050405020304" pitchFamily="18" charset="0"/>
              </a:rPr>
              <a:t>a building from God</a:t>
            </a:r>
            <a:r>
              <a:rPr lang="en-US" sz="2000" dirty="0">
                <a:latin typeface="Times New Roman" panose="02020603050405020304" pitchFamily="18" charset="0"/>
                <a:cs typeface="Times New Roman" panose="02020603050405020304" pitchFamily="18" charset="0"/>
              </a:rPr>
              <a:t> (church), a </a:t>
            </a:r>
            <a:r>
              <a:rPr lang="en-US" sz="2000" b="1" u="sng" dirty="0">
                <a:highlight>
                  <a:srgbClr val="FFFF00"/>
                </a:highlight>
                <a:latin typeface="Times New Roman" panose="02020603050405020304" pitchFamily="18" charset="0"/>
                <a:cs typeface="Times New Roman" panose="02020603050405020304" pitchFamily="18" charset="0"/>
              </a:rPr>
              <a:t>house not made with hands </a:t>
            </a:r>
            <a:r>
              <a:rPr lang="en-US" sz="2000" dirty="0">
                <a:latin typeface="Times New Roman" panose="02020603050405020304" pitchFamily="18" charset="0"/>
                <a:cs typeface="Times New Roman" panose="02020603050405020304" pitchFamily="18" charset="0"/>
              </a:rPr>
              <a:t>(church), eternal in the heavens. </a:t>
            </a: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2 Corinthians 4:7 </a:t>
            </a:r>
            <a:r>
              <a:rPr lang="en-US" sz="2000" dirty="0">
                <a:latin typeface="Times New Roman" panose="02020603050405020304" pitchFamily="18" charset="0"/>
                <a:cs typeface="Times New Roman" panose="02020603050405020304" pitchFamily="18" charset="0"/>
              </a:rPr>
              <a:t>But we have this </a:t>
            </a:r>
            <a:r>
              <a:rPr lang="en-US" sz="2000" b="1" u="sng" dirty="0">
                <a:highlight>
                  <a:srgbClr val="FFFF00"/>
                </a:highlight>
                <a:latin typeface="Times New Roman" panose="02020603050405020304" pitchFamily="18" charset="0"/>
                <a:cs typeface="Times New Roman" panose="02020603050405020304" pitchFamily="18" charset="0"/>
              </a:rPr>
              <a:t>treasure</a:t>
            </a:r>
            <a:r>
              <a:rPr lang="en-US" sz="2000" dirty="0">
                <a:latin typeface="Times New Roman" panose="02020603050405020304" pitchFamily="18" charset="0"/>
                <a:cs typeface="Times New Roman" panose="02020603050405020304" pitchFamily="18" charset="0"/>
              </a:rPr>
              <a:t> (our spirits possessing the gospel message) in </a:t>
            </a:r>
            <a:r>
              <a:rPr lang="en-US" sz="2000" b="1" u="sng" dirty="0">
                <a:highlight>
                  <a:srgbClr val="FFFF00"/>
                </a:highlight>
                <a:latin typeface="Times New Roman" panose="02020603050405020304" pitchFamily="18" charset="0"/>
                <a:cs typeface="Times New Roman" panose="02020603050405020304" pitchFamily="18" charset="0"/>
              </a:rPr>
              <a:t>earthen vessels</a:t>
            </a:r>
            <a:r>
              <a:rPr lang="en-US" sz="2000" dirty="0">
                <a:latin typeface="Times New Roman" panose="02020603050405020304" pitchFamily="18" charset="0"/>
                <a:cs typeface="Times New Roman" panose="02020603050405020304" pitchFamily="18" charset="0"/>
              </a:rPr>
              <a:t> (mortal bodies) so that the surpassing greatness of the power will be of God and not from ourselves; </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2 Corinthians 4:16 </a:t>
            </a:r>
            <a:r>
              <a:rPr lang="en-US" sz="2000" dirty="0">
                <a:latin typeface="Times New Roman" panose="02020603050405020304" pitchFamily="18" charset="0"/>
                <a:cs typeface="Times New Roman" panose="02020603050405020304" pitchFamily="18" charset="0"/>
              </a:rPr>
              <a:t>Therefore we do not lose heart, but though our </a:t>
            </a:r>
            <a:r>
              <a:rPr lang="en-US" sz="2000" b="1" u="sng" dirty="0">
                <a:highlight>
                  <a:srgbClr val="FFFF00"/>
                </a:highlight>
                <a:latin typeface="Times New Roman" panose="02020603050405020304" pitchFamily="18" charset="0"/>
                <a:cs typeface="Times New Roman" panose="02020603050405020304" pitchFamily="18" charset="0"/>
              </a:rPr>
              <a:t>outer man</a:t>
            </a:r>
            <a:r>
              <a:rPr lang="en-US" sz="2000" dirty="0">
                <a:latin typeface="Times New Roman" panose="02020603050405020304" pitchFamily="18" charset="0"/>
                <a:cs typeface="Times New Roman" panose="02020603050405020304" pitchFamily="18" charset="0"/>
              </a:rPr>
              <a:t> (mortal bodies) s decaying, yet our </a:t>
            </a:r>
            <a:r>
              <a:rPr lang="en-US" sz="2000" b="1" u="sng" dirty="0">
                <a:highlight>
                  <a:srgbClr val="FFFF00"/>
                </a:highlight>
                <a:latin typeface="Times New Roman" panose="02020603050405020304" pitchFamily="18" charset="0"/>
                <a:cs typeface="Times New Roman" panose="02020603050405020304" pitchFamily="18" charset="0"/>
              </a:rPr>
              <a:t>inner man </a:t>
            </a:r>
            <a:r>
              <a:rPr lang="en-US" sz="2000" dirty="0">
                <a:latin typeface="Times New Roman" panose="02020603050405020304" pitchFamily="18" charset="0"/>
                <a:cs typeface="Times New Roman" panose="02020603050405020304" pitchFamily="18" charset="0"/>
              </a:rPr>
              <a:t>(spirit – the treasure) is being renewed day by day. </a:t>
            </a: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2 Timothy 2:20-21 </a:t>
            </a:r>
            <a:r>
              <a:rPr lang="en-US" sz="2000" dirty="0">
                <a:latin typeface="Times New Roman" panose="02020603050405020304" pitchFamily="18" charset="0"/>
                <a:cs typeface="Times New Roman" panose="02020603050405020304" pitchFamily="18" charset="0"/>
              </a:rPr>
              <a:t>Now in a </a:t>
            </a:r>
            <a:r>
              <a:rPr lang="en-US" sz="2000" b="1" u="sng" dirty="0">
                <a:highlight>
                  <a:srgbClr val="FFFF00"/>
                </a:highlight>
                <a:latin typeface="Times New Roman" panose="02020603050405020304" pitchFamily="18" charset="0"/>
                <a:cs typeface="Times New Roman" panose="02020603050405020304" pitchFamily="18" charset="0"/>
              </a:rPr>
              <a:t>large house </a:t>
            </a:r>
            <a:r>
              <a:rPr lang="en-US" sz="2000" dirty="0">
                <a:latin typeface="Times New Roman" panose="02020603050405020304" pitchFamily="18" charset="0"/>
                <a:cs typeface="Times New Roman" panose="02020603050405020304" pitchFamily="18" charset="0"/>
              </a:rPr>
              <a:t>(referring to the church) there are not only gold and silver </a:t>
            </a:r>
            <a:r>
              <a:rPr lang="en-US" sz="2000" b="1" u="sng" dirty="0">
                <a:highlight>
                  <a:srgbClr val="FFFF00"/>
                </a:highlight>
                <a:latin typeface="Times New Roman" panose="02020603050405020304" pitchFamily="18" charset="0"/>
                <a:cs typeface="Times New Roman" panose="02020603050405020304" pitchFamily="18" charset="0"/>
              </a:rPr>
              <a:t>vessels</a:t>
            </a:r>
            <a:r>
              <a:rPr lang="en-US" sz="2000" dirty="0">
                <a:latin typeface="Times New Roman" panose="02020603050405020304" pitchFamily="18" charset="0"/>
                <a:cs typeface="Times New Roman" panose="02020603050405020304" pitchFamily="18" charset="0"/>
              </a:rPr>
              <a:t>, but also </a:t>
            </a:r>
            <a:r>
              <a:rPr lang="en-US" sz="2000" b="1" u="sng" dirty="0">
                <a:highlight>
                  <a:srgbClr val="FFFF00"/>
                </a:highlight>
                <a:latin typeface="Times New Roman" panose="02020603050405020304" pitchFamily="18" charset="0"/>
                <a:cs typeface="Times New Roman" panose="02020603050405020304" pitchFamily="18" charset="0"/>
              </a:rPr>
              <a:t>vessels</a:t>
            </a:r>
            <a:r>
              <a:rPr lang="en-US" sz="2000" dirty="0">
                <a:latin typeface="Times New Roman" panose="02020603050405020304" pitchFamily="18" charset="0"/>
                <a:cs typeface="Times New Roman" panose="02020603050405020304" pitchFamily="18" charset="0"/>
              </a:rPr>
              <a:t> of wood and of earthenware, and some to </a:t>
            </a:r>
            <a:r>
              <a:rPr lang="en-US" sz="2000" b="1" u="sng" dirty="0">
                <a:highlight>
                  <a:srgbClr val="FFFF00"/>
                </a:highlight>
                <a:latin typeface="Times New Roman" panose="02020603050405020304" pitchFamily="18" charset="0"/>
                <a:cs typeface="Times New Roman" panose="02020603050405020304" pitchFamily="18" charset="0"/>
              </a:rPr>
              <a:t>honor and some to dishonor</a:t>
            </a:r>
            <a:r>
              <a:rPr lang="en-US" sz="2000" dirty="0">
                <a:latin typeface="Times New Roman" panose="02020603050405020304" pitchFamily="18" charset="0"/>
                <a:cs typeface="Times New Roman" panose="02020603050405020304" pitchFamily="18" charset="0"/>
              </a:rPr>
              <a:t>. </a:t>
            </a:r>
            <a:r>
              <a:rPr lang="en-US" sz="2000" baseline="30000" dirty="0">
                <a:latin typeface="Times New Roman" panose="02020603050405020304" pitchFamily="18" charset="0"/>
                <a:cs typeface="Times New Roman" panose="02020603050405020304" pitchFamily="18" charset="0"/>
              </a:rPr>
              <a:t>21 </a:t>
            </a:r>
            <a:r>
              <a:rPr lang="en-US" sz="2000" dirty="0">
                <a:latin typeface="Times New Roman" panose="02020603050405020304" pitchFamily="18" charset="0"/>
                <a:cs typeface="Times New Roman" panose="02020603050405020304" pitchFamily="18" charset="0"/>
              </a:rPr>
              <a:t> Therefore, if anyone cleanses himself from these </a:t>
            </a:r>
            <a:r>
              <a:rPr lang="en-US" sz="2000" i="1" dirty="0">
                <a:latin typeface="Times New Roman" panose="02020603050405020304" pitchFamily="18" charset="0"/>
                <a:cs typeface="Times New Roman" panose="02020603050405020304" pitchFamily="18" charset="0"/>
              </a:rPr>
              <a:t>things </a:t>
            </a:r>
            <a:r>
              <a:rPr lang="en-US" sz="2000" dirty="0">
                <a:latin typeface="Times New Roman" panose="02020603050405020304" pitchFamily="18" charset="0"/>
                <a:cs typeface="Times New Roman" panose="02020603050405020304" pitchFamily="18" charset="0"/>
              </a:rPr>
              <a:t>(that which is dishonorable – sin), he will be a </a:t>
            </a:r>
            <a:r>
              <a:rPr lang="en-US" sz="2000" b="1" u="sng" dirty="0">
                <a:highlight>
                  <a:srgbClr val="FFFF00"/>
                </a:highlight>
                <a:latin typeface="Times New Roman" panose="02020603050405020304" pitchFamily="18" charset="0"/>
                <a:cs typeface="Times New Roman" panose="02020603050405020304" pitchFamily="18" charset="0"/>
              </a:rPr>
              <a:t>vessel</a:t>
            </a:r>
            <a:r>
              <a:rPr lang="en-US" sz="2000" dirty="0">
                <a:latin typeface="Times New Roman" panose="02020603050405020304" pitchFamily="18" charset="0"/>
                <a:cs typeface="Times New Roman" panose="02020603050405020304" pitchFamily="18" charset="0"/>
              </a:rPr>
              <a:t> for </a:t>
            </a:r>
            <a:r>
              <a:rPr lang="en-US" sz="2000" b="1" u="sng" dirty="0">
                <a:highlight>
                  <a:srgbClr val="FFFF00"/>
                </a:highlight>
                <a:latin typeface="Times New Roman" panose="02020603050405020304" pitchFamily="18" charset="0"/>
                <a:cs typeface="Times New Roman" panose="02020603050405020304" pitchFamily="18" charset="0"/>
              </a:rPr>
              <a:t>honor, sanctified, useful </a:t>
            </a:r>
            <a:r>
              <a:rPr lang="en-US" sz="2000" dirty="0">
                <a:latin typeface="Times New Roman" panose="02020603050405020304" pitchFamily="18" charset="0"/>
                <a:cs typeface="Times New Roman" panose="02020603050405020304" pitchFamily="18" charset="0"/>
              </a:rPr>
              <a:t>to the Master, prepared for every good work (flee lusts, pursue righteousness, refuse ignorant speculations). </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4126666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When God’s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promised gift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of eternal life and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plan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was set in place,</a:t>
            </a:r>
          </a:p>
          <a:p>
            <a:pPr marL="342900" indent="-34290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made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all things ready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for man. </a:t>
            </a:r>
          </a:p>
          <a:p>
            <a:pPr marL="342900" indent="-34290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It was then that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 created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heavens and the earth and</a:t>
            </a:r>
          </a:p>
          <a:p>
            <a:pPr marL="342900"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Then on the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last day of creation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placed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spirit of man into earthly flesh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The Perfect Kingdom – Garden of Eden: Genesis 2:15</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Hebrew, the Garden of Eden is </a:t>
            </a:r>
            <a:r>
              <a:rPr lang="en-US" sz="2400" b="1" i="1" u="sng" dirty="0" err="1">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gan</a:t>
            </a:r>
            <a:r>
              <a:rPr lang="en-US" sz="2400" b="1" i="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eden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English word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Eden being the transliteration of the Hebrew</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Hebrew word was simply adopted into the English.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400" b="1" i="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Gan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means an enclosure or garden.  It is derived from the root Hebrew word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ganan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meaning to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surround, defend, or to protect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400" b="1" i="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Eden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means paradise, pleasure, or heaven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2582485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pirit and Soul have related underlying meanings pertaining to the invisible movement of air. </a:t>
            </a:r>
          </a:p>
          <a:p>
            <a:pPr marL="4572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Soul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nephesh or psuchē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also translated life) is derived from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tamer term breath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342900" marR="0" lvl="0" indent="-342900">
              <a:spcBef>
                <a:spcPts val="0"/>
              </a:spcBef>
              <a:spcAft>
                <a:spcPts val="0"/>
              </a:spcAft>
              <a:buFont typeface="Symbol" panose="05050102010706020507" pitchFamily="18" charset="2"/>
              <a:buChar char=""/>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ruach or pneuma)</a:t>
            </a:r>
            <a:r>
              <a:rPr lang="en-US" sz="240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is derived from the more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powerful term wind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Latin term for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ruach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pneuma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is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spiritus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from which we get the English word spirit.</a:t>
            </a:r>
          </a:p>
          <a:p>
            <a:pPr marL="6858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scripture, the more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powerful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terms for wind (ruach and pneuma)</a:t>
            </a:r>
          </a:p>
          <a:p>
            <a:pPr marL="342900" marR="0" lvl="0" indent="-342900">
              <a:spcBef>
                <a:spcPts val="0"/>
              </a:spcBef>
              <a:spcAft>
                <a:spcPts val="0"/>
              </a:spcAft>
              <a:buSzPts val="11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Are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always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eternal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pirit of God and man-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eternally existing person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which is a separate and distinct entity from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Physically Living Body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spcBef>
                <a:spcPts val="0"/>
              </a:spcBef>
              <a:spcAft>
                <a:spcPts val="0"/>
              </a:spcAft>
              <a:buSzPts val="11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They are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never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physical life of a man or animal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Corinthians 2:11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who among men knows the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thoughts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a man except the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pneuma - wind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of the man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which 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Even so the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thoughts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God no one knows except the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pneuma - wind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9649693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Conversely, scripture uses the tamer term breath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nephesh and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psuche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 several ways:</a:t>
            </a: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It is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always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a man’s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physical life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It is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always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an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animal’s life</a:t>
            </a: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It is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never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the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Holy Spirit</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It is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alternatively used in reference to both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God’s and man’s eternal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Mark 8:35-36 </a:t>
            </a:r>
            <a:r>
              <a:rPr lang="en-US" sz="2400" dirty="0">
                <a:latin typeface="Times New Roman" panose="02020603050405020304" pitchFamily="18" charset="0"/>
                <a:cs typeface="Times New Roman" panose="02020603050405020304" pitchFamily="18" charset="0"/>
              </a:rPr>
              <a:t> "For whoever wishes to </a:t>
            </a:r>
            <a:r>
              <a:rPr lang="en-US" sz="2400" b="1" u="sng" dirty="0">
                <a:latin typeface="Times New Roman" panose="02020603050405020304" pitchFamily="18" charset="0"/>
                <a:cs typeface="Times New Roman" panose="02020603050405020304" pitchFamily="18" charset="0"/>
              </a:rPr>
              <a:t>save his </a:t>
            </a:r>
            <a:r>
              <a:rPr lang="en-US" sz="2400" b="1" u="sng" dirty="0">
                <a:highlight>
                  <a:srgbClr val="FFFF00"/>
                </a:highlight>
                <a:latin typeface="Times New Roman" panose="02020603050405020304" pitchFamily="18" charset="0"/>
                <a:cs typeface="Times New Roman" panose="02020603050405020304" pitchFamily="18" charset="0"/>
              </a:rPr>
              <a:t>life</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(psuchē – breath – physical life) will lose it, but whoever </a:t>
            </a:r>
            <a:r>
              <a:rPr lang="en-US" sz="2400" b="1" u="sng" dirty="0">
                <a:latin typeface="Times New Roman" panose="02020603050405020304" pitchFamily="18" charset="0"/>
                <a:cs typeface="Times New Roman" panose="02020603050405020304" pitchFamily="18" charset="0"/>
              </a:rPr>
              <a:t>loses his </a:t>
            </a:r>
            <a:r>
              <a:rPr lang="en-US" sz="2400" b="1" u="sng" dirty="0">
                <a:highlight>
                  <a:srgbClr val="FFFF00"/>
                </a:highlight>
                <a:latin typeface="Times New Roman" panose="02020603050405020304" pitchFamily="18" charset="0"/>
                <a:cs typeface="Times New Roman" panose="02020603050405020304" pitchFamily="18" charset="0"/>
              </a:rPr>
              <a:t>life</a:t>
            </a:r>
            <a:r>
              <a:rPr lang="en-US" sz="2400" dirty="0">
                <a:latin typeface="Times New Roman" panose="02020603050405020304" pitchFamily="18" charset="0"/>
                <a:cs typeface="Times New Roman" panose="02020603050405020304" pitchFamily="18" charset="0"/>
              </a:rPr>
              <a:t> (psuchē – breath – physical life) for My sake and the gospel's will save it. </a:t>
            </a:r>
            <a:r>
              <a:rPr lang="en-US" sz="2400" baseline="30000" dirty="0">
                <a:latin typeface="Times New Roman" panose="02020603050405020304" pitchFamily="18" charset="0"/>
                <a:cs typeface="Times New Roman" panose="02020603050405020304" pitchFamily="18" charset="0"/>
              </a:rPr>
              <a:t>36 </a:t>
            </a:r>
            <a:r>
              <a:rPr lang="en-US" sz="2400" dirty="0">
                <a:latin typeface="Times New Roman" panose="02020603050405020304" pitchFamily="18" charset="0"/>
                <a:cs typeface="Times New Roman" panose="02020603050405020304" pitchFamily="18" charset="0"/>
              </a:rPr>
              <a:t> "For what does it profit a man to gain the whole world, and forfeit his </a:t>
            </a:r>
            <a:r>
              <a:rPr lang="en-US" sz="2400" b="1" u="sng" dirty="0">
                <a:highlight>
                  <a:srgbClr val="FFFF00"/>
                </a:highlight>
                <a:latin typeface="Times New Roman" panose="02020603050405020304" pitchFamily="18" charset="0"/>
                <a:cs typeface="Times New Roman" panose="02020603050405020304" pitchFamily="18" charset="0"/>
              </a:rPr>
              <a:t>sou</a:t>
            </a:r>
            <a:r>
              <a:rPr lang="en-US" sz="2400" b="1" dirty="0">
                <a:highlight>
                  <a:srgbClr val="FFFF00"/>
                </a:highlight>
                <a:latin typeface="Times New Roman" panose="02020603050405020304" pitchFamily="18" charset="0"/>
                <a:cs typeface="Times New Roman" panose="02020603050405020304" pitchFamily="18" charset="0"/>
              </a:rPr>
              <a:t>l</a:t>
            </a:r>
            <a:r>
              <a:rPr lang="en-US" sz="2400" dirty="0">
                <a:latin typeface="Times New Roman" panose="02020603050405020304" pitchFamily="18" charset="0"/>
                <a:cs typeface="Times New Roman" panose="02020603050405020304" pitchFamily="18" charset="0"/>
              </a:rPr>
              <a:t> (psuchē – breath – eternal spirit)? </a:t>
            </a:r>
          </a:p>
          <a:p>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Hebrews 10:38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BUT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MY RIGHTEOUS ONE SHALL LIVE BY FAITH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AND IF HE SHRINKS BACK,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MY SOUL</a:t>
            </a:r>
            <a:r>
              <a:rPr lang="en-US" sz="2400"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psuche</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 life or soul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HAS NO PLEASURE IN HIM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(Quoting from Habakkuk 2:4 using the less powerful term </a:t>
            </a:r>
            <a:r>
              <a:rPr lang="en-US" sz="2400" i="1" dirty="0">
                <a:effectLst/>
                <a:latin typeface="Times New Roman" panose="02020603050405020304" pitchFamily="18" charset="0"/>
                <a:ea typeface="Times New Roman" panose="02020603050405020304" pitchFamily="18" charset="0"/>
              </a:rPr>
              <a:t>nephesh</a:t>
            </a:r>
            <a:r>
              <a:rPr lang="en-US" sz="2400" dirty="0">
                <a:effectLst/>
                <a:latin typeface="Times New Roman" panose="02020603050405020304" pitchFamily="18" charset="0"/>
                <a:ea typeface="Times New Roman" panose="02020603050405020304" pitchFamily="18" charset="0"/>
              </a:rPr>
              <a:t> for the </a:t>
            </a:r>
            <a:r>
              <a:rPr lang="en-US" sz="2400" b="1" dirty="0">
                <a:effectLst/>
                <a:highlight>
                  <a:srgbClr val="FFFF00"/>
                </a:highlight>
                <a:latin typeface="Times New Roman" panose="02020603050405020304" pitchFamily="18" charset="0"/>
                <a:ea typeface="Times New Roman" panose="02020603050405020304" pitchFamily="18" charset="0"/>
              </a:rPr>
              <a:t>spirit of God</a:t>
            </a:r>
            <a:r>
              <a:rPr lang="en-US" sz="2400" dirty="0">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31408802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3785652"/>
          </a:xfrm>
          <a:prstGeom prst="rect">
            <a:avLst/>
          </a:prstGeom>
          <a:noFill/>
        </p:spPr>
        <p:txBody>
          <a:bodyPr wrap="square" rtlCol="0">
            <a:spAutoFit/>
          </a:bodyPr>
          <a:lstStyle/>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Physical Life is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union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to the flesh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worldly elements</a:t>
            </a:r>
          </a:p>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Spiritual Life is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union</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spirit to God</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Physical Death is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separation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from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the flesh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worldly elements</a:t>
            </a:r>
          </a:p>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Spiritual Life is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separation</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spirit from God</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b="1" u="sng"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Life and Death</a:t>
            </a:r>
          </a:p>
        </p:txBody>
      </p:sp>
    </p:spTree>
    <p:extLst>
      <p:ext uri="{BB962C8B-B14F-4D97-AF65-F5344CB8AC3E}">
        <p14:creationId xmlns:p14="http://schemas.microsoft.com/office/powerpoint/2010/main" val="12196166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09310"/>
          </a:xfrm>
          <a:prstGeom prst="rect">
            <a:avLst/>
          </a:prstGeom>
          <a:noFill/>
        </p:spPr>
        <p:txBody>
          <a:bodyPr wrap="square" rtlCol="0">
            <a:spAutoFit/>
          </a:bodyPr>
          <a:lstStyle/>
          <a:p>
            <a:pPr marL="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Physical Life is Union of spirit to flesh</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Genesis 2:7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Then the </a:t>
            </a:r>
            <a:r>
              <a:rPr lang="en-US" sz="20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LORD</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God formed man</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of dust from the ground, and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breathed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naphach</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 breathed)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into his nostrils the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breath</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neshamah</a:t>
            </a:r>
            <a:r>
              <a:rPr lang="en-US" sz="2000" i="1" dirty="0">
                <a:latin typeface="Times New Roman" panose="02020603050405020304" pitchFamily="18" charset="0"/>
                <a:cs typeface="Times New Roman" panose="02020603050405020304" pitchFamily="18" charset="0"/>
              </a:rPr>
              <a:t> – breath)</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of life; and man became a living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a:latin typeface="Times New Roman" panose="02020603050405020304" pitchFamily="18" charset="0"/>
                <a:ea typeface="Calibri" panose="020F0502020204030204" pitchFamily="34" charset="0"/>
                <a:cs typeface="Times New Roman" panose="02020603050405020304" pitchFamily="18" charset="0"/>
              </a:rPr>
              <a:t>nephesh</a:t>
            </a:r>
            <a:r>
              <a:rPr lang="en-US" sz="2000" dirty="0">
                <a:latin typeface="Times New Roman" panose="02020603050405020304" pitchFamily="18" charset="0"/>
                <a:ea typeface="Calibri" panose="020F0502020204030204" pitchFamily="34" charset="0"/>
                <a:cs typeface="Times New Roman" panose="02020603050405020304" pitchFamily="18" charset="0"/>
              </a:rPr>
              <a:t> – soul, breath)</a:t>
            </a:r>
          </a:p>
          <a:p>
            <a:pPr marL="0" marR="0">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Zechariah 12:1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Thus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declares the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who stretches out the heavens, lays the foundation of the earth, and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forms the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u="sng" dirty="0">
                <a:effectLst/>
                <a:latin typeface="Times New Roman" panose="02020603050405020304" pitchFamily="18" charset="0"/>
                <a:ea typeface="Times New Roman" panose="02020603050405020304" pitchFamily="18" charset="0"/>
                <a:cs typeface="Times New Roman" panose="02020603050405020304" pitchFamily="18" charset="0"/>
              </a:rPr>
              <a:t>ruach)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of man within him</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2 Timothy 1:7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For God has not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given us a spirit</a:t>
            </a:r>
            <a:r>
              <a:rPr lang="en-US" sz="20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pneuman</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 spirit)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of timidity, but of power and love and discipline.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1 Kings 17:21-22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[Pertaining to Elijah raising the widows dead son]</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Then he [Elijah] stretched himself upon the child three times, and called to the </a:t>
            </a:r>
            <a:r>
              <a:rPr lang="en-US" sz="2000" cap="small" dirty="0">
                <a:effectLst/>
                <a:latin typeface="Times New Roman" panose="02020603050405020304" pitchFamily="18" charset="0"/>
                <a:ea typeface="Calibri" panose="020F0502020204030204" pitchFamily="34" charset="0"/>
                <a:cs typeface="Times New Roman" panose="02020603050405020304" pitchFamily="18" charset="0"/>
              </a:rPr>
              <a:t>LORD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said, "O </a:t>
            </a:r>
            <a:r>
              <a:rPr lang="en-US" sz="2000" cap="small" dirty="0">
                <a:effectLst/>
                <a:latin typeface="Times New Roman" panose="02020603050405020304" pitchFamily="18" charset="0"/>
                <a:ea typeface="Calibri" panose="020F0502020204030204" pitchFamily="34" charset="0"/>
                <a:cs typeface="Times New Roman" panose="02020603050405020304" pitchFamily="18" charset="0"/>
              </a:rPr>
              <a:t>LORD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my God, I pray You, let this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child's life</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[nephesh – soul]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to him."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000" cap="small" dirty="0">
                <a:effectLst/>
                <a:latin typeface="Times New Roman" panose="02020603050405020304" pitchFamily="18" charset="0"/>
                <a:ea typeface="Calibri" panose="020F0502020204030204" pitchFamily="34" charset="0"/>
                <a:cs typeface="Times New Roman" panose="02020603050405020304" pitchFamily="18" charset="0"/>
              </a:rPr>
              <a:t>LORD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heard the voice of Elijah, and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life</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[nephesh – soul] of the child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to him and he revived.</a:t>
            </a:r>
          </a:p>
          <a:p>
            <a:pPr marL="91440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Luke 8:55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[Pertaining to Jesus’s raising of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Jarius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daughter] And her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(pneuma - spirit)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she got up immediately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He gave orders for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something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to be given her to eat. </a:t>
            </a:r>
          </a:p>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Life – Union of Spirit to the Flesh</a:t>
            </a:r>
          </a:p>
        </p:txBody>
      </p:sp>
    </p:spTree>
    <p:extLst>
      <p:ext uri="{BB962C8B-B14F-4D97-AF65-F5344CB8AC3E}">
        <p14:creationId xmlns:p14="http://schemas.microsoft.com/office/powerpoint/2010/main" val="39232073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09310"/>
          </a:xfrm>
          <a:prstGeom prst="rect">
            <a:avLst/>
          </a:prstGeom>
          <a:noFill/>
        </p:spPr>
        <p:txBody>
          <a:bodyPr wrap="square" rtlCol="0">
            <a:spAutoFit/>
          </a:bodyPr>
          <a:lstStyle/>
          <a:p>
            <a:pPr marL="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Physical Death is the Separation of spirit from flesh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91440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James 2:26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just as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body</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without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(pneuma) 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dead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also faith without works is dead. </a:t>
            </a:r>
          </a:p>
          <a:p>
            <a:pPr marL="0" marR="91440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Genesis 35:18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[Death of Rachel at birth of Benjamin] And it came about as her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soul was departing</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she died), that she named him Ben-oni; but his father called him Benjamin.</a:t>
            </a: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Eccles. 12:7</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dust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[referring to man’s  physical body]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 to the earth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it was, and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(ruach)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 to God</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who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gave 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[Remember Zechariah 12:1 and 2 Timothy 1:7 – God both created our spirit and gave it to us].</a:t>
            </a:r>
          </a:p>
          <a:p>
            <a:pPr marL="5715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7:59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they went on stoning Stephen as he called upon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the Lord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said, "Lord Jesus,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receive my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[Returns to God – Ecclesiastes 12:7]</a:t>
            </a:r>
          </a:p>
          <a:p>
            <a:pPr marL="5715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Death – Separation of Spirit from the Flesh</a:t>
            </a:r>
          </a:p>
        </p:txBody>
      </p:sp>
    </p:spTree>
    <p:extLst>
      <p:ext uri="{BB962C8B-B14F-4D97-AF65-F5344CB8AC3E}">
        <p14:creationId xmlns:p14="http://schemas.microsoft.com/office/powerpoint/2010/main" val="37895546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324535"/>
          </a:xfrm>
          <a:prstGeom prst="rect">
            <a:avLst/>
          </a:prstGeom>
          <a:noFill/>
        </p:spPr>
        <p:txBody>
          <a:bodyPr wrap="square" rtlCol="0">
            <a:spAutoFit/>
          </a:bodyPr>
          <a:lstStyle/>
          <a:p>
            <a:pPr marL="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Sin Separates our spirit from God</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Revelation 4:8 …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b="1"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a:t>
            </a:r>
            <a:r>
              <a:rPr lang="en-US" sz="20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is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GOD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ALMIGHTY</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WHO WAS AND WHO IS AND WHO</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IS TO COME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Revelation 21:2-3, 27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And I saw the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city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new Jerusalem, coming down out of heaven from God,…</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nothing unclean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no one who practices abomination and lying,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shall ever come into it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but only those whose names are written in the Lamb's book of life.</a:t>
            </a: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Revelation 22:14-15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Blessed are those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 wash their robes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so that they may have the right to the tree of life,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and may enter by the gates into the city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Outside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are the dogs and the sorcerers and the immoral persons and the murderers and the idolaters, and everyone who loves and practices lying.</a:t>
            </a: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latin typeface="Times New Roman" panose="02020603050405020304" pitchFamily="18" charset="0"/>
                <a:cs typeface="Times New Roman" panose="02020603050405020304" pitchFamily="18" charset="0"/>
              </a:rPr>
              <a:t>Revelation 1:5 </a:t>
            </a:r>
            <a:r>
              <a:rPr lang="en-US" sz="2000" dirty="0">
                <a:latin typeface="Times New Roman" panose="02020603050405020304" pitchFamily="18" charset="0"/>
                <a:cs typeface="Times New Roman" panose="02020603050405020304" pitchFamily="18" charset="0"/>
              </a:rPr>
              <a:t> and from </a:t>
            </a:r>
            <a:r>
              <a:rPr lang="en-US" sz="2000" b="1" u="sng" dirty="0">
                <a:latin typeface="Times New Roman" panose="02020603050405020304" pitchFamily="18" charset="0"/>
                <a:cs typeface="Times New Roman" panose="02020603050405020304" pitchFamily="18" charset="0"/>
              </a:rPr>
              <a:t>Jesus Christ</a:t>
            </a:r>
            <a:r>
              <a:rPr lang="en-US" sz="2000" dirty="0">
                <a:latin typeface="Times New Roman" panose="02020603050405020304" pitchFamily="18" charset="0"/>
                <a:cs typeface="Times New Roman" panose="02020603050405020304" pitchFamily="18" charset="0"/>
              </a:rPr>
              <a:t>, …To Him who loves us and </a:t>
            </a:r>
            <a:r>
              <a:rPr lang="en-US" sz="2000" b="1" u="sng" dirty="0">
                <a:highlight>
                  <a:srgbClr val="FFFF00"/>
                </a:highlight>
                <a:latin typeface="Times New Roman" panose="02020603050405020304" pitchFamily="18" charset="0"/>
                <a:cs typeface="Times New Roman" panose="02020603050405020304" pitchFamily="18" charset="0"/>
              </a:rPr>
              <a:t>cleansed us from our sins by His blood</a:t>
            </a:r>
          </a:p>
          <a:p>
            <a:pPr marL="0" marR="0">
              <a:spcBef>
                <a:spcPts val="0"/>
              </a:spcBef>
              <a:spcAft>
                <a:spcPts val="0"/>
              </a:spcAft>
            </a:pPr>
            <a:endParaRPr lang="en-US" sz="2000" b="1" u="sng" dirty="0">
              <a:highlight>
                <a:srgbClr val="FFFF00"/>
              </a:highlight>
              <a:latin typeface="Times New Roman" panose="02020603050405020304" pitchFamily="18" charset="0"/>
              <a:cs typeface="Times New Roman" panose="02020603050405020304" pitchFamily="18" charset="0"/>
            </a:endParaRPr>
          </a:p>
          <a:p>
            <a:pPr marL="0" marR="0">
              <a:spcBef>
                <a:spcPts val="0"/>
              </a:spcBef>
              <a:spcAft>
                <a:spcPts val="0"/>
              </a:spcAft>
            </a:pPr>
            <a:r>
              <a:rPr lang="en-US" sz="2000" b="1" dirty="0">
                <a:latin typeface="Times New Roman" panose="02020603050405020304" pitchFamily="18" charset="0"/>
                <a:cs typeface="Times New Roman" panose="02020603050405020304" pitchFamily="18" charset="0"/>
              </a:rPr>
              <a:t>Revelation 7:14 </a:t>
            </a:r>
            <a:r>
              <a:rPr lang="en-US" sz="2000" dirty="0">
                <a:latin typeface="Times New Roman" panose="02020603050405020304" pitchFamily="18" charset="0"/>
                <a:cs typeface="Times New Roman" panose="02020603050405020304" pitchFamily="18" charset="0"/>
              </a:rPr>
              <a:t>(referring to those clothed in white robes) …"These are the ones who come out of the great tribulation, and they have </a:t>
            </a:r>
            <a:r>
              <a:rPr lang="en-US" sz="2000" b="1" u="sng" dirty="0">
                <a:highlight>
                  <a:srgbClr val="FFFF00"/>
                </a:highlight>
                <a:latin typeface="Times New Roman" panose="02020603050405020304" pitchFamily="18" charset="0"/>
                <a:cs typeface="Times New Roman" panose="02020603050405020304" pitchFamily="18" charset="0"/>
              </a:rPr>
              <a:t>washed their robes and made them white in the blood of the Lamb</a:t>
            </a:r>
            <a:r>
              <a:rPr lang="en-US" sz="2000" dirty="0">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Spiritual Death – Separation of the Spirit from God</a:t>
            </a:r>
          </a:p>
        </p:txBody>
      </p:sp>
    </p:spTree>
    <p:extLst>
      <p:ext uri="{BB962C8B-B14F-4D97-AF65-F5344CB8AC3E}">
        <p14:creationId xmlns:p14="http://schemas.microsoft.com/office/powerpoint/2010/main" val="35866510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139869"/>
          </a:xfrm>
          <a:prstGeom prst="rect">
            <a:avLst/>
          </a:prstGeom>
          <a:noFill/>
        </p:spPr>
        <p:txBody>
          <a:bodyPr wrap="square" rtlCol="0">
            <a:spAutoFit/>
          </a:bodyPr>
          <a:lstStyle/>
          <a:p>
            <a:pPr marL="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Sin Separates our spirit from God</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Isaiah 59:2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your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iniquities (sins) have made a separation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between you and your God,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2 Thessalonians 1:7-9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when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Lord Jesus will be revealed from heaven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with His mighty angels in flaming fire,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dealing out retribution to those who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do not know God</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to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those who do not obey</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the gospel of our Lord Jesus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These will pay the penalty of eternal destruction,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away from the presence of the Lord</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from the glory of His power.</a:t>
            </a: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Matthew 7:21-23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Not everyone</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who says to Me, 'Lord, Lord,'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will enter the kingdom of heaven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 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 does the will of My Father who is in heaven </a:t>
            </a:r>
            <a:r>
              <a:rPr lang="en-US" sz="24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will enter</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then I will declare to them, 'I never knew you</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DEPART FROM</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YOU WHO PRACTICE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LAWLESSNESS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Spiritual Death – Separation of the Spirit from God</a:t>
            </a:r>
          </a:p>
        </p:txBody>
      </p:sp>
    </p:spTree>
    <p:extLst>
      <p:ext uri="{BB962C8B-B14F-4D97-AF65-F5344CB8AC3E}">
        <p14:creationId xmlns:p14="http://schemas.microsoft.com/office/powerpoint/2010/main" val="42048790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2862322"/>
          </a:xfrm>
          <a:prstGeom prst="rect">
            <a:avLst/>
          </a:prstGeom>
          <a:noFill/>
        </p:spPr>
        <p:txBody>
          <a:bodyPr wrap="square" rtlCol="0">
            <a:spAutoFit/>
          </a:bodyPr>
          <a:lstStyle/>
          <a:p>
            <a:pPr marL="0" marR="0">
              <a:spcBef>
                <a:spcPts val="0"/>
              </a:spcBef>
              <a:spcAft>
                <a:spcPts val="0"/>
              </a:spcAft>
            </a:pPr>
            <a:r>
              <a:rPr lang="en-US" sz="3200" b="1" u="sng" dirty="0">
                <a:effectLst/>
                <a:latin typeface="Times New Roman" panose="02020603050405020304" pitchFamily="18" charset="0"/>
                <a:ea typeface="Times New Roman" panose="02020603050405020304" pitchFamily="18" charset="0"/>
                <a:cs typeface="Times New Roman" panose="02020603050405020304" pitchFamily="18" charset="0"/>
              </a:rPr>
              <a:t>Separation of spirit from God is Spiritual Death</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Ezekiel 18:4 …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The soul who </a:t>
            </a:r>
            <a:r>
              <a:rPr lang="en-US" sz="32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sins will die</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Romans 6:23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For the wages of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sin is death</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but the free gift of God is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eternal life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in Christ Jesus our Lord.</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Spiritual Death – Separation of the Spirit from God</a:t>
            </a:r>
          </a:p>
        </p:txBody>
      </p:sp>
    </p:spTree>
    <p:extLst>
      <p:ext uri="{BB962C8B-B14F-4D97-AF65-F5344CB8AC3E}">
        <p14:creationId xmlns:p14="http://schemas.microsoft.com/office/powerpoint/2010/main" val="7367353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08981"/>
          </a:xfrm>
          <a:prstGeom prst="rect">
            <a:avLst/>
          </a:prstGeom>
          <a:noFill/>
        </p:spPr>
        <p:txBody>
          <a:bodyPr wrap="square" rtlCol="0">
            <a:spAutoFit/>
          </a:bodyPr>
          <a:lstStyle/>
          <a:p>
            <a:pPr marL="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Union of the spirit with God is Spiritual Life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Question:  </a:t>
            </a:r>
          </a:p>
          <a:p>
            <a:pPr marL="342900" marR="0" indent="-342900">
              <a:spcBef>
                <a:spcPts val="0"/>
              </a:spcBef>
              <a:spcAft>
                <a:spcPts val="0"/>
              </a:spcAft>
              <a:buFont typeface="Arial" panose="020B0604020202020204" pitchFamily="34" charset="0"/>
              <a:buChar char="•"/>
            </a:pPr>
            <a:r>
              <a:rPr lang="en-US" sz="2000" b="1" dirty="0">
                <a:latin typeface="Times New Roman" panose="02020603050405020304" pitchFamily="18" charset="0"/>
                <a:ea typeface="Calibri" panose="020F0502020204030204" pitchFamily="34" charset="0"/>
                <a:cs typeface="Times New Roman" panose="02020603050405020304" pitchFamily="18" charset="0"/>
              </a:rPr>
              <a:t>If our sins separate us from God</a:t>
            </a:r>
          </a:p>
          <a:p>
            <a:pPr marL="342900" marR="0" indent="-342900">
              <a:spcBef>
                <a:spcPts val="0"/>
              </a:spcBef>
              <a:spcAft>
                <a:spcPts val="0"/>
              </a:spcAft>
              <a:buFont typeface="Arial" panose="020B0604020202020204" pitchFamily="34" charset="0"/>
              <a:buChar char="•"/>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If our separation from God is spi</a:t>
            </a:r>
            <a:r>
              <a:rPr lang="en-US" sz="2000" b="1" dirty="0">
                <a:latin typeface="Times New Roman" panose="02020603050405020304" pitchFamily="18" charset="0"/>
                <a:ea typeface="Calibri" panose="020F0502020204030204" pitchFamily="34" charset="0"/>
                <a:cs typeface="Times New Roman" panose="02020603050405020304" pitchFamily="18" charset="0"/>
              </a:rPr>
              <a:t>ritual death</a:t>
            </a:r>
          </a:p>
          <a:p>
            <a:pPr marL="342900" marR="0" indent="-342900">
              <a:spcBef>
                <a:spcPts val="0"/>
              </a:spcBef>
              <a:spcAft>
                <a:spcPts val="0"/>
              </a:spcAft>
              <a:buFont typeface="Arial" panose="020B0604020202020204" pitchFamily="34" charset="0"/>
              <a:buChar char="•"/>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How can </a:t>
            </a:r>
            <a:r>
              <a:rPr lang="en-US" sz="2000" b="1" dirty="0">
                <a:latin typeface="Times New Roman" panose="02020603050405020304" pitchFamily="18" charset="0"/>
                <a:ea typeface="Calibri" panose="020F0502020204030204" pitchFamily="34" charset="0"/>
                <a:cs typeface="Times New Roman" panose="02020603050405020304" pitchFamily="18" charset="0"/>
              </a:rPr>
              <a:t>we obtain spiritual (eternal) life?</a:t>
            </a:r>
          </a:p>
          <a:p>
            <a:pPr marR="0">
              <a:spcBef>
                <a:spcPts val="0"/>
              </a:spcBef>
              <a:spcAft>
                <a:spcPts val="0"/>
              </a:spcAft>
            </a:pP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Revelation 22:14-15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Blessed are those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 wash their robes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so that they may have the right to the tree of life,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and may enter by the gates into the city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Outside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are the dogs and the sorcerers and the immoral persons and the murderers and the idolaters, and everyone who loves and practices lying.</a:t>
            </a: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latin typeface="Times New Roman" panose="02020603050405020304" pitchFamily="18" charset="0"/>
                <a:cs typeface="Times New Roman" panose="02020603050405020304" pitchFamily="18" charset="0"/>
              </a:rPr>
              <a:t>Revelation 1:5 </a:t>
            </a:r>
            <a:r>
              <a:rPr lang="en-US" sz="2000" dirty="0">
                <a:latin typeface="Times New Roman" panose="02020603050405020304" pitchFamily="18" charset="0"/>
                <a:cs typeface="Times New Roman" panose="02020603050405020304" pitchFamily="18" charset="0"/>
              </a:rPr>
              <a:t> and from </a:t>
            </a:r>
            <a:r>
              <a:rPr lang="en-US" sz="2000" b="1" u="sng" dirty="0">
                <a:latin typeface="Times New Roman" panose="02020603050405020304" pitchFamily="18" charset="0"/>
                <a:cs typeface="Times New Roman" panose="02020603050405020304" pitchFamily="18" charset="0"/>
              </a:rPr>
              <a:t>Jesus Christ</a:t>
            </a:r>
            <a:r>
              <a:rPr lang="en-US" sz="2000" dirty="0">
                <a:latin typeface="Times New Roman" panose="02020603050405020304" pitchFamily="18" charset="0"/>
                <a:cs typeface="Times New Roman" panose="02020603050405020304" pitchFamily="18" charset="0"/>
              </a:rPr>
              <a:t>, …To Him who loves us and </a:t>
            </a:r>
            <a:r>
              <a:rPr lang="en-US" sz="2000" b="1" u="sng" dirty="0">
                <a:highlight>
                  <a:srgbClr val="FFFF00"/>
                </a:highlight>
                <a:latin typeface="Times New Roman" panose="02020603050405020304" pitchFamily="18" charset="0"/>
                <a:cs typeface="Times New Roman" panose="02020603050405020304" pitchFamily="18" charset="0"/>
              </a:rPr>
              <a:t>cleansed us from our sins by His blood</a:t>
            </a:r>
          </a:p>
          <a:p>
            <a:pPr marL="0" marR="0">
              <a:spcBef>
                <a:spcPts val="0"/>
              </a:spcBef>
              <a:spcAft>
                <a:spcPts val="0"/>
              </a:spcAft>
            </a:pPr>
            <a:endPar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Revelation 7:14 </a:t>
            </a:r>
            <a:r>
              <a:rPr lang="en-US" sz="2000" dirty="0">
                <a:latin typeface="Times New Roman" panose="02020603050405020304" pitchFamily="18" charset="0"/>
                <a:cs typeface="Times New Roman" panose="02020603050405020304" pitchFamily="18" charset="0"/>
              </a:rPr>
              <a:t>(referring to those clothed in white robes) …"These are the ones who come out of the great tribulation, and they have </a:t>
            </a:r>
            <a:r>
              <a:rPr lang="en-US" sz="2000" b="1" u="sng" dirty="0">
                <a:highlight>
                  <a:srgbClr val="FFFF00"/>
                </a:highlight>
                <a:latin typeface="Times New Roman" panose="02020603050405020304" pitchFamily="18" charset="0"/>
                <a:cs typeface="Times New Roman" panose="02020603050405020304" pitchFamily="18" charset="0"/>
              </a:rPr>
              <a:t>washed their robes and made them white in the blood of the Lamb</a:t>
            </a:r>
            <a:r>
              <a:rPr lang="en-US" sz="2000" dirty="0">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Union of the Spirit to God is Life</a:t>
            </a:r>
          </a:p>
        </p:txBody>
      </p:sp>
    </p:spTree>
    <p:extLst>
      <p:ext uri="{BB962C8B-B14F-4D97-AF65-F5344CB8AC3E}">
        <p14:creationId xmlns:p14="http://schemas.microsoft.com/office/powerpoint/2010/main" val="30186027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893647"/>
          </a:xfrm>
          <a:prstGeom prst="rect">
            <a:avLst/>
          </a:prstGeom>
          <a:noFill/>
        </p:spPr>
        <p:txBody>
          <a:bodyPr wrap="square" rtlCol="0">
            <a:spAutoFit/>
          </a:bodyPr>
          <a:lstStyle/>
          <a:p>
            <a:pPr marL="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Union of the spirit with God is Spiritual Life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If our </a:t>
            </a:r>
            <a:r>
              <a:rPr lang="en-US" sz="24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sins separate</a:t>
            </a:r>
            <a:r>
              <a:rPr lang="en-US" sz="2400" dirty="0">
                <a:latin typeface="Times New Roman" panose="02020603050405020304" pitchFamily="18" charset="0"/>
                <a:ea typeface="Calibri" panose="020F0502020204030204" pitchFamily="34" charset="0"/>
                <a:cs typeface="Times New Roman" panose="02020603050405020304" pitchFamily="18" charset="0"/>
              </a:rPr>
              <a:t> us from God</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If our separation from God 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a:t>
            </a:r>
            <a:r>
              <a:rPr lang="en-US" sz="24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ritual death</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It follows that if our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sins are washed away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(i.e., we are sanctified)</a:t>
            </a:r>
          </a:p>
          <a:p>
            <a:pPr marL="800100" lvl="1"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hen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sin that separates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us from God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no longer exists</a:t>
            </a:r>
          </a:p>
          <a:p>
            <a:pPr marL="800100" lvl="1"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Since sin’s separation no longer exists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we have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union with God</a:t>
            </a:r>
          </a:p>
          <a:p>
            <a:pPr marL="800100" lvl="1"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If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separation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from God means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death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then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union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with God means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eternal life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Thus, throughout the gospel message, there are three key salvation concepts to keep in mind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Salvation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from Sin’s Penalty of Death -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Mercy</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Sanctification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or cleansing away of our sins -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Grace</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Union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with God resulting in Eternal Life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Union of the Spirit to God is Life</a:t>
            </a:r>
          </a:p>
        </p:txBody>
      </p:sp>
    </p:spTree>
    <p:extLst>
      <p:ext uri="{BB962C8B-B14F-4D97-AF65-F5344CB8AC3E}">
        <p14:creationId xmlns:p14="http://schemas.microsoft.com/office/powerpoint/2010/main" val="1266916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Thus, in the beginning, the world was heaven on earth; a paradise in which man was completely safe and protected and lived in the presence of God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Son of God – Adam </a:t>
            </a:r>
          </a:p>
          <a:p>
            <a:pPr marL="800100" lvl="1" indent="-342900">
              <a:buFont typeface="Symbol" panose="05050102010706020507" pitchFamily="18" charset="2"/>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Adam is the Son of God – Luke 3:38 (no father nor mother)</a:t>
            </a:r>
          </a:p>
          <a:p>
            <a:pPr marL="800100" lvl="1" indent="-342900">
              <a:buFont typeface="Symbol" panose="05050102010706020507" pitchFamily="18" charset="2"/>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Given full dominion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Genesis 1:28</a:t>
            </a:r>
          </a:p>
          <a:p>
            <a:pPr marL="800100" lvl="1" indent="-342900">
              <a:buFont typeface="Symbol" panose="05050102010706020507" pitchFamily="18" charset="2"/>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In the Flesh (only the sons of God dwell in the flesh)</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All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creation in the world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word as it existed then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The World – physical kingdom</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Kingdom: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God’ sons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Freedom, Peace, Protection and Rest</a:t>
            </a:r>
          </a:p>
          <a:p>
            <a:pPr marL="514350" marR="0" lvl="0" indent="-514350">
              <a:spcBef>
                <a:spcPts val="0"/>
              </a:spcBef>
              <a:spcAft>
                <a:spcPts val="0"/>
              </a:spcAft>
              <a:buFont typeface="+mj-lt"/>
              <a:buAutoNum type="arabicPeriod"/>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 </a:t>
            </a:r>
            <a:r>
              <a:rPr lang="en-US" sz="2800" dirty="0">
                <a:latin typeface="Times New Roman" panose="02020603050405020304" pitchFamily="18" charset="0"/>
                <a:ea typeface="Calibri" panose="020F0502020204030204" pitchFamily="34" charset="0"/>
                <a:cs typeface="Times New Roman" panose="02020603050405020304" pitchFamily="18" charset="0"/>
              </a:rPr>
              <a:t>Union – God dwelt with man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0724698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154984"/>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Greek word for “in” is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en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which is </a:t>
            </a:r>
            <a:r>
              <a:rPr lang="en-US" sz="24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a primary preposition </a:t>
            </a:r>
            <a:r>
              <a:rPr lang="en-US" sz="2400" b="1" u="sng"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denoting (fixed) position </a:t>
            </a:r>
            <a:r>
              <a:rPr lang="en-US" sz="24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(in place, time or state), i.e., it denotes location.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Eternal life is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1 John 5:11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Grace is granted to those who are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2 Timothy 1:8-9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Free gift of God is eternal life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Christ Jesus our Lord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Romans 6:23</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We have redemption – the forgiveness of sins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Jesus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Colossians 1:13-14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use of the preposition “in” is literal.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chooses the “in Christ” for salvation, eternal life, and adoption as sons.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We see this further stated in Ephesians chapter 1 which is called the “in Christ” chapter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Look for the “In Christ” Verses</a:t>
            </a:r>
          </a:p>
        </p:txBody>
      </p:sp>
    </p:spTree>
    <p:extLst>
      <p:ext uri="{BB962C8B-B14F-4D97-AF65-F5344CB8AC3E}">
        <p14:creationId xmlns:p14="http://schemas.microsoft.com/office/powerpoint/2010/main" val="33250601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08981"/>
          </a:xfrm>
          <a:prstGeom prst="rect">
            <a:avLst/>
          </a:prstGeom>
          <a:noFill/>
        </p:spPr>
        <p:txBody>
          <a:bodyPr wrap="square" rtlCol="0">
            <a:spAutoFit/>
          </a:bodyPr>
          <a:lstStyle/>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Ephesians 1:1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To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saints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who are …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Christ Jesus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1:3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Blessed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be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 God ….who has blessed us with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every spiritual blessing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in the heavenly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places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Christ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1:4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just as He chose us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before the foundation of the world…</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1:6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to the praise of the glory of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His grace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which He freely bestowed on us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the Beloved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we have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redemption through His blood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 forgiveness of our trespasses, according to the riches of His grace</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1:10-11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11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also we have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obtained an inheritance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having been predestined according to His purpose who works all things after the counsel of His will,</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1:13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you …were sealed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with the Holy Spirit of promise,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Look for the “In Christ” Verses</a:t>
            </a:r>
          </a:p>
        </p:txBody>
      </p:sp>
    </p:spTree>
    <p:extLst>
      <p:ext uri="{BB962C8B-B14F-4D97-AF65-F5344CB8AC3E}">
        <p14:creationId xmlns:p14="http://schemas.microsoft.com/office/powerpoint/2010/main" val="29014758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93866"/>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Up to this point, we have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focused upon eternal life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sanctification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(cleansing of our sins) which allows us to be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joined to Christ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which in turn gives us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union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with God and the Holy Spirit, i.e., the entire God head – the Trinity.</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But needless to say, the innocent one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shedding their blood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to cleanse us of our sins are likewise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put to death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This sacrificial death is also an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essential element to our salvation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To understand this point, we need to understand what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mercy and grace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are.</a:t>
            </a:r>
          </a:p>
          <a:p>
            <a:pPr marL="457200" marR="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Closely related and often used interchangeably</a:t>
            </a:r>
          </a:p>
          <a:p>
            <a:pPr marL="457200" marR="0" indent="-4572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But they represent to distinct aspects to our salvation</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Union of the Spirit to God is Life</a:t>
            </a:r>
          </a:p>
        </p:txBody>
      </p:sp>
    </p:spTree>
    <p:extLst>
      <p:ext uri="{BB962C8B-B14F-4D97-AF65-F5344CB8AC3E}">
        <p14:creationId xmlns:p14="http://schemas.microsoft.com/office/powerpoint/2010/main" val="1645503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339650"/>
          </a:xfrm>
          <a:prstGeom prst="rect">
            <a:avLst/>
          </a:prstGeom>
          <a:noFill/>
        </p:spPr>
        <p:txBody>
          <a:bodyPr wrap="square" rtlCol="0">
            <a:spAutoFit/>
          </a:bodyPr>
          <a:lstStyle/>
          <a:p>
            <a:pPr marL="228600" marR="0">
              <a:spcBef>
                <a:spcPts val="0"/>
              </a:spcBef>
              <a:spcAft>
                <a:spcPts val="0"/>
              </a:spcAft>
            </a:pPr>
            <a:r>
              <a:rPr lang="en-US" sz="2800" b="1" u="sng" dirty="0">
                <a:effectLst/>
                <a:latin typeface="Times New Roman" panose="02020603050405020304" pitchFamily="18" charset="0"/>
                <a:ea typeface="Times New Roman" panose="02020603050405020304" pitchFamily="18" charset="0"/>
              </a:rPr>
              <a:t>Grace</a:t>
            </a:r>
            <a:r>
              <a:rPr lang="en-US" sz="2800" b="1" dirty="0">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Times New Roman" panose="02020603050405020304" pitchFamily="18" charset="0"/>
              </a:rPr>
              <a:t>Greek Word: </a:t>
            </a:r>
            <a:r>
              <a:rPr lang="en-US" sz="2800" b="1" i="1" dirty="0">
                <a:effectLst/>
                <a:latin typeface="Times New Roman" panose="02020603050405020304" pitchFamily="18" charset="0"/>
                <a:ea typeface="Times New Roman" panose="02020603050405020304" pitchFamily="18" charset="0"/>
              </a:rPr>
              <a:t>charis</a:t>
            </a:r>
            <a:r>
              <a:rPr lang="en-US" sz="2800" dirty="0">
                <a:effectLst/>
                <a:latin typeface="Times New Roman" panose="02020603050405020304" pitchFamily="18" charset="0"/>
                <a:ea typeface="Times New Roman" panose="02020603050405020304" pitchFamily="18" charset="0"/>
              </a:rPr>
              <a:t> </a:t>
            </a:r>
            <a:br>
              <a:rPr lang="en-US" sz="2800" dirty="0">
                <a:effectLst/>
                <a:latin typeface="Times New Roman" panose="02020603050405020304" pitchFamily="18" charset="0"/>
                <a:ea typeface="Times New Roman" panose="02020603050405020304" pitchFamily="18" charset="0"/>
              </a:rPr>
            </a:br>
            <a:r>
              <a:rPr lang="en-US" sz="2800" b="1" dirty="0">
                <a:effectLst/>
                <a:latin typeface="Times New Roman" panose="02020603050405020304" pitchFamily="18" charset="0"/>
                <a:ea typeface="Times New Roman" panose="02020603050405020304" pitchFamily="18" charset="0"/>
              </a:rPr>
              <a:t>Definition: </a:t>
            </a:r>
            <a:r>
              <a:rPr lang="en-US" sz="2800" i="1" dirty="0">
                <a:effectLst/>
                <a:latin typeface="Times New Roman" panose="02020603050405020304" pitchFamily="18" charset="0"/>
                <a:ea typeface="Times New Roman" panose="02020603050405020304" pitchFamily="18" charset="0"/>
              </a:rPr>
              <a:t>favor, kindness, gift, blessing, thankfulness</a:t>
            </a:r>
            <a:endParaRPr lang="en-US" sz="28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God’s gift of Eternal life is giving us the life we do not deserve.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A favor, kindness, gift and so forth are </a:t>
            </a:r>
            <a:r>
              <a:rPr lang="en-US" sz="2800" b="1" u="sng"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never earned</a:t>
            </a: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  They are freely given.  God gives us the </a:t>
            </a:r>
            <a:r>
              <a:rPr lang="en-US" sz="2800" b="1" u="sng"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eternal life </a:t>
            </a: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we do not deserve.  He gives us eternal life as a </a:t>
            </a:r>
            <a:r>
              <a:rPr lang="en-US" sz="2800" b="1"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free gift</a:t>
            </a: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 i.e., not earned.</a:t>
            </a:r>
            <a:r>
              <a:rPr lang="en-US" sz="2400" dirty="0">
                <a:solidFill>
                  <a:srgbClr val="202124"/>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342900" marR="0" indent="-342900">
              <a:spcBef>
                <a:spcPts val="0"/>
              </a:spcBef>
              <a:spcAft>
                <a:spcPts val="0"/>
              </a:spcAft>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19512512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370975"/>
          </a:xfrm>
          <a:prstGeom prst="rect">
            <a:avLst/>
          </a:prstGeom>
          <a:noFill/>
        </p:spPr>
        <p:txBody>
          <a:bodyPr wrap="square" rtlCol="0">
            <a:spAutoFit/>
          </a:bodyPr>
          <a:lstStyle/>
          <a:p>
            <a:pPr marR="0">
              <a:spcBef>
                <a:spcPts val="0"/>
              </a:spcBef>
              <a:spcAft>
                <a:spcPts val="0"/>
              </a:spcAft>
            </a:pPr>
            <a:r>
              <a:rPr lang="en-US" sz="2400" b="1" dirty="0">
                <a:latin typeface="Times New Roman" panose="02020603050405020304" pitchFamily="18" charset="0"/>
                <a:cs typeface="Times New Roman" panose="02020603050405020304" pitchFamily="18" charset="0"/>
              </a:rPr>
              <a:t>Romans 6:23 </a:t>
            </a:r>
            <a:r>
              <a:rPr lang="en-US" sz="2400" dirty="0">
                <a:latin typeface="Times New Roman" panose="02020603050405020304" pitchFamily="18" charset="0"/>
                <a:cs typeface="Times New Roman" panose="02020603050405020304" pitchFamily="18" charset="0"/>
              </a:rPr>
              <a:t>For the wages of sin is death, but the </a:t>
            </a:r>
            <a:r>
              <a:rPr lang="en-US" sz="2400" b="1" u="sng" dirty="0">
                <a:highlight>
                  <a:srgbClr val="FFFF00"/>
                </a:highlight>
                <a:latin typeface="Times New Roman" panose="02020603050405020304" pitchFamily="18" charset="0"/>
                <a:cs typeface="Times New Roman" panose="02020603050405020304" pitchFamily="18" charset="0"/>
              </a:rPr>
              <a:t>gift of God is eternal life </a:t>
            </a:r>
            <a:r>
              <a:rPr lang="en-US" sz="2400" dirty="0">
                <a:latin typeface="Times New Roman" panose="02020603050405020304" pitchFamily="18" charset="0"/>
                <a:cs typeface="Times New Roman" panose="02020603050405020304" pitchFamily="18" charset="0"/>
              </a:rPr>
              <a:t>in Christ Jesus our Lord. </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a:p>
            <a:pPr marR="0">
              <a:spcBef>
                <a:spcPts val="0"/>
              </a:spcBef>
              <a:spcAft>
                <a:spcPts val="0"/>
              </a:spcAft>
            </a:pPr>
            <a:r>
              <a:rPr lang="en-US" sz="2400" b="1" dirty="0">
                <a:latin typeface="Times New Roman" panose="02020603050405020304" pitchFamily="18" charset="0"/>
                <a:cs typeface="Times New Roman" panose="02020603050405020304" pitchFamily="18" charset="0"/>
              </a:rPr>
              <a:t>Ephesians 2:8 </a:t>
            </a:r>
            <a:r>
              <a:rPr lang="en-US" sz="2400" dirty="0">
                <a:latin typeface="Times New Roman" panose="02020603050405020304" pitchFamily="18" charset="0"/>
                <a:cs typeface="Times New Roman" panose="02020603050405020304" pitchFamily="18" charset="0"/>
              </a:rPr>
              <a:t>For by </a:t>
            </a:r>
            <a:r>
              <a:rPr lang="en-US" sz="2400" b="1" u="sng" dirty="0">
                <a:highlight>
                  <a:srgbClr val="FFFF00"/>
                </a:highlight>
                <a:latin typeface="Times New Roman" panose="02020603050405020304" pitchFamily="18" charset="0"/>
                <a:cs typeface="Times New Roman" panose="02020603050405020304" pitchFamily="18" charset="0"/>
              </a:rPr>
              <a:t>grace</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you have been saved through faith; and that not of yourselves, </a:t>
            </a:r>
            <a:r>
              <a:rPr lang="en-US" sz="2400" i="1" dirty="0">
                <a:latin typeface="Times New Roman" panose="02020603050405020304" pitchFamily="18" charset="0"/>
                <a:cs typeface="Times New Roman" panose="02020603050405020304" pitchFamily="18" charset="0"/>
              </a:rPr>
              <a:t>it is</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gift of God</a:t>
            </a:r>
            <a:r>
              <a:rPr lang="en-US" sz="2400" dirty="0">
                <a:latin typeface="Times New Roman" panose="02020603050405020304" pitchFamily="18" charset="0"/>
                <a:cs typeface="Times New Roman" panose="02020603050405020304" pitchFamily="18" charset="0"/>
              </a:rPr>
              <a:t>; </a:t>
            </a:r>
          </a:p>
          <a:p>
            <a:pPr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R="0">
              <a:spcBef>
                <a:spcPts val="0"/>
              </a:spcBef>
              <a:spcAft>
                <a:spcPts val="0"/>
              </a:spcAft>
            </a:pPr>
            <a:r>
              <a:rPr lang="en-US" sz="2400" b="1" dirty="0">
                <a:latin typeface="Times New Roman" panose="02020603050405020304" pitchFamily="18" charset="0"/>
                <a:cs typeface="Times New Roman" panose="02020603050405020304" pitchFamily="18" charset="0"/>
              </a:rPr>
              <a:t>2 Timothy 1:9 (God) </a:t>
            </a:r>
            <a:r>
              <a:rPr lang="en-US" sz="2400" dirty="0">
                <a:latin typeface="Times New Roman" panose="02020603050405020304" pitchFamily="18" charset="0"/>
                <a:cs typeface="Times New Roman" panose="02020603050405020304" pitchFamily="18" charset="0"/>
              </a:rPr>
              <a:t>who has saved us and called us to a holy life--not because of anything we have done but because of his own purpose and grace. </a:t>
            </a:r>
            <a:r>
              <a:rPr lang="en-US" sz="2400" b="1" u="sng" dirty="0">
                <a:highlight>
                  <a:srgbClr val="FFFF00"/>
                </a:highlight>
                <a:latin typeface="Times New Roman" panose="02020603050405020304" pitchFamily="18" charset="0"/>
                <a:cs typeface="Times New Roman" panose="02020603050405020304" pitchFamily="18" charset="0"/>
              </a:rPr>
              <a:t>This grace was given us </a:t>
            </a:r>
            <a:r>
              <a:rPr lang="en-US" sz="2400" dirty="0">
                <a:latin typeface="Times New Roman" panose="02020603050405020304" pitchFamily="18" charset="0"/>
                <a:cs typeface="Times New Roman" panose="02020603050405020304" pitchFamily="18" charset="0"/>
              </a:rPr>
              <a:t>in Christ Jesus </a:t>
            </a:r>
            <a:r>
              <a:rPr lang="en-US" sz="2400" b="1" u="sng" dirty="0">
                <a:highlight>
                  <a:srgbClr val="FFFF00"/>
                </a:highlight>
                <a:latin typeface="Times New Roman" panose="02020603050405020304" pitchFamily="18" charset="0"/>
                <a:cs typeface="Times New Roman" panose="02020603050405020304" pitchFamily="18" charset="0"/>
              </a:rPr>
              <a:t>before the beginning of time</a:t>
            </a:r>
            <a:r>
              <a:rPr lang="en-US" sz="2400" dirty="0">
                <a:highlight>
                  <a:srgbClr val="FFFF00"/>
                </a:highlight>
                <a:latin typeface="Times New Roman" panose="02020603050405020304" pitchFamily="18" charset="0"/>
                <a:cs typeface="Times New Roman" panose="02020603050405020304" pitchFamily="18" charset="0"/>
              </a:rPr>
              <a:t>, </a:t>
            </a:r>
          </a:p>
          <a:p>
            <a:pPr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R="0">
              <a:spcBef>
                <a:spcPts val="0"/>
              </a:spcBef>
              <a:spcAft>
                <a:spcPts val="0"/>
              </a:spcAft>
            </a:pPr>
            <a:r>
              <a:rPr lang="en-US" sz="2400" b="1" dirty="0">
                <a:latin typeface="Times New Roman" panose="02020603050405020304" pitchFamily="18" charset="0"/>
                <a:cs typeface="Times New Roman" panose="02020603050405020304" pitchFamily="18" charset="0"/>
              </a:rPr>
              <a:t>Titus 1:2 … </a:t>
            </a:r>
            <a:r>
              <a:rPr lang="en-US" sz="2400" b="1" u="sng" dirty="0">
                <a:highlight>
                  <a:srgbClr val="FFFF00"/>
                </a:highlight>
                <a:latin typeface="Times New Roman" panose="02020603050405020304" pitchFamily="18" charset="0"/>
                <a:cs typeface="Times New Roman" panose="02020603050405020304" pitchFamily="18" charset="0"/>
              </a:rPr>
              <a:t>eternal life</a:t>
            </a:r>
            <a:r>
              <a:rPr lang="en-US" sz="2400" dirty="0">
                <a:latin typeface="Times New Roman" panose="02020603050405020304" pitchFamily="18" charset="0"/>
                <a:cs typeface="Times New Roman" panose="02020603050405020304" pitchFamily="18" charset="0"/>
              </a:rPr>
              <a:t>, which God, who does not lie, </a:t>
            </a:r>
            <a:r>
              <a:rPr lang="en-US" sz="2400" b="1" u="sng" dirty="0">
                <a:highlight>
                  <a:srgbClr val="FFFF00"/>
                </a:highlight>
                <a:latin typeface="Times New Roman" panose="02020603050405020304" pitchFamily="18" charset="0"/>
                <a:cs typeface="Times New Roman" panose="02020603050405020304" pitchFamily="18" charset="0"/>
              </a:rPr>
              <a:t>promised before the beginning of time</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br>
              <a:rPr lang="en-US" sz="2400" dirty="0"/>
            </a:br>
            <a:endParaRPr lang="en-US" sz="2400" dirty="0"/>
          </a:p>
          <a:p>
            <a:pPr marR="0">
              <a:spcBef>
                <a:spcPts val="0"/>
              </a:spcBef>
              <a:spcAft>
                <a:spcPts val="0"/>
              </a:spcAft>
            </a:pPr>
            <a:endParaRPr lang="en-US" sz="2400" dirty="0"/>
          </a:p>
          <a:p>
            <a:pPr marR="0">
              <a:spcBef>
                <a:spcPts val="0"/>
              </a:spcBef>
              <a:spcAft>
                <a:spcPts val="0"/>
              </a:spcAft>
            </a:pPr>
            <a:br>
              <a:rPr lang="en-US" sz="2400" dirty="0"/>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23996166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524315"/>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Mercy</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eleeô</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have pity or</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mercy on, to show mercy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Root Greek Word: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eleos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meaning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mercy, pity, compassion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p>
            <a:pPr marL="228600" marR="0">
              <a:spcBef>
                <a:spcPts val="0"/>
              </a:spcBef>
              <a:spcAft>
                <a:spcPts val="0"/>
              </a:spcAft>
            </a:pPr>
            <a:r>
              <a:rPr lang="en-US" sz="2400" dirty="0">
                <a:solidFill>
                  <a:srgbClr val="202124"/>
                </a:solidFill>
                <a:effectLst/>
                <a:latin typeface="Times New Roman" panose="02020603050405020304" pitchFamily="18" charset="0"/>
                <a:ea typeface="Times New Roman" panose="02020603050405020304" pitchFamily="18" charset="0"/>
              </a:rPr>
              <a:t>God’s mercy saves us from the death we deserve.</a:t>
            </a:r>
            <a:endParaRPr lang="en-US" sz="24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400" dirty="0">
                <a:solidFill>
                  <a:srgbClr val="202124"/>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400" dirty="0">
                <a:solidFill>
                  <a:srgbClr val="202124"/>
                </a:solidFill>
                <a:effectLst/>
                <a:latin typeface="Times New Roman" panose="02020603050405020304" pitchFamily="18" charset="0"/>
                <a:ea typeface="Times New Roman" panose="02020603050405020304" pitchFamily="18" charset="0"/>
              </a:rPr>
              <a:t>Mercy (loving kindness in Old Testament) is the showing of compassion or forgiveness toward someone whom it is within one's power to punish. </a:t>
            </a:r>
          </a:p>
          <a:p>
            <a:pPr marL="228600" marR="0">
              <a:spcBef>
                <a:spcPts val="0"/>
              </a:spcBef>
              <a:spcAft>
                <a:spcPts val="0"/>
              </a:spcAft>
            </a:pPr>
            <a:endParaRPr lang="en-US" sz="2400" dirty="0">
              <a:solidFill>
                <a:srgbClr val="202124"/>
              </a:solidFill>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400" dirty="0">
                <a:solidFill>
                  <a:srgbClr val="202124"/>
                </a:solidFill>
                <a:effectLst/>
                <a:latin typeface="Times New Roman" panose="02020603050405020304" pitchFamily="18" charset="0"/>
                <a:ea typeface="Times New Roman" panose="02020603050405020304" pitchFamily="18" charset="0"/>
              </a:rPr>
              <a:t>Mercy is the exercise of compassion to not punish someone who deserves the punishment. </a:t>
            </a:r>
            <a:endParaRPr lang="en-US" sz="2400" dirty="0">
              <a:effectLst/>
              <a:latin typeface="Times New Roman" panose="02020603050405020304" pitchFamily="18" charset="0"/>
              <a:ea typeface="Times New Roman" panose="02020603050405020304" pitchFamily="18" charset="0"/>
            </a:endParaRPr>
          </a:p>
          <a:p>
            <a:pPr marL="342900" marR="0" indent="-342900">
              <a:spcBef>
                <a:spcPts val="0"/>
              </a:spcBef>
              <a:spcAft>
                <a:spcPts val="0"/>
              </a:spcAft>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59587756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70537"/>
          </a:xfrm>
          <a:prstGeom prst="rect">
            <a:avLst/>
          </a:prstGeom>
          <a:noFill/>
        </p:spPr>
        <p:txBody>
          <a:bodyPr wrap="square" rtlCol="0">
            <a:spAutoFit/>
          </a:bodyPr>
          <a:lstStyle/>
          <a:p>
            <a:pPr marL="228600" marR="0">
              <a:spcBef>
                <a:spcPts val="0"/>
              </a:spcBef>
              <a:spcAft>
                <a:spcPts val="0"/>
              </a:spcAft>
            </a:pPr>
            <a:r>
              <a:rPr lang="en-US" sz="2800" b="1" dirty="0">
                <a:solidFill>
                  <a:srgbClr val="202124"/>
                </a:solidFill>
                <a:effectLst/>
                <a:latin typeface="Times New Roman" panose="02020603050405020304" pitchFamily="18" charset="0"/>
                <a:ea typeface="Times New Roman" panose="02020603050405020304" pitchFamily="18" charset="0"/>
              </a:rPr>
              <a:t>God’s law is immutable.  </a:t>
            </a:r>
          </a:p>
          <a:p>
            <a:pPr marL="228600" marR="0">
              <a:spcBef>
                <a:spcPts val="0"/>
              </a:spcBef>
              <a:spcAft>
                <a:spcPts val="0"/>
              </a:spcAft>
            </a:pPr>
            <a:endParaRPr lang="en-US" sz="2800" b="1" dirty="0">
              <a:solidFill>
                <a:srgbClr val="202124"/>
              </a:solidFill>
              <a:latin typeface="Times New Roman" panose="02020603050405020304" pitchFamily="18" charset="0"/>
              <a:ea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God is a God of justice. Deut. 32:4;Isaiah 61:8; Colossians 3:25</a:t>
            </a: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The </a:t>
            </a:r>
            <a:r>
              <a:rPr lang="en-US" sz="2800" b="1" u="sng" dirty="0">
                <a:effectLst/>
                <a:highlight>
                  <a:srgbClr val="FFFF00"/>
                </a:highlight>
                <a:latin typeface="Times New Roman" panose="02020603050405020304" pitchFamily="18" charset="0"/>
                <a:ea typeface="Times New Roman" panose="02020603050405020304" pitchFamily="18" charset="0"/>
              </a:rPr>
              <a:t>punishment for sin is death</a:t>
            </a:r>
            <a:r>
              <a:rPr lang="en-US" sz="2800" dirty="0">
                <a:effectLst/>
                <a:latin typeface="Times New Roman" panose="02020603050405020304" pitchFamily="18" charset="0"/>
                <a:ea typeface="Times New Roman" panose="02020603050405020304" pitchFamily="18" charset="0"/>
              </a:rPr>
              <a:t>. Romans 6:23</a:t>
            </a: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Everyone who sins must die.  Genesis 2:17; Ezekiel 18:20</a:t>
            </a: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God cannot waive our penalty of death.</a:t>
            </a: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Our penalty of death had to be paid</a:t>
            </a:r>
            <a:endParaRPr lang="en-US" sz="2800" dirty="0">
              <a:effectLst/>
              <a:latin typeface="Times New Roman" panose="02020603050405020304" pitchFamily="18" charset="0"/>
              <a:ea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Therefore, because of God’s great love and mercy for us</a:t>
            </a:r>
          </a:p>
          <a:p>
            <a:pPr marL="1028700" lvl="1" indent="-3429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Jesus Christ died the death that was our due.</a:t>
            </a:r>
          </a:p>
          <a:p>
            <a:pPr marL="1028700" lvl="1" indent="-342900">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Jesus </a:t>
            </a:r>
            <a:r>
              <a:rPr lang="en-US" sz="2800" dirty="0">
                <a:effectLst/>
                <a:latin typeface="Times New Roman" panose="02020603050405020304" pitchFamily="18" charset="0"/>
                <a:ea typeface="Times New Roman" panose="02020603050405020304" pitchFamily="18" charset="0"/>
              </a:rPr>
              <a:t>paid our penalty of death and died in our stead. </a:t>
            </a:r>
          </a:p>
          <a:p>
            <a:pPr marL="342900" marR="0" indent="-342900">
              <a:spcBef>
                <a:spcPts val="0"/>
              </a:spcBef>
              <a:spcAft>
                <a:spcPts val="0"/>
              </a:spcAft>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265086789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816977"/>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Romans 5:8 </a:t>
            </a:r>
            <a:r>
              <a:rPr lang="en-US" sz="2400" dirty="0">
                <a:latin typeface="Times New Roman" panose="02020603050405020304" pitchFamily="18" charset="0"/>
                <a:cs typeface="Times New Roman" panose="02020603050405020304" pitchFamily="18" charset="0"/>
              </a:rPr>
              <a:t>But God demonstrates His own love toward us, in that while we were yet sinners, </a:t>
            </a:r>
            <a:r>
              <a:rPr lang="en-US" sz="2400" b="1" u="sng" dirty="0">
                <a:highlight>
                  <a:srgbClr val="FFFF00"/>
                </a:highlight>
                <a:latin typeface="Times New Roman" panose="02020603050405020304" pitchFamily="18" charset="0"/>
                <a:cs typeface="Times New Roman" panose="02020603050405020304" pitchFamily="18" charset="0"/>
              </a:rPr>
              <a:t>Christ died for us</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b="1" dirty="0"/>
              <a:t>1 Corinthians 15:3 </a:t>
            </a:r>
            <a:r>
              <a:rPr lang="en-US" sz="2400" dirty="0"/>
              <a:t>For I delivered to you as of first importance what I also received, that </a:t>
            </a:r>
            <a:r>
              <a:rPr lang="en-US" sz="2400" b="1" u="sng" dirty="0">
                <a:highlight>
                  <a:srgbClr val="FFFF00"/>
                </a:highlight>
                <a:latin typeface="Times New Roman" panose="02020603050405020304" pitchFamily="18" charset="0"/>
                <a:cs typeface="Times New Roman" panose="02020603050405020304" pitchFamily="18" charset="0"/>
              </a:rPr>
              <a:t>Christ died for </a:t>
            </a:r>
            <a:r>
              <a:rPr lang="en-US" sz="2400" dirty="0">
                <a:latin typeface="Times New Roman" panose="02020603050405020304" pitchFamily="18" charset="0"/>
                <a:cs typeface="Times New Roman" panose="02020603050405020304" pitchFamily="18" charset="0"/>
              </a:rPr>
              <a:t>(</a:t>
            </a:r>
            <a:r>
              <a:rPr lang="en-US" sz="2400" i="1" dirty="0">
                <a:latin typeface="Times New Roman" panose="02020603050405020304" pitchFamily="18" charset="0"/>
                <a:cs typeface="Times New Roman" panose="02020603050405020304" pitchFamily="18" charset="0"/>
              </a:rPr>
              <a:t>gar – </a:t>
            </a:r>
            <a:r>
              <a:rPr lang="en-US" sz="2400" dirty="0">
                <a:latin typeface="Times New Roman" panose="02020603050405020304" pitchFamily="18" charset="0"/>
                <a:cs typeface="Times New Roman" panose="02020603050405020304" pitchFamily="18" charset="0"/>
              </a:rPr>
              <a:t>because of) </a:t>
            </a:r>
            <a:r>
              <a:rPr lang="en-US" sz="2400" b="1" u="sng" dirty="0">
                <a:highlight>
                  <a:srgbClr val="FFFF00"/>
                </a:highlight>
                <a:latin typeface="Times New Roman" panose="02020603050405020304" pitchFamily="18" charset="0"/>
                <a:cs typeface="Times New Roman" panose="02020603050405020304" pitchFamily="18" charset="0"/>
              </a:rPr>
              <a:t>our sins according to the Scriptures</a:t>
            </a:r>
            <a:r>
              <a:rPr lang="en-US" sz="2400" dirty="0"/>
              <a:t>, </a:t>
            </a:r>
            <a:br>
              <a:rPr lang="en-US" sz="2400" dirty="0"/>
            </a:b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1 John 2:1-2 … </a:t>
            </a:r>
            <a:r>
              <a:rPr lang="en-US" sz="2400" dirty="0">
                <a:latin typeface="Times New Roman" panose="02020603050405020304" pitchFamily="18" charset="0"/>
                <a:cs typeface="Times New Roman" panose="02020603050405020304" pitchFamily="18" charset="0"/>
              </a:rPr>
              <a:t>Jesus Christ the righteous; </a:t>
            </a:r>
            <a:r>
              <a:rPr lang="en-US" sz="2400" baseline="30000" dirty="0">
                <a:latin typeface="Times New Roman" panose="02020603050405020304" pitchFamily="18" charset="0"/>
                <a:cs typeface="Times New Roman" panose="02020603050405020304" pitchFamily="18" charset="0"/>
              </a:rPr>
              <a:t>2 </a:t>
            </a:r>
            <a:r>
              <a:rPr lang="en-US" sz="2400" dirty="0">
                <a:latin typeface="Times New Roman" panose="02020603050405020304" pitchFamily="18" charset="0"/>
                <a:cs typeface="Times New Roman" panose="02020603050405020304" pitchFamily="18" charset="0"/>
              </a:rPr>
              <a:t> and He Himself is the </a:t>
            </a:r>
            <a:r>
              <a:rPr lang="en-US" sz="2400" b="1" u="sng" dirty="0">
                <a:highlight>
                  <a:srgbClr val="FFFF00"/>
                </a:highlight>
                <a:latin typeface="Times New Roman" panose="02020603050405020304" pitchFamily="18" charset="0"/>
                <a:cs typeface="Times New Roman" panose="02020603050405020304" pitchFamily="18" charset="0"/>
              </a:rPr>
              <a:t>propitiation for our sins</a:t>
            </a:r>
            <a:r>
              <a:rPr lang="en-US" sz="2400" dirty="0">
                <a:latin typeface="Times New Roman" panose="02020603050405020304" pitchFamily="18" charset="0"/>
                <a:cs typeface="Times New Roman" panose="02020603050405020304" pitchFamily="18" charset="0"/>
              </a:rPr>
              <a:t>; and not for ours only, but also for </a:t>
            </a:r>
            <a:r>
              <a:rPr lang="en-US" sz="2400" i="1" dirty="0">
                <a:latin typeface="Times New Roman" panose="02020603050405020304" pitchFamily="18" charset="0"/>
                <a:cs typeface="Times New Roman" panose="02020603050405020304" pitchFamily="18" charset="0"/>
              </a:rPr>
              <a:t>those of</a:t>
            </a:r>
            <a:r>
              <a:rPr lang="en-US" sz="2400" dirty="0">
                <a:latin typeface="Times New Roman" panose="02020603050405020304" pitchFamily="18" charset="0"/>
                <a:cs typeface="Times New Roman" panose="02020603050405020304" pitchFamily="18" charset="0"/>
              </a:rPr>
              <a:t> the whole world. </a:t>
            </a:r>
          </a:p>
          <a:p>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Hebrews 2:17 </a:t>
            </a:r>
            <a:r>
              <a:rPr lang="en-US" sz="2400" dirty="0">
                <a:latin typeface="Times New Roman" panose="02020603050405020304" pitchFamily="18" charset="0"/>
                <a:cs typeface="Times New Roman" panose="02020603050405020304" pitchFamily="18" charset="0"/>
              </a:rPr>
              <a:t>Therefore, He had to be made like His brethren in all things, so that He might become a merciful and faithful high priest in things pertaining to God, </a:t>
            </a:r>
            <a:r>
              <a:rPr lang="en-US" sz="2400" b="1" u="sng" dirty="0">
                <a:latin typeface="Times New Roman" panose="02020603050405020304" pitchFamily="18" charset="0"/>
                <a:cs typeface="Times New Roman" panose="02020603050405020304" pitchFamily="18" charset="0"/>
              </a:rPr>
              <a:t>to make </a:t>
            </a:r>
            <a:r>
              <a:rPr lang="en-US" sz="2400" b="1" u="sng" dirty="0">
                <a:highlight>
                  <a:srgbClr val="FFFF00"/>
                </a:highlight>
                <a:latin typeface="Times New Roman" panose="02020603050405020304" pitchFamily="18" charset="0"/>
                <a:cs typeface="Times New Roman" panose="02020603050405020304" pitchFamily="18" charset="0"/>
              </a:rPr>
              <a:t>propitiation</a:t>
            </a:r>
            <a:r>
              <a:rPr lang="en-US" sz="2400" b="1" u="sng" dirty="0">
                <a:latin typeface="Times New Roman" panose="02020603050405020304" pitchFamily="18" charset="0"/>
                <a:cs typeface="Times New Roman" panose="02020603050405020304" pitchFamily="18" charset="0"/>
              </a:rPr>
              <a:t> for the sins of the people</a:t>
            </a:r>
            <a:r>
              <a:rPr lang="en-US" sz="2000" dirty="0">
                <a:latin typeface="Times New Roman" panose="02020603050405020304" pitchFamily="18" charset="0"/>
                <a:cs typeface="Times New Roman" panose="02020603050405020304" pitchFamily="18" charset="0"/>
              </a:rPr>
              <a:t>. </a:t>
            </a:r>
          </a:p>
          <a:p>
            <a:endParaRPr lang="en-US" sz="2000" dirty="0">
              <a:latin typeface="Times New Roman" panose="02020603050405020304" pitchFamily="18" charset="0"/>
              <a:cs typeface="Times New Roman" panose="02020603050405020304" pitchFamily="18" charset="0"/>
            </a:endParaRPr>
          </a:p>
          <a:p>
            <a:br>
              <a:rPr lang="en-US" sz="2000" dirty="0">
                <a:latin typeface="Times New Roman" panose="02020603050405020304" pitchFamily="18" charset="0"/>
                <a:cs typeface="Times New Roman" panose="02020603050405020304" pitchFamily="18" charset="0"/>
              </a:rPr>
            </a:b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29840240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Propitiation</a:t>
            </a:r>
            <a:r>
              <a:rPr lang="en-US" sz="2400" dirty="0">
                <a:latin typeface="Times New Roman" panose="02020603050405020304" pitchFamily="18" charset="0"/>
                <a:cs typeface="Times New Roman" panose="02020603050405020304" pitchFamily="18" charset="0"/>
              </a:rPr>
              <a:t> literally means to </a:t>
            </a:r>
            <a:r>
              <a:rPr lang="en-US" sz="2400" b="1" u="sng" dirty="0">
                <a:highlight>
                  <a:srgbClr val="FFFF00"/>
                </a:highlight>
                <a:latin typeface="Times New Roman" panose="02020603050405020304" pitchFamily="18" charset="0"/>
                <a:cs typeface="Times New Roman" panose="02020603050405020304" pitchFamily="18" charset="0"/>
              </a:rPr>
              <a:t>turn away anger </a:t>
            </a:r>
            <a:r>
              <a:rPr lang="en-US" sz="2400" dirty="0">
                <a:latin typeface="Times New Roman" panose="02020603050405020304" pitchFamily="18" charset="0"/>
                <a:cs typeface="Times New Roman" panose="02020603050405020304" pitchFamily="18" charset="0"/>
              </a:rPr>
              <a:t>by the offering of an </a:t>
            </a:r>
            <a:r>
              <a:rPr lang="en-US" sz="2400" b="1" u="sng" dirty="0">
                <a:highlight>
                  <a:srgbClr val="FFFF00"/>
                </a:highlight>
                <a:latin typeface="Times New Roman" panose="02020603050405020304" pitchFamily="18" charset="0"/>
                <a:cs typeface="Times New Roman" panose="02020603050405020304" pitchFamily="18" charset="0"/>
              </a:rPr>
              <a:t>appeasement</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by which an anger, demand, or requirement is </a:t>
            </a:r>
            <a:r>
              <a:rPr lang="en-US" sz="2400" b="1" u="sng" dirty="0">
                <a:highlight>
                  <a:srgbClr val="FFFF00"/>
                </a:highlight>
                <a:latin typeface="Times New Roman" panose="02020603050405020304" pitchFamily="18" charset="0"/>
                <a:cs typeface="Times New Roman" panose="02020603050405020304" pitchFamily="18" charset="0"/>
              </a:rPr>
              <a:t>satisfied</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Christ’s death:</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Satisfied the demands of law and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Appeased God’s anger.</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Ephesians 5:5-6 </a:t>
            </a:r>
            <a:r>
              <a:rPr lang="en-US" sz="2400" dirty="0">
                <a:latin typeface="Times New Roman" panose="02020603050405020304" pitchFamily="18" charset="0"/>
                <a:cs typeface="Times New Roman" panose="02020603050405020304" pitchFamily="18" charset="0"/>
              </a:rPr>
              <a:t>For this you </a:t>
            </a:r>
            <a:r>
              <a:rPr lang="en-US" sz="2400" b="1" u="sng" dirty="0">
                <a:highlight>
                  <a:srgbClr val="FFFF00"/>
                </a:highlight>
                <a:latin typeface="Times New Roman" panose="02020603050405020304" pitchFamily="18" charset="0"/>
                <a:cs typeface="Times New Roman" panose="02020603050405020304" pitchFamily="18" charset="0"/>
              </a:rPr>
              <a:t>know with certainty</a:t>
            </a:r>
            <a:r>
              <a:rPr lang="en-US" sz="2400" dirty="0">
                <a:latin typeface="Times New Roman" panose="02020603050405020304" pitchFamily="18" charset="0"/>
                <a:cs typeface="Times New Roman" panose="02020603050405020304" pitchFamily="18" charset="0"/>
              </a:rPr>
              <a:t>, that no immoral or impure person or covetous man, who is an idolater, has an </a:t>
            </a:r>
            <a:r>
              <a:rPr lang="en-US" sz="2400" b="1" u="sng" dirty="0">
                <a:highlight>
                  <a:srgbClr val="FFFF00"/>
                </a:highlight>
                <a:latin typeface="Times New Roman" panose="02020603050405020304" pitchFamily="18" charset="0"/>
                <a:cs typeface="Times New Roman" panose="02020603050405020304" pitchFamily="18" charset="0"/>
              </a:rPr>
              <a:t>inheritance in the kingdom of Christ and God</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6 </a:t>
            </a:r>
            <a:r>
              <a:rPr lang="en-US" sz="2400" dirty="0">
                <a:latin typeface="Times New Roman" panose="02020603050405020304" pitchFamily="18" charset="0"/>
                <a:cs typeface="Times New Roman" panose="02020603050405020304" pitchFamily="18" charset="0"/>
              </a:rPr>
              <a:t> Let no one deceive you with empty words, for because of these things </a:t>
            </a:r>
            <a:r>
              <a:rPr lang="en-US" sz="2400" b="1" u="sng" dirty="0">
                <a:latin typeface="Times New Roman" panose="02020603050405020304" pitchFamily="18" charset="0"/>
                <a:cs typeface="Times New Roman" panose="02020603050405020304" pitchFamily="18" charset="0"/>
              </a:rPr>
              <a:t>the </a:t>
            </a:r>
            <a:r>
              <a:rPr lang="en-US" sz="2400" b="1" u="sng" dirty="0">
                <a:highlight>
                  <a:srgbClr val="FFFF00"/>
                </a:highlight>
                <a:latin typeface="Times New Roman" panose="02020603050405020304" pitchFamily="18" charset="0"/>
                <a:cs typeface="Times New Roman" panose="02020603050405020304" pitchFamily="18" charset="0"/>
              </a:rPr>
              <a:t>wrath of God </a:t>
            </a:r>
            <a:r>
              <a:rPr lang="en-US" sz="2400" b="1" u="sng" dirty="0">
                <a:latin typeface="Times New Roman" panose="02020603050405020304" pitchFamily="18" charset="0"/>
                <a:cs typeface="Times New Roman" panose="02020603050405020304" pitchFamily="18" charset="0"/>
              </a:rPr>
              <a:t>comes upon the sons of disobedience</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Hebrews 10:31 </a:t>
            </a:r>
            <a:r>
              <a:rPr lang="en-US" sz="2400" dirty="0">
                <a:latin typeface="Times New Roman" panose="02020603050405020304" pitchFamily="18" charset="0"/>
                <a:cs typeface="Times New Roman" panose="02020603050405020304" pitchFamily="18" charset="0"/>
              </a:rPr>
              <a:t> It is a </a:t>
            </a:r>
            <a:r>
              <a:rPr lang="en-US" sz="2400" b="1" u="sng" dirty="0">
                <a:highlight>
                  <a:srgbClr val="FFFF00"/>
                </a:highlight>
                <a:latin typeface="Times New Roman" panose="02020603050405020304" pitchFamily="18" charset="0"/>
                <a:cs typeface="Times New Roman" panose="02020603050405020304" pitchFamily="18" charset="0"/>
              </a:rPr>
              <a:t>terrifying</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thing to fall into the hands of the living God. </a:t>
            </a:r>
            <a:br>
              <a:rPr lang="en-US" sz="2400" dirty="0">
                <a:latin typeface="Times New Roman" panose="02020603050405020304" pitchFamily="18"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39981741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509200"/>
          </a:xfrm>
          <a:prstGeom prst="rect">
            <a:avLst/>
          </a:prstGeom>
          <a:noFill/>
        </p:spPr>
        <p:txBody>
          <a:bodyPr wrap="square" rtlCol="0">
            <a:spAutoFit/>
          </a:bodyPr>
          <a:lstStyle/>
          <a:p>
            <a:pPr marL="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Conclusion:  When we enter into Christ, we receive:</a:t>
            </a:r>
          </a:p>
          <a:p>
            <a:pPr marL="285750" marR="0" indent="-28575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alvation from Death</a:t>
            </a:r>
          </a:p>
          <a:p>
            <a:pPr marL="285750" marR="0" indent="-28575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ift of eternal life</a:t>
            </a:r>
          </a:p>
          <a:p>
            <a:pPr marL="285750" marR="0" indent="-28575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Adoption as sons of God</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very spiritual gift in the heavenly places in Christ Jesus.</a:t>
            </a:r>
          </a:p>
          <a:p>
            <a:pPr marL="285750" marR="0" indent="-285750">
              <a:spcBef>
                <a:spcPts val="0"/>
              </a:spcBef>
              <a:spcAft>
                <a:spcPts val="0"/>
              </a:spcAft>
              <a:buFont typeface="Arial" panose="020B0604020202020204" pitchFamily="34" charset="0"/>
              <a:buChar char="•"/>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Two Important Questions</a:t>
            </a:r>
          </a:p>
          <a:p>
            <a:pPr marL="285750" marR="0" indent="-28575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How do I enter into Jesus Christ?</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3200" dirty="0">
                <a:effectLst/>
                <a:latin typeface="Times New Roman" panose="02020603050405020304" pitchFamily="18" charset="0"/>
                <a:ea typeface="Times New Roman" panose="02020603050405020304" pitchFamily="18" charset="0"/>
              </a:rPr>
              <a:t>How can I be united to Jesus Christ if I have sinned – my sins being what separates me from Christ?</a:t>
            </a:r>
            <a:br>
              <a:rPr lang="en-US" sz="3200" dirty="0">
                <a:latin typeface="Times New Roman" panose="02020603050405020304" pitchFamily="18" charset="0"/>
                <a:cs typeface="Times New Roman" panose="02020603050405020304" pitchFamily="18" charset="0"/>
              </a:rPr>
            </a:b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614859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01424"/>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Fallen Kingdom of the World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Satan – foreign ruler who is not of God’s people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All creation in the world – men became the slaves of Satan and sin;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All creation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corrupted by the sin of man. Romans 8:21</a:t>
            </a: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Lawlessness (sin); Desires of the Flesh which demands the spirit do as the flesh directs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World – Domain of Darkness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Realm: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Man retained limited possession &amp; dominion (Hebrews 2:8) for the sake of living but the world afflicts and opposes man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Slavery and Oppression</a:t>
            </a:r>
          </a:p>
          <a:p>
            <a:pPr marL="514350" marR="0" lvl="0" indent="-514350">
              <a:spcBef>
                <a:spcPts val="0"/>
              </a:spcBef>
              <a:spcAft>
                <a:spcPts val="0"/>
              </a:spcAft>
              <a:buFont typeface="+mj-lt"/>
              <a:buAutoNum type="arabicPeriod"/>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a:t>
            </a:r>
            <a:r>
              <a:rPr lang="en-US" sz="2800" dirty="0">
                <a:latin typeface="Times New Roman" panose="02020603050405020304" pitchFamily="18" charset="0"/>
                <a:ea typeface="Calibri" panose="020F0502020204030204" pitchFamily="34" charset="0"/>
                <a:cs typeface="Times New Roman" panose="02020603050405020304" pitchFamily="18" charset="0"/>
              </a:rPr>
              <a:t> Separation</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7118431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893647"/>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Here is an interesting and very important salvation principle.  The Spirit testifies: Sanctification comes by both water and the blood.  </a:t>
            </a:r>
          </a:p>
          <a:p>
            <a:pPr marL="5143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Sometimes the scripture refers to the blood only.  </a:t>
            </a:r>
          </a:p>
          <a:p>
            <a:pPr marL="5143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Other times it refers to the water only.  </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And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other scriptures combine the two.</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4572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John 5:5-8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Who is the one who overcomes the world, but he who believes that Jesus is the Son of God?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This is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One who came by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Jesus Christ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not with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 only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 with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 and with the 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It is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who testifies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because the Spirit is the truth.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there are three that testify: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the three are in agreement.</a:t>
            </a:r>
          </a:p>
          <a:p>
            <a:pPr marL="4572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Spirit testifies:  Jesus Christ came by water and blood</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0797996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63089"/>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Here is an interesting and very important salvation principle.  The Spirit testifies: Sanctification comes by both water and the blood.  </a:t>
            </a:r>
          </a:p>
          <a:p>
            <a:pPr marL="5143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Sometimes the scripture refers to the </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 only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5143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Other times it refers to the </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 only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And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other scriptures </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combine the two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4572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1 John 5:5-8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Who is the one who overcomes the world, but he who believes that Jesus is the Son of God?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This 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the One who came by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 Jesus Christ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not with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 only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but with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 and with the blood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It is the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Spirit who testifies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because the Spirit is the truth.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For there are three that testify: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a:t>
            </a:r>
            <a:r>
              <a:rPr lang="en-US" sz="2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three are in agreement.</a:t>
            </a:r>
          </a:p>
          <a:p>
            <a:pPr marL="45720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Spirit testifies:  Jesus Christ came by water and blood</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4245938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40088"/>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John 1:32-34</a:t>
            </a:r>
            <a:r>
              <a:rPr lang="en-US" sz="2000" baseline="30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John testified saying, "I have seen </a:t>
            </a:r>
            <a:r>
              <a:rPr lang="en-US" sz="2000" b="1" u="sng" dirty="0">
                <a:latin typeface="Times New Roman" panose="02020603050405020304" pitchFamily="18" charset="0"/>
                <a:cs typeface="Times New Roman" panose="02020603050405020304" pitchFamily="18" charset="0"/>
              </a:rPr>
              <a:t>the </a:t>
            </a:r>
            <a:r>
              <a:rPr lang="en-US" sz="2000" b="1" u="sng" dirty="0">
                <a:highlight>
                  <a:srgbClr val="FFFF00"/>
                </a:highlight>
                <a:latin typeface="Times New Roman" panose="02020603050405020304" pitchFamily="18" charset="0"/>
                <a:cs typeface="Times New Roman" panose="02020603050405020304" pitchFamily="18" charset="0"/>
              </a:rPr>
              <a:t>Spirit</a:t>
            </a:r>
            <a:r>
              <a:rPr lang="en-US" sz="2000" b="1" u="sng" dirty="0">
                <a:latin typeface="Times New Roman" panose="02020603050405020304" pitchFamily="18" charset="0"/>
                <a:cs typeface="Times New Roman" panose="02020603050405020304" pitchFamily="18" charset="0"/>
              </a:rPr>
              <a:t> descending as a dove out of heaven</a:t>
            </a:r>
            <a:r>
              <a:rPr lang="en-US" sz="2000" dirty="0">
                <a:latin typeface="Times New Roman" panose="02020603050405020304" pitchFamily="18" charset="0"/>
                <a:cs typeface="Times New Roman" panose="02020603050405020304" pitchFamily="18" charset="0"/>
              </a:rPr>
              <a:t>, and </a:t>
            </a:r>
            <a:r>
              <a:rPr lang="en-US" sz="2000" b="1" u="sng" dirty="0">
                <a:highlight>
                  <a:srgbClr val="FFFF00"/>
                </a:highlight>
                <a:latin typeface="Times New Roman" panose="02020603050405020304" pitchFamily="18" charset="0"/>
                <a:cs typeface="Times New Roman" panose="02020603050405020304" pitchFamily="18" charset="0"/>
              </a:rPr>
              <a:t>He remained upon Him</a:t>
            </a:r>
            <a:r>
              <a:rPr lang="en-US" sz="2000" dirty="0">
                <a:latin typeface="Times New Roman" panose="02020603050405020304" pitchFamily="18" charset="0"/>
                <a:cs typeface="Times New Roman" panose="02020603050405020304" pitchFamily="18" charset="0"/>
              </a:rPr>
              <a:t>.  </a:t>
            </a:r>
            <a:r>
              <a:rPr lang="en-US" sz="2000" baseline="30000" dirty="0">
                <a:latin typeface="Times New Roman" panose="02020603050405020304" pitchFamily="18" charset="0"/>
                <a:cs typeface="Times New Roman" panose="02020603050405020304" pitchFamily="18" charset="0"/>
              </a:rPr>
              <a:t>33 </a:t>
            </a:r>
            <a:r>
              <a:rPr lang="en-US" sz="2000" dirty="0">
                <a:latin typeface="Times New Roman" panose="02020603050405020304" pitchFamily="18" charset="0"/>
                <a:cs typeface="Times New Roman" panose="02020603050405020304" pitchFamily="18" charset="0"/>
              </a:rPr>
              <a:t> “… </a:t>
            </a:r>
            <a:r>
              <a:rPr lang="en-US" sz="2000" b="1" u="sng" dirty="0">
                <a:highlight>
                  <a:srgbClr val="FFFF00"/>
                </a:highlight>
                <a:latin typeface="Times New Roman" panose="02020603050405020304" pitchFamily="18" charset="0"/>
                <a:cs typeface="Times New Roman" panose="02020603050405020304" pitchFamily="18" charset="0"/>
              </a:rPr>
              <a:t>He</a:t>
            </a:r>
            <a:r>
              <a:rPr lang="en-US" sz="2000" b="1" u="sng" dirty="0">
                <a:latin typeface="Times New Roman" panose="02020603050405020304" pitchFamily="18" charset="0"/>
                <a:cs typeface="Times New Roman" panose="02020603050405020304" pitchFamily="18" charset="0"/>
              </a:rPr>
              <a:t> (God) </a:t>
            </a:r>
            <a:r>
              <a:rPr lang="en-US" sz="2000" b="1" u="sng" dirty="0">
                <a:highlight>
                  <a:srgbClr val="FFFF00"/>
                </a:highlight>
                <a:latin typeface="Times New Roman" panose="02020603050405020304" pitchFamily="18" charset="0"/>
                <a:cs typeface="Times New Roman" panose="02020603050405020304" pitchFamily="18" charset="0"/>
              </a:rPr>
              <a:t>who sent me to baptize in water</a:t>
            </a:r>
            <a:r>
              <a:rPr lang="en-US" sz="2000" dirty="0">
                <a:latin typeface="Times New Roman" panose="02020603050405020304" pitchFamily="18" charset="0"/>
                <a:cs typeface="Times New Roman" panose="02020603050405020304" pitchFamily="18" charset="0"/>
              </a:rPr>
              <a:t> said to me, </a:t>
            </a:r>
            <a:r>
              <a:rPr lang="en-US" sz="2000" b="1" u="sng" dirty="0">
                <a:highlight>
                  <a:srgbClr val="FFFF00"/>
                </a:highlight>
                <a:latin typeface="Times New Roman" panose="02020603050405020304" pitchFamily="18" charset="0"/>
                <a:cs typeface="Times New Roman" panose="02020603050405020304" pitchFamily="18" charset="0"/>
              </a:rPr>
              <a:t>'He upon whom you see the Spirit descending </a:t>
            </a:r>
            <a:r>
              <a:rPr lang="en-US" sz="2000" dirty="0">
                <a:latin typeface="Times New Roman" panose="02020603050405020304" pitchFamily="18" charset="0"/>
                <a:cs typeface="Times New Roman" panose="02020603050405020304" pitchFamily="18" charset="0"/>
              </a:rPr>
              <a:t>and remaining upon Him, this is the One who baptizes in the Holy Spirit.' </a:t>
            </a:r>
            <a:r>
              <a:rPr lang="en-US" sz="2000" baseline="30000" dirty="0">
                <a:latin typeface="Times New Roman" panose="02020603050405020304" pitchFamily="18" charset="0"/>
                <a:cs typeface="Times New Roman" panose="02020603050405020304" pitchFamily="18" charset="0"/>
              </a:rPr>
              <a:t>34 </a:t>
            </a:r>
            <a:r>
              <a:rPr lang="en-US" sz="2000" dirty="0">
                <a:latin typeface="Times New Roman" panose="02020603050405020304" pitchFamily="18" charset="0"/>
                <a:cs typeface="Times New Roman" panose="02020603050405020304" pitchFamily="18" charset="0"/>
              </a:rPr>
              <a:t> "I myself have seen, and have testified that </a:t>
            </a:r>
            <a:r>
              <a:rPr lang="en-US" sz="2000" b="1" u="sng" dirty="0">
                <a:highlight>
                  <a:srgbClr val="FFFF00"/>
                </a:highlight>
                <a:latin typeface="Times New Roman" panose="02020603050405020304" pitchFamily="18" charset="0"/>
                <a:cs typeface="Times New Roman" panose="02020603050405020304" pitchFamily="18" charset="0"/>
              </a:rPr>
              <a:t>this is the Son of God</a:t>
            </a:r>
            <a:r>
              <a:rPr lang="en-US" sz="2000" dirty="0">
                <a:latin typeface="Times New Roman" panose="02020603050405020304" pitchFamily="18" charset="0"/>
                <a:cs typeface="Times New Roman" panose="02020603050405020304" pitchFamily="18" charset="0"/>
              </a:rPr>
              <a:t>." </a:t>
            </a:r>
            <a:endParaRPr lang="en-US" sz="2000" b="1"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Mark 1:9-11 </a:t>
            </a:r>
            <a:r>
              <a:rPr lang="en-US" sz="2000" dirty="0">
                <a:latin typeface="Times New Roman" panose="02020603050405020304" pitchFamily="18" charset="0"/>
                <a:cs typeface="Times New Roman" panose="02020603050405020304" pitchFamily="18" charset="0"/>
              </a:rPr>
              <a:t>In those days </a:t>
            </a:r>
            <a:r>
              <a:rPr lang="en-US" sz="2000" b="1" u="sng" dirty="0">
                <a:highlight>
                  <a:srgbClr val="FFFF00"/>
                </a:highlight>
                <a:latin typeface="Times New Roman" panose="02020603050405020304" pitchFamily="18" charset="0"/>
                <a:cs typeface="Times New Roman" panose="02020603050405020304" pitchFamily="18" charset="0"/>
              </a:rPr>
              <a:t>Jesus</a:t>
            </a:r>
            <a:r>
              <a:rPr lang="en-US" sz="2000" dirty="0">
                <a:latin typeface="Times New Roman" panose="02020603050405020304" pitchFamily="18" charset="0"/>
                <a:cs typeface="Times New Roman" panose="02020603050405020304" pitchFamily="18" charset="0"/>
              </a:rPr>
              <a:t> came from Nazareth in Galilee and was </a:t>
            </a:r>
            <a:r>
              <a:rPr lang="en-US" sz="2000" b="1" u="sng" dirty="0">
                <a:highlight>
                  <a:srgbClr val="FFFF00"/>
                </a:highlight>
                <a:latin typeface="Times New Roman" panose="02020603050405020304" pitchFamily="18" charset="0"/>
                <a:cs typeface="Times New Roman" panose="02020603050405020304" pitchFamily="18" charset="0"/>
              </a:rPr>
              <a:t>baptized by John </a:t>
            </a:r>
            <a:r>
              <a:rPr lang="en-US" sz="2000" dirty="0">
                <a:latin typeface="Times New Roman" panose="02020603050405020304" pitchFamily="18" charset="0"/>
                <a:cs typeface="Times New Roman" panose="02020603050405020304" pitchFamily="18" charset="0"/>
              </a:rPr>
              <a:t>in the Jordan. </a:t>
            </a:r>
            <a:r>
              <a:rPr lang="en-US" sz="2000" baseline="30000" dirty="0">
                <a:latin typeface="Times New Roman" panose="02020603050405020304" pitchFamily="18" charset="0"/>
                <a:cs typeface="Times New Roman" panose="02020603050405020304" pitchFamily="18" charset="0"/>
              </a:rPr>
              <a:t>10 </a:t>
            </a:r>
            <a:r>
              <a:rPr lang="en-US" sz="2000" dirty="0">
                <a:latin typeface="Times New Roman" panose="02020603050405020304" pitchFamily="18" charset="0"/>
                <a:cs typeface="Times New Roman" panose="02020603050405020304" pitchFamily="18" charset="0"/>
              </a:rPr>
              <a:t> Immediately </a:t>
            </a:r>
            <a:r>
              <a:rPr lang="en-US" sz="2000" b="1" u="sng" dirty="0">
                <a:highlight>
                  <a:srgbClr val="FFFF00"/>
                </a:highlight>
                <a:latin typeface="Times New Roman" panose="02020603050405020304" pitchFamily="18" charset="0"/>
                <a:cs typeface="Times New Roman" panose="02020603050405020304" pitchFamily="18" charset="0"/>
              </a:rPr>
              <a:t>coming up out of the water</a:t>
            </a:r>
            <a:r>
              <a:rPr lang="en-US" sz="2000" dirty="0">
                <a:latin typeface="Times New Roman" panose="02020603050405020304" pitchFamily="18" charset="0"/>
                <a:cs typeface="Times New Roman" panose="02020603050405020304" pitchFamily="18" charset="0"/>
              </a:rPr>
              <a:t>, He saw the heavens opening, and the </a:t>
            </a:r>
            <a:r>
              <a:rPr lang="en-US" sz="2000" b="1" u="sng" dirty="0">
                <a:highlight>
                  <a:srgbClr val="FFFF00"/>
                </a:highlight>
                <a:latin typeface="Times New Roman" panose="02020603050405020304" pitchFamily="18" charset="0"/>
                <a:cs typeface="Times New Roman" panose="02020603050405020304" pitchFamily="18" charset="0"/>
              </a:rPr>
              <a:t>Spirit like a dove descending upon Him</a:t>
            </a:r>
            <a:r>
              <a:rPr lang="en-US" sz="2000" dirty="0">
                <a:latin typeface="Times New Roman" panose="02020603050405020304" pitchFamily="18" charset="0"/>
                <a:cs typeface="Times New Roman" panose="02020603050405020304" pitchFamily="18" charset="0"/>
              </a:rPr>
              <a:t>; </a:t>
            </a:r>
            <a:r>
              <a:rPr lang="en-US" sz="2000" baseline="30000" dirty="0">
                <a:latin typeface="Times New Roman" panose="02020603050405020304" pitchFamily="18" charset="0"/>
                <a:cs typeface="Times New Roman" panose="02020603050405020304" pitchFamily="18" charset="0"/>
              </a:rPr>
              <a:t>11 </a:t>
            </a:r>
            <a:r>
              <a:rPr lang="en-US" sz="2000" dirty="0">
                <a:latin typeface="Times New Roman" panose="02020603050405020304" pitchFamily="18" charset="0"/>
                <a:cs typeface="Times New Roman" panose="02020603050405020304" pitchFamily="18" charset="0"/>
              </a:rPr>
              <a:t> and a voice came out of the heavens: "You are </a:t>
            </a:r>
            <a:r>
              <a:rPr lang="en-US" sz="2000" b="1" u="sng" dirty="0">
                <a:highlight>
                  <a:srgbClr val="FFFF00"/>
                </a:highlight>
                <a:latin typeface="Times New Roman" panose="02020603050405020304" pitchFamily="18" charset="0"/>
                <a:cs typeface="Times New Roman" panose="02020603050405020304" pitchFamily="18" charset="0"/>
              </a:rPr>
              <a:t>My beloved Son</a:t>
            </a:r>
            <a:r>
              <a:rPr lang="en-US" sz="2000" dirty="0">
                <a:latin typeface="Times New Roman" panose="02020603050405020304" pitchFamily="18" charset="0"/>
                <a:cs typeface="Times New Roman" panose="02020603050405020304" pitchFamily="18" charset="0"/>
              </a:rPr>
              <a:t>, in You I am well-pleased."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testimony:</a:t>
            </a: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Water – Baptismal water</a:t>
            </a: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Blood – Christ’s own blood shed on the cross          Fits the Old Testament Pattern for all priests</a:t>
            </a: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Holy Spirit received at baptism – anointing              It’s not a new spiritual concept</a:t>
            </a: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Hebrews 9:11-12 </a:t>
            </a:r>
            <a:r>
              <a:rPr lang="en-US" sz="2000" dirty="0">
                <a:latin typeface="Times New Roman" panose="02020603050405020304" pitchFamily="18" charset="0"/>
                <a:cs typeface="Times New Roman" panose="02020603050405020304" pitchFamily="18" charset="0"/>
              </a:rPr>
              <a:t> But when </a:t>
            </a:r>
            <a:r>
              <a:rPr lang="en-US" sz="2000" b="1" u="sng" dirty="0">
                <a:highlight>
                  <a:srgbClr val="FFFF00"/>
                </a:highlight>
                <a:latin typeface="Times New Roman" panose="02020603050405020304" pitchFamily="18" charset="0"/>
                <a:cs typeface="Times New Roman" panose="02020603050405020304" pitchFamily="18" charset="0"/>
              </a:rPr>
              <a:t>Christ appeared </a:t>
            </a:r>
            <a:r>
              <a:rPr lang="en-US" sz="2000" b="1" i="1" u="sng" dirty="0">
                <a:highlight>
                  <a:srgbClr val="FFFF00"/>
                </a:highlight>
                <a:latin typeface="Times New Roman" panose="02020603050405020304" pitchFamily="18" charset="0"/>
                <a:cs typeface="Times New Roman" panose="02020603050405020304" pitchFamily="18" charset="0"/>
              </a:rPr>
              <a:t>as</a:t>
            </a:r>
            <a:r>
              <a:rPr lang="en-US" sz="2000" b="1" u="sng" dirty="0">
                <a:highlight>
                  <a:srgbClr val="FFFF00"/>
                </a:highlight>
                <a:latin typeface="Times New Roman" panose="02020603050405020304" pitchFamily="18" charset="0"/>
                <a:cs typeface="Times New Roman" panose="02020603050405020304" pitchFamily="18" charset="0"/>
              </a:rPr>
              <a:t> a high priest </a:t>
            </a:r>
            <a:r>
              <a:rPr lang="en-US" sz="2000" dirty="0">
                <a:latin typeface="Times New Roman" panose="02020603050405020304" pitchFamily="18" charset="0"/>
                <a:cs typeface="Times New Roman" panose="02020603050405020304" pitchFamily="18" charset="0"/>
              </a:rPr>
              <a:t>of the good things to come, </a:t>
            </a:r>
            <a:r>
              <a:rPr lang="en-US" sz="2000" i="1" dirty="0">
                <a:latin typeface="Times New Roman" panose="02020603050405020304" pitchFamily="18" charset="0"/>
                <a:cs typeface="Times New Roman" panose="02020603050405020304" pitchFamily="18" charset="0"/>
              </a:rPr>
              <a:t>He entered</a:t>
            </a:r>
            <a:r>
              <a:rPr lang="en-US" sz="2000" dirty="0">
                <a:latin typeface="Times New Roman" panose="02020603050405020304" pitchFamily="18" charset="0"/>
                <a:cs typeface="Times New Roman" panose="02020603050405020304" pitchFamily="18" charset="0"/>
              </a:rPr>
              <a:t> through the greater and more perfect tabernacle, not made with hands, that is to say, not of this creation (Hebrews 9:24 – Heaven); </a:t>
            </a:r>
            <a:r>
              <a:rPr lang="en-US" sz="2000" baseline="30000" dirty="0">
                <a:latin typeface="Times New Roman" panose="02020603050405020304" pitchFamily="18" charset="0"/>
                <a:cs typeface="Times New Roman" panose="02020603050405020304" pitchFamily="18" charset="0"/>
              </a:rPr>
              <a:t>12 </a:t>
            </a:r>
            <a:r>
              <a:rPr lang="en-US" sz="2000" dirty="0">
                <a:latin typeface="Times New Roman" panose="02020603050405020304" pitchFamily="18" charset="0"/>
                <a:cs typeface="Times New Roman" panose="02020603050405020304" pitchFamily="18" charset="0"/>
              </a:rPr>
              <a:t> …. </a:t>
            </a:r>
            <a:r>
              <a:rPr lang="en-US" sz="2000" b="1" u="sng" dirty="0">
                <a:highlight>
                  <a:srgbClr val="FFFF00"/>
                </a:highlight>
                <a:latin typeface="Times New Roman" panose="02020603050405020304" pitchFamily="18" charset="0"/>
                <a:cs typeface="Times New Roman" panose="02020603050405020304" pitchFamily="18" charset="0"/>
              </a:rPr>
              <a:t>through His own blood</a:t>
            </a:r>
            <a:r>
              <a:rPr lang="en-US" sz="2000" dirty="0">
                <a:latin typeface="Times New Roman" panose="02020603050405020304" pitchFamily="18" charset="0"/>
                <a:cs typeface="Times New Roman" panose="02020603050405020304" pitchFamily="18" charset="0"/>
              </a:rPr>
              <a:t>, He entered the holy place </a:t>
            </a:r>
            <a:r>
              <a:rPr lang="en-US" sz="2000" b="1" u="sng" dirty="0">
                <a:highlight>
                  <a:srgbClr val="FFFF00"/>
                </a:highlight>
                <a:latin typeface="Times New Roman" panose="02020603050405020304" pitchFamily="18" charset="0"/>
                <a:cs typeface="Times New Roman" panose="02020603050405020304" pitchFamily="18" charset="0"/>
              </a:rPr>
              <a:t>once for all</a:t>
            </a:r>
            <a:r>
              <a:rPr lang="en-US" sz="2000" dirty="0">
                <a:latin typeface="Times New Roman" panose="02020603050405020304" pitchFamily="18" charset="0"/>
                <a:cs typeface="Times New Roman" panose="02020603050405020304" pitchFamily="18" charset="0"/>
              </a:rPr>
              <a:t>, having obtained </a:t>
            </a:r>
            <a:r>
              <a:rPr lang="en-US" sz="2000" b="1" u="sng" dirty="0">
                <a:highlight>
                  <a:srgbClr val="FFFF00"/>
                </a:highlight>
                <a:latin typeface="Times New Roman" panose="02020603050405020304" pitchFamily="18" charset="0"/>
                <a:cs typeface="Times New Roman" panose="02020603050405020304" pitchFamily="18" charset="0"/>
              </a:rPr>
              <a:t>eternal redemption</a:t>
            </a:r>
            <a:r>
              <a:rPr lang="en-US" sz="20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
        <p:nvSpPr>
          <p:cNvPr id="2" name="Right Brace 1">
            <a:extLst>
              <a:ext uri="{FF2B5EF4-FFF2-40B4-BE49-F238E27FC236}">
                <a16:creationId xmlns:a16="http://schemas.microsoft.com/office/drawing/2014/main" id="{BACFF713-C0F6-4A48-5B23-29BF0112598C}"/>
              </a:ext>
            </a:extLst>
          </p:cNvPr>
          <p:cNvSpPr/>
          <p:nvPr/>
        </p:nvSpPr>
        <p:spPr>
          <a:xfrm>
            <a:off x="5498356" y="4159623"/>
            <a:ext cx="424329" cy="1033929"/>
          </a:xfrm>
          <a:prstGeom prst="rightBrace">
            <a:avLst/>
          </a:prstGeom>
          <a:no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71181447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Old Law</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rophetic figure (shadow) of the New Covenant realities. Colossians 2:17; Hebrews 10:1 </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tutor to lead us to Christ. Galatians 3:24</a:t>
            </a:r>
          </a:p>
          <a:p>
            <a:pPr marL="2286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the Old Law</a:t>
            </a:r>
          </a:p>
          <a:p>
            <a:pPr marL="5143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slowly reveals His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promise of eternal life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introduces us to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His plan of salvation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5143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Under the Law of Moses, God ordained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purification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through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animal sacrifices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shedding of blood</a:t>
            </a:r>
          </a:p>
          <a:p>
            <a:pPr marL="514350" marR="0" indent="-285750">
              <a:spcBef>
                <a:spcPts val="0"/>
              </a:spcBef>
              <a:spcAft>
                <a:spcPts val="0"/>
              </a:spcAft>
              <a:buFont typeface="Arial" panose="020B0604020202020204" pitchFamily="34" charset="0"/>
              <a:buChar char="•"/>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Under the Old Law</a:t>
            </a:r>
          </a:p>
          <a:p>
            <a:pPr marL="514350"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shedding of blood was God’s way of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purifying His people</a:t>
            </a:r>
          </a:p>
          <a:p>
            <a:pPr marL="514350" indent="-28575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Animal blood could not take away the sins of the people forever. </a:t>
            </a:r>
          </a:p>
          <a:p>
            <a:pPr marL="514350" indent="-28575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they did provide for a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temporary or provisional sanctification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514350" indent="-28575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Prophetic figures of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Christ’s perfect sacrifice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that does take away sins forever.</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401800367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303384"/>
            <a:ext cx="11644370" cy="6555641"/>
          </a:xfrm>
          <a:prstGeom prst="rect">
            <a:avLst/>
          </a:prstGeom>
          <a:noFill/>
        </p:spPr>
        <p:txBody>
          <a:bodyPr wrap="square" rtlCol="0">
            <a:spAutoFit/>
          </a:bodyPr>
          <a:lstStyle/>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Old Law reveals the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blood atones for sin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by virtue of the life that is in the blood. </a:t>
            </a:r>
          </a:p>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Leviticus 17:11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'For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the life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of the flesh is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the blood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I have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given it to you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on the altar to make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atonement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for your souls; for it is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blood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by reason of the life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that makes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atonement</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000" b="1" dirty="0">
                <a:latin typeface="Times New Roman" panose="02020603050405020304" pitchFamily="18" charset="0"/>
                <a:cs typeface="Times New Roman" panose="02020603050405020304" pitchFamily="18" charset="0"/>
              </a:rPr>
              <a:t>Leviticus 16:30 </a:t>
            </a:r>
            <a:r>
              <a:rPr lang="en-US" sz="2000" dirty="0">
                <a:latin typeface="Times New Roman" panose="02020603050405020304" pitchFamily="18" charset="0"/>
                <a:cs typeface="Times New Roman" panose="02020603050405020304" pitchFamily="18" charset="0"/>
              </a:rPr>
              <a:t> for it is on this day that </a:t>
            </a:r>
            <a:r>
              <a:rPr lang="en-US" sz="2000" b="1" u="sng" dirty="0">
                <a:highlight>
                  <a:srgbClr val="FFFF00"/>
                </a:highlight>
                <a:latin typeface="Times New Roman" panose="02020603050405020304" pitchFamily="18" charset="0"/>
                <a:cs typeface="Times New Roman" panose="02020603050405020304" pitchFamily="18" charset="0"/>
              </a:rPr>
              <a:t>atonement</a:t>
            </a:r>
            <a:r>
              <a:rPr lang="en-US" sz="2000" dirty="0">
                <a:latin typeface="Times New Roman" panose="02020603050405020304" pitchFamily="18" charset="0"/>
                <a:cs typeface="Times New Roman" panose="02020603050405020304" pitchFamily="18" charset="0"/>
              </a:rPr>
              <a:t> shall be made for you </a:t>
            </a:r>
            <a:r>
              <a:rPr lang="en-US" sz="2000" b="1" u="sng" dirty="0">
                <a:highlight>
                  <a:srgbClr val="FFFF00"/>
                </a:highlight>
                <a:latin typeface="Times New Roman" panose="02020603050405020304" pitchFamily="18" charset="0"/>
                <a:cs typeface="Times New Roman" panose="02020603050405020304" pitchFamily="18" charset="0"/>
              </a:rPr>
              <a:t>to cleanse you</a:t>
            </a:r>
            <a:r>
              <a:rPr lang="en-US" sz="2000" dirty="0">
                <a:latin typeface="Times New Roman" panose="02020603050405020304" pitchFamily="18" charset="0"/>
                <a:cs typeface="Times New Roman" panose="02020603050405020304" pitchFamily="18" charset="0"/>
              </a:rPr>
              <a:t>; you will be </a:t>
            </a:r>
            <a:r>
              <a:rPr lang="en-US" sz="2000" b="1" u="sng" dirty="0">
                <a:highlight>
                  <a:srgbClr val="FFFF00"/>
                </a:highlight>
                <a:latin typeface="Times New Roman" panose="02020603050405020304" pitchFamily="18" charset="0"/>
                <a:cs typeface="Times New Roman" panose="02020603050405020304" pitchFamily="18" charset="0"/>
              </a:rPr>
              <a:t>clean from all your sins</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before the </a:t>
            </a:r>
            <a:r>
              <a:rPr lang="en-US" sz="2000" cap="small" dirty="0">
                <a:effectLst/>
                <a:latin typeface="Times New Roman" panose="02020603050405020304" pitchFamily="18" charset="0"/>
                <a:cs typeface="Times New Roman" panose="02020603050405020304" pitchFamily="18" charset="0"/>
              </a:rPr>
              <a:t>LORD</a:t>
            </a:r>
            <a:r>
              <a:rPr lang="en-US" sz="2000" dirty="0">
                <a:latin typeface="Times New Roman" panose="02020603050405020304" pitchFamily="18" charset="0"/>
                <a:cs typeface="Times New Roman" panose="02020603050405020304" pitchFamily="18" charset="0"/>
              </a:rPr>
              <a:t>. </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000" b="1" dirty="0">
                <a:latin typeface="Times New Roman" panose="02020603050405020304" pitchFamily="18" charset="0"/>
                <a:ea typeface="Calibri" panose="020F0502020204030204" pitchFamily="34" charset="0"/>
                <a:cs typeface="Times New Roman" panose="02020603050405020304" pitchFamily="18" charset="0"/>
              </a:rPr>
              <a:t>Atonement: </a:t>
            </a:r>
            <a:r>
              <a:rPr lang="en-US" sz="2000" dirty="0">
                <a:latin typeface="Times New Roman" panose="02020603050405020304" pitchFamily="18" charset="0"/>
                <a:ea typeface="Calibri" panose="020F0502020204030204" pitchFamily="34" charset="0"/>
                <a:cs typeface="Times New Roman" panose="02020603050405020304" pitchFamily="18" charset="0"/>
              </a:rPr>
              <a:t>Only in Old Law – Hebrew word </a:t>
            </a:r>
            <a:r>
              <a:rPr lang="en-US" sz="2000" b="1" i="1" dirty="0" err="1">
                <a:latin typeface="Times New Roman" panose="02020603050405020304" pitchFamily="18" charset="0"/>
                <a:ea typeface="Calibri" panose="020F0502020204030204" pitchFamily="34" charset="0"/>
                <a:cs typeface="Times New Roman" panose="02020603050405020304" pitchFamily="18" charset="0"/>
              </a:rPr>
              <a:t>kaphar</a:t>
            </a:r>
            <a:r>
              <a:rPr lang="en-US" sz="2000" dirty="0">
                <a:latin typeface="Times New Roman" panose="02020603050405020304" pitchFamily="18" charset="0"/>
                <a:ea typeface="Calibri" panose="020F0502020204030204" pitchFamily="34" charset="0"/>
                <a:cs typeface="Times New Roman" panose="02020603050405020304" pitchFamily="18" charset="0"/>
              </a:rPr>
              <a:t> meaning to make </a:t>
            </a:r>
            <a:r>
              <a:rPr lang="en-US" sz="2000" b="1" dirty="0">
                <a:latin typeface="Times New Roman" panose="02020603050405020304" pitchFamily="18" charset="0"/>
                <a:ea typeface="Calibri" panose="020F0502020204030204" pitchFamily="34" charset="0"/>
                <a:cs typeface="Times New Roman" panose="02020603050405020304" pitchFamily="18" charset="0"/>
              </a:rPr>
              <a:t>propitiation</a:t>
            </a:r>
            <a:r>
              <a:rPr lang="en-US" sz="2000" dirty="0">
                <a:latin typeface="Times New Roman" panose="02020603050405020304" pitchFamily="18" charset="0"/>
                <a:ea typeface="Calibri" panose="020F0502020204030204" pitchFamily="34" charset="0"/>
                <a:cs typeface="Times New Roman" panose="02020603050405020304" pitchFamily="18" charset="0"/>
              </a:rPr>
              <a:t>. Carries the sense of purification and forgiveness</a:t>
            </a:r>
          </a:p>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New Covenant affirms blood atones for sin – eternal atonement through perfect blood of Jesus Christ</a:t>
            </a:r>
          </a:p>
          <a:p>
            <a:pPr marL="228600" marR="0">
              <a:spcBef>
                <a:spcPts val="0"/>
              </a:spcBef>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Hebrews 9:22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And according to the Law,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one may</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almost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say,</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all things are cleansed with blood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without shedding of blood</a:t>
            </a:r>
            <a:r>
              <a:rPr lang="en-US" sz="20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there is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no forgiveness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000" b="1" dirty="0">
                <a:latin typeface="Times New Roman" panose="02020603050405020304" pitchFamily="18" charset="0"/>
                <a:cs typeface="Times New Roman" panose="02020603050405020304" pitchFamily="18" charset="0"/>
              </a:rPr>
              <a:t>Romans 3:24-25 </a:t>
            </a:r>
            <a:r>
              <a:rPr lang="en-US" sz="2000" dirty="0">
                <a:latin typeface="Times New Roman" panose="02020603050405020304" pitchFamily="18" charset="0"/>
                <a:cs typeface="Times New Roman" panose="02020603050405020304" pitchFamily="18" charset="0"/>
              </a:rPr>
              <a:t> being </a:t>
            </a:r>
            <a:r>
              <a:rPr lang="en-US" sz="2000" b="1" u="sng" dirty="0">
                <a:highlight>
                  <a:srgbClr val="FFFF00"/>
                </a:highlight>
                <a:latin typeface="Times New Roman" panose="02020603050405020304" pitchFamily="18" charset="0"/>
                <a:cs typeface="Times New Roman" panose="02020603050405020304" pitchFamily="18" charset="0"/>
              </a:rPr>
              <a:t>justified as a gift by His grace </a:t>
            </a:r>
            <a:r>
              <a:rPr lang="en-US" sz="2000" dirty="0">
                <a:latin typeface="Times New Roman" panose="02020603050405020304" pitchFamily="18" charset="0"/>
                <a:cs typeface="Times New Roman" panose="02020603050405020304" pitchFamily="18" charset="0"/>
              </a:rPr>
              <a:t>through the redemption which is in </a:t>
            </a:r>
            <a:r>
              <a:rPr lang="en-US" sz="2000" b="1" u="sng" dirty="0">
                <a:highlight>
                  <a:srgbClr val="FFFF00"/>
                </a:highlight>
                <a:latin typeface="Times New Roman" panose="02020603050405020304" pitchFamily="18" charset="0"/>
                <a:cs typeface="Times New Roman" panose="02020603050405020304" pitchFamily="18" charset="0"/>
              </a:rPr>
              <a:t>Christ Jesus</a:t>
            </a:r>
            <a:r>
              <a:rPr lang="en-US" sz="2000" dirty="0">
                <a:latin typeface="Times New Roman" panose="02020603050405020304" pitchFamily="18" charset="0"/>
                <a:cs typeface="Times New Roman" panose="02020603050405020304" pitchFamily="18" charset="0"/>
              </a:rPr>
              <a:t>; </a:t>
            </a:r>
            <a:r>
              <a:rPr lang="en-US" sz="2000" baseline="30000" dirty="0">
                <a:latin typeface="Times New Roman" panose="02020603050405020304" pitchFamily="18" charset="0"/>
                <a:cs typeface="Times New Roman" panose="02020603050405020304" pitchFamily="18" charset="0"/>
              </a:rPr>
              <a:t>25 </a:t>
            </a:r>
            <a:r>
              <a:rPr lang="en-US" sz="2000" dirty="0">
                <a:latin typeface="Times New Roman" panose="02020603050405020304" pitchFamily="18" charset="0"/>
                <a:cs typeface="Times New Roman" panose="02020603050405020304" pitchFamily="18" charset="0"/>
              </a:rPr>
              <a:t> whom God displayed publicly as a </a:t>
            </a:r>
            <a:r>
              <a:rPr lang="en-US" sz="2000" b="1" u="sng" dirty="0">
                <a:highlight>
                  <a:srgbClr val="FFFF00"/>
                </a:highlight>
                <a:latin typeface="Times New Roman" panose="02020603050405020304" pitchFamily="18" charset="0"/>
                <a:cs typeface="Times New Roman" panose="02020603050405020304" pitchFamily="18" charset="0"/>
              </a:rPr>
              <a:t>propitiation</a:t>
            </a:r>
            <a:r>
              <a:rPr lang="en-US" sz="2000" dirty="0">
                <a:latin typeface="Times New Roman" panose="02020603050405020304" pitchFamily="18" charset="0"/>
                <a:cs typeface="Times New Roman" panose="02020603050405020304" pitchFamily="18" charset="0"/>
              </a:rPr>
              <a:t> in </a:t>
            </a:r>
            <a:r>
              <a:rPr lang="en-US" sz="2000" b="1" u="sng" dirty="0">
                <a:highlight>
                  <a:srgbClr val="FFFF00"/>
                </a:highlight>
                <a:latin typeface="Times New Roman" panose="02020603050405020304" pitchFamily="18" charset="0"/>
                <a:cs typeface="Times New Roman" panose="02020603050405020304" pitchFamily="18" charset="0"/>
              </a:rPr>
              <a:t>His blood</a:t>
            </a:r>
            <a:r>
              <a:rPr lang="en-US" sz="2000" dirty="0">
                <a:latin typeface="Times New Roman" panose="02020603050405020304" pitchFamily="18" charset="0"/>
                <a:cs typeface="Times New Roman" panose="02020603050405020304" pitchFamily="18" charset="0"/>
              </a:rPr>
              <a:t>…</a:t>
            </a:r>
          </a:p>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000" b="1" dirty="0">
                <a:latin typeface="Times New Roman" panose="02020603050405020304" pitchFamily="18" charset="0"/>
                <a:ea typeface="Calibri" panose="020F0502020204030204" pitchFamily="34" charset="0"/>
                <a:cs typeface="Times New Roman" panose="02020603050405020304" pitchFamily="18" charset="0"/>
              </a:rPr>
              <a:t>Propitiation:</a:t>
            </a:r>
            <a:r>
              <a:rPr lang="en-US" sz="2000" dirty="0">
                <a:latin typeface="Times New Roman" panose="02020603050405020304" pitchFamily="18" charset="0"/>
                <a:ea typeface="Calibri" panose="020F0502020204030204" pitchFamily="34" charset="0"/>
                <a:cs typeface="Times New Roman" panose="02020603050405020304" pitchFamily="18" charset="0"/>
              </a:rPr>
              <a:t> New Covenant – Greek word </a:t>
            </a:r>
            <a:r>
              <a:rPr lang="en-US" sz="2000" i="1" dirty="0" err="1">
                <a:highlight>
                  <a:srgbClr val="FFFF00"/>
                </a:highlight>
                <a:latin typeface="Times New Roman" panose="02020603050405020304" pitchFamily="18" charset="0"/>
                <a:cs typeface="Times New Roman" panose="02020603050405020304" pitchFamily="18" charset="0"/>
              </a:rPr>
              <a:t>hilastêrios</a:t>
            </a:r>
            <a:r>
              <a:rPr lang="en-US" sz="2000"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to </a:t>
            </a:r>
            <a:r>
              <a:rPr lang="en-US" sz="2000" b="1" u="sng" dirty="0">
                <a:latin typeface="Times New Roman" panose="02020603050405020304" pitchFamily="18" charset="0"/>
                <a:cs typeface="Times New Roman" panose="02020603050405020304" pitchFamily="18" charset="0"/>
              </a:rPr>
              <a:t>turn away anger </a:t>
            </a:r>
            <a:r>
              <a:rPr lang="en-US" sz="2000" dirty="0">
                <a:latin typeface="Times New Roman" panose="02020603050405020304" pitchFamily="18" charset="0"/>
                <a:cs typeface="Times New Roman" panose="02020603050405020304" pitchFamily="18" charset="0"/>
              </a:rPr>
              <a:t>by the offering an </a:t>
            </a:r>
            <a:r>
              <a:rPr lang="en-US" sz="2000" b="1" u="sng" dirty="0">
                <a:latin typeface="Times New Roman" panose="02020603050405020304" pitchFamily="18" charset="0"/>
                <a:cs typeface="Times New Roman" panose="02020603050405020304" pitchFamily="18" charset="0"/>
              </a:rPr>
              <a:t>appeasement </a:t>
            </a:r>
            <a:r>
              <a:rPr lang="en-US" sz="2000" dirty="0">
                <a:latin typeface="Times New Roman" panose="02020603050405020304" pitchFamily="18" charset="0"/>
                <a:cs typeface="Times New Roman" panose="02020603050405020304" pitchFamily="18" charset="0"/>
              </a:rPr>
              <a:t>by which a demand or requirement is </a:t>
            </a:r>
            <a:r>
              <a:rPr lang="en-US" sz="2000" b="1" u="sng" dirty="0">
                <a:latin typeface="Times New Roman" panose="02020603050405020304" pitchFamily="18" charset="0"/>
                <a:cs typeface="Times New Roman" panose="02020603050405020304" pitchFamily="18" charset="0"/>
              </a:rPr>
              <a:t>satisfied</a:t>
            </a:r>
            <a:r>
              <a:rPr lang="en-US"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412671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678204"/>
          </a:xfrm>
          <a:prstGeom prst="rect">
            <a:avLst/>
          </a:prstGeom>
          <a:noFill/>
        </p:spPr>
        <p:txBody>
          <a:bodyPr wrap="square" rtlCol="0">
            <a:spAutoFit/>
          </a:bodyPr>
          <a:lstStyle/>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latin typeface="Times New Roman" panose="02020603050405020304" pitchFamily="18" charset="0"/>
                <a:cs typeface="Times New Roman" panose="02020603050405020304" pitchFamily="18" charset="0"/>
              </a:rPr>
              <a:t>Hebrews 9:23</a:t>
            </a:r>
            <a:r>
              <a:rPr lang="en-US" sz="2000" baseline="30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Therefore it was necessary for </a:t>
            </a:r>
            <a:r>
              <a:rPr lang="en-US" sz="2000" b="1" u="sng" dirty="0">
                <a:highlight>
                  <a:srgbClr val="FFFF00"/>
                </a:highlight>
                <a:latin typeface="Times New Roman" panose="02020603050405020304" pitchFamily="18" charset="0"/>
                <a:cs typeface="Times New Roman" panose="02020603050405020304" pitchFamily="18" charset="0"/>
              </a:rPr>
              <a:t>the copies of the things in the heavens</a:t>
            </a:r>
            <a:r>
              <a:rPr lang="en-US" sz="2000" dirty="0">
                <a:highlight>
                  <a:srgbClr val="FFFF00"/>
                </a:highlight>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(Old Law Tabernacle) to be </a:t>
            </a:r>
            <a:r>
              <a:rPr lang="en-US" sz="2000" b="1" u="sng" dirty="0">
                <a:highlight>
                  <a:srgbClr val="FFFF00"/>
                </a:highlight>
                <a:latin typeface="Times New Roman" panose="02020603050405020304" pitchFamily="18" charset="0"/>
                <a:cs typeface="Times New Roman" panose="02020603050405020304" pitchFamily="18" charset="0"/>
              </a:rPr>
              <a:t>cleansed with these </a:t>
            </a:r>
            <a:r>
              <a:rPr lang="en-US" sz="2000" dirty="0">
                <a:latin typeface="Times New Roman" panose="02020603050405020304" pitchFamily="18" charset="0"/>
                <a:cs typeface="Times New Roman" panose="02020603050405020304" pitchFamily="18" charset="0"/>
              </a:rPr>
              <a:t>(animal blood), but the </a:t>
            </a:r>
            <a:r>
              <a:rPr lang="en-US" sz="2000" b="1" u="sng" dirty="0">
                <a:highlight>
                  <a:srgbClr val="FFFF00"/>
                </a:highlight>
                <a:latin typeface="Times New Roman" panose="02020603050405020304" pitchFamily="18" charset="0"/>
                <a:cs typeface="Times New Roman" panose="02020603050405020304" pitchFamily="18" charset="0"/>
              </a:rPr>
              <a:t>heavenly things themselves </a:t>
            </a:r>
            <a:r>
              <a:rPr lang="en-US" sz="2000" dirty="0">
                <a:latin typeface="Times New Roman" panose="02020603050405020304" pitchFamily="18" charset="0"/>
                <a:cs typeface="Times New Roman" panose="02020603050405020304" pitchFamily="18" charset="0"/>
              </a:rPr>
              <a:t>(Church and Heaven) with </a:t>
            </a:r>
            <a:r>
              <a:rPr lang="en-US" sz="2000" b="1" u="sng" dirty="0">
                <a:highlight>
                  <a:srgbClr val="FFFF00"/>
                </a:highlight>
                <a:latin typeface="Times New Roman" panose="02020603050405020304" pitchFamily="18" charset="0"/>
                <a:cs typeface="Times New Roman" panose="02020603050405020304" pitchFamily="18" charset="0"/>
              </a:rPr>
              <a:t>better sacrifices than these </a:t>
            </a:r>
            <a:r>
              <a:rPr lang="en-US" sz="2000" dirty="0">
                <a:latin typeface="Times New Roman" panose="02020603050405020304" pitchFamily="18" charset="0"/>
                <a:cs typeface="Times New Roman" panose="02020603050405020304" pitchFamily="18" charset="0"/>
              </a:rPr>
              <a:t>(Christ’s blood)</a:t>
            </a:r>
            <a:br>
              <a:rPr lang="en-US" sz="2000" dirty="0">
                <a:latin typeface="Times New Roman" panose="02020603050405020304" pitchFamily="18" charset="0"/>
                <a:cs typeface="Times New Roman" panose="02020603050405020304" pitchFamily="18" charset="0"/>
              </a:rPr>
            </a:b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Hebrews 10:19-22</a:t>
            </a:r>
            <a:r>
              <a:rPr lang="en-US" sz="2000" baseline="30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Therefore, brethren, since we have confidence to </a:t>
            </a:r>
            <a:r>
              <a:rPr lang="en-US" sz="2000" b="1" u="sng" dirty="0">
                <a:highlight>
                  <a:srgbClr val="FFFF00"/>
                </a:highlight>
                <a:latin typeface="Times New Roman" panose="02020603050405020304" pitchFamily="18" charset="0"/>
                <a:cs typeface="Times New Roman" panose="02020603050405020304" pitchFamily="18" charset="0"/>
              </a:rPr>
              <a:t>enter the holy place </a:t>
            </a:r>
            <a:r>
              <a:rPr lang="en-US" sz="2000" dirty="0">
                <a:latin typeface="Times New Roman" panose="02020603050405020304" pitchFamily="18" charset="0"/>
                <a:cs typeface="Times New Roman" panose="02020603050405020304" pitchFamily="18" charset="0"/>
              </a:rPr>
              <a:t>(Heaven) by the </a:t>
            </a:r>
            <a:r>
              <a:rPr lang="en-US" sz="2000" b="1" u="sng" dirty="0">
                <a:highlight>
                  <a:srgbClr val="FFFF00"/>
                </a:highlight>
                <a:latin typeface="Times New Roman" panose="02020603050405020304" pitchFamily="18" charset="0"/>
                <a:cs typeface="Times New Roman" panose="02020603050405020304" pitchFamily="18" charset="0"/>
              </a:rPr>
              <a:t>blood of Jesus</a:t>
            </a:r>
            <a:r>
              <a:rPr lang="en-US" sz="2000" dirty="0">
                <a:latin typeface="Times New Roman" panose="02020603050405020304" pitchFamily="18" charset="0"/>
                <a:cs typeface="Times New Roman" panose="02020603050405020304" pitchFamily="18" charset="0"/>
              </a:rPr>
              <a:t>, …</a:t>
            </a:r>
            <a:r>
              <a:rPr lang="en-US" sz="2000" baseline="30000" dirty="0">
                <a:latin typeface="Times New Roman" panose="02020603050405020304" pitchFamily="18" charset="0"/>
                <a:cs typeface="Times New Roman" panose="02020603050405020304" pitchFamily="18" charset="0"/>
              </a:rPr>
              <a:t>21 </a:t>
            </a:r>
            <a:r>
              <a:rPr lang="en-US" sz="2000" dirty="0">
                <a:latin typeface="Times New Roman" panose="02020603050405020304" pitchFamily="18" charset="0"/>
                <a:cs typeface="Times New Roman" panose="02020603050405020304" pitchFamily="18" charset="0"/>
              </a:rPr>
              <a:t> and since </a:t>
            </a:r>
            <a:r>
              <a:rPr lang="en-US" sz="2000" i="1" dirty="0">
                <a:latin typeface="Times New Roman" panose="02020603050405020304" pitchFamily="18" charset="0"/>
                <a:cs typeface="Times New Roman" panose="02020603050405020304" pitchFamily="18" charset="0"/>
              </a:rPr>
              <a:t>we have</a:t>
            </a:r>
            <a:r>
              <a:rPr lang="en-US" sz="2000" dirty="0">
                <a:latin typeface="Times New Roman" panose="02020603050405020304" pitchFamily="18" charset="0"/>
                <a:cs typeface="Times New Roman" panose="02020603050405020304" pitchFamily="18" charset="0"/>
              </a:rPr>
              <a:t> a </a:t>
            </a:r>
            <a:r>
              <a:rPr lang="en-US" sz="2000" b="1" u="sng" dirty="0">
                <a:highlight>
                  <a:srgbClr val="FFFF00"/>
                </a:highlight>
                <a:latin typeface="Times New Roman" panose="02020603050405020304" pitchFamily="18" charset="0"/>
                <a:cs typeface="Times New Roman" panose="02020603050405020304" pitchFamily="18" charset="0"/>
              </a:rPr>
              <a:t>great priest </a:t>
            </a:r>
            <a:r>
              <a:rPr lang="en-US" sz="2000" dirty="0">
                <a:latin typeface="Times New Roman" panose="02020603050405020304" pitchFamily="18" charset="0"/>
                <a:cs typeface="Times New Roman" panose="02020603050405020304" pitchFamily="18" charset="0"/>
              </a:rPr>
              <a:t>over the </a:t>
            </a:r>
            <a:r>
              <a:rPr lang="en-US" sz="2000" b="1" u="sng" dirty="0">
                <a:highlight>
                  <a:srgbClr val="FFFF00"/>
                </a:highlight>
                <a:latin typeface="Times New Roman" panose="02020603050405020304" pitchFamily="18" charset="0"/>
                <a:cs typeface="Times New Roman" panose="02020603050405020304" pitchFamily="18" charset="0"/>
              </a:rPr>
              <a:t>house of God</a:t>
            </a:r>
            <a:r>
              <a:rPr lang="en-US" sz="2000" dirty="0">
                <a:highlight>
                  <a:srgbClr val="FFFF00"/>
                </a:highlight>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(church) </a:t>
            </a:r>
            <a:r>
              <a:rPr lang="en-US" sz="2000" baseline="30000" dirty="0">
                <a:latin typeface="Times New Roman" panose="02020603050405020304" pitchFamily="18" charset="0"/>
                <a:cs typeface="Times New Roman" panose="02020603050405020304" pitchFamily="18" charset="0"/>
              </a:rPr>
              <a:t>22 </a:t>
            </a:r>
            <a:r>
              <a:rPr lang="en-US" sz="2000" dirty="0">
                <a:latin typeface="Times New Roman" panose="02020603050405020304" pitchFamily="18" charset="0"/>
                <a:cs typeface="Times New Roman" panose="02020603050405020304" pitchFamily="18" charset="0"/>
              </a:rPr>
              <a:t> let us draw near … having our </a:t>
            </a:r>
            <a:r>
              <a:rPr lang="en-US" sz="2000" b="1" u="sng" dirty="0">
                <a:highlight>
                  <a:srgbClr val="FFFF00"/>
                </a:highlight>
                <a:latin typeface="Times New Roman" panose="02020603050405020304" pitchFamily="18" charset="0"/>
                <a:cs typeface="Times New Roman" panose="02020603050405020304" pitchFamily="18" charset="0"/>
              </a:rPr>
              <a:t>hearts sprinkled </a:t>
            </a:r>
            <a:r>
              <a:rPr lang="en-US" sz="2000" b="1" i="1" u="sng" dirty="0">
                <a:highlight>
                  <a:srgbClr val="FFFF00"/>
                </a:highlight>
                <a:latin typeface="Times New Roman" panose="02020603050405020304" pitchFamily="18" charset="0"/>
                <a:cs typeface="Times New Roman" panose="02020603050405020304" pitchFamily="18" charset="0"/>
              </a:rPr>
              <a:t>clean</a:t>
            </a:r>
            <a:r>
              <a:rPr lang="en-US" sz="2000" dirty="0">
                <a:highlight>
                  <a:srgbClr val="FFFF00"/>
                </a:highlight>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(blood of Christ) from an evil conscience and our bodies </a:t>
            </a:r>
            <a:r>
              <a:rPr lang="en-US" sz="2000" b="1" u="sng" dirty="0">
                <a:highlight>
                  <a:srgbClr val="FFFF00"/>
                </a:highlight>
                <a:latin typeface="Times New Roman" panose="02020603050405020304" pitchFamily="18" charset="0"/>
                <a:cs typeface="Times New Roman" panose="02020603050405020304" pitchFamily="18" charset="0"/>
              </a:rPr>
              <a:t>washed with pure water</a:t>
            </a:r>
            <a:r>
              <a:rPr lang="en-US" sz="2000" dirty="0">
                <a:highlight>
                  <a:srgbClr val="FFFF00"/>
                </a:highlight>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(baptism)</a:t>
            </a:r>
          </a:p>
          <a:p>
            <a:pPr marL="228600"/>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000" dirty="0">
                <a:latin typeface="Times New Roman" panose="02020603050405020304" pitchFamily="18" charset="0"/>
                <a:ea typeface="Calibri" panose="020F0502020204030204" pitchFamily="34" charset="0"/>
                <a:cs typeface="Times New Roman" panose="02020603050405020304" pitchFamily="18" charset="0"/>
              </a:rPr>
              <a:t>Therefore, the Hebrew writer affirms:</a:t>
            </a:r>
          </a:p>
          <a:p>
            <a:pPr marL="571500" indent="-342900">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The cleansing and atoning power of Jesus Christ’s shed blood, and </a:t>
            </a:r>
          </a:p>
          <a:p>
            <a:pPr marL="571500" indent="-342900">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The cleansing baptismal waters that always accompany the atoning blood of the sacrifice </a:t>
            </a:r>
          </a:p>
          <a:p>
            <a:pPr marL="571500" indent="-342900">
              <a:buFont typeface="Arial" panose="020B0604020202020204" pitchFamily="34" charset="0"/>
              <a:buChar char="•"/>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Three Examples of Old Testament purification through water and blood</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9347633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latin typeface="Times New Roman" panose="02020603050405020304" pitchFamily="18" charset="0"/>
                <a:cs typeface="Times New Roman" panose="02020603050405020304" pitchFamily="18" charset="0"/>
              </a:rPr>
              <a:t>The Passover: </a:t>
            </a:r>
            <a:r>
              <a:rPr lang="en-US" sz="2000" dirty="0">
                <a:latin typeface="Times New Roman" panose="02020603050405020304" pitchFamily="18" charset="0"/>
                <a:cs typeface="Times New Roman" panose="02020603050405020304" pitchFamily="18" charset="0"/>
              </a:rPr>
              <a:t>Not really a purification event – but it does demonstrate deliverance from sin’s bondage and death through sacrificial blood</a:t>
            </a:r>
            <a:endParaRPr lang="en-US" sz="2000" b="1"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000" b="1" dirty="0">
              <a:latin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Exodus 12:1-30 is the pre-Law of Moses account of the slaying of the Passover Lamb to free the Hebrews from the Egypt’s bondage – figure of our fallen world.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Prophetic shadow of Christ’s death and shed blood releasing us from the bondage of sin and Satan</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Israelites were commanded to slay an unblemished year-old lamb and spread its blood on their door posts and lentils of their houses.  </a:t>
            </a:r>
          </a:p>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latin typeface="Times New Roman" panose="02020603050405020304" pitchFamily="18" charset="0"/>
                <a:cs typeface="Times New Roman" panose="02020603050405020304" pitchFamily="18" charset="0"/>
              </a:rPr>
              <a:t>Exodus 12:12-13 </a:t>
            </a:r>
            <a:r>
              <a:rPr lang="en-US" sz="2000" dirty="0">
                <a:latin typeface="Times New Roman" panose="02020603050405020304" pitchFamily="18" charset="0"/>
                <a:cs typeface="Times New Roman" panose="02020603050405020304" pitchFamily="18" charset="0"/>
              </a:rPr>
              <a:t> </a:t>
            </a:r>
            <a:r>
              <a:rPr lang="en-US" sz="2000" b="1" u="sng" dirty="0">
                <a:highlight>
                  <a:srgbClr val="FFFF00"/>
                </a:highlight>
                <a:latin typeface="Times New Roman" panose="02020603050405020304" pitchFamily="18" charset="0"/>
                <a:cs typeface="Times New Roman" panose="02020603050405020304" pitchFamily="18" charset="0"/>
              </a:rPr>
              <a:t>'For I </a:t>
            </a:r>
            <a:r>
              <a:rPr lang="en-US" sz="2000" dirty="0">
                <a:latin typeface="Times New Roman" panose="02020603050405020304" pitchFamily="18" charset="0"/>
                <a:cs typeface="Times New Roman" panose="02020603050405020304" pitchFamily="18" charset="0"/>
              </a:rPr>
              <a:t>(God) will go through the land of Egypt on that night, and will </a:t>
            </a:r>
            <a:r>
              <a:rPr lang="en-US" sz="2000" b="1" u="sng" dirty="0">
                <a:highlight>
                  <a:srgbClr val="FFFF00"/>
                </a:highlight>
                <a:latin typeface="Times New Roman" panose="02020603050405020304" pitchFamily="18" charset="0"/>
                <a:cs typeface="Times New Roman" panose="02020603050405020304" pitchFamily="18" charset="0"/>
              </a:rPr>
              <a:t>strike down all the firstborn</a:t>
            </a:r>
            <a:r>
              <a:rPr lang="en-US" sz="2000" b="1" u="sng"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 the land of Egypt…</a:t>
            </a:r>
            <a:r>
              <a:rPr lang="en-US" sz="2000" baseline="30000" dirty="0">
                <a:latin typeface="Times New Roman" panose="02020603050405020304" pitchFamily="18" charset="0"/>
                <a:cs typeface="Times New Roman" panose="02020603050405020304" pitchFamily="18" charset="0"/>
              </a:rPr>
              <a:t>13 </a:t>
            </a:r>
            <a:r>
              <a:rPr lang="en-US" sz="2000" dirty="0">
                <a:latin typeface="Times New Roman" panose="02020603050405020304" pitchFamily="18" charset="0"/>
                <a:cs typeface="Times New Roman" panose="02020603050405020304" pitchFamily="18" charset="0"/>
              </a:rPr>
              <a:t> 'The </a:t>
            </a:r>
            <a:r>
              <a:rPr lang="en-US" sz="2000" b="1" u="sng" dirty="0">
                <a:highlight>
                  <a:srgbClr val="FFFF00"/>
                </a:highlight>
                <a:latin typeface="Times New Roman" panose="02020603050405020304" pitchFamily="18" charset="0"/>
                <a:cs typeface="Times New Roman" panose="02020603050405020304" pitchFamily="18" charset="0"/>
              </a:rPr>
              <a:t>blood shall be a sign </a:t>
            </a:r>
            <a:r>
              <a:rPr lang="en-US" sz="2000" dirty="0">
                <a:latin typeface="Times New Roman" panose="02020603050405020304" pitchFamily="18" charset="0"/>
                <a:cs typeface="Times New Roman" panose="02020603050405020304" pitchFamily="18" charset="0"/>
              </a:rPr>
              <a:t>for you on the houses where you live; and </a:t>
            </a:r>
            <a:r>
              <a:rPr lang="en-US" sz="2000" b="1" u="sng" dirty="0">
                <a:highlight>
                  <a:srgbClr val="FFFF00"/>
                </a:highlight>
                <a:latin typeface="Times New Roman" panose="02020603050405020304" pitchFamily="18" charset="0"/>
                <a:cs typeface="Times New Roman" panose="02020603050405020304" pitchFamily="18" charset="0"/>
              </a:rPr>
              <a:t>when I see the blood I will pass over you</a:t>
            </a:r>
            <a:r>
              <a:rPr lang="en-US" sz="2000" dirty="0">
                <a:latin typeface="Times New Roman" panose="02020603050405020304" pitchFamily="18" charset="0"/>
                <a:cs typeface="Times New Roman" panose="02020603050405020304" pitchFamily="18" charset="0"/>
              </a:rPr>
              <a:t>, and no plague will befall you to destroy </a:t>
            </a:r>
            <a:r>
              <a:rPr lang="en-US" sz="2000" i="1" dirty="0">
                <a:latin typeface="Times New Roman" panose="02020603050405020304" pitchFamily="18" charset="0"/>
                <a:cs typeface="Times New Roman" panose="02020603050405020304" pitchFamily="18" charset="0"/>
              </a:rPr>
              <a:t>you</a:t>
            </a:r>
            <a:r>
              <a:rPr lang="en-US" sz="2000" dirty="0">
                <a:latin typeface="Times New Roman" panose="02020603050405020304" pitchFamily="18" charset="0"/>
                <a:cs typeface="Times New Roman" panose="02020603050405020304" pitchFamily="18" charset="0"/>
              </a:rPr>
              <a:t> when I strike the land of Egypt. </a:t>
            </a:r>
          </a:p>
          <a:p>
            <a:pPr marL="228600" marR="0">
              <a:spcBef>
                <a:spcPts val="0"/>
              </a:spcBef>
              <a:spcAft>
                <a:spcPts val="0"/>
              </a:spcAft>
            </a:pPr>
            <a:endParaRPr lang="en-US" sz="20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000" dirty="0">
                <a:latin typeface="Times New Roman" panose="02020603050405020304" pitchFamily="18" charset="0"/>
                <a:cs typeface="Times New Roman" panose="02020603050405020304" pitchFamily="18" charset="0"/>
              </a:rPr>
              <a:t>Result: Pharaoh unwillingly released God’s children from His bondage</a:t>
            </a:r>
            <a:endParaRPr lang="en-US" sz="2000" b="1"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2733932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570756"/>
          </a:xfrm>
          <a:prstGeom prst="rect">
            <a:avLst/>
          </a:prstGeom>
          <a:noFill/>
        </p:spPr>
        <p:txBody>
          <a:bodyPr wrap="square" rtlCol="0">
            <a:spAutoFit/>
          </a:bodyPr>
          <a:lstStyle/>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The Passover:</a:t>
            </a:r>
            <a:r>
              <a:rPr lang="en-US" sz="2400"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Corinthians 5:7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Christ our Passover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also has been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sacrificed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Peter 1:18-19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knowing that you were not redeemed with perishable things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 with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precious 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as of a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lamb unblemished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spotless, </a:t>
            </a:r>
            <a:r>
              <a:rPr lang="en-US" sz="2400" b="1" i="1" u="sng" dirty="0">
                <a:effectLst/>
                <a:latin typeface="Times New Roman" panose="02020603050405020304" pitchFamily="18" charset="0"/>
                <a:ea typeface="Calibri" panose="020F0502020204030204" pitchFamily="34" charset="0"/>
                <a:cs typeface="Times New Roman" panose="02020603050405020304" pitchFamily="18" charset="0"/>
              </a:rPr>
              <a:t>the blood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of Christ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latin typeface="Times New Roman" panose="02020603050405020304" pitchFamily="18" charset="0"/>
                <a:cs typeface="Times New Roman" panose="02020603050405020304" pitchFamily="18" charset="0"/>
              </a:rPr>
              <a:t>Conclusion: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Because of sin, God is bringing death upon the world – as He did upon Egypt. </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But Jesus Christ’s blood is upon His chosen children – as it was upon the Hebrew slaves</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Christ’s blood saves us of sin’s death. God will pass over us – as it did in Egypt</a:t>
            </a:r>
          </a:p>
          <a:p>
            <a:pPr marL="571500" marR="0" indent="-342900">
              <a:spcBef>
                <a:spcPts val="0"/>
              </a:spcBef>
              <a:spcAft>
                <a:spcPts val="0"/>
              </a:spcAf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latin typeface="Times New Roman" panose="02020603050405020304" pitchFamily="18" charset="0"/>
                <a:cs typeface="Times New Roman" panose="02020603050405020304" pitchFamily="18" charset="0"/>
              </a:rPr>
              <a:t>But where’s the water?</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99685239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2055" y="166568"/>
            <a:ext cx="11644370" cy="6524863"/>
          </a:xfrm>
          <a:prstGeom prst="rect">
            <a:avLst/>
          </a:prstGeom>
          <a:noFill/>
        </p:spPr>
        <p:txBody>
          <a:bodyPr wrap="square" rtlCol="0">
            <a:spAutoFit/>
          </a:bodyPr>
          <a:lstStyle/>
          <a:p>
            <a:pPr marL="228600" marR="0">
              <a:spcBef>
                <a:spcPts val="0"/>
              </a:spcBef>
              <a:spcAft>
                <a:spcPts val="0"/>
              </a:spcAft>
            </a:pPr>
            <a:r>
              <a:rPr lang="en-US" sz="2000" b="1" dirty="0">
                <a:latin typeface="Times New Roman" panose="02020603050405020304" pitchFamily="18" charset="0"/>
                <a:cs typeface="Times New Roman" panose="02020603050405020304" pitchFamily="18" charset="0"/>
              </a:rPr>
              <a:t>The Passover:</a:t>
            </a:r>
          </a:p>
          <a:p>
            <a:pPr marL="228600" marR="0">
              <a:spcBef>
                <a:spcPts val="0"/>
              </a:spcBef>
              <a:spcAft>
                <a:spcPts val="0"/>
              </a:spcAft>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685800" marR="0" indent="-457200">
              <a:spcBef>
                <a:spcPts val="0"/>
              </a:spcBef>
              <a:spcAft>
                <a:spcPts val="0"/>
              </a:spcAft>
              <a:buFont typeface="+mj-lt"/>
              <a:buAutoNum type="arabicPeriod"/>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God raised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Moses out of the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Nile River waters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to raise him to be a prophet like Jesus (Acts 7:37) similar to Jesus’ baptism when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God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drew Jesus up out of the Jordan River waters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Moses became a leader of God’s chosen under the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first covenant as Jesus did under the New Covenant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Exodus 2:10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 child grew, and she brought him to Pharaoh's daughter and he became her son. And she named him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Moses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said, "Because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 drew him out of the water</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4572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457200"/>
            <a:r>
              <a:rPr lang="en-US" sz="2000" b="1" dirty="0">
                <a:latin typeface="Times New Roman" panose="02020603050405020304" pitchFamily="18" charset="0"/>
                <a:cs typeface="Times New Roman" panose="02020603050405020304" pitchFamily="18" charset="0"/>
              </a:rPr>
              <a:t>Matthew 3:16 </a:t>
            </a:r>
            <a:r>
              <a:rPr lang="en-US" sz="2000" dirty="0">
                <a:latin typeface="Times New Roman" panose="02020603050405020304" pitchFamily="18" charset="0"/>
                <a:cs typeface="Times New Roman" panose="02020603050405020304" pitchFamily="18" charset="0"/>
              </a:rPr>
              <a:t> After being baptized, </a:t>
            </a:r>
            <a:r>
              <a:rPr lang="en-US" sz="2000" b="1" u="sng" dirty="0">
                <a:highlight>
                  <a:srgbClr val="FFFF00"/>
                </a:highlight>
                <a:latin typeface="Times New Roman" panose="02020603050405020304" pitchFamily="18" charset="0"/>
                <a:cs typeface="Times New Roman" panose="02020603050405020304" pitchFamily="18" charset="0"/>
              </a:rPr>
              <a:t>Jesus came up immediately from the water</a:t>
            </a:r>
            <a:r>
              <a:rPr lang="en-US" sz="2000" dirty="0">
                <a:latin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behold, the heavens were opened, and he saw the </a:t>
            </a:r>
            <a:r>
              <a:rPr lang="en-US" sz="1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of God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descending as a dove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and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lighting on Him,</a:t>
            </a:r>
          </a:p>
          <a:p>
            <a:pPr marL="457200" marR="0">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startAt="2"/>
            </a:pPr>
            <a:r>
              <a:rPr lang="en-US" sz="2000"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What happened to Moses - the leader of </a:t>
            </a:r>
            <a:r>
              <a:rPr lang="en-US" sz="2000" dirty="0">
                <a:solidFill>
                  <a:srgbClr val="272727"/>
                </a:solidFill>
                <a:latin typeface="Times New Roman" panose="02020603050405020304" pitchFamily="18" charset="0"/>
                <a:ea typeface="Times New Roman" panose="02020603050405020304" pitchFamily="18" charset="0"/>
                <a:cs typeface="Times New Roman" panose="02020603050405020304" pitchFamily="18" charset="0"/>
              </a:rPr>
              <a:t>God’s </a:t>
            </a:r>
            <a:r>
              <a:rPr lang="en-US" sz="2000"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people under the Law of </a:t>
            </a:r>
            <a:r>
              <a:rPr lang="en-US" sz="2000" dirty="0">
                <a:solidFill>
                  <a:srgbClr val="272727"/>
                </a:solidFill>
                <a:latin typeface="Times New Roman" panose="02020603050405020304" pitchFamily="18" charset="0"/>
                <a:ea typeface="Times New Roman" panose="02020603050405020304" pitchFamily="18" charset="0"/>
                <a:cs typeface="Times New Roman" panose="02020603050405020304" pitchFamily="18" charset="0"/>
              </a:rPr>
              <a:t>Moses - </a:t>
            </a:r>
            <a:r>
              <a:rPr lang="en-US" sz="2000"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later happens to the whole people at the Red Sea, as Israel enters into Moses’s experience and is drawn out of the water into freedom.</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Isaiah 63:11-14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Then His people remembered the days of old, of Moses. Where is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 (God) who brought them up out of the sea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with the shepherds of His flock? Where is He who put His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 Spirit in the midst of them</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4572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000" b="1" dirty="0">
                <a:latin typeface="Times New Roman" panose="02020603050405020304" pitchFamily="18" charset="0"/>
                <a:cs typeface="Times New Roman" panose="02020603050405020304" pitchFamily="18" charset="0"/>
              </a:rPr>
              <a:t>Acts 2:38 </a:t>
            </a:r>
            <a:r>
              <a:rPr lang="en-US" sz="2000" dirty="0">
                <a:latin typeface="Times New Roman" panose="02020603050405020304" pitchFamily="18" charset="0"/>
                <a:cs typeface="Times New Roman" panose="02020603050405020304" pitchFamily="18" charset="0"/>
              </a:rPr>
              <a:t>Peter </a:t>
            </a:r>
            <a:r>
              <a:rPr lang="en-US" sz="2000" i="1" dirty="0">
                <a:latin typeface="Times New Roman" panose="02020603050405020304" pitchFamily="18" charset="0"/>
                <a:cs typeface="Times New Roman" panose="02020603050405020304" pitchFamily="18" charset="0"/>
              </a:rPr>
              <a:t>said</a:t>
            </a:r>
            <a:r>
              <a:rPr lang="en-US" sz="2000" dirty="0">
                <a:latin typeface="Times New Roman" panose="02020603050405020304" pitchFamily="18" charset="0"/>
                <a:cs typeface="Times New Roman" panose="02020603050405020304" pitchFamily="18" charset="0"/>
              </a:rPr>
              <a:t> to them, "Repent, and each of you </a:t>
            </a:r>
            <a:r>
              <a:rPr lang="en-US" sz="2000" b="1" u="sng" dirty="0">
                <a:highlight>
                  <a:srgbClr val="FFFF00"/>
                </a:highlight>
                <a:latin typeface="Times New Roman" panose="02020603050405020304" pitchFamily="18" charset="0"/>
                <a:cs typeface="Times New Roman" panose="02020603050405020304" pitchFamily="18" charset="0"/>
              </a:rPr>
              <a:t>be baptized </a:t>
            </a:r>
            <a:r>
              <a:rPr lang="en-US" sz="2000" dirty="0">
                <a:latin typeface="Times New Roman" panose="02020603050405020304" pitchFamily="18" charset="0"/>
                <a:cs typeface="Times New Roman" panose="02020603050405020304" pitchFamily="18" charset="0"/>
              </a:rPr>
              <a:t>in the name of Jesus Christ for the forgiveness of your sins; and </a:t>
            </a:r>
            <a:r>
              <a:rPr lang="en-US" sz="2000" b="1" u="sng" dirty="0">
                <a:highlight>
                  <a:srgbClr val="FFFF00"/>
                </a:highlight>
                <a:latin typeface="Times New Roman" panose="02020603050405020304" pitchFamily="18" charset="0"/>
                <a:cs typeface="Times New Roman" panose="02020603050405020304" pitchFamily="18" charset="0"/>
              </a:rPr>
              <a:t>you will receive the gift of the Holy Spirit</a:t>
            </a:r>
            <a:r>
              <a:rPr lang="en-US" sz="2000" dirty="0">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079993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416936"/>
            <a:ext cx="11644370" cy="6401753"/>
          </a:xfrm>
          <a:prstGeom prst="rect">
            <a:avLst/>
          </a:prstGeom>
          <a:noFill/>
        </p:spPr>
        <p:txBody>
          <a:bodyPr wrap="square" rtlCol="0">
            <a:spAutoFit/>
          </a:bodyPr>
          <a:lstStyle/>
          <a:p>
            <a:pPr marL="228600" marR="0">
              <a:spcBef>
                <a:spcPts val="0"/>
              </a:spcBef>
              <a:spcAft>
                <a:spcPts val="0"/>
              </a:spcAft>
            </a:pPr>
            <a:r>
              <a:rPr lang="en-US" sz="2000" b="1" dirty="0">
                <a:latin typeface="Times New Roman" panose="02020603050405020304" pitchFamily="18" charset="0"/>
                <a:cs typeface="Times New Roman" panose="02020603050405020304" pitchFamily="18" charset="0"/>
              </a:rPr>
              <a:t>The Passover:</a:t>
            </a:r>
          </a:p>
          <a:p>
            <a:pPr marL="228600" marR="0">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Thus, as we are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baptized into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1 Corinthians 10:1-4, the Apostle Paul reveals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Israelites were likewise baptized into Moses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like prophet of Jesus) by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immersion into the cloud and the sea</a:t>
            </a:r>
            <a:endParaRPr lang="en-US" sz="24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 Corinthians 10:1-2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For I do not want you to be unaware, brethren, that our fathers were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all under the cloud and all passed through the sea; </a:t>
            </a:r>
            <a:r>
              <a:rPr lang="en-US" sz="2400" b="1" u="sng"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all were baptized into Moses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cloud and in the sea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thus we see both the blood and the water played significant roles:</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eleasing of the Israelites from their Egyptian bondage (Sin – Romans 6:16-23)</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Granting the Israelites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their freedom gained in the Promised Land (Heaven – Hebrews 4:1-11)  </a:t>
            </a:r>
          </a:p>
          <a:p>
            <a:pPr marL="5143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Establishment of the Kingdom of Israel (Kingdom of Christ –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Colossians 2:17;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Hebrews 10:1)</a:t>
            </a:r>
          </a:p>
          <a:p>
            <a:pPr marL="228600" marR="0">
              <a:spcBef>
                <a:spcPts val="0"/>
              </a:spcBef>
              <a:spcAft>
                <a:spcPts val="0"/>
              </a:spcAft>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473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221129" y="948627"/>
            <a:ext cx="11474824" cy="5262979"/>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From that point forward, God began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unfolding His plan of salvation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according to</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His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promised gift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of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eternal life </a:t>
            </a:r>
            <a:endParaRPr lang="en-US" sz="28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promise God formed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before time began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began His work of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reconciling man back to Himself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according to </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predetermined plan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formed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before time eternal began</a:t>
            </a: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would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remove man’s sins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that caused man’s </a:t>
            </a:r>
            <a:r>
              <a:rPr lang="en-US" sz="2800" b="1" u="sng" dirty="0">
                <a:latin typeface="Times New Roman" panose="02020603050405020304" pitchFamily="18" charset="0"/>
                <a:ea typeface="Times New Roman" panose="02020603050405020304" pitchFamily="18" charset="0"/>
                <a:cs typeface="Times New Roman" panose="02020603050405020304" pitchFamily="18" charset="0"/>
              </a:rPr>
              <a:t>separation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from God</a:t>
            </a: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would restore His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union with man</a:t>
            </a:r>
            <a:endParaRPr lang="en-US" sz="28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would once again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dwell with His beloved sons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sons would in turn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dwell with their God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and </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sons would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once again live in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paradise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211993735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416936"/>
            <a:ext cx="11644370" cy="5570756"/>
          </a:xfrm>
          <a:prstGeom prst="rect">
            <a:avLst/>
          </a:prstGeom>
          <a:noFill/>
        </p:spPr>
        <p:txBody>
          <a:bodyPr wrap="square" rtlCol="0">
            <a:spAutoFit/>
          </a:bodyPr>
          <a:lstStyle/>
          <a:p>
            <a:pPr marL="228600" marR="0">
              <a:spcBef>
                <a:spcPts val="0"/>
              </a:spcBef>
              <a:spcAft>
                <a:spcPts val="0"/>
              </a:spcAft>
            </a:pPr>
            <a:r>
              <a:rPr lang="en-US" sz="2000" b="1" dirty="0">
                <a:latin typeface="Times New Roman" panose="02020603050405020304" pitchFamily="18" charset="0"/>
                <a:cs typeface="Times New Roman" panose="02020603050405020304" pitchFamily="18" charset="0"/>
              </a:rPr>
              <a:t>The Passover:</a:t>
            </a:r>
          </a:p>
          <a:p>
            <a:pPr marL="228600" marR="0">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mj-lt"/>
              <a:buAutoNum type="arabicPeriod" startAt="3"/>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 third example of Israel’s water deliverance - also in context of the Passover event - is when the Israelites crossed over into the Promised Land – a figure of heaven (Hebrews chapters 3 and 4). </a:t>
            </a:r>
          </a:p>
          <a:p>
            <a:pPr marL="228600" marR="0">
              <a:spcBef>
                <a:spcPts val="0"/>
              </a:spcBef>
              <a:spcAft>
                <a:spcPts val="0"/>
              </a:spcAft>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685800" lvl="1"/>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Joshua 3:14-17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 Israelites crossed the Jordan River in the same identical manner as they crossed the Red Sea.  God gathered up the waters and they cross on dry land.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Joshua 4:19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This crossing took place on the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10</a:t>
            </a:r>
            <a:r>
              <a:rPr lang="en-US" sz="20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day of Abib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 first month and day the Israelites were to bring to themselves an unblemished lamb for sacrifice in the Land of Egypt.  </a:t>
            </a:r>
          </a:p>
          <a:p>
            <a:pPr marL="685800" lvl="1"/>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685800" lvl="1"/>
            <a:r>
              <a:rPr lang="en-US" sz="2000" b="1" dirty="0">
                <a:latin typeface="Times New Roman" panose="02020603050405020304" pitchFamily="18" charset="0"/>
                <a:ea typeface="Times New Roman" panose="02020603050405020304" pitchFamily="18" charset="0"/>
                <a:cs typeface="Times New Roman" panose="02020603050405020304" pitchFamily="18" charset="0"/>
              </a:rPr>
              <a:t>Joshua 5:10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Four days after the Israelites crossed the Jordan River (14</a:t>
            </a:r>
            <a:r>
              <a:rPr lang="en-US"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day of Abib), they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observed the Passover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with the partaking of the Passover Lamb, just as the had done upon their release from Egypt. Joshua 5:10</a:t>
            </a:r>
          </a:p>
          <a:p>
            <a:pPr marL="685800" lvl="1"/>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000" dirty="0">
                <a:effectLst/>
                <a:latin typeface="Times New Roman" panose="02020603050405020304" pitchFamily="18" charset="0"/>
                <a:ea typeface="Calibri" panose="020F0502020204030204" pitchFamily="34" charset="0"/>
                <a:cs typeface="Times New Roman" panose="02020603050405020304" pitchFamily="18" charset="0"/>
              </a:rPr>
              <a:t>Similarly, when we are </a:t>
            </a:r>
            <a:r>
              <a:rPr lang="en-US" sz="2000" dirty="0">
                <a:latin typeface="Times New Roman" panose="02020603050405020304" pitchFamily="18" charset="0"/>
                <a:ea typeface="Calibri" panose="020F0502020204030204" pitchFamily="34" charset="0"/>
                <a:cs typeface="Times New Roman" panose="02020603050405020304" pitchFamily="18" charset="0"/>
              </a:rPr>
              <a:t>baptized to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become a child of God and </a:t>
            </a:r>
            <a:r>
              <a:rPr lang="en-US" sz="2000" dirty="0">
                <a:latin typeface="Times New Roman" panose="02020603050405020304" pitchFamily="18" charset="0"/>
                <a:ea typeface="Calibri" panose="020F0502020204030204" pitchFamily="34" charset="0"/>
                <a:cs typeface="Times New Roman" panose="02020603050405020304" pitchFamily="18" charset="0"/>
              </a:rPr>
              <a:t>enter Christ’s kingdom,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we likewise partake of the Lord’s Supper which was ordained with the partaking of the Passover Supper.</a:t>
            </a: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748494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416936"/>
            <a:ext cx="11644370" cy="5416868"/>
          </a:xfrm>
          <a:prstGeom prst="rect">
            <a:avLst/>
          </a:prstGeom>
          <a:noFill/>
        </p:spPr>
        <p:txBody>
          <a:bodyPr wrap="square" rtlCol="0">
            <a:spAutoFit/>
          </a:bodyPr>
          <a:lstStyle/>
          <a:p>
            <a:pPr marL="22860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Inauguration of the Law of Moses – the First Covenant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Exodus 24:3-8 gives us the account when Moses inaugurated the covenant that God had given him on Mount Sinai. gave Moses the words of the Law:</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Exodus 24:3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Moses offered sacrifices.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Exodus 24:6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Moses took half the blood and sprinkled it on the altar</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Exodus 24:7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Moses read the book of the law to the people.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Exodus 24:7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people vowed they would be obedient to the God’s law.</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Exodus 24:8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Hebrews 9:19  Moses sprinkled the people with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blood and water</a:t>
            </a:r>
          </a:p>
          <a:p>
            <a:pPr marL="228600" marR="0">
              <a:spcBef>
                <a:spcPts val="0"/>
              </a:spcBef>
              <a:spcAft>
                <a:spcPts val="0"/>
              </a:spcAft>
            </a:pPr>
            <a:endParaRPr lang="en-US" sz="2000" b="1" u="sng"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Exodus 24:8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So Moses took </a:t>
            </a:r>
            <a:r>
              <a:rPr lang="en-US" sz="1800" b="1" u="sng" dirty="0">
                <a:effectLst/>
                <a:latin typeface="Times New Roman" panose="02020603050405020304" pitchFamily="18" charset="0"/>
                <a:ea typeface="Times New Roman" panose="02020603050405020304" pitchFamily="18" charset="0"/>
                <a:cs typeface="Times New Roman" panose="02020603050405020304" pitchFamily="18" charset="0"/>
              </a:rPr>
              <a:t>the blood</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1800" b="1" u="sng" dirty="0">
                <a:effectLst/>
                <a:latin typeface="Times New Roman" panose="02020603050405020304" pitchFamily="18" charset="0"/>
                <a:ea typeface="Times New Roman" panose="02020603050405020304" pitchFamily="18" charset="0"/>
                <a:cs typeface="Times New Roman" panose="02020603050405020304" pitchFamily="18" charset="0"/>
              </a:rPr>
              <a:t>sprinkled </a:t>
            </a:r>
            <a:r>
              <a:rPr lang="en-US" sz="1800" b="1" i="1" u="sng" dirty="0">
                <a:effectLst/>
                <a:latin typeface="Times New Roman" panose="02020603050405020304" pitchFamily="18" charset="0"/>
                <a:ea typeface="Times New Roman" panose="02020603050405020304" pitchFamily="18" charset="0"/>
                <a:cs typeface="Times New Roman" panose="02020603050405020304" pitchFamily="18" charset="0"/>
              </a:rPr>
              <a:t>it</a:t>
            </a:r>
            <a:r>
              <a:rPr lang="en-US" sz="1800" b="1" u="sng" dirty="0">
                <a:effectLst/>
                <a:latin typeface="Times New Roman" panose="02020603050405020304" pitchFamily="18" charset="0"/>
                <a:ea typeface="Times New Roman" panose="02020603050405020304" pitchFamily="18" charset="0"/>
                <a:cs typeface="Times New Roman" panose="02020603050405020304" pitchFamily="18" charset="0"/>
              </a:rPr>
              <a:t> on the people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and said, "</a:t>
            </a:r>
            <a:r>
              <a:rPr lang="en-US" sz="1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Behold the blood of the covenant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which the </a:t>
            </a:r>
            <a:r>
              <a:rPr lang="en-US" sz="18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has made with you in accordance with all these words." </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Hebrews 9:19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For when </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every commandment had been spoken by Moses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to all the people according to the Law, he took </a:t>
            </a:r>
            <a:r>
              <a:rPr lang="en-US" sz="1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blood</a:t>
            </a:r>
            <a:r>
              <a:rPr lang="en-US" sz="1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of the calves and the goats, </a:t>
            </a:r>
            <a:r>
              <a:rPr lang="en-US" sz="1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with water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scarlet wool and hyssop, and </a:t>
            </a:r>
            <a:r>
              <a:rPr lang="en-US" sz="1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sprinkled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both the book itself and </a:t>
            </a:r>
            <a:r>
              <a:rPr lang="en-US" sz="1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all the people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908238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416936"/>
            <a:ext cx="11644370" cy="5601533"/>
          </a:xfrm>
          <a:prstGeom prst="rect">
            <a:avLst/>
          </a:prstGeom>
          <a:noFill/>
        </p:spPr>
        <p:txBody>
          <a:bodyPr wrap="square" rtlCol="0">
            <a:spAutoFit/>
          </a:bodyPr>
          <a:lstStyle/>
          <a:p>
            <a:pPr marL="22860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Inauguration of the Law of Moses – the First Covenant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Matthew chapters 26-28 As Moses offered sacrifices (Exodus 24:3),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Jesus is sacrificed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And as Moses proclaims the blood of the sacrifice is the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blood of the covenant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(Exodus 24:8), Jesus proclaims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His blood is the blood of the New Covenant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Luke 22:20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in the same way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He took</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 cup after they had eaten, saying, "This cup which is poured out for you is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the new covenant in My blood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And as Moses sprinkles the people with both water and the blood of the covenant (Exodus 24:8), we likewise receive the water at baptism upon which we also receive the Christ’s blood for remission of sin</a:t>
            </a:r>
          </a:p>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latin typeface="Times New Roman" panose="02020603050405020304" pitchFamily="18" charset="0"/>
                <a:cs typeface="Times New Roman" panose="02020603050405020304" pitchFamily="18" charset="0"/>
              </a:rPr>
              <a:t>Acts 2:38 </a:t>
            </a:r>
            <a:r>
              <a:rPr lang="en-US" sz="2000" dirty="0">
                <a:latin typeface="Times New Roman" panose="02020603050405020304" pitchFamily="18" charset="0"/>
                <a:cs typeface="Times New Roman" panose="02020603050405020304" pitchFamily="18" charset="0"/>
              </a:rPr>
              <a:t>Peter </a:t>
            </a:r>
            <a:r>
              <a:rPr lang="en-US" sz="2000" i="1" dirty="0">
                <a:latin typeface="Times New Roman" panose="02020603050405020304" pitchFamily="18" charset="0"/>
                <a:cs typeface="Times New Roman" panose="02020603050405020304" pitchFamily="18" charset="0"/>
              </a:rPr>
              <a:t>said</a:t>
            </a:r>
            <a:r>
              <a:rPr lang="en-US" sz="2000" dirty="0">
                <a:latin typeface="Times New Roman" panose="02020603050405020304" pitchFamily="18" charset="0"/>
                <a:cs typeface="Times New Roman" panose="02020603050405020304" pitchFamily="18" charset="0"/>
              </a:rPr>
              <a:t> to them, "</a:t>
            </a:r>
            <a:r>
              <a:rPr lang="en-US" sz="2000" b="1" u="sng" dirty="0">
                <a:highlight>
                  <a:srgbClr val="FFFF00"/>
                </a:highlight>
                <a:latin typeface="Times New Roman" panose="02020603050405020304" pitchFamily="18" charset="0"/>
                <a:cs typeface="Times New Roman" panose="02020603050405020304" pitchFamily="18" charset="0"/>
              </a:rPr>
              <a:t>Repent</a:t>
            </a:r>
            <a:r>
              <a:rPr lang="en-US" sz="2000" dirty="0">
                <a:latin typeface="Times New Roman" panose="02020603050405020304" pitchFamily="18" charset="0"/>
                <a:cs typeface="Times New Roman" panose="02020603050405020304" pitchFamily="18" charset="0"/>
              </a:rPr>
              <a:t>, and each of you </a:t>
            </a:r>
            <a:r>
              <a:rPr lang="en-US" sz="2000" b="1" u="sng" dirty="0">
                <a:highlight>
                  <a:srgbClr val="FFFF00"/>
                </a:highlight>
                <a:latin typeface="Times New Roman" panose="02020603050405020304" pitchFamily="18" charset="0"/>
                <a:cs typeface="Times New Roman" panose="02020603050405020304" pitchFamily="18" charset="0"/>
              </a:rPr>
              <a:t>be baptized </a:t>
            </a:r>
            <a:r>
              <a:rPr lang="en-US" sz="2000" dirty="0">
                <a:latin typeface="Times New Roman" panose="02020603050405020304" pitchFamily="18" charset="0"/>
                <a:cs typeface="Times New Roman" panose="02020603050405020304" pitchFamily="18" charset="0"/>
              </a:rPr>
              <a:t>in the name of Jesus Christ </a:t>
            </a:r>
            <a:r>
              <a:rPr lang="en-US" sz="2000" b="1" u="sng" dirty="0">
                <a:highlight>
                  <a:srgbClr val="FFFF00"/>
                </a:highlight>
                <a:latin typeface="Times New Roman" panose="02020603050405020304" pitchFamily="18" charset="0"/>
                <a:cs typeface="Times New Roman" panose="02020603050405020304" pitchFamily="18" charset="0"/>
              </a:rPr>
              <a:t>for the forgiveness of your sins</a:t>
            </a:r>
            <a:r>
              <a:rPr lang="en-US" sz="20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0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000" b="1" dirty="0">
                <a:latin typeface="Times New Roman" panose="02020603050405020304" pitchFamily="18" charset="0"/>
                <a:cs typeface="Times New Roman" panose="02020603050405020304" pitchFamily="18" charset="0"/>
              </a:rPr>
              <a:t>Ephesians 1:7 </a:t>
            </a:r>
            <a:r>
              <a:rPr lang="en-US" sz="2000" dirty="0">
                <a:latin typeface="Times New Roman" panose="02020603050405020304" pitchFamily="18" charset="0"/>
                <a:cs typeface="Times New Roman" panose="02020603050405020304" pitchFamily="18" charset="0"/>
              </a:rPr>
              <a:t> </a:t>
            </a:r>
            <a:r>
              <a:rPr lang="en-US" sz="2000" b="1" u="sng" dirty="0">
                <a:latin typeface="Times New Roman" panose="02020603050405020304" pitchFamily="18" charset="0"/>
                <a:cs typeface="Times New Roman" panose="02020603050405020304" pitchFamily="18" charset="0"/>
              </a:rPr>
              <a:t>In Him </a:t>
            </a:r>
            <a:r>
              <a:rPr lang="en-US" sz="2000" dirty="0">
                <a:latin typeface="Times New Roman" panose="02020603050405020304" pitchFamily="18" charset="0"/>
                <a:cs typeface="Times New Roman" panose="02020603050405020304" pitchFamily="18" charset="0"/>
              </a:rPr>
              <a:t>we have redemption through </a:t>
            </a:r>
            <a:r>
              <a:rPr lang="en-US" sz="2000" b="1" u="sng" dirty="0">
                <a:highlight>
                  <a:srgbClr val="FFFF00"/>
                </a:highlight>
                <a:latin typeface="Times New Roman" panose="02020603050405020304" pitchFamily="18" charset="0"/>
                <a:cs typeface="Times New Roman" panose="02020603050405020304" pitchFamily="18" charset="0"/>
              </a:rPr>
              <a:t>His blood</a:t>
            </a:r>
            <a:r>
              <a:rPr lang="en-US" sz="2000" dirty="0">
                <a:latin typeface="Times New Roman" panose="02020603050405020304" pitchFamily="18" charset="0"/>
                <a:cs typeface="Times New Roman" panose="02020603050405020304" pitchFamily="18" charset="0"/>
              </a:rPr>
              <a:t>, the </a:t>
            </a:r>
            <a:r>
              <a:rPr lang="en-US" sz="2000" b="1" u="sng" dirty="0">
                <a:highlight>
                  <a:srgbClr val="FFFF00"/>
                </a:highlight>
                <a:latin typeface="Times New Roman" panose="02020603050405020304" pitchFamily="18" charset="0"/>
                <a:cs typeface="Times New Roman" panose="02020603050405020304" pitchFamily="18" charset="0"/>
              </a:rPr>
              <a:t>forgiveness of our trespasses</a:t>
            </a:r>
            <a:r>
              <a:rPr lang="en-US" sz="2000" dirty="0">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67169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416936"/>
            <a:ext cx="11644370" cy="6217087"/>
          </a:xfrm>
          <a:prstGeom prst="rect">
            <a:avLst/>
          </a:prstGeom>
          <a:noFill/>
        </p:spPr>
        <p:txBody>
          <a:bodyPr wrap="square" rtlCol="0">
            <a:spAutoFit/>
          </a:bodyPr>
          <a:lstStyle/>
          <a:p>
            <a:pPr marL="228600" marR="0">
              <a:spcBef>
                <a:spcPts val="0"/>
              </a:spcBef>
              <a:spcAft>
                <a:spcPts val="0"/>
              </a:spcAft>
            </a:pP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consecration of the priests under the Old Law is a critically important prophecy of the consecration of the priests under the New Covenant.</a:t>
            </a:r>
          </a:p>
          <a:p>
            <a:pPr marL="17145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17145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Under the Old Law, there was the appointment of high priest – the first being Aaron.  </a:t>
            </a:r>
          </a:p>
          <a:p>
            <a:pPr marL="17145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28575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high priest was the only priest who could enter into the inner chamber of the tabernacle called the Most Holy Place  - the figure of heaven (Hebrews 9:24).  </a:t>
            </a:r>
          </a:p>
          <a:p>
            <a:pPr marL="457200" marR="0" indent="-285750">
              <a:spcBef>
                <a:spcPts val="0"/>
              </a:spcBef>
              <a:spcAft>
                <a:spcPts val="0"/>
              </a:spcAft>
              <a:buFont typeface="Arial" panose="020B0604020202020204" pitchFamily="34" charset="0"/>
              <a:buChar char="•"/>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28575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Here is where the ark of the covenant was placed and where the presence of God existed.</a:t>
            </a:r>
          </a:p>
          <a:p>
            <a:pPr marL="457200" marR="0" indent="-285750">
              <a:spcBef>
                <a:spcPts val="0"/>
              </a:spcBef>
              <a:spcAft>
                <a:spcPts val="0"/>
              </a:spcAft>
              <a:buFont typeface="Arial" panose="020B0604020202020204" pitchFamily="34" charset="0"/>
              <a:buChar char="•"/>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28575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Jesus Christ is now our great high priest</a:t>
            </a:r>
          </a:p>
          <a:p>
            <a:pPr marL="228600" marR="0">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Hebrews 4:14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Therefore, since we have a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great high priest</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who has passed through the heavens,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Jesus the Son of God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let us hold fast our confession.   </a:t>
            </a:r>
          </a:p>
          <a:p>
            <a:pPr marL="22860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Hebrews 9:24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Christ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did not enter a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place made with hands, a </a:t>
            </a:r>
            <a:r>
              <a:rPr lang="en-US" sz="20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mere</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copy</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of the true one, but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into heaven itself</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now to appear in the presence of God for us;</a:t>
            </a: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9922023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416936"/>
            <a:ext cx="11644370" cy="5786199"/>
          </a:xfrm>
          <a:prstGeom prst="rect">
            <a:avLst/>
          </a:prstGeom>
          <a:noFill/>
        </p:spPr>
        <p:txBody>
          <a:bodyPr wrap="square" rtlCol="0">
            <a:spAutoFit/>
          </a:bodyPr>
          <a:lstStyle/>
          <a:p>
            <a:pPr marL="228600" marR="0">
              <a:spcBef>
                <a:spcPts val="0"/>
              </a:spcBef>
              <a:spcAft>
                <a:spcPts val="0"/>
              </a:spcAft>
            </a:pP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addition to the high priest under the Old Law:</a:t>
            </a:r>
          </a:p>
          <a:p>
            <a:pPr marL="0" marR="0">
              <a:spcBef>
                <a:spcPts val="0"/>
              </a:spcBef>
              <a:spcAft>
                <a:spcPts val="0"/>
              </a:spcAft>
              <a:tabLst>
                <a:tab pos="0" algn="l"/>
              </a:tabLs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sons of Aaron were consecrated to be priests who served in the outer chamber of the tabernacle called the Holy Place</a:t>
            </a:r>
          </a:p>
          <a:p>
            <a:pPr marR="0">
              <a:spcBef>
                <a:spcPts val="0"/>
              </a:spcBef>
              <a:spcAft>
                <a:spcPts val="0"/>
              </a:spcAft>
              <a:tabLst>
                <a:tab pos="0" algn="l"/>
              </a:tabLs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tabLst>
                <a:tab pos="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 outer chamber is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prophetic figure of the church and the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Aaronical</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priesthood is a prophetic figure of who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we are as the children of God</a:t>
            </a:r>
          </a:p>
          <a:p>
            <a:pPr marR="0">
              <a:spcBef>
                <a:spcPts val="0"/>
              </a:spcBef>
              <a:spcAft>
                <a:spcPts val="0"/>
              </a:spcAft>
              <a:tabLst>
                <a:tab pos="0" algn="l"/>
              </a:tabLs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tabLst>
                <a:tab pos="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We are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priests who minister in the church to serve God.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a:spcBef>
                <a:spcPts val="0"/>
              </a:spcBef>
              <a:spcAft>
                <a:spcPts val="0"/>
              </a:spcAft>
              <a:tabLst>
                <a:tab pos="285750" algn="l"/>
              </a:tabLs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Peter 2:9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But you are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A CHOSEN RACE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royal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PRIESTHOOD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HOLY NATION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A PEOPLE FOR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God's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OWN POSSESSION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that you may proclaim the excellencies of Him who has called you out of darkness into His marvelous light;</a:t>
            </a: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797710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416936"/>
            <a:ext cx="11644370" cy="6494085"/>
          </a:xfrm>
          <a:prstGeom prst="rect">
            <a:avLst/>
          </a:prstGeom>
          <a:noFill/>
        </p:spPr>
        <p:txBody>
          <a:bodyPr wrap="square" rtlCol="0">
            <a:spAutoFit/>
          </a:bodyPr>
          <a:lstStyle/>
          <a:p>
            <a:pPr marL="228600" marR="0">
              <a:spcBef>
                <a:spcPts val="0"/>
              </a:spcBef>
              <a:spcAft>
                <a:spcPts val="0"/>
              </a:spcAft>
            </a:pP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Under the Old Law, both the High Priest and the other priests were consecrated by:</a:t>
            </a:r>
          </a:p>
          <a:p>
            <a:pPr marL="285750" marR="0" indent="-285750">
              <a:spcBef>
                <a:spcPts val="0"/>
              </a:spcBef>
              <a:spcAft>
                <a:spcPts val="0"/>
              </a:spcAft>
              <a:buFont typeface="Arial" panose="020B0604020202020204" pitchFamily="34" charset="0"/>
              <a:buChar char="•"/>
              <a:tabLst>
                <a:tab pos="0"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Blood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(Christ’s blood)</a:t>
            </a:r>
          </a:p>
          <a:p>
            <a:pPr marL="285750" marR="0" indent="-285750">
              <a:spcBef>
                <a:spcPts val="0"/>
              </a:spcBef>
              <a:spcAft>
                <a:spcPts val="0"/>
              </a:spcAft>
              <a:buFont typeface="Arial" panose="020B0604020202020204" pitchFamily="34" charset="0"/>
              <a:buChar char="•"/>
              <a:tabLst>
                <a:tab pos="0" algn="l"/>
              </a:tabLst>
            </a:pP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W</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ater</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(Baptism)</a:t>
            </a:r>
          </a:p>
          <a:p>
            <a:pPr marL="285750" marR="0" indent="-285750">
              <a:spcBef>
                <a:spcPts val="0"/>
              </a:spcBef>
              <a:spcAft>
                <a:spcPts val="0"/>
              </a:spcAft>
              <a:buFont typeface="Arial" panose="020B0604020202020204" pitchFamily="34" charset="0"/>
              <a:buChar char="•"/>
              <a:tabLst>
                <a:tab pos="0" algn="l"/>
              </a:tabLst>
            </a:pP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A</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nointing of fragrant oil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(Holy Spirit).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Exodus 29:4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Aaron and his sons were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washed with water</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 washing by water is the prophetic figures of baptism which was required of Jesus the High Priest and the other sons of God who are a royal priesthood.</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Exodus 29:7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Aaron was anointed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with the anointing oil.  Psalms 133:2 states that it was copiously poured on him</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lvl="1">
              <a:tabLst>
                <a:tab pos="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Psalm 133:1-2</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Behold, how good and how pleasant it is For brothers to dwell together in unity! </a:t>
            </a:r>
            <a:b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It is like the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precious oil</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upon the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head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Coming down upon the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beard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Even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Aaron's beard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Coming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down upon the edge of his robes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spcBef>
                <a:spcPts val="0"/>
              </a:spcBef>
              <a:spcAft>
                <a:spcPts val="0"/>
              </a:spcAft>
              <a:tabLst>
                <a:tab pos="0" algn="l"/>
              </a:tabLs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Exodus 29:11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Animal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sacrifices offered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(sacrifice of Christ)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669961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416936"/>
            <a:ext cx="11644370" cy="5909310"/>
          </a:xfrm>
          <a:prstGeom prst="rect">
            <a:avLst/>
          </a:prstGeom>
          <a:noFill/>
        </p:spPr>
        <p:txBody>
          <a:bodyPr wrap="square" rtlCol="0">
            <a:spAutoFit/>
          </a:bodyPr>
          <a:lstStyle/>
          <a:p>
            <a:pPr marL="228600" marR="0">
              <a:spcBef>
                <a:spcPts val="0"/>
              </a:spcBef>
              <a:spcAft>
                <a:spcPts val="0"/>
              </a:spcAft>
            </a:pP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Exodus 29:21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anointing oil is sprinkled on the sons of Aaron, the other priests.  </a:t>
            </a:r>
          </a:p>
          <a:p>
            <a:pPr marL="285750" marR="0" indent="-28575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This is a prophetic figure of God’s anointing of His other sons</a:t>
            </a:r>
          </a:p>
          <a:p>
            <a:pPr marL="285750" marR="0" indent="-285750">
              <a:spcBef>
                <a:spcPts val="0"/>
              </a:spcBef>
              <a:spcAft>
                <a:spcPts val="0"/>
              </a:spcAft>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he saints who are the royal priesthood that minister within the outer chamber of the tabernacle</a:t>
            </a:r>
          </a:p>
          <a:p>
            <a:pPr marL="285750" marR="0" indent="-285750">
              <a:spcBef>
                <a:spcPts val="0"/>
              </a:spcBef>
              <a:spcAft>
                <a:spcPts val="0"/>
              </a:spcAft>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he figure of the church.</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Exodus 29:21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blood of the sacrifices and the anointing oil is sprinkled on Aaron (again) and upon his sons, the other priests.  As we will see, we receive the blood of Christ at baptism.</a:t>
            </a:r>
          </a:p>
          <a:p>
            <a:pPr marL="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Summation:  The High Priest (Christ) and other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Aaronical</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priests who ministered in the tabernacle (saints) were consecrated with</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Washing of Water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Baptism</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Sacrificial Death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Christ’s Sacrificial Death</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Blood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 Christ’s shed blood that cleanses sin away</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Anointing Oil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Anointing of the Holy Spirit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0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Only the priests of God are consecrated with these four sacraments</a:t>
            </a: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21160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416936"/>
            <a:ext cx="11644370" cy="6247864"/>
          </a:xfrm>
          <a:prstGeom prst="rect">
            <a:avLst/>
          </a:prstGeom>
          <a:noFill/>
        </p:spPr>
        <p:txBody>
          <a:bodyPr wrap="square" rtlCol="0">
            <a:spAutoFit/>
          </a:bodyPr>
          <a:lstStyle/>
          <a:p>
            <a:pPr marL="228600" marR="0">
              <a:spcBef>
                <a:spcPts val="0"/>
              </a:spcBef>
              <a:spcAft>
                <a:spcPts val="0"/>
              </a:spcAft>
            </a:pP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anointing oil is a prophetic figures of the Holy Spirit anointing that Jesus received.  Having been anointed by God’s Holy Spirit, Jesus was declared to be:</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 Messiah in the Hebrew and </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 Christ in the Greek</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B</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oth meaning anointed one.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Hebrew Word: </a:t>
            </a:r>
            <a:r>
              <a:rPr lang="en-US" sz="24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M</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ashiach</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anointed,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translated anointed, anointed one, Messiah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Root Hebrew Word: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mashach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meaning to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anoint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Christos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Anointed One, Messiah, Christ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Root Greek Word: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chriô</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meaning to anoint</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Jesus is the Messiah and He is the Christ – Anointed One</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767220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416936"/>
            <a:ext cx="11644370" cy="6247864"/>
          </a:xfrm>
          <a:prstGeom prst="rect">
            <a:avLst/>
          </a:prstGeom>
          <a:noFill/>
        </p:spPr>
        <p:txBody>
          <a:bodyPr wrap="square" rtlCol="0">
            <a:spAutoFit/>
          </a:bodyPr>
          <a:lstStyle/>
          <a:p>
            <a:pPr marL="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Day of Atonement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latin typeface="Times New Roman" panose="02020603050405020304" pitchFamily="18" charset="0"/>
                <a:ea typeface="Times New Roman" panose="02020603050405020304" pitchFamily="18" charset="0"/>
              </a:rPr>
              <a:t>The Day of Atonement is </a:t>
            </a:r>
            <a:r>
              <a:rPr lang="en-US" sz="2000" dirty="0">
                <a:effectLst/>
                <a:latin typeface="Times New Roman" panose="02020603050405020304" pitchFamily="18" charset="0"/>
                <a:ea typeface="Times New Roman" panose="02020603050405020304" pitchFamily="18" charset="0"/>
              </a:rPr>
              <a:t>more illustration to show that sanctification or cleansing was accomplished with blood and water.</a:t>
            </a: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God commanded the Israelites to construct a dwelling place for Himself called the tabernacle. </a:t>
            </a: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The tabernacle consisted of two chambers:</a:t>
            </a:r>
          </a:p>
          <a:p>
            <a:pPr marR="0" lvl="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p>
            <a:pPr marL="457200" marR="0" lvl="0" indent="-457200">
              <a:spcBef>
                <a:spcPts val="0"/>
              </a:spcBef>
              <a:spcAft>
                <a:spcPts val="0"/>
              </a:spcAft>
              <a:buFont typeface="+mj-lt"/>
              <a:buAutoNum type="arabicPeriod"/>
            </a:pPr>
            <a:r>
              <a:rPr lang="en-US" sz="2000" dirty="0">
                <a:effectLst/>
                <a:latin typeface="Times New Roman" panose="02020603050405020304" pitchFamily="18" charset="0"/>
                <a:ea typeface="Times New Roman" panose="02020603050405020304" pitchFamily="18" charset="0"/>
              </a:rPr>
              <a:t>Inner Chamber called the Holy of Holies</a:t>
            </a:r>
            <a:endParaRPr lang="en-US" sz="2000" dirty="0">
              <a:latin typeface="Times New Roman" panose="02020603050405020304" pitchFamily="18" charset="0"/>
              <a:ea typeface="Times New Roman" panose="02020603050405020304" pitchFamily="18" charset="0"/>
            </a:endParaRPr>
          </a:p>
          <a:p>
            <a:pPr marL="800100" lvl="1" indent="-342900">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Ark of the Covenant placed in this chamber.  </a:t>
            </a:r>
          </a:p>
          <a:p>
            <a:pPr marL="800100" lvl="1" indent="-342900">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This is where God’s holy presence resided among the Israelites. </a:t>
            </a:r>
          </a:p>
          <a:p>
            <a:pPr marL="800100" lvl="1" indent="-342900">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Prophetic figure of heaven</a:t>
            </a:r>
          </a:p>
          <a:p>
            <a:pPr marR="0" lvl="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p>
            <a:pPr marL="457200" indent="-457200">
              <a:buFont typeface="+mj-lt"/>
              <a:buAutoNum type="arabicPeriod" startAt="2"/>
            </a:pPr>
            <a:r>
              <a:rPr lang="en-US" sz="2000" dirty="0">
                <a:effectLst/>
                <a:latin typeface="Times New Roman" panose="02020603050405020304" pitchFamily="18" charset="0"/>
                <a:ea typeface="Times New Roman" panose="02020603050405020304" pitchFamily="18" charset="0"/>
              </a:rPr>
              <a:t>Outer chamber called the Holy Place </a:t>
            </a:r>
          </a:p>
          <a:p>
            <a:pPr marL="800100" lvl="1" indent="-342900">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rPr>
              <a:t>P</a:t>
            </a:r>
            <a:r>
              <a:rPr lang="en-US" sz="2000" dirty="0">
                <a:effectLst/>
                <a:latin typeface="Times New Roman" panose="02020603050405020304" pitchFamily="18" charset="0"/>
                <a:ea typeface="Times New Roman" panose="02020603050405020304" pitchFamily="18" charset="0"/>
              </a:rPr>
              <a:t>rovided the only entrance into the inner chamber (Heaven)</a:t>
            </a:r>
          </a:p>
          <a:p>
            <a:pPr marL="800100" lvl="1" indent="-342900">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Prophetic figure of the church – the body of Christ and the Kingdom of Christ</a:t>
            </a:r>
          </a:p>
          <a:p>
            <a:pPr marL="800100" lvl="1" indent="-342900">
              <a:buFont typeface="Arial" panose="020B0604020202020204" pitchFamily="34" charset="0"/>
              <a:buChar char="•"/>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r>
              <a:rPr lang="en-US" sz="2000" dirty="0">
                <a:latin typeface="Times New Roman" panose="02020603050405020304" pitchFamily="18" charset="0"/>
                <a:ea typeface="Calibri" panose="020F0502020204030204" pitchFamily="34" charset="0"/>
                <a:cs typeface="Times New Roman" panose="02020603050405020304" pitchFamily="18" charset="0"/>
              </a:rPr>
              <a:t>In the 10</a:t>
            </a:r>
            <a:r>
              <a:rPr lang="en-US" sz="2000" baseline="30000" dirty="0">
                <a:latin typeface="Times New Roman" panose="02020603050405020304" pitchFamily="18" charset="0"/>
                <a:ea typeface="Calibri" panose="020F0502020204030204" pitchFamily="34" charset="0"/>
                <a:cs typeface="Times New Roman" panose="02020603050405020304" pitchFamily="18" charset="0"/>
              </a:rPr>
              <a:t>th</a:t>
            </a:r>
            <a:r>
              <a:rPr lang="en-US" sz="2000" dirty="0">
                <a:latin typeface="Times New Roman" panose="02020603050405020304" pitchFamily="18" charset="0"/>
                <a:ea typeface="Calibri" panose="020F0502020204030204" pitchFamily="34" charset="0"/>
                <a:cs typeface="Times New Roman" panose="02020603050405020304" pitchFamily="18" charset="0"/>
              </a:rPr>
              <a:t> month and on 7</a:t>
            </a:r>
            <a:r>
              <a:rPr lang="en-US" sz="2000" baseline="30000" dirty="0">
                <a:latin typeface="Times New Roman" panose="02020603050405020304" pitchFamily="18" charset="0"/>
                <a:ea typeface="Calibri" panose="020F0502020204030204" pitchFamily="34" charset="0"/>
                <a:cs typeface="Times New Roman" panose="02020603050405020304" pitchFamily="18" charset="0"/>
              </a:rPr>
              <a:t>th</a:t>
            </a:r>
            <a:r>
              <a:rPr lang="en-US" sz="2000" dirty="0">
                <a:latin typeface="Times New Roman" panose="02020603050405020304" pitchFamily="18" charset="0"/>
                <a:ea typeface="Calibri" panose="020F0502020204030204" pitchFamily="34" charset="0"/>
                <a:cs typeface="Times New Roman" panose="02020603050405020304" pitchFamily="18" charset="0"/>
              </a:rPr>
              <a:t> day, the High Priest entered into the Tabernacle to purify both chambers and to purify the people from their sins</a:t>
            </a:r>
          </a:p>
        </p:txBody>
      </p:sp>
    </p:spTree>
    <p:extLst>
      <p:ext uri="{BB962C8B-B14F-4D97-AF65-F5344CB8AC3E}">
        <p14:creationId xmlns:p14="http://schemas.microsoft.com/office/powerpoint/2010/main" val="180304523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634E988-F7BE-A0DB-0542-30501684A734}"/>
              </a:ext>
            </a:extLst>
          </p:cNvPr>
          <p:cNvPicPr>
            <a:picLocks noChangeAspect="1"/>
          </p:cNvPicPr>
          <p:nvPr/>
        </p:nvPicPr>
        <p:blipFill>
          <a:blip r:embed="rId2"/>
          <a:stretch>
            <a:fillRect/>
          </a:stretch>
        </p:blipFill>
        <p:spPr>
          <a:xfrm>
            <a:off x="1637552" y="382494"/>
            <a:ext cx="8128001" cy="3669554"/>
          </a:xfrm>
          <a:prstGeom prst="rect">
            <a:avLst/>
          </a:prstGeom>
        </p:spPr>
      </p:pic>
      <p:sp>
        <p:nvSpPr>
          <p:cNvPr id="4" name="TextBox 3">
            <a:extLst>
              <a:ext uri="{FF2B5EF4-FFF2-40B4-BE49-F238E27FC236}">
                <a16:creationId xmlns:a16="http://schemas.microsoft.com/office/drawing/2014/main" id="{1B900391-56F6-E26F-0F2D-9BABED8B3784}"/>
              </a:ext>
            </a:extLst>
          </p:cNvPr>
          <p:cNvSpPr txBox="1"/>
          <p:nvPr/>
        </p:nvSpPr>
        <p:spPr>
          <a:xfrm>
            <a:off x="251011" y="4440518"/>
            <a:ext cx="9741647" cy="1938992"/>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The High Priest</a:t>
            </a:r>
          </a:p>
          <a:p>
            <a:pPr marL="285750" indent="-28575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(Baptism) – Leviticus 16:5, 24</a:t>
            </a:r>
          </a:p>
          <a:p>
            <a:pPr marL="285750" indent="-28575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Sacrifices</a:t>
            </a:r>
            <a:r>
              <a:rPr lang="en-US" sz="2400" dirty="0">
                <a:latin typeface="Times New Roman" panose="02020603050405020304" pitchFamily="18" charset="0"/>
                <a:cs typeface="Times New Roman" panose="02020603050405020304" pitchFamily="18" charset="0"/>
              </a:rPr>
              <a:t> (Christ’s sacrificial death) – Leviticus 16:3, 6, 11, 15, 20</a:t>
            </a:r>
          </a:p>
          <a:p>
            <a:pPr marL="285750" indent="-28575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Purification through the sacrificial blood </a:t>
            </a:r>
            <a:r>
              <a:rPr lang="en-US" sz="2400" dirty="0">
                <a:latin typeface="Times New Roman" panose="02020603050405020304" pitchFamily="18" charset="0"/>
                <a:cs typeface="Times New Roman" panose="02020603050405020304" pitchFamily="18" charset="0"/>
              </a:rPr>
              <a:t>(Christ’s shed blood) – Leviticus 16:14-15; 18-19 </a:t>
            </a:r>
          </a:p>
        </p:txBody>
      </p:sp>
    </p:spTree>
    <p:extLst>
      <p:ext uri="{BB962C8B-B14F-4D97-AF65-F5344CB8AC3E}">
        <p14:creationId xmlns:p14="http://schemas.microsoft.com/office/powerpoint/2010/main" val="691539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825278" y="991827"/>
            <a:ext cx="10133874"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introduced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His predetermined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plan of salvation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immediately after the fall of His children.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Genesis 3:15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I will put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enmity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(hatred –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hostily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Between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you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(Serpent – Satan) and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the woman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(through whom the savior would come), And between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your seed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her seed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(descendent);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(seed of woman) shall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bruise you on the head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(mortal wound - defeat), And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you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(Satan) shall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bruise him on the heel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(non-mortal wound - raised to life – victory)."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Significant that the prophecy refers to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seed of the woman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All biblical genealogies:  Father begetting a son thus raising each succeeding generation.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of course,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Christ child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born of a virgin woman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without the agency of a male father – hence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Jesus is the descendent of the woman</a:t>
            </a:r>
            <a:endParaRPr lang="en-US" b="1" u="sng" dirty="0"/>
          </a:p>
        </p:txBody>
      </p:sp>
    </p:spTree>
    <p:extLst>
      <p:ext uri="{BB962C8B-B14F-4D97-AF65-F5344CB8AC3E}">
        <p14:creationId xmlns:p14="http://schemas.microsoft.com/office/powerpoint/2010/main" val="364339172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3785652"/>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Jesus sacrificial death is the means by which God</a:t>
            </a: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rPr>
              <a:t>Pays the penalty of our death and </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C</a:t>
            </a:r>
            <a:r>
              <a:rPr lang="en-US" sz="2400" dirty="0">
                <a:effectLst/>
                <a:latin typeface="Times New Roman" panose="02020603050405020304" pitchFamily="18" charset="0"/>
                <a:ea typeface="Times New Roman" panose="02020603050405020304" pitchFamily="18" charset="0"/>
              </a:rPr>
              <a:t>leanses us by His shed blood. </a:t>
            </a: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rPr>
              <a:t>But in His death, both the water and the blood are present:</a:t>
            </a: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John 19:31-34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Then the Jews, because it was the day of preparation, so that the bodies would not remain on the cross on the Sabbath (for that Sabbath was a high day), asked Pilate that their legs might be broken, and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that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they might be taken away….</a:t>
            </a:r>
            <a:r>
              <a:rPr lang="en-US"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but coming to Jesus, when they saw that He was already dead, they did not break His legs. </a:t>
            </a:r>
            <a:r>
              <a:rPr lang="en-US"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34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But one of the soldiers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pierced His side with a spear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immediately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and water</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came out.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Death of Jesus – Water and Blood</a:t>
            </a:r>
          </a:p>
        </p:txBody>
      </p:sp>
    </p:spTree>
    <p:extLst>
      <p:ext uri="{BB962C8B-B14F-4D97-AF65-F5344CB8AC3E}">
        <p14:creationId xmlns:p14="http://schemas.microsoft.com/office/powerpoint/2010/main" val="202268422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As Aaron was washed with water and was anointed, Jesus was baptized and anointed with the Holy Spirit</a:t>
            </a:r>
          </a:p>
          <a:p>
            <a:pPr marL="228600" marR="0">
              <a:spcBef>
                <a:spcPts val="0"/>
              </a:spcBef>
              <a:spcAft>
                <a:spcPts val="0"/>
              </a:spcAft>
            </a:pPr>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Matthew 3:13-17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Then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Jesus *arrived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from Galilee at the Jordan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coming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to John,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to be baptized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by him…. </a:t>
            </a:r>
            <a:r>
              <a:rPr lang="en-US" sz="20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After being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baptized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Jesus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came up immediately from the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water</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behold, the heavens were opened, and he saw the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 of God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descending as a dove </a:t>
            </a:r>
            <a:r>
              <a:rPr lang="en-US" sz="2000" b="1" i="1" u="sng"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 lighting on Him</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behold, a voice out of the heavens said, "This is My beloved Son, in whom I am well-pleased." </a:t>
            </a:r>
          </a:p>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Luke 4:18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 OF THE</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LORD IS UPON</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BECAUSE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 ANOINTED</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ME TO PREACH THE GOSPEL</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 TO THE POOR</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HE HAS SENT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ME TO PROCLAIM RELEASE TO THE </a:t>
            </a:r>
            <a:r>
              <a:rPr lang="en-US" sz="2000" b="1" u="sng" cap="small" dirty="0">
                <a:effectLst/>
                <a:latin typeface="Times New Roman" panose="02020603050405020304" pitchFamily="18" charset="0"/>
                <a:ea typeface="Times New Roman" panose="02020603050405020304" pitchFamily="18" charset="0"/>
                <a:cs typeface="Times New Roman" panose="02020603050405020304" pitchFamily="18" charset="0"/>
              </a:rPr>
              <a:t>CAPTIVES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AND RECOVERY OF SIGHT TO THE </a:t>
            </a:r>
            <a:r>
              <a:rPr lang="en-US" sz="2000" b="1" u="sng" cap="small" dirty="0">
                <a:effectLst/>
                <a:latin typeface="Times New Roman" panose="02020603050405020304" pitchFamily="18" charset="0"/>
                <a:ea typeface="Times New Roman" panose="02020603050405020304" pitchFamily="18" charset="0"/>
                <a:cs typeface="Times New Roman" panose="02020603050405020304" pitchFamily="18" charset="0"/>
              </a:rPr>
              <a:t>BLIND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TO SET FREE THOSE WHO ARE </a:t>
            </a:r>
            <a:r>
              <a:rPr lang="en-US" sz="2000" b="1" u="sng" cap="small" dirty="0">
                <a:effectLst/>
                <a:latin typeface="Times New Roman" panose="02020603050405020304" pitchFamily="18" charset="0"/>
                <a:ea typeface="Times New Roman" panose="02020603050405020304" pitchFamily="18" charset="0"/>
                <a:cs typeface="Times New Roman" panose="02020603050405020304" pitchFamily="18" charset="0"/>
              </a:rPr>
              <a:t>OPPRESSED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Acts 10:38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You know of</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Jesus of Nazareth, how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 anointed Him with the Holy Spirit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and with power, and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how</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He went about doing good and healing all who were oppressed by the devil, for God was with Him.</a:t>
            </a:r>
          </a:p>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Jesus baptism is not accompanied by sacrifices or shedding of blood because:</a:t>
            </a:r>
          </a:p>
          <a:p>
            <a:pPr marL="571500" marR="0" indent="-342900">
              <a:spcBef>
                <a:spcPts val="0"/>
              </a:spcBef>
              <a:spcAft>
                <a:spcPts val="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Jesus is the sacrifice</a:t>
            </a:r>
          </a:p>
          <a:p>
            <a:pPr marL="5715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Jesus’ blood is the cleansing blood by which purification is made</a:t>
            </a:r>
          </a:p>
          <a:p>
            <a:pPr marL="228600" marR="0">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3350721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927388" cy="3416320"/>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seed of woman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(Gen 3:15) – over time/generations - was born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Abraham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(Gen11:26)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Abraham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was born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Isaac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(Gen 21:2-3 –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child of promise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(Rom 9:7; Gal 4:28),</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Isaac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was born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Jacob</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(Gen 25:26),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Jacob</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(Israel) was born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12 tribes of Israel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(Gen 29-30)</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12 tribes of Israel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raised up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(Exo 19:6).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raised up the Messiah -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Jesus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(Matt 1:1-16)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raised up His sons (Eph 1:5) –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children of the promise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(Gal 4:28)</a:t>
            </a:r>
          </a:p>
          <a:p>
            <a:pPr marL="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Through the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God’ sons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(Christ &amp; sons of God) – God built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Christ’s church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(1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Ptr</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2:5)</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Church of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is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(Col 1:13-14)</a:t>
            </a:r>
          </a:p>
        </p:txBody>
      </p:sp>
      <p:cxnSp>
        <p:nvCxnSpPr>
          <p:cNvPr id="5" name="Straight Arrow Connector 4">
            <a:extLst>
              <a:ext uri="{FF2B5EF4-FFF2-40B4-BE49-F238E27FC236}">
                <a16:creationId xmlns:a16="http://schemas.microsoft.com/office/drawing/2014/main" id="{6B59E1F1-6103-C7D2-5E7E-72DD57C664D1}"/>
              </a:ext>
            </a:extLst>
          </p:cNvPr>
          <p:cNvCxnSpPr>
            <a:cxnSpLocks/>
          </p:cNvCxnSpPr>
          <p:nvPr/>
        </p:nvCxnSpPr>
        <p:spPr>
          <a:xfrm flipH="1">
            <a:off x="11145982" y="3428999"/>
            <a:ext cx="712418" cy="1"/>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a:extLst>
              <a:ext uri="{FF2B5EF4-FFF2-40B4-BE49-F238E27FC236}">
                <a16:creationId xmlns:a16="http://schemas.microsoft.com/office/drawing/2014/main" id="{5981BD46-981D-7D1C-A273-2C03B6503507}"/>
              </a:ext>
            </a:extLst>
          </p:cNvPr>
          <p:cNvCxnSpPr>
            <a:cxnSpLocks/>
          </p:cNvCxnSpPr>
          <p:nvPr/>
        </p:nvCxnSpPr>
        <p:spPr>
          <a:xfrm flipH="1">
            <a:off x="11035145" y="1580073"/>
            <a:ext cx="781131"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4131E82-5A19-6F1C-0FC1-E76CDFB63BC4}"/>
              </a:ext>
            </a:extLst>
          </p:cNvPr>
          <p:cNvCxnSpPr>
            <a:cxnSpLocks/>
          </p:cNvCxnSpPr>
          <p:nvPr/>
        </p:nvCxnSpPr>
        <p:spPr>
          <a:xfrm>
            <a:off x="11816276" y="1580073"/>
            <a:ext cx="0" cy="184892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233936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18617</TotalTime>
  <Words>10980</Words>
  <Application>Microsoft Office PowerPoint</Application>
  <PresentationFormat>Widescreen</PresentationFormat>
  <Paragraphs>866</Paragraphs>
  <Slides>81</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81</vt:i4>
      </vt:variant>
    </vt:vector>
  </HeadingPairs>
  <TitlesOfParts>
    <vt:vector size="89" baseType="lpstr">
      <vt:lpstr>Arial</vt:lpstr>
      <vt:lpstr>Calibri</vt:lpstr>
      <vt:lpstr>Calibri Light</vt:lpstr>
      <vt:lpstr>Courier New</vt:lpstr>
      <vt:lpstr>Gill Sans MT</vt:lpstr>
      <vt:lpstr>Symbol</vt:lpstr>
      <vt:lpstr>Times New Roman</vt:lpstr>
      <vt:lpstr>Parcel</vt:lpstr>
      <vt:lpstr>Church of Christ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of Christ</dc:title>
  <dc:creator>BRIAN HALEY</dc:creator>
  <cp:lastModifiedBy>Robert McDonald</cp:lastModifiedBy>
  <cp:revision>44</cp:revision>
  <cp:lastPrinted>2023-06-07T17:35:39Z</cp:lastPrinted>
  <dcterms:created xsi:type="dcterms:W3CDTF">2023-06-03T18:53:09Z</dcterms:created>
  <dcterms:modified xsi:type="dcterms:W3CDTF">2023-06-25T03:11:53Z</dcterms:modified>
</cp:coreProperties>
</file>