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96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F95CCB7F-6918-94A0-6E22-D7939BB1C100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533400" y="763588"/>
            <a:ext cx="6702425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B1197297-1DDB-1333-9B52-546702A9462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4C813FE-4A6C-50F8-4E75-8053BAAFA81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342AC9E-80D2-D6DA-F181-FCA87EFDB2A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D057979-4AD8-6623-9E91-73990505740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9D3352C-6DBF-CC1C-7F27-162C068E76E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A9FB8439-2DA9-44E5-8573-8FFAD90D53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EBB0FBB0-55C0-7AB8-C405-82FE884C1C1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AD4FBE-3E3D-44D1-A9D1-1AFA2B4CEA6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89" name="Rectangle 1">
            <a:extLst>
              <a:ext uri="{FF2B5EF4-FFF2-40B4-BE49-F238E27FC236}">
                <a16:creationId xmlns:a16="http://schemas.microsoft.com/office/drawing/2014/main" id="{3C984C43-A3D5-9373-F369-6620BABCC506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533400" y="763588"/>
            <a:ext cx="6704013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DBC5D64B-F35A-4496-F3C3-3EE6F273F154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36E5CFCD-5E55-388D-762A-AE3CA29A04A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211D3E-3EF4-4688-AD7A-030F499CB4F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3313" name="Rectangle 1">
            <a:extLst>
              <a:ext uri="{FF2B5EF4-FFF2-40B4-BE49-F238E27FC236}">
                <a16:creationId xmlns:a16="http://schemas.microsoft.com/office/drawing/2014/main" id="{08E7CF51-D465-0118-61F8-9F4BD7949113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533400" y="763588"/>
            <a:ext cx="6704013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7B15231-B84C-8897-4980-32BFE04AD486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A0E32D1F-BC2C-77D1-C6FE-84A88E8F5DE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4BFCD8-1265-4817-B7FF-AD8BE62E021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225AFCEE-7D6A-8C8B-00B4-CCCA8582293B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76866F1F-BBCC-BE0F-C61A-F49933195F9A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D3604DB4-6449-0199-792C-531F0D80B9B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636329-27B3-4986-98E5-A73D81995BE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5361" name="Rectangle 1">
            <a:extLst>
              <a:ext uri="{FF2B5EF4-FFF2-40B4-BE49-F238E27FC236}">
                <a16:creationId xmlns:a16="http://schemas.microsoft.com/office/drawing/2014/main" id="{905D6D8A-B918-623B-9A3A-9634D9F6C8C5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8B08AE13-4524-A575-8408-129E92F2F85E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828DF447-A58A-D4BA-218E-99C54CBD9DE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5B2659-833C-495A-ADAB-D02E0AB4BE8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6385" name="Rectangle 1">
            <a:extLst>
              <a:ext uri="{FF2B5EF4-FFF2-40B4-BE49-F238E27FC236}">
                <a16:creationId xmlns:a16="http://schemas.microsoft.com/office/drawing/2014/main" id="{E7295C7F-EC94-4875-7980-16D465435AAD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CE6BE224-A1DD-9838-5079-1A42B5637474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ED809CB2-5B2E-0FED-80DD-1F8DFC29164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3DB59F-CF86-45D6-B69C-D1E0D16A0DF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7409" name="Rectangle 1">
            <a:extLst>
              <a:ext uri="{FF2B5EF4-FFF2-40B4-BE49-F238E27FC236}">
                <a16:creationId xmlns:a16="http://schemas.microsoft.com/office/drawing/2014/main" id="{FFA09EFF-464C-FB00-7371-F6AFF0E2A954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E83F811E-0CF9-2F1E-1473-291A0475CE67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D81E5798-C559-3E3E-9B0B-0356B4D8C7D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84DB97-8815-4F52-8381-971FBDC3F61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385F3D8E-68A0-C4B7-E0E7-FD73F46FDB08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A415118-B438-C551-D6F4-A38EF9A39916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C580633C-CEAD-F5B7-D509-CEF93525B3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246ADC-15F5-45E3-9E21-5F79BCAD306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457" name="Rectangle 1">
            <a:extLst>
              <a:ext uri="{FF2B5EF4-FFF2-40B4-BE49-F238E27FC236}">
                <a16:creationId xmlns:a16="http://schemas.microsoft.com/office/drawing/2014/main" id="{EFE30BDB-D1B0-33A6-D088-F54C6DB76FCC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398DC264-7FBF-1F82-D3D8-F456F1668AE8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4E83E-DF2B-1508-770C-D3C3A0604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D95AC-58C5-76B3-5F07-81595F31D1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4713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2C3E7-3099-1159-6206-06FA39726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297D9F-E1E6-2589-010B-4B41BB097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204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80D4B7-0C23-EA49-ED9C-4D018437B2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365125"/>
            <a:ext cx="2055813" cy="5214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8BC30E-25F7-6B16-0BB4-0A4EF36B4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19800" cy="5214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4372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CF0A9-773A-3D98-A9E8-CF10CF4F5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56A309-28FC-85EB-7FD2-709D3108D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20343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33743-1BBA-693D-6E1B-CD922845A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60092-7BFD-CDB9-0511-E2E4B8ECB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7316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DF253-9847-11E7-05BB-8A206495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4118D-1246-B28A-87C8-36BA64BEA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9170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42F91-E085-3D53-81DB-4FA7D5826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E34DA-B357-ADA4-60EC-2838634151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CAD02-A448-D13D-B367-301ED255C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6026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9DF92-CD62-1A08-FA7C-DF61A652C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E2444-57C5-9286-2BE2-0EE52C537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4458D-2FE8-6DE7-3104-975703908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BDF02-B216-447E-1E14-D6C82E4424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2880E7-C79D-B46D-2072-81F7B43F4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5850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7C482-A781-D8CB-09ED-3A9C96D11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41586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4077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BF989-B47E-BBCF-705D-53F3ED9AD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C44BB-D9ED-28CE-630B-249C2D66A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EC62E3-1F12-0334-FAE9-D1D79E4E0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85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143B1-1460-CEDB-0401-B8FD47E2B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79C8C-04BA-A582-B646-6A2BCD216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85307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A2F54-455B-ADB0-A3FF-DEB2EA379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2107F6-A4B1-B23B-B6DE-8E2EB060DE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8FDB71-EA17-8EB9-B42A-D6E644D12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6976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DAC84-A188-0BAB-E841-676EB9737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D2E401-967D-DD03-8F0A-477EEF2A95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3535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43237E-9C66-F4B8-D53D-E93F5DC901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70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F4F1FE-2E5B-F063-7E6E-427EF537B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70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448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870FE-1A05-5A4A-7A65-767E1E157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82E81-8623-80D4-6F02-B077D2F2A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7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D79B-11DE-2F68-0BF3-8BB35C78D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1BD8F-F508-0230-285B-80340B1413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9E989-2A8F-1082-AE96-101BADB73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317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41EE1-6E03-D3F3-2599-E7F183F89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56440-9D6A-2ACD-FDBF-61D39AB22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21505-DCA0-2EAE-1A57-D626742A0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D76107-16F4-F812-FB1F-CC8EABE01E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4723B-E151-84E7-C2F0-E687605164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34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3B163-C028-8262-9262-1D47BD632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134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130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1E354-7510-F2E7-FD78-402A114FC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AB87D-DB22-1ED9-2C77-5CDB58BC1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9F55FB-B4DA-3527-14B6-49AED6ABD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970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05012-5148-CB98-3AD2-C651EF88E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55A2EE-EB04-1A90-7787-BAA0009321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B8CF3F-88A3-9A03-5A17-E6AB79E2B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650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DC6B892C-BE83-A15B-B910-1B3560A846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511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4054BC1D-51C4-F7B7-31CA-50FA73CE4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ts val="14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ts val="11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ts val="8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ts val="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ts val="28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2C997FA1-BB20-6C7A-DE16-C7E4551D39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ED75816F-695B-CF36-62A9-CA60BCBA69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ts val="14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ts val="11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ts val="8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ts val="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ts val="28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61EB600D-AA1B-C47F-0085-4E36138DC27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14313"/>
            <a:ext cx="7772400" cy="1046162"/>
          </a:xfrm>
          <a:ln/>
        </p:spPr>
        <p:txBody>
          <a:bodyPr anchor="b"/>
          <a:lstStyle/>
          <a:p>
            <a:pPr>
              <a:lnSpc>
                <a:spcPct val="9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altLang="en-US" sz="6000" b="1">
                <a:latin typeface="Avenir Heavy" charset="0"/>
                <a:cs typeface="Avenir Heavy" charset="0"/>
              </a:rPr>
              <a:t>The Revelation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B9ED9C5C-E8C5-820A-24D3-AB41F77E1B5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7575" y="5199063"/>
            <a:ext cx="7315200" cy="1393825"/>
          </a:xfrm>
          <a:ln/>
        </p:spPr>
        <p:txBody>
          <a:bodyPr tIns="0" anchor="ctr"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altLang="en-US" sz="3600" b="1">
                <a:latin typeface="Avenir Heavy" charset="0"/>
                <a:cs typeface="Avenir Heavy" charset="0"/>
              </a:rPr>
              <a:t>For Sunday (5/7)</a:t>
            </a:r>
          </a:p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altLang="en-US" sz="3600">
                <a:latin typeface="Avenir Roman" charset="0"/>
                <a:cs typeface="Avenir Roman" charset="0"/>
              </a:rPr>
              <a:t>18. Seven angels &amp; seven plagues</a:t>
            </a:r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4C5E598D-B48B-0C03-7E07-97F3328A8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75" y="1390650"/>
            <a:ext cx="6858000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>
            <a:extLst>
              <a:ext uri="{FF2B5EF4-FFF2-40B4-BE49-F238E27FC236}">
                <a16:creationId xmlns:a16="http://schemas.microsoft.com/office/drawing/2014/main" id="{6846E878-5FFD-CE24-1152-9958F3D03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85725"/>
            <a:ext cx="7886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4000" b="1">
                <a:solidFill>
                  <a:srgbClr val="FFFFFF"/>
                </a:solidFill>
                <a:latin typeface="Avenir Heavy" charset="0"/>
                <a:cs typeface="Avenir Heavy" charset="0"/>
              </a:rPr>
              <a:t>Overview: Revelation 1-14</a:t>
            </a:r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CE63CFBD-6A39-5116-5A78-EE70760BC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779463"/>
            <a:ext cx="8429625" cy="1004887"/>
          </a:xfrm>
          <a:prstGeom prst="rect">
            <a:avLst/>
          </a:prstGeom>
          <a:solidFill>
            <a:srgbClr val="8BC4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marL="228600" indent="-2286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800" b="1">
                <a:latin typeface="Avenir Light" charset="0"/>
                <a:cs typeface="Avenir Light" charset="0"/>
              </a:rPr>
              <a:t>Introduction (1-3) </a:t>
            </a:r>
            <a:r>
              <a:rPr lang="en-US" altLang="en-US" sz="2800">
                <a:latin typeface="Avenir Light" charset="0"/>
                <a:cs typeface="Avenir Light" charset="0"/>
              </a:rPr>
              <a:t>–</a:t>
            </a:r>
            <a:r>
              <a:rPr lang="en-US" altLang="en-US" sz="2800" b="1">
                <a:latin typeface="Avenir Light" charset="0"/>
                <a:cs typeface="Avenir Light" charset="0"/>
              </a:rPr>
              <a:t> </a:t>
            </a:r>
            <a:r>
              <a:rPr lang="en-US" altLang="en-US" sz="2800" i="1">
                <a:latin typeface="Avenir Light" charset="0"/>
                <a:cs typeface="Avenir Light" charset="0"/>
              </a:rPr>
              <a:t>Glorified Christ revealed to John in exile; seven churches in crisis addressed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09B7AA1-4A5F-8CC0-BC13-6D92390FB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1830388"/>
            <a:ext cx="8429625" cy="4794250"/>
          </a:xfrm>
          <a:prstGeom prst="rect">
            <a:avLst/>
          </a:prstGeom>
          <a:solidFill>
            <a:srgbClr val="E28F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marL="228600" indent="-2286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Aft>
                <a:spcPts val="613"/>
              </a:spcAft>
              <a:buFont typeface="Arial" panose="020B0604020202020204" pitchFamily="34" charset="0"/>
              <a:buChar char="•"/>
            </a:pPr>
            <a:r>
              <a:rPr lang="en-US" altLang="en-US" sz="2800" b="1">
                <a:latin typeface="Avenir Light" charset="0"/>
                <a:cs typeface="Avenir Light" charset="0"/>
              </a:rPr>
              <a:t>Heavenly Council (4-5) </a:t>
            </a:r>
            <a:r>
              <a:rPr lang="en-US" altLang="en-US" sz="2800">
                <a:latin typeface="Avenir Light" charset="0"/>
                <a:cs typeface="Avenir Light" charset="0"/>
              </a:rPr>
              <a:t>–</a:t>
            </a:r>
            <a:r>
              <a:rPr lang="en-US" altLang="en-US" sz="2800" b="1">
                <a:latin typeface="Avenir Light" charset="0"/>
                <a:cs typeface="Avenir Light" charset="0"/>
              </a:rPr>
              <a:t> </a:t>
            </a:r>
            <a:r>
              <a:rPr lang="en-US" altLang="en-US" sz="2800">
                <a:latin typeface="Avenir Light" charset="0"/>
                <a:cs typeface="Avenir Light" charset="0"/>
              </a:rPr>
              <a:t>God on throne, the scroll (plan to judge &amp; to save), and the worthy Lamb</a:t>
            </a:r>
          </a:p>
          <a:p>
            <a:pPr>
              <a:lnSpc>
                <a:spcPct val="110000"/>
              </a:lnSpc>
              <a:spcAft>
                <a:spcPts val="613"/>
              </a:spcAft>
              <a:buFont typeface="Arial" panose="020B0604020202020204" pitchFamily="34" charset="0"/>
              <a:buChar char="•"/>
            </a:pPr>
            <a:r>
              <a:rPr lang="en-US" altLang="en-US" sz="2800" b="1">
                <a:latin typeface="Avenir Light" charset="0"/>
                <a:cs typeface="Avenir Light" charset="0"/>
              </a:rPr>
              <a:t>Seven seals (6-8) </a:t>
            </a:r>
            <a:r>
              <a:rPr lang="en-US" altLang="en-US" sz="2800">
                <a:latin typeface="Avenir Light" charset="0"/>
                <a:cs typeface="Avenir Light" charset="0"/>
              </a:rPr>
              <a:t>– God’s judgments on earth (6), God’s people sealed (7), 7</a:t>
            </a:r>
            <a:r>
              <a:rPr lang="en-US" altLang="en-US" sz="2800" baseline="30000">
                <a:latin typeface="Avenir Light" charset="0"/>
                <a:cs typeface="Avenir Light" charset="0"/>
              </a:rPr>
              <a:t>th</a:t>
            </a:r>
            <a:r>
              <a:rPr lang="en-US" altLang="en-US" sz="2800">
                <a:latin typeface="Avenir Light" charset="0"/>
                <a:cs typeface="Avenir Light" charset="0"/>
              </a:rPr>
              <a:t> seal </a:t>
            </a:r>
            <a:r>
              <a:rPr lang="en-US" altLang="en-US" sz="2800">
                <a:latin typeface="Wingdings" panose="05000000000000000000" pitchFamily="2" charset="2"/>
                <a:cs typeface="Avenir Light" charset="0"/>
              </a:rPr>
              <a:t></a:t>
            </a:r>
            <a:r>
              <a:rPr lang="en-US" altLang="en-US" sz="2800">
                <a:latin typeface="Avenir Light" charset="0"/>
                <a:cs typeface="Avenir Light" charset="0"/>
              </a:rPr>
              <a:t> trumpets (8)</a:t>
            </a:r>
          </a:p>
          <a:p>
            <a:pPr>
              <a:lnSpc>
                <a:spcPct val="110000"/>
              </a:lnSpc>
              <a:spcAft>
                <a:spcPts val="613"/>
              </a:spcAft>
              <a:buFont typeface="Arial" panose="020B0604020202020204" pitchFamily="34" charset="0"/>
              <a:buChar char="•"/>
            </a:pPr>
            <a:r>
              <a:rPr lang="en-US" altLang="en-US" sz="2800" b="1">
                <a:latin typeface="Avenir Light" charset="0"/>
                <a:cs typeface="Avenir Light" charset="0"/>
              </a:rPr>
              <a:t>Seven Trumpets (8-11) </a:t>
            </a:r>
            <a:r>
              <a:rPr lang="en-US" altLang="en-US" sz="2800">
                <a:latin typeface="Avenir Light" charset="0"/>
                <a:cs typeface="Avenir Light" charset="0"/>
              </a:rPr>
              <a:t>– God’s wrath on earth (8-9), God’s people bear witness (10-11), 7</a:t>
            </a:r>
            <a:r>
              <a:rPr lang="en-US" altLang="en-US" sz="2800" baseline="30000">
                <a:latin typeface="Avenir Light" charset="0"/>
                <a:cs typeface="Avenir Light" charset="0"/>
              </a:rPr>
              <a:t>th</a:t>
            </a:r>
            <a:r>
              <a:rPr lang="en-US" altLang="en-US" sz="2800">
                <a:latin typeface="Avenir Light" charset="0"/>
                <a:cs typeface="Avenir Light" charset="0"/>
              </a:rPr>
              <a:t> trumpet brings the eternal kingdom of Christ (11)</a:t>
            </a:r>
          </a:p>
          <a:p>
            <a:pPr>
              <a:lnSpc>
                <a:spcPct val="110000"/>
              </a:lnSpc>
              <a:spcAft>
                <a:spcPts val="613"/>
              </a:spcAft>
              <a:buFont typeface="Arial" panose="020B0604020202020204" pitchFamily="34" charset="0"/>
              <a:buChar char="•"/>
            </a:pPr>
            <a:r>
              <a:rPr lang="en-US" altLang="en-US" sz="2800" b="1">
                <a:latin typeface="Avenir Light" charset="0"/>
                <a:cs typeface="Avenir Light" charset="0"/>
              </a:rPr>
              <a:t>Seven signs (12-15) </a:t>
            </a:r>
            <a:r>
              <a:rPr lang="en-US" altLang="en-US" sz="2800">
                <a:latin typeface="Avenir Light" charset="0"/>
                <a:cs typeface="Avenir Light" charset="0"/>
              </a:rPr>
              <a:t>–</a:t>
            </a:r>
            <a:r>
              <a:rPr lang="en-US" altLang="en-US" sz="2800" b="1">
                <a:latin typeface="Avenir Light" charset="0"/>
                <a:cs typeface="Avenir Light" charset="0"/>
              </a:rPr>
              <a:t> </a:t>
            </a:r>
            <a:r>
              <a:rPr lang="en-US" altLang="en-US" sz="2800">
                <a:latin typeface="Avenir Light" charset="0"/>
                <a:cs typeface="Avenir Light" charset="0"/>
              </a:rPr>
              <a:t>War in heaven (12) spills onto earth (13), Lamb conquers, wicked judged (14)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>
            <a:extLst>
              <a:ext uri="{FF2B5EF4-FFF2-40B4-BE49-F238E27FC236}">
                <a16:creationId xmlns:a16="http://schemas.microsoft.com/office/drawing/2014/main" id="{BCCF7658-FFE7-6BCC-AE1A-163957F29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220663"/>
            <a:ext cx="78867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venir Heavy" charset="0"/>
                <a:cs typeface="Avenir Heavy" charset="0"/>
              </a:rPr>
              <a:t>Revelation 15</a:t>
            </a:r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11CAE6CC-FBD4-AF6D-3ED2-5E1BBA415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409700"/>
            <a:ext cx="78867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00000"/>
              </a:lnSpc>
              <a:spcBef>
                <a:spcPts val="1013"/>
              </a:spcBef>
              <a:spcAft>
                <a:spcPts val="2413"/>
              </a:spcAft>
            </a:pPr>
            <a:r>
              <a:rPr lang="en-US" altLang="en-US" sz="4400" i="1">
                <a:solidFill>
                  <a:srgbClr val="FFFFFF"/>
                </a:solidFill>
                <a:latin typeface="Avenir Book" charset="0"/>
                <a:cs typeface="Avenir Book" charset="0"/>
              </a:rPr>
              <a:t>Read (listen to) the chapter.</a:t>
            </a:r>
          </a:p>
          <a:p>
            <a:pPr algn="ctr">
              <a:lnSpc>
                <a:spcPct val="100000"/>
              </a:lnSpc>
              <a:spcBef>
                <a:spcPts val="1013"/>
              </a:spcBef>
            </a:pPr>
            <a:r>
              <a:rPr lang="en-US" altLang="en-US" sz="4400">
                <a:solidFill>
                  <a:srgbClr val="E28F7D"/>
                </a:solidFill>
                <a:latin typeface="Avenir Book" charset="0"/>
                <a:cs typeface="Avenir Book" charset="0"/>
              </a:rPr>
              <a:t>Get a big picture sense of what is going on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>
            <a:extLst>
              <a:ext uri="{FF2B5EF4-FFF2-40B4-BE49-F238E27FC236}">
                <a16:creationId xmlns:a16="http://schemas.microsoft.com/office/drawing/2014/main" id="{17860194-7147-4CAB-F84A-DBE95C45A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220663"/>
            <a:ext cx="78867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4000" b="1">
                <a:solidFill>
                  <a:srgbClr val="FFFFFF"/>
                </a:solidFill>
                <a:latin typeface="Avenir Heavy" charset="0"/>
                <a:cs typeface="Avenir Heavy" charset="0"/>
              </a:rPr>
              <a:t>Making sense of Revelation 11</a:t>
            </a:r>
          </a:p>
        </p:txBody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94BD3C62-895E-F91F-92C6-F8762356F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3702050"/>
            <a:ext cx="7886700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286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3200" b="1" u="sng">
                <a:solidFill>
                  <a:srgbClr val="FFFFFF"/>
                </a:solidFill>
                <a:latin typeface="Avenir Book" charset="0"/>
                <a:cs typeface="Avenir Book" charset="0"/>
              </a:rPr>
              <a:t>Use the tools we’ve discussed:</a:t>
            </a:r>
          </a:p>
          <a:p>
            <a:pPr>
              <a:lnSpc>
                <a:spcPct val="100000"/>
              </a:lnSpc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altLang="en-US" sz="3200" b="1">
                <a:solidFill>
                  <a:srgbClr val="FFFFFF"/>
                </a:solidFill>
                <a:latin typeface="Avenir Book" charset="0"/>
                <a:cs typeface="Avenir Book" charset="0"/>
              </a:rPr>
              <a:t>Put it in context </a:t>
            </a:r>
            <a:r>
              <a:rPr lang="en-US" altLang="en-US" sz="3200">
                <a:solidFill>
                  <a:srgbClr val="FFFFFF"/>
                </a:solidFill>
                <a:latin typeface="Avenir Book" charset="0"/>
                <a:cs typeface="Avenir Book" charset="0"/>
              </a:rPr>
              <a:t>of the Revelation story</a:t>
            </a:r>
          </a:p>
          <a:p>
            <a:pPr>
              <a:lnSpc>
                <a:spcPct val="100000"/>
              </a:lnSpc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altLang="en-US" sz="3200" b="1">
                <a:solidFill>
                  <a:srgbClr val="FFFFFF"/>
                </a:solidFill>
                <a:latin typeface="Avenir Book" charset="0"/>
                <a:cs typeface="Avenir Book" charset="0"/>
              </a:rPr>
              <a:t>Identify key points </a:t>
            </a:r>
            <a:r>
              <a:rPr lang="en-US" altLang="en-US" sz="3200">
                <a:solidFill>
                  <a:srgbClr val="FFFFFF"/>
                </a:solidFill>
                <a:latin typeface="Avenir Book" charset="0"/>
                <a:cs typeface="Avenir Book" charset="0"/>
              </a:rPr>
              <a:t> from this text</a:t>
            </a:r>
          </a:p>
          <a:p>
            <a:pPr>
              <a:lnSpc>
                <a:spcPct val="100000"/>
              </a:lnSpc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altLang="en-US" sz="3200" b="1">
                <a:solidFill>
                  <a:srgbClr val="FFFFFF"/>
                </a:solidFill>
                <a:latin typeface="Avenir Book" charset="0"/>
                <a:cs typeface="Avenir Book" charset="0"/>
              </a:rPr>
              <a:t>See Biblical patterns </a:t>
            </a:r>
            <a:r>
              <a:rPr lang="en-US" altLang="en-US" sz="3200">
                <a:solidFill>
                  <a:srgbClr val="FFFFFF"/>
                </a:solidFill>
                <a:latin typeface="Avenir Book" charset="0"/>
                <a:cs typeface="Avenir Book" charset="0"/>
              </a:rPr>
              <a:t>from OT and NT</a:t>
            </a:r>
          </a:p>
          <a:p>
            <a:pPr>
              <a:lnSpc>
                <a:spcPct val="100000"/>
              </a:lnSpc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altLang="en-US" sz="3200" b="1">
                <a:solidFill>
                  <a:srgbClr val="FFFFFF"/>
                </a:solidFill>
                <a:latin typeface="Avenir Book" charset="0"/>
                <a:cs typeface="Avenir Book" charset="0"/>
              </a:rPr>
              <a:t>Consider the audience </a:t>
            </a:r>
            <a:r>
              <a:rPr lang="en-US" altLang="en-US" sz="3200">
                <a:solidFill>
                  <a:srgbClr val="FFFFFF"/>
                </a:solidFill>
                <a:latin typeface="Avenir Book" charset="0"/>
                <a:cs typeface="Avenir Book" charset="0"/>
              </a:rPr>
              <a:t> (1</a:t>
            </a:r>
            <a:r>
              <a:rPr lang="en-US" altLang="en-US" sz="3200" baseline="30000">
                <a:solidFill>
                  <a:srgbClr val="FFFFFF"/>
                </a:solidFill>
                <a:latin typeface="Avenir Book" charset="0"/>
                <a:cs typeface="Avenir Book" charset="0"/>
              </a:rPr>
              <a:t>st</a:t>
            </a:r>
            <a:r>
              <a:rPr lang="en-US" altLang="en-US" sz="3200">
                <a:solidFill>
                  <a:srgbClr val="FFFFFF"/>
                </a:solidFill>
                <a:latin typeface="Avenir Book" charset="0"/>
                <a:cs typeface="Avenir Book" charset="0"/>
              </a:rPr>
              <a:t> century Asia)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B4CAE5E-596C-CE7B-66BF-0AC373037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1244600"/>
            <a:ext cx="7886700" cy="220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00000"/>
              </a:lnSpc>
              <a:spcBef>
                <a:spcPts val="1013"/>
              </a:spcBef>
              <a:spcAft>
                <a:spcPts val="2413"/>
              </a:spcAft>
            </a:pPr>
            <a:r>
              <a:rPr lang="en-US" altLang="en-US" sz="4400">
                <a:solidFill>
                  <a:srgbClr val="E28F7D"/>
                </a:solidFill>
                <a:latin typeface="Avenir Book" charset="0"/>
                <a:cs typeface="Avenir Book" charset="0"/>
              </a:rPr>
              <a:t>Do your best to offer a simple “explanation” of what is going on in Revelation 15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>
            <a:extLst>
              <a:ext uri="{FF2B5EF4-FFF2-40B4-BE49-F238E27FC236}">
                <a16:creationId xmlns:a16="http://schemas.microsoft.com/office/drawing/2014/main" id="{81C67FBB-062E-101A-142B-923DA792F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0"/>
            <a:ext cx="78867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4000" b="1">
                <a:solidFill>
                  <a:srgbClr val="FFFFFF"/>
                </a:solidFill>
                <a:latin typeface="Avenir Heavy" charset="0"/>
                <a:cs typeface="Avenir Heavy" charset="0"/>
              </a:rPr>
              <a:t>Making sense of Revelation 15</a:t>
            </a:r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C2C192F7-3592-6151-E128-24BA93B6B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68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28600" indent="-2286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685800" indent="-2286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295400" indent="-287338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Aft>
                <a:spcPts val="1213"/>
              </a:spcAft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altLang="en-US" sz="2800" b="1">
                <a:solidFill>
                  <a:srgbClr val="FFFFFF"/>
                </a:solidFill>
                <a:latin typeface="Avenir Book" charset="0"/>
                <a:cs typeface="Avenir Book" charset="0"/>
              </a:rPr>
              <a:t>Identify key points </a:t>
            </a: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– anchors in this text</a:t>
            </a:r>
          </a:p>
          <a:p>
            <a:pPr lvl="1">
              <a:lnSpc>
                <a:spcPct val="100000"/>
              </a:lnSpc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Which figures are present in this chapter?</a:t>
            </a:r>
          </a:p>
          <a:p>
            <a:pPr lvl="2">
              <a:lnSpc>
                <a:spcPct val="100000"/>
              </a:lnSpc>
              <a:spcBef>
                <a:spcPts val="863"/>
              </a:spcBef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Seven Angels with seven last plagues</a:t>
            </a:r>
          </a:p>
          <a:p>
            <a:pPr lvl="2">
              <a:lnSpc>
                <a:spcPct val="100000"/>
              </a:lnSpc>
              <a:spcBef>
                <a:spcPts val="863"/>
              </a:spcBef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Those who have been victorious over the beast</a:t>
            </a:r>
          </a:p>
          <a:p>
            <a:pPr lvl="2">
              <a:lnSpc>
                <a:spcPct val="100000"/>
              </a:lnSpc>
              <a:spcBef>
                <a:spcPts val="863"/>
              </a:spcBef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4 living beasts</a:t>
            </a:r>
          </a:p>
          <a:p>
            <a:pPr lvl="2">
              <a:lnSpc>
                <a:spcPct val="100000"/>
              </a:lnSpc>
              <a:spcBef>
                <a:spcPts val="863"/>
              </a:spcBef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Glory of God</a:t>
            </a:r>
          </a:p>
          <a:p>
            <a:pPr lvl="1">
              <a:lnSpc>
                <a:spcPct val="100000"/>
              </a:lnSpc>
              <a:spcBef>
                <a:spcPts val="113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What are the key points in this passage?</a:t>
            </a:r>
          </a:p>
          <a:p>
            <a:pPr lvl="2">
              <a:lnSpc>
                <a:spcPct val="100000"/>
              </a:lnSpc>
              <a:spcBef>
                <a:spcPts val="863"/>
              </a:spcBef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Seven Last Plagues</a:t>
            </a:r>
          </a:p>
          <a:p>
            <a:pPr lvl="2">
              <a:lnSpc>
                <a:spcPct val="100000"/>
              </a:lnSpc>
              <a:spcBef>
                <a:spcPts val="863"/>
              </a:spcBef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The victorious are before the throne of God singing praises to him</a:t>
            </a:r>
          </a:p>
          <a:p>
            <a:pPr lvl="2">
              <a:lnSpc>
                <a:spcPct val="100000"/>
              </a:lnSpc>
              <a:spcBef>
                <a:spcPts val="863"/>
              </a:spcBef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Temple opens and the bowls are filled</a:t>
            </a:r>
          </a:p>
          <a:p>
            <a:pPr lvl="2">
              <a:lnSpc>
                <a:spcPct val="100000"/>
              </a:lnSpc>
              <a:spcBef>
                <a:spcPts val="863"/>
              </a:spcBef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The temple is filled with the Glory of God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>
            <a:extLst>
              <a:ext uri="{FF2B5EF4-FFF2-40B4-BE49-F238E27FC236}">
                <a16:creationId xmlns:a16="http://schemas.microsoft.com/office/drawing/2014/main" id="{4FA4CFFE-1049-854C-875E-FB3CC2A77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220663"/>
            <a:ext cx="78867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4000" b="1">
                <a:solidFill>
                  <a:srgbClr val="FFFFFF"/>
                </a:solidFill>
                <a:latin typeface="Avenir Heavy" charset="0"/>
                <a:cs typeface="Avenir Heavy" charset="0"/>
              </a:rPr>
              <a:t>Making sense of Revelation 15</a:t>
            </a:r>
          </a:p>
        </p:txBody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A5ED28B3-F6DB-C73A-5712-B66087937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1169988"/>
            <a:ext cx="7886700" cy="517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28600" indent="-2286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685800" indent="-2286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Aft>
                <a:spcPts val="1213"/>
              </a:spcAft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altLang="en-US" sz="3200" b="1">
                <a:solidFill>
                  <a:srgbClr val="FFFFFF"/>
                </a:solidFill>
                <a:latin typeface="Avenir Book" charset="0"/>
                <a:cs typeface="Avenir Book" charset="0"/>
              </a:rPr>
              <a:t>See biblical patterns </a:t>
            </a:r>
            <a:r>
              <a:rPr lang="en-US" altLang="en-US" sz="3200">
                <a:solidFill>
                  <a:srgbClr val="FFFFFF"/>
                </a:solidFill>
                <a:latin typeface="Avenir Book" charset="0"/>
                <a:cs typeface="Avenir Book" charset="0"/>
              </a:rPr>
              <a:t>– from OT and NT</a:t>
            </a:r>
          </a:p>
          <a:p>
            <a:pPr lvl="1">
              <a:lnSpc>
                <a:spcPct val="100000"/>
              </a:lnSpc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What images/elements from this story remind you of a previous Bible story?</a:t>
            </a:r>
          </a:p>
          <a:p>
            <a:pPr lvl="2">
              <a:lnSpc>
                <a:spcPct val="100000"/>
              </a:lnSpc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Singing the Song of Moses and the Lamb</a:t>
            </a:r>
          </a:p>
          <a:p>
            <a:pPr lvl="2">
              <a:lnSpc>
                <a:spcPct val="100000"/>
              </a:lnSpc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Plagues against those that oppose God</a:t>
            </a:r>
          </a:p>
          <a:p>
            <a:pPr lvl="2">
              <a:lnSpc>
                <a:spcPct val="100000"/>
              </a:lnSpc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Smoke fills the temple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>
            <a:extLst>
              <a:ext uri="{FF2B5EF4-FFF2-40B4-BE49-F238E27FC236}">
                <a16:creationId xmlns:a16="http://schemas.microsoft.com/office/drawing/2014/main" id="{3CA1310C-1AC8-3417-ED2F-286B38F21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104775"/>
            <a:ext cx="78867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4000" b="1">
                <a:solidFill>
                  <a:srgbClr val="FFFFFF"/>
                </a:solidFill>
                <a:latin typeface="Avenir Heavy" charset="0"/>
                <a:cs typeface="Avenir Heavy" charset="0"/>
              </a:rPr>
              <a:t>Making sense of Revelation 15</a:t>
            </a:r>
          </a:p>
        </p:txBody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8B6E8741-7039-AA5B-6345-67EA3D04F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8686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28600" indent="-2286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685800" indent="-2286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295400" indent="-287338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Aft>
                <a:spcPts val="1213"/>
              </a:spcAft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altLang="en-US" sz="3200" b="1">
                <a:solidFill>
                  <a:srgbClr val="FFFFFF"/>
                </a:solidFill>
                <a:latin typeface="Avenir Book" charset="0"/>
                <a:cs typeface="Avenir Book" charset="0"/>
              </a:rPr>
              <a:t>Put it in context </a:t>
            </a:r>
            <a:r>
              <a:rPr lang="en-US" altLang="en-US" sz="3200">
                <a:solidFill>
                  <a:srgbClr val="FFFFFF"/>
                </a:solidFill>
                <a:latin typeface="Avenir Book" charset="0"/>
                <a:cs typeface="Avenir Book" charset="0"/>
              </a:rPr>
              <a:t>– of the Revelation </a:t>
            </a:r>
          </a:p>
          <a:p>
            <a:pPr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What themes from Revelation 1-14 are being sounded again in chapter 15?</a:t>
            </a:r>
          </a:p>
          <a:p>
            <a:pPr lvl="2">
              <a:lnSpc>
                <a:spcPct val="100000"/>
              </a:lnSpc>
              <a:spcBef>
                <a:spcPts val="863"/>
              </a:spcBef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Brief interlude and song of praise before a judgment is carried out</a:t>
            </a:r>
          </a:p>
          <a:p>
            <a:pPr lvl="2">
              <a:lnSpc>
                <a:spcPct val="100000"/>
              </a:lnSpc>
              <a:spcBef>
                <a:spcPts val="863"/>
              </a:spcBef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Those who are victorious over the beast are in the presence of God</a:t>
            </a:r>
          </a:p>
          <a:p>
            <a:pPr lvl="2">
              <a:lnSpc>
                <a:spcPct val="100000"/>
              </a:lnSpc>
              <a:spcBef>
                <a:spcPts val="863"/>
              </a:spcBef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John sees the temple/tabernacle of the covenant law </a:t>
            </a:r>
          </a:p>
          <a:p>
            <a:pPr lvl="2">
              <a:lnSpc>
                <a:spcPct val="100000"/>
              </a:lnSpc>
              <a:spcBef>
                <a:spcPts val="863"/>
              </a:spcBef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The return of the 7’s</a:t>
            </a:r>
          </a:p>
          <a:p>
            <a:pPr>
              <a:lnSpc>
                <a:spcPct val="100000"/>
              </a:lnSpc>
              <a:spcAft>
                <a:spcPts val="1213"/>
              </a:spcAft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altLang="en-US" sz="3200" b="1">
                <a:solidFill>
                  <a:srgbClr val="FFFFFF"/>
                </a:solidFill>
                <a:latin typeface="Avenir Book" charset="0"/>
                <a:cs typeface="Avenir Book" charset="0"/>
              </a:rPr>
              <a:t>Consider audience </a:t>
            </a:r>
            <a:r>
              <a:rPr lang="en-US" altLang="en-US" sz="3200">
                <a:solidFill>
                  <a:srgbClr val="FFFFFF"/>
                </a:solidFill>
                <a:latin typeface="Avenir Book" charset="0"/>
                <a:cs typeface="Avenir Book" charset="0"/>
              </a:rPr>
              <a:t>– 1</a:t>
            </a:r>
            <a:r>
              <a:rPr lang="en-US" altLang="en-US" sz="3200" baseline="30000">
                <a:solidFill>
                  <a:srgbClr val="FFFFFF"/>
                </a:solidFill>
                <a:latin typeface="Avenir Book" charset="0"/>
                <a:cs typeface="Avenir Book" charset="0"/>
              </a:rPr>
              <a:t>st</a:t>
            </a:r>
            <a:r>
              <a:rPr lang="en-US" altLang="en-US" sz="3200">
                <a:solidFill>
                  <a:srgbClr val="FFFFFF"/>
                </a:solidFill>
                <a:latin typeface="Avenir Book" charset="0"/>
                <a:cs typeface="Avenir Book" charset="0"/>
              </a:rPr>
              <a:t> century Asia</a:t>
            </a:r>
          </a:p>
          <a:p>
            <a:pPr lvl="1">
              <a:lnSpc>
                <a:spcPct val="100000"/>
              </a:lnSpc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What would this mean for the </a:t>
            </a:r>
            <a:r>
              <a:rPr lang="en-US" altLang="en-US" sz="2800" i="1">
                <a:solidFill>
                  <a:srgbClr val="FFFFFF"/>
                </a:solidFill>
                <a:latin typeface="Avenir Book" charset="0"/>
                <a:cs typeface="Avenir Book" charset="0"/>
              </a:rPr>
              <a:t>persecuted</a:t>
            </a: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 church? </a:t>
            </a:r>
            <a:r>
              <a:rPr lang="en-US" altLang="en-US" sz="2800" i="1">
                <a:solidFill>
                  <a:srgbClr val="FFFFFF"/>
                </a:solidFill>
                <a:latin typeface="Avenir Book" charset="0"/>
                <a:cs typeface="Avenir Book" charset="0"/>
              </a:rPr>
              <a:t>Compromising</a:t>
            </a: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 church? </a:t>
            </a:r>
            <a:r>
              <a:rPr lang="en-US" altLang="en-US" sz="2800" i="1">
                <a:solidFill>
                  <a:srgbClr val="FFFFFF"/>
                </a:solidFill>
                <a:latin typeface="Avenir Book" charset="0"/>
                <a:cs typeface="Avenir Book" charset="0"/>
              </a:rPr>
              <a:t>Apathetic</a:t>
            </a:r>
            <a:r>
              <a:rPr lang="en-US" altLang="en-US" sz="2800">
                <a:solidFill>
                  <a:srgbClr val="FFFFFF"/>
                </a:solidFill>
                <a:latin typeface="Avenir Book" charset="0"/>
                <a:cs typeface="Avenir Book" charset="0"/>
              </a:rPr>
              <a:t>?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>
            <a:extLst>
              <a:ext uri="{FF2B5EF4-FFF2-40B4-BE49-F238E27FC236}">
                <a16:creationId xmlns:a16="http://schemas.microsoft.com/office/drawing/2014/main" id="{E1FBFCEB-6D6C-136C-79D4-A3CDD423A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220663"/>
            <a:ext cx="78867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venir Heavy" charset="0"/>
                <a:cs typeface="Avenir Heavy" charset="0"/>
              </a:rPr>
              <a:t>Reflections on Revelation 15</a:t>
            </a:r>
          </a:p>
        </p:txBody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7A1B2131-B689-FC80-2F82-1DAF73FE8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663700"/>
            <a:ext cx="7886700" cy="454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00000"/>
              </a:lnSpc>
              <a:spcBef>
                <a:spcPts val="1013"/>
              </a:spcBef>
              <a:spcAft>
                <a:spcPts val="1213"/>
              </a:spcAft>
            </a:pPr>
            <a:r>
              <a:rPr lang="en-US" altLang="en-US" sz="4400" i="1">
                <a:solidFill>
                  <a:srgbClr val="E28F7D"/>
                </a:solidFill>
                <a:latin typeface="Avenir Book" charset="0"/>
                <a:cs typeface="Avenir Book" charset="0"/>
              </a:rPr>
              <a:t>How does Revelation 15 impact us in our lives today? 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On-screen Show (4:3)</PresentationFormat>
  <Paragraphs>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Times New Roman</vt:lpstr>
      <vt:lpstr>Arial</vt:lpstr>
      <vt:lpstr>Microsoft YaHei</vt:lpstr>
      <vt:lpstr>Segoe UI</vt:lpstr>
      <vt:lpstr>Avenir Heavy</vt:lpstr>
      <vt:lpstr>Avenir Roman</vt:lpstr>
      <vt:lpstr>Avenir Light</vt:lpstr>
      <vt:lpstr>Wingdings</vt:lpstr>
      <vt:lpstr>Avenir Book</vt:lpstr>
      <vt:lpstr>Office Theme</vt:lpstr>
      <vt:lpstr>Office Theme</vt:lpstr>
      <vt:lpstr>The Revelation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BellaireChurch</dc:creator>
  <cp:lastModifiedBy>Robert McDonald</cp:lastModifiedBy>
  <cp:revision>1</cp:revision>
  <dcterms:modified xsi:type="dcterms:W3CDTF">2023-05-07T15:11:56Z</dcterms:modified>
</cp:coreProperties>
</file>