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268" r:id="rId4"/>
    <p:sldId id="276" r:id="rId5"/>
    <p:sldId id="265" r:id="rId6"/>
    <p:sldId id="287" r:id="rId7"/>
    <p:sldId id="261" r:id="rId8"/>
    <p:sldId id="284" r:id="rId9"/>
    <p:sldId id="286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98"/>
    <p:restoredTop sz="94666"/>
  </p:normalViewPr>
  <p:slideViewPr>
    <p:cSldViewPr snapToGrid="0" snapToObjects="1" showGuides="1">
      <p:cViewPr>
        <p:scale>
          <a:sx n="97" d="100"/>
          <a:sy n="97" d="100"/>
        </p:scale>
        <p:origin x="680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9D439-24FF-AC40-A24F-C8861CFFCB55}" type="datetimeFigureOut">
              <a:rPr lang="en-US" smtClean="0"/>
              <a:t>3/22/23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CFB02-4125-D844-8655-2C4215D5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9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6EFE2-1AC6-CF46-9661-720FC5C41EE4}" type="datetimeFigureOut">
              <a:rPr lang="en-US" smtClean="0"/>
              <a:t>3/22/23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F816C-8543-2549-8B50-C9067B8AF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3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4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8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0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4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8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7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3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63B37-5111-9C4C-821E-181E4FE518D8}" type="datetimeFigureOut">
              <a:rPr lang="en-US" smtClean="0"/>
              <a:t>3/22/23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33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3719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199021"/>
            <a:ext cx="68580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5</a:t>
            </a: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. He who holds the seven </a:t>
            </a: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stars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Avenir Book" charset="0"/>
                <a:ea typeface="Avenir Book" charset="0"/>
                <a:cs typeface="Avenir Book" charset="0"/>
              </a:rPr>
              <a:t>c</a:t>
            </a: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hapters 1-3</a:t>
            </a:r>
            <a:endParaRPr lang="en-US" sz="3600" dirty="0">
              <a:latin typeface="Avenir Book" charset="0"/>
              <a:ea typeface="Avenir Book" charset="0"/>
              <a:cs typeface="Avenir Book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1828800"/>
            <a:ext cx="512064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05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3719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714" y="5199021"/>
            <a:ext cx="7315200" cy="1394499"/>
          </a:xfrm>
        </p:spPr>
        <p:txBody>
          <a:bodyPr anchor="ctr"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For Sunday (3/26)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Avenir Roman" charset="0"/>
                <a:ea typeface="Avenir Roman" charset="0"/>
                <a:cs typeface="Avenir Roman" charset="0"/>
              </a:rPr>
              <a:t>6</a:t>
            </a:r>
            <a:r>
              <a:rPr lang="en-US" sz="3600" dirty="0" smtClean="0">
                <a:latin typeface="Avenir Roman" charset="0"/>
                <a:ea typeface="Avenir Roman" charset="0"/>
                <a:cs typeface="Avenir Roman" charset="0"/>
              </a:rPr>
              <a:t>. Who walks among the lampstands </a:t>
            </a:r>
            <a:endParaRPr lang="en-US" sz="3600" dirty="0">
              <a:latin typeface="Avenir Roman" charset="0"/>
              <a:ea typeface="Avenir Roman" charset="0"/>
              <a:cs typeface="Avenir Roman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1828800"/>
            <a:ext cx="512064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8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Review Quiz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What is the </a:t>
            </a:r>
            <a:r>
              <a:rPr lang="en-US" sz="4000" b="1" i="1" dirty="0" smtClean="0">
                <a:latin typeface="Avenir Book" charset="0"/>
                <a:ea typeface="Avenir Book" charset="0"/>
                <a:cs typeface="Avenir Book" charset="0"/>
              </a:rPr>
              <a:t>genre</a:t>
            </a: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 of the Book of Revelation?</a:t>
            </a:r>
          </a:p>
          <a:p>
            <a:pPr marL="914400" indent="-914400">
              <a:lnSpc>
                <a:spcPct val="100000"/>
              </a:lnSpc>
              <a:buFont typeface="+mj-lt"/>
              <a:buAutoNum type="arabi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_________</a:t>
            </a:r>
          </a:p>
          <a:p>
            <a:pPr marL="914400" indent="-914400">
              <a:lnSpc>
                <a:spcPct val="100000"/>
              </a:lnSpc>
              <a:buFont typeface="+mj-lt"/>
              <a:buAutoNum type="arabi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_________</a:t>
            </a:r>
          </a:p>
          <a:p>
            <a:pPr marL="914400" indent="-914400">
              <a:lnSpc>
                <a:spcPct val="100000"/>
              </a:lnSpc>
              <a:buFont typeface="+mj-lt"/>
              <a:buAutoNum type="arabi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_________</a:t>
            </a:r>
            <a:endParaRPr lang="en-US" sz="4000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83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Review Quiz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What are some characteristics of apocalyptic literature</a:t>
            </a: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?</a:t>
            </a:r>
            <a:endParaRPr lang="en-US" sz="40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0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Review Quiz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What was the challenge facing the Christians in 1</a:t>
            </a:r>
            <a:r>
              <a:rPr lang="en-US" sz="4000" baseline="30000" dirty="0" smtClean="0">
                <a:latin typeface="Avenir Book" charset="0"/>
                <a:ea typeface="Avenir Book" charset="0"/>
                <a:cs typeface="Avenir Book" charset="0"/>
              </a:rPr>
              <a:t>st</a:t>
            </a: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 century Asia?</a:t>
            </a:r>
          </a:p>
          <a:p>
            <a:pPr marL="914400" indent="-914400">
              <a:lnSpc>
                <a:spcPct val="100000"/>
              </a:lnSpc>
              <a:buFont typeface="+mj-lt"/>
              <a:buAutoNum type="arabi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___________</a:t>
            </a:r>
          </a:p>
          <a:p>
            <a:pPr marL="914400" indent="-914400">
              <a:lnSpc>
                <a:spcPct val="100000"/>
              </a:lnSpc>
              <a:buFont typeface="+mj-lt"/>
              <a:buAutoNum type="arabi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___________</a:t>
            </a:r>
          </a:p>
          <a:p>
            <a:pPr marL="914400" indent="-914400">
              <a:lnSpc>
                <a:spcPct val="100000"/>
              </a:lnSpc>
              <a:buFont typeface="+mj-lt"/>
              <a:buAutoNum type="arabicPeriod"/>
            </a:pPr>
            <a:r>
              <a:rPr lang="en-US" sz="4000" dirty="0" smtClean="0">
                <a:latin typeface="Avenir Book" charset="0"/>
                <a:ea typeface="Avenir Book" charset="0"/>
                <a:cs typeface="Avenir Book" charset="0"/>
              </a:rPr>
              <a:t>___________</a:t>
            </a:r>
          </a:p>
        </p:txBody>
      </p:sp>
    </p:spTree>
    <p:extLst>
      <p:ext uri="{BB962C8B-B14F-4D97-AF65-F5344CB8AC3E}">
        <p14:creationId xmlns:p14="http://schemas.microsoft.com/office/powerpoint/2010/main" val="152784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1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34817"/>
            <a:ext cx="7886700" cy="441196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6000" i="1" dirty="0" smtClean="0">
                <a:latin typeface="Avenir Book" charset="0"/>
                <a:ea typeface="Avenir Book" charset="0"/>
                <a:cs typeface="Avenir Book" charset="0"/>
              </a:rPr>
              <a:t>Hear</a:t>
            </a:r>
            <a:r>
              <a:rPr lang="en-US" sz="6000" dirty="0" smtClean="0">
                <a:latin typeface="Avenir Book" charset="0"/>
                <a:ea typeface="Avenir Book" charset="0"/>
                <a:cs typeface="Avenir Book" charset="0"/>
              </a:rPr>
              <a:t>, </a:t>
            </a:r>
            <a:r>
              <a:rPr lang="en-US" sz="6000" i="1" dirty="0" smtClean="0">
                <a:latin typeface="Avenir Book" charset="0"/>
                <a:ea typeface="Avenir Book" charset="0"/>
                <a:cs typeface="Avenir Book" charset="0"/>
              </a:rPr>
              <a:t>see</a:t>
            </a:r>
            <a:r>
              <a:rPr lang="en-US" sz="6000" smtClean="0">
                <a:latin typeface="Avenir Book" charset="0"/>
                <a:ea typeface="Avenir Book" charset="0"/>
                <a:cs typeface="Avenir Book" charset="0"/>
              </a:rPr>
              <a:t>, &amp; </a:t>
            </a:r>
            <a:r>
              <a:rPr lang="en-US" sz="6000" i="1" smtClean="0">
                <a:latin typeface="Avenir Book" charset="0"/>
                <a:ea typeface="Avenir Book" charset="0"/>
                <a:cs typeface="Avenir Book" charset="0"/>
              </a:rPr>
              <a:t>feel</a:t>
            </a:r>
            <a:r>
              <a:rPr lang="en-US" sz="600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6000" dirty="0" smtClean="0">
                <a:latin typeface="Avenir Book" charset="0"/>
                <a:ea typeface="Avenir Book" charset="0"/>
                <a:cs typeface="Avenir Book" charset="0"/>
              </a:rPr>
              <a:t>what John is relaying </a:t>
            </a:r>
            <a:endParaRPr lang="en-US" sz="60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1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1:1-8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0789"/>
            <a:ext cx="7886700" cy="493599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“Grace to you and peace from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…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”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Who is, who was, and who is to come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Seven Spirits before the throne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Aft>
                <a:spcPts val="18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Faithful 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w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itness, firstborn from the dead, ruler of the kings of the earth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“Made us a kingdom, priests to God” </a:t>
            </a:r>
          </a:p>
          <a:p>
            <a:pPr>
              <a:lnSpc>
                <a:spcPct val="100000"/>
              </a:lnSpc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“Behold, He is coming with the clouds” </a:t>
            </a:r>
          </a:p>
          <a:p>
            <a:pPr lvl="1">
              <a:lnSpc>
                <a:spcPct val="100000"/>
              </a:lnSpc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Foundational text: Daniel 7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35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1:9-20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Vision combines the Ancient of Days and the Son of Man from Daniel 7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Emphasis on Jesus’ sovereignty (rule) as the Lord of History (first and last)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Presence among the lampstands shows Jesus as priest (Exodus 27:20-21)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Fear is the proper reaction, but comfort is the clear message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18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Structure of the Letters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23851"/>
            <a:ext cx="7886700" cy="49229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600" b="1" dirty="0" smtClean="0">
                <a:latin typeface="Avenir Book" charset="0"/>
                <a:ea typeface="Avenir Book" charset="0"/>
                <a:cs typeface="Avenir Book" charset="0"/>
              </a:rPr>
              <a:t>Jesus is</a:t>
            </a:r>
            <a:r>
              <a:rPr lang="mr-IN" sz="3600" b="1" dirty="0" smtClean="0">
                <a:latin typeface="Avenir Book" charset="0"/>
                <a:ea typeface="Avenir Book" charset="0"/>
                <a:cs typeface="Avenir Book" charset="0"/>
              </a:rPr>
              <a:t>…</a:t>
            </a:r>
            <a:r>
              <a:rPr lang="en-US" sz="3600" b="1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(description, see chapter 1)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600" b="1" dirty="0" smtClean="0">
                <a:latin typeface="Avenir Book" charset="0"/>
                <a:ea typeface="Avenir Book" charset="0"/>
                <a:cs typeface="Avenir Book" charset="0"/>
              </a:rPr>
              <a:t>Jesus knows</a:t>
            </a:r>
            <a:r>
              <a:rPr lang="mr-IN" sz="3600" b="1" dirty="0" smtClean="0">
                <a:latin typeface="Avenir Book" charset="0"/>
                <a:ea typeface="Avenir Book" charset="0"/>
                <a:cs typeface="Avenir Book" charset="0"/>
              </a:rPr>
              <a:t>…</a:t>
            </a:r>
            <a:r>
              <a:rPr lang="en-US" sz="3600" b="1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(church’s situation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)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600" b="1" dirty="0" smtClean="0">
                <a:latin typeface="Avenir Book" charset="0"/>
                <a:ea typeface="Avenir Book" charset="0"/>
                <a:cs typeface="Avenir Book" charset="0"/>
              </a:rPr>
              <a:t>Jesus says</a:t>
            </a:r>
            <a:r>
              <a:rPr lang="mr-IN" sz="3600" b="1" dirty="0" smtClean="0">
                <a:latin typeface="Avenir Book" charset="0"/>
                <a:ea typeface="Avenir Book" charset="0"/>
                <a:cs typeface="Avenir Book" charset="0"/>
              </a:rPr>
              <a:t>…</a:t>
            </a:r>
            <a:r>
              <a:rPr lang="en-US" sz="3600" b="1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(comfort or challenge)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3600" b="1" dirty="0" smtClean="0">
                <a:latin typeface="Avenir Book" charset="0"/>
                <a:ea typeface="Avenir Book" charset="0"/>
                <a:cs typeface="Avenir Book" charset="0"/>
              </a:rPr>
              <a:t>Jesus will</a:t>
            </a:r>
            <a:r>
              <a:rPr lang="mr-IN" sz="3600" b="1" dirty="0" smtClean="0">
                <a:latin typeface="Avenir Book" charset="0"/>
                <a:ea typeface="Avenir Book" charset="0"/>
                <a:cs typeface="Avenir Book" charset="0"/>
              </a:rPr>
              <a:t>…</a:t>
            </a:r>
            <a:r>
              <a:rPr lang="en-US" sz="3600" b="1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(promise, see </a:t>
            </a:r>
            <a:r>
              <a:rPr lang="en-US" sz="3200" dirty="0" err="1" smtClean="0">
                <a:latin typeface="Avenir Book" charset="0"/>
                <a:ea typeface="Avenir Book" charset="0"/>
                <a:cs typeface="Avenir Book" charset="0"/>
              </a:rPr>
              <a:t>ch.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21-22)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799" y="4982817"/>
            <a:ext cx="7036905" cy="107721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“He </a:t>
            </a:r>
            <a:r>
              <a:rPr lang="en-US" sz="3200" dirty="0" smtClean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who has an ear, let him hear what </a:t>
            </a:r>
            <a:r>
              <a:rPr lang="en-US" sz="3200" smtClean="0">
                <a:solidFill>
                  <a:schemeClr val="bg1"/>
                </a:solidFill>
                <a:latin typeface="Avenir Medium" charset="0"/>
                <a:ea typeface="Avenir Medium" charset="0"/>
                <a:cs typeface="Avenir Medium" charset="0"/>
              </a:rPr>
              <a:t>the Spirit says to the churches.”</a:t>
            </a:r>
            <a:endParaRPr lang="en-US" sz="3200">
              <a:solidFill>
                <a:schemeClr val="bg1"/>
              </a:solidFill>
              <a:latin typeface="Avenir Medium" charset="0"/>
              <a:ea typeface="Avenir Medium" charset="0"/>
              <a:cs typeface="Avenir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92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Jesus in Revelation 2-3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Ask: Why does the Spirit choose the particular description of Jesus at the beginning of each letter?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Example: To Smyrna, “</a:t>
            </a:r>
            <a:r>
              <a:rPr lang="en-US" sz="3200" i="1" dirty="0" smtClean="0">
                <a:latin typeface="Avenir Book" charset="0"/>
                <a:ea typeface="Avenir Book" charset="0"/>
                <a:cs typeface="Avenir Book" charset="0"/>
              </a:rPr>
              <a:t>the first and the last, who died and came to life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” (2:8)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Their persecution is past, present, &amp; future.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800" dirty="0" smtClean="0">
                <a:latin typeface="Avenir Book" charset="0"/>
                <a:ea typeface="Avenir Book" charset="0"/>
                <a:cs typeface="Avenir Book" charset="0"/>
              </a:rPr>
              <a:t>They may die, but are promised life!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Other examples you’ve noticed?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4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4516</TotalTime>
  <Words>332</Words>
  <Application>Microsoft Macintosh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Avenir Book</vt:lpstr>
      <vt:lpstr>Avenir Heavy</vt:lpstr>
      <vt:lpstr>Avenir Medium</vt:lpstr>
      <vt:lpstr>Avenir Roman</vt:lpstr>
      <vt:lpstr>Calibri</vt:lpstr>
      <vt:lpstr>Calibri Light</vt:lpstr>
      <vt:lpstr>Arial</vt:lpstr>
      <vt:lpstr>Office Theme</vt:lpstr>
      <vt:lpstr>The Revelation</vt:lpstr>
      <vt:lpstr>Review Quiz</vt:lpstr>
      <vt:lpstr>Review Quiz</vt:lpstr>
      <vt:lpstr>Review Quiz</vt:lpstr>
      <vt:lpstr>Revelation 1</vt:lpstr>
      <vt:lpstr>Revelation 1:1-8</vt:lpstr>
      <vt:lpstr>Revelation 1:9-20</vt:lpstr>
      <vt:lpstr>Structure of the Letters</vt:lpstr>
      <vt:lpstr>Jesus in Revelation 2-3</vt:lpstr>
      <vt:lpstr>The Revelation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Revelation</dc:title>
  <dc:creator>Microsoft Office User</dc:creator>
  <cp:lastModifiedBy>Microsoft Office User</cp:lastModifiedBy>
  <cp:revision>83</cp:revision>
  <cp:lastPrinted>2023-03-22T20:49:19Z</cp:lastPrinted>
  <dcterms:created xsi:type="dcterms:W3CDTF">2023-03-07T17:15:06Z</dcterms:created>
  <dcterms:modified xsi:type="dcterms:W3CDTF">2023-03-22T21:07:24Z</dcterms:modified>
</cp:coreProperties>
</file>