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handoutMasterIdLst>
    <p:handoutMasterId r:id="rId19"/>
  </p:handoutMasterIdLst>
  <p:sldIdLst>
    <p:sldId id="256" r:id="rId2"/>
    <p:sldId id="260" r:id="rId3"/>
    <p:sldId id="268" r:id="rId4"/>
    <p:sldId id="276" r:id="rId5"/>
    <p:sldId id="277" r:id="rId6"/>
    <p:sldId id="257" r:id="rId7"/>
    <p:sldId id="278" r:id="rId8"/>
    <p:sldId id="279" r:id="rId9"/>
    <p:sldId id="280" r:id="rId10"/>
    <p:sldId id="265" r:id="rId11"/>
    <p:sldId id="261" r:id="rId12"/>
    <p:sldId id="281" r:id="rId13"/>
    <p:sldId id="282" r:id="rId14"/>
    <p:sldId id="275" r:id="rId15"/>
    <p:sldId id="283" r:id="rId16"/>
    <p:sldId id="264" r:id="rId1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27"/>
    <p:restoredTop sz="94666"/>
  </p:normalViewPr>
  <p:slideViewPr>
    <p:cSldViewPr snapToGrid="0" snapToObjects="1" showGuides="1">
      <p:cViewPr varScale="1">
        <p:scale>
          <a:sx n="98" d="100"/>
          <a:sy n="98" d="100"/>
        </p:scale>
        <p:origin x="552" y="184"/>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ED9D439-24FF-AC40-A24F-C8861CFFCB55}" type="datetimeFigureOut">
              <a:rPr lang="en-US" smtClean="0"/>
              <a:t>3/15/23</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A4CCFB02-4125-D844-8655-2C4215D531A1}" type="slidenum">
              <a:rPr lang="en-US" smtClean="0"/>
              <a:t>‹#›</a:t>
            </a:fld>
            <a:endParaRPr lang="en-US"/>
          </a:p>
        </p:txBody>
      </p:sp>
    </p:spTree>
    <p:extLst>
      <p:ext uri="{BB962C8B-B14F-4D97-AF65-F5344CB8AC3E}">
        <p14:creationId xmlns:p14="http://schemas.microsoft.com/office/powerpoint/2010/main" val="22648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B46EFE2-1AC6-CF46-9661-720FC5C41EE4}" type="datetimeFigureOut">
              <a:rPr lang="en-US" smtClean="0"/>
              <a:t>3/15/23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BEF816C-8543-2549-8B50-C9067B8AF41D}" type="slidenum">
              <a:rPr lang="en-US" smtClean="0"/>
              <a:t>‹#›</a:t>
            </a:fld>
            <a:endParaRPr lang="en-US"/>
          </a:p>
        </p:txBody>
      </p:sp>
    </p:spTree>
    <p:extLst>
      <p:ext uri="{BB962C8B-B14F-4D97-AF65-F5344CB8AC3E}">
        <p14:creationId xmlns:p14="http://schemas.microsoft.com/office/powerpoint/2010/main" val="216413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463B37-5111-9C4C-821E-181E4FE518D8}"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2790C-74F3-1E4D-A81F-837FA93189E4}" type="slidenum">
              <a:rPr lang="en-US" smtClean="0"/>
              <a:t>‹#›</a:t>
            </a:fld>
            <a:endParaRPr lang="en-US"/>
          </a:p>
        </p:txBody>
      </p:sp>
    </p:spTree>
    <p:extLst>
      <p:ext uri="{BB962C8B-B14F-4D97-AF65-F5344CB8AC3E}">
        <p14:creationId xmlns:p14="http://schemas.microsoft.com/office/powerpoint/2010/main" val="189744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463B37-5111-9C4C-821E-181E4FE518D8}"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2790C-74F3-1E4D-A81F-837FA93189E4}" type="slidenum">
              <a:rPr lang="en-US" smtClean="0"/>
              <a:t>‹#›</a:t>
            </a:fld>
            <a:endParaRPr lang="en-US"/>
          </a:p>
        </p:txBody>
      </p:sp>
    </p:spTree>
    <p:extLst>
      <p:ext uri="{BB962C8B-B14F-4D97-AF65-F5344CB8AC3E}">
        <p14:creationId xmlns:p14="http://schemas.microsoft.com/office/powerpoint/2010/main" val="20085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463B37-5111-9C4C-821E-181E4FE518D8}"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2790C-74F3-1E4D-A81F-837FA93189E4}" type="slidenum">
              <a:rPr lang="en-US" smtClean="0"/>
              <a:t>‹#›</a:t>
            </a:fld>
            <a:endParaRPr lang="en-US"/>
          </a:p>
        </p:txBody>
      </p:sp>
    </p:spTree>
    <p:extLst>
      <p:ext uri="{BB962C8B-B14F-4D97-AF65-F5344CB8AC3E}">
        <p14:creationId xmlns:p14="http://schemas.microsoft.com/office/powerpoint/2010/main" val="205288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463B37-5111-9C4C-821E-181E4FE518D8}"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2790C-74F3-1E4D-A81F-837FA93189E4}" type="slidenum">
              <a:rPr lang="en-US" smtClean="0"/>
              <a:t>‹#›</a:t>
            </a:fld>
            <a:endParaRPr lang="en-US"/>
          </a:p>
        </p:txBody>
      </p:sp>
    </p:spTree>
    <p:extLst>
      <p:ext uri="{BB962C8B-B14F-4D97-AF65-F5344CB8AC3E}">
        <p14:creationId xmlns:p14="http://schemas.microsoft.com/office/powerpoint/2010/main" val="27562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463B37-5111-9C4C-821E-181E4FE518D8}"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2790C-74F3-1E4D-A81F-837FA93189E4}" type="slidenum">
              <a:rPr lang="en-US" smtClean="0"/>
              <a:t>‹#›</a:t>
            </a:fld>
            <a:endParaRPr lang="en-US"/>
          </a:p>
        </p:txBody>
      </p:sp>
    </p:spTree>
    <p:extLst>
      <p:ext uri="{BB962C8B-B14F-4D97-AF65-F5344CB8AC3E}">
        <p14:creationId xmlns:p14="http://schemas.microsoft.com/office/powerpoint/2010/main" val="25227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463B37-5111-9C4C-821E-181E4FE518D8}"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2790C-74F3-1E4D-A81F-837FA93189E4}" type="slidenum">
              <a:rPr lang="en-US" smtClean="0"/>
              <a:t>‹#›</a:t>
            </a:fld>
            <a:endParaRPr lang="en-US"/>
          </a:p>
        </p:txBody>
      </p:sp>
    </p:spTree>
    <p:extLst>
      <p:ext uri="{BB962C8B-B14F-4D97-AF65-F5344CB8AC3E}">
        <p14:creationId xmlns:p14="http://schemas.microsoft.com/office/powerpoint/2010/main" val="82910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463B37-5111-9C4C-821E-181E4FE518D8}" type="datetimeFigureOut">
              <a:rPr lang="en-US" smtClean="0"/>
              <a:t>3/15/23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82790C-74F3-1E4D-A81F-837FA93189E4}" type="slidenum">
              <a:rPr lang="en-US" smtClean="0"/>
              <a:t>‹#›</a:t>
            </a:fld>
            <a:endParaRPr lang="en-US"/>
          </a:p>
        </p:txBody>
      </p:sp>
    </p:spTree>
    <p:extLst>
      <p:ext uri="{BB962C8B-B14F-4D97-AF65-F5344CB8AC3E}">
        <p14:creationId xmlns:p14="http://schemas.microsoft.com/office/powerpoint/2010/main" val="188684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463B37-5111-9C4C-821E-181E4FE518D8}" type="datetimeFigureOut">
              <a:rPr lang="en-US" smtClean="0"/>
              <a:t>3/15/23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82790C-74F3-1E4D-A81F-837FA93189E4}" type="slidenum">
              <a:rPr lang="en-US" smtClean="0"/>
              <a:t>‹#›</a:t>
            </a:fld>
            <a:endParaRPr lang="en-US"/>
          </a:p>
        </p:txBody>
      </p:sp>
    </p:spTree>
    <p:extLst>
      <p:ext uri="{BB962C8B-B14F-4D97-AF65-F5344CB8AC3E}">
        <p14:creationId xmlns:p14="http://schemas.microsoft.com/office/powerpoint/2010/main" val="25494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63B37-5111-9C4C-821E-181E4FE518D8}" type="datetimeFigureOut">
              <a:rPr lang="en-US" smtClean="0"/>
              <a:t>3/15/23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82790C-74F3-1E4D-A81F-837FA93189E4}" type="slidenum">
              <a:rPr lang="en-US" smtClean="0"/>
              <a:t>‹#›</a:t>
            </a:fld>
            <a:endParaRPr lang="en-US"/>
          </a:p>
        </p:txBody>
      </p:sp>
    </p:spTree>
    <p:extLst>
      <p:ext uri="{BB962C8B-B14F-4D97-AF65-F5344CB8AC3E}">
        <p14:creationId xmlns:p14="http://schemas.microsoft.com/office/powerpoint/2010/main" val="70158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63B37-5111-9C4C-821E-181E4FE518D8}"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2790C-74F3-1E4D-A81F-837FA93189E4}" type="slidenum">
              <a:rPr lang="en-US" smtClean="0"/>
              <a:t>‹#›</a:t>
            </a:fld>
            <a:endParaRPr lang="en-US"/>
          </a:p>
        </p:txBody>
      </p:sp>
    </p:spTree>
    <p:extLst>
      <p:ext uri="{BB962C8B-B14F-4D97-AF65-F5344CB8AC3E}">
        <p14:creationId xmlns:p14="http://schemas.microsoft.com/office/powerpoint/2010/main" val="178227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63B37-5111-9C4C-821E-181E4FE518D8}" type="datetimeFigureOut">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2790C-74F3-1E4D-A81F-837FA93189E4}" type="slidenum">
              <a:rPr lang="en-US" smtClean="0"/>
              <a:t>‹#›</a:t>
            </a:fld>
            <a:endParaRPr lang="en-US"/>
          </a:p>
        </p:txBody>
      </p:sp>
    </p:spTree>
    <p:extLst>
      <p:ext uri="{BB962C8B-B14F-4D97-AF65-F5344CB8AC3E}">
        <p14:creationId xmlns:p14="http://schemas.microsoft.com/office/powerpoint/2010/main" val="15965376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63B37-5111-9C4C-821E-181E4FE518D8}" type="datetimeFigureOut">
              <a:rPr lang="en-US" smtClean="0"/>
              <a:t>3/15/23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2790C-74F3-1E4D-A81F-837FA93189E4}" type="slidenum">
              <a:rPr lang="en-US" smtClean="0"/>
              <a:t>‹#›</a:t>
            </a:fld>
            <a:endParaRPr lang="en-US"/>
          </a:p>
        </p:txBody>
      </p:sp>
    </p:spTree>
    <p:extLst>
      <p:ext uri="{BB962C8B-B14F-4D97-AF65-F5344CB8AC3E}">
        <p14:creationId xmlns:p14="http://schemas.microsoft.com/office/powerpoint/2010/main" val="173923349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3719"/>
            <a:ext cx="7772400" cy="1046071"/>
          </a:xfrm>
        </p:spPr>
        <p:txBody>
          <a:bodyPr/>
          <a:lstStyle/>
          <a:p>
            <a:r>
              <a:rPr lang="en-US" b="1" dirty="0" smtClean="0">
                <a:latin typeface="Avenir Heavy" charset="0"/>
                <a:ea typeface="Avenir Heavy" charset="0"/>
                <a:cs typeface="Avenir Heavy" charset="0"/>
              </a:rPr>
              <a:t>The Revelation</a:t>
            </a:r>
            <a:endParaRPr lang="en-US" b="1" dirty="0">
              <a:latin typeface="Avenir Heavy" charset="0"/>
              <a:ea typeface="Avenir Heavy" charset="0"/>
              <a:cs typeface="Avenir Heavy" charset="0"/>
            </a:endParaRPr>
          </a:p>
        </p:txBody>
      </p:sp>
      <p:sp>
        <p:nvSpPr>
          <p:cNvPr id="3" name="Subtitle 2"/>
          <p:cNvSpPr>
            <a:spLocks noGrp="1"/>
          </p:cNvSpPr>
          <p:nvPr>
            <p:ph type="subTitle" idx="1"/>
          </p:nvPr>
        </p:nvSpPr>
        <p:spPr>
          <a:xfrm>
            <a:off x="1143000" y="5199021"/>
            <a:ext cx="6858000" cy="1394499"/>
          </a:xfrm>
        </p:spPr>
        <p:txBody>
          <a:bodyPr anchor="ctr">
            <a:normAutofit/>
          </a:bodyPr>
          <a:lstStyle/>
          <a:p>
            <a:pPr>
              <a:lnSpc>
                <a:spcPct val="100000"/>
              </a:lnSpc>
              <a:spcBef>
                <a:spcPts val="0"/>
              </a:spcBef>
            </a:pPr>
            <a:r>
              <a:rPr lang="en-US" sz="3600" b="1" dirty="0">
                <a:latin typeface="Avenir Heavy" charset="0"/>
                <a:ea typeface="Avenir Heavy" charset="0"/>
                <a:cs typeface="Avenir Heavy" charset="0"/>
              </a:rPr>
              <a:t>3</a:t>
            </a:r>
            <a:r>
              <a:rPr lang="en-US" sz="3600" b="1" dirty="0" smtClean="0">
                <a:latin typeface="Avenir Heavy" charset="0"/>
                <a:ea typeface="Avenir Heavy" charset="0"/>
                <a:cs typeface="Avenir Heavy" charset="0"/>
              </a:rPr>
              <a:t>. To the </a:t>
            </a:r>
            <a:r>
              <a:rPr lang="en-US" sz="3600" b="1" smtClean="0">
                <a:latin typeface="Avenir Heavy" charset="0"/>
                <a:ea typeface="Avenir Heavy" charset="0"/>
                <a:cs typeface="Avenir Heavy" charset="0"/>
              </a:rPr>
              <a:t>churches in Asia</a:t>
            </a:r>
            <a:endParaRPr lang="en-US" sz="3600" b="1" dirty="0">
              <a:latin typeface="Avenir Heavy" charset="0"/>
              <a:ea typeface="Avenir Heavy" charset="0"/>
              <a:cs typeface="Avenir Heavy"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600" y="1828800"/>
            <a:ext cx="5120640" cy="3200400"/>
          </a:xfrm>
          <a:prstGeom prst="rect">
            <a:avLst/>
          </a:prstGeom>
        </p:spPr>
      </p:pic>
    </p:spTree>
    <p:extLst>
      <p:ext uri="{BB962C8B-B14F-4D97-AF65-F5344CB8AC3E}">
        <p14:creationId xmlns:p14="http://schemas.microsoft.com/office/powerpoint/2010/main" val="560050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433"/>
            <a:ext cx="7886700" cy="810531"/>
          </a:xfrm>
        </p:spPr>
        <p:txBody>
          <a:bodyPr/>
          <a:lstStyle/>
          <a:p>
            <a:pPr algn="ctr"/>
            <a:r>
              <a:rPr lang="en-US" b="1" dirty="0" smtClean="0">
                <a:latin typeface="Avenir Heavy" charset="0"/>
                <a:ea typeface="Avenir Heavy" charset="0"/>
                <a:cs typeface="Avenir Heavy" charset="0"/>
              </a:rPr>
              <a:t>Reading Other People’s Mail</a:t>
            </a:r>
            <a:endParaRPr lang="en-US" b="1" dirty="0">
              <a:latin typeface="Avenir Heavy" charset="0"/>
              <a:ea typeface="Avenir Heavy" charset="0"/>
              <a:cs typeface="Avenir Heavy" charset="0"/>
            </a:endParaRPr>
          </a:p>
        </p:txBody>
      </p:sp>
      <p:sp>
        <p:nvSpPr>
          <p:cNvPr id="3" name="Content Placeholder 2"/>
          <p:cNvSpPr>
            <a:spLocks noGrp="1"/>
          </p:cNvSpPr>
          <p:nvPr>
            <p:ph idx="1"/>
          </p:nvPr>
        </p:nvSpPr>
        <p:spPr>
          <a:xfrm>
            <a:off x="628650" y="1410789"/>
            <a:ext cx="7886700" cy="4935993"/>
          </a:xfrm>
        </p:spPr>
        <p:txBody>
          <a:bodyPr>
            <a:normAutofit/>
          </a:bodyPr>
          <a:lstStyle/>
          <a:p>
            <a:pPr>
              <a:lnSpc>
                <a:spcPct val="100000"/>
              </a:lnSpc>
            </a:pPr>
            <a:r>
              <a:rPr lang="en-US" sz="3200" dirty="0" smtClean="0">
                <a:latin typeface="Avenir Book" charset="0"/>
                <a:ea typeface="Avenir Book" charset="0"/>
                <a:cs typeface="Avenir Book" charset="0"/>
              </a:rPr>
              <a:t>The letters of the New Testament are for us, but they were not written to us.</a:t>
            </a:r>
            <a:endParaRPr lang="en-US" sz="3200" dirty="0" smtClean="0">
              <a:latin typeface="Avenir Book" charset="0"/>
              <a:ea typeface="Avenir Book" charset="0"/>
              <a:cs typeface="Avenir Book" charset="0"/>
            </a:endParaRPr>
          </a:p>
          <a:p>
            <a:pPr lvl="1">
              <a:lnSpc>
                <a:spcPct val="100000"/>
              </a:lnSpc>
            </a:pPr>
            <a:r>
              <a:rPr lang="en-US" sz="3200" b="1" dirty="0" smtClean="0">
                <a:latin typeface="Avenir Book" charset="0"/>
                <a:ea typeface="Avenir Book" charset="0"/>
                <a:cs typeface="Avenir Book" charset="0"/>
              </a:rPr>
              <a:t>First</a:t>
            </a:r>
            <a:r>
              <a:rPr lang="en-US" sz="3200" dirty="0" smtClean="0">
                <a:latin typeface="Avenir Book" charset="0"/>
                <a:ea typeface="Avenir Book" charset="0"/>
                <a:cs typeface="Avenir Book" charset="0"/>
              </a:rPr>
              <a:t>: What did it mean to them?</a:t>
            </a:r>
          </a:p>
          <a:p>
            <a:pPr lvl="1">
              <a:lnSpc>
                <a:spcPct val="100000"/>
              </a:lnSpc>
              <a:spcAft>
                <a:spcPts val="1800"/>
              </a:spcAft>
            </a:pPr>
            <a:r>
              <a:rPr lang="en-US" sz="3200" b="1" dirty="0" smtClean="0">
                <a:latin typeface="Avenir Book" charset="0"/>
                <a:ea typeface="Avenir Book" charset="0"/>
                <a:cs typeface="Avenir Book" charset="0"/>
              </a:rPr>
              <a:t>Then</a:t>
            </a:r>
            <a:r>
              <a:rPr lang="en-US" sz="3200" dirty="0" smtClean="0">
                <a:latin typeface="Avenir Book" charset="0"/>
                <a:ea typeface="Avenir Book" charset="0"/>
                <a:cs typeface="Avenir Book" charset="0"/>
              </a:rPr>
              <a:t>: What does it mean for us?</a:t>
            </a:r>
            <a:endParaRPr lang="en-US" sz="3200" dirty="0" smtClean="0">
              <a:latin typeface="Avenir Book" charset="0"/>
              <a:ea typeface="Avenir Book" charset="0"/>
              <a:cs typeface="Avenir Book" charset="0"/>
            </a:endParaRPr>
          </a:p>
          <a:p>
            <a:pPr>
              <a:lnSpc>
                <a:spcPct val="100000"/>
              </a:lnSpc>
            </a:pPr>
            <a:r>
              <a:rPr lang="en-US" sz="3200" dirty="0" smtClean="0">
                <a:latin typeface="Avenir Book" charset="0"/>
                <a:ea typeface="Avenir Book" charset="0"/>
                <a:cs typeface="Avenir Book" charset="0"/>
              </a:rPr>
              <a:t>Understanding the situation of the original readers is critical.</a:t>
            </a:r>
            <a:endParaRPr lang="en-US" sz="3200" dirty="0" smtClean="0">
              <a:latin typeface="Avenir Book" charset="0"/>
              <a:ea typeface="Avenir Book" charset="0"/>
              <a:cs typeface="Avenir Book" charset="0"/>
            </a:endParaRPr>
          </a:p>
          <a:p>
            <a:pPr lvl="1">
              <a:lnSpc>
                <a:spcPct val="100000"/>
              </a:lnSpc>
            </a:pPr>
            <a:r>
              <a:rPr lang="en-US" sz="3200" dirty="0" smtClean="0">
                <a:latin typeface="Avenir Book" charset="0"/>
                <a:ea typeface="Avenir Book" charset="0"/>
                <a:cs typeface="Avenir Book" charset="0"/>
              </a:rPr>
              <a:t>External evidence can help us here</a:t>
            </a:r>
          </a:p>
          <a:p>
            <a:pPr lvl="1">
              <a:lnSpc>
                <a:spcPct val="100000"/>
              </a:lnSpc>
            </a:pPr>
            <a:r>
              <a:rPr lang="en-US" sz="3200" dirty="0" smtClean="0">
                <a:latin typeface="Avenir Book" charset="0"/>
                <a:ea typeface="Avenir Book" charset="0"/>
                <a:cs typeface="Avenir Book" charset="0"/>
              </a:rPr>
              <a:t>But there is internal evidence as well</a:t>
            </a:r>
            <a:endParaRPr lang="en-US" sz="3200" dirty="0" smtClean="0">
              <a:latin typeface="Avenir Book" charset="0"/>
              <a:ea typeface="Avenir Book" charset="0"/>
              <a:cs typeface="Avenir Book" charset="0"/>
            </a:endParaRPr>
          </a:p>
        </p:txBody>
      </p:sp>
    </p:spTree>
    <p:extLst>
      <p:ext uri="{BB962C8B-B14F-4D97-AF65-F5344CB8AC3E}">
        <p14:creationId xmlns:p14="http://schemas.microsoft.com/office/powerpoint/2010/main" val="36641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433"/>
            <a:ext cx="7886700" cy="810531"/>
          </a:xfrm>
        </p:spPr>
        <p:txBody>
          <a:bodyPr/>
          <a:lstStyle/>
          <a:p>
            <a:pPr algn="ctr"/>
            <a:r>
              <a:rPr lang="en-US" b="1" dirty="0" smtClean="0">
                <a:latin typeface="Avenir Heavy" charset="0"/>
                <a:ea typeface="Avenir Heavy" charset="0"/>
                <a:cs typeface="Avenir Heavy" charset="0"/>
              </a:rPr>
              <a:t>Christians in Roman Asia</a:t>
            </a:r>
            <a:endParaRPr lang="en-US" b="1" dirty="0">
              <a:latin typeface="Avenir Heavy" charset="0"/>
              <a:ea typeface="Avenir Heavy" charset="0"/>
              <a:cs typeface="Avenir Heavy" charset="0"/>
            </a:endParaRPr>
          </a:p>
        </p:txBody>
      </p:sp>
      <p:sp>
        <p:nvSpPr>
          <p:cNvPr id="3" name="Content Placeholder 2"/>
          <p:cNvSpPr>
            <a:spLocks noGrp="1"/>
          </p:cNvSpPr>
          <p:nvPr>
            <p:ph idx="1"/>
          </p:nvPr>
        </p:nvSpPr>
        <p:spPr>
          <a:xfrm>
            <a:off x="628650" y="1201783"/>
            <a:ext cx="7886700" cy="5144999"/>
          </a:xfrm>
        </p:spPr>
        <p:txBody>
          <a:bodyPr>
            <a:normAutofit/>
          </a:bodyPr>
          <a:lstStyle/>
          <a:p>
            <a:pPr>
              <a:lnSpc>
                <a:spcPct val="100000"/>
              </a:lnSpc>
              <a:spcBef>
                <a:spcPts val="0"/>
              </a:spcBef>
              <a:spcAft>
                <a:spcPts val="2400"/>
              </a:spcAft>
            </a:pPr>
            <a:r>
              <a:rPr lang="en-US" sz="3600" dirty="0" smtClean="0">
                <a:latin typeface="Avenir Book" charset="0"/>
                <a:ea typeface="Avenir Book" charset="0"/>
                <a:cs typeface="Avenir Book" charset="0"/>
              </a:rPr>
              <a:t>What do chapters 1, 2, &amp; 3 reveal about the situation of the Christians to whom Revelation was written?</a:t>
            </a:r>
          </a:p>
          <a:p>
            <a:pPr>
              <a:lnSpc>
                <a:spcPct val="100000"/>
              </a:lnSpc>
              <a:spcBef>
                <a:spcPts val="0"/>
              </a:spcBef>
              <a:spcAft>
                <a:spcPts val="600"/>
              </a:spcAft>
            </a:pPr>
            <a:r>
              <a:rPr lang="en-US" sz="3600" dirty="0" smtClean="0">
                <a:solidFill>
                  <a:schemeClr val="accent3">
                    <a:lumMod val="60000"/>
                    <a:lumOff val="40000"/>
                  </a:schemeClr>
                </a:solidFill>
                <a:latin typeface="Avenir Book" charset="0"/>
                <a:ea typeface="Avenir Book" charset="0"/>
                <a:cs typeface="Avenir Book" charset="0"/>
              </a:rPr>
              <a:t>Three main dangers:</a:t>
            </a:r>
            <a:endParaRPr lang="en-US" sz="3600" dirty="0" smtClean="0">
              <a:solidFill>
                <a:schemeClr val="accent3">
                  <a:lumMod val="60000"/>
                  <a:lumOff val="40000"/>
                </a:schemeClr>
              </a:solidFill>
              <a:latin typeface="Avenir Book" charset="0"/>
              <a:ea typeface="Avenir Book" charset="0"/>
              <a:cs typeface="Avenir Book" charset="0"/>
            </a:endParaRPr>
          </a:p>
          <a:p>
            <a:pPr lvl="1">
              <a:lnSpc>
                <a:spcPct val="100000"/>
              </a:lnSpc>
              <a:spcBef>
                <a:spcPts val="0"/>
              </a:spcBef>
              <a:spcAft>
                <a:spcPts val="600"/>
              </a:spcAft>
            </a:pPr>
            <a:r>
              <a:rPr lang="en-US" sz="3600" dirty="0" smtClean="0">
                <a:solidFill>
                  <a:schemeClr val="accent3">
                    <a:lumMod val="60000"/>
                    <a:lumOff val="40000"/>
                  </a:schemeClr>
                </a:solidFill>
                <a:latin typeface="Avenir Book" charset="0"/>
                <a:ea typeface="Avenir Book" charset="0"/>
                <a:cs typeface="Avenir Book" charset="0"/>
              </a:rPr>
              <a:t>Persecution (1:9; </a:t>
            </a:r>
            <a:r>
              <a:rPr lang="en-US" sz="3600" dirty="0" smtClean="0">
                <a:solidFill>
                  <a:schemeClr val="accent3">
                    <a:lumMod val="60000"/>
                    <a:lumOff val="40000"/>
                  </a:schemeClr>
                </a:solidFill>
                <a:latin typeface="Avenir Book" charset="0"/>
                <a:ea typeface="Avenir Book" charset="0"/>
                <a:cs typeface="Avenir Book" charset="0"/>
              </a:rPr>
              <a:t>2:9; </a:t>
            </a:r>
            <a:r>
              <a:rPr lang="en-US" sz="3600" dirty="0" smtClean="0">
                <a:solidFill>
                  <a:schemeClr val="accent3">
                    <a:lumMod val="60000"/>
                    <a:lumOff val="40000"/>
                  </a:schemeClr>
                </a:solidFill>
                <a:latin typeface="Avenir Book" charset="0"/>
                <a:ea typeface="Avenir Book" charset="0"/>
                <a:cs typeface="Avenir Book" charset="0"/>
              </a:rPr>
              <a:t>2:13; 3:9)</a:t>
            </a:r>
            <a:endParaRPr lang="en-US" sz="3600" dirty="0" smtClean="0">
              <a:solidFill>
                <a:schemeClr val="accent3">
                  <a:lumMod val="60000"/>
                  <a:lumOff val="40000"/>
                </a:schemeClr>
              </a:solidFill>
              <a:latin typeface="Avenir Book" charset="0"/>
              <a:ea typeface="Avenir Book" charset="0"/>
              <a:cs typeface="Avenir Book" charset="0"/>
            </a:endParaRPr>
          </a:p>
          <a:p>
            <a:pPr lvl="1">
              <a:lnSpc>
                <a:spcPct val="100000"/>
              </a:lnSpc>
              <a:spcBef>
                <a:spcPts val="0"/>
              </a:spcBef>
              <a:spcAft>
                <a:spcPts val="600"/>
              </a:spcAft>
            </a:pPr>
            <a:r>
              <a:rPr lang="en-US" sz="3600" dirty="0" smtClean="0">
                <a:solidFill>
                  <a:schemeClr val="accent3">
                    <a:lumMod val="60000"/>
                    <a:lumOff val="40000"/>
                  </a:schemeClr>
                </a:solidFill>
                <a:latin typeface="Avenir Book" charset="0"/>
                <a:ea typeface="Avenir Book" charset="0"/>
                <a:cs typeface="Avenir Book" charset="0"/>
              </a:rPr>
              <a:t>Compromise (2:6,14-15; </a:t>
            </a:r>
            <a:r>
              <a:rPr lang="en-US" sz="3600" dirty="0" smtClean="0">
                <a:solidFill>
                  <a:schemeClr val="accent3">
                    <a:lumMod val="60000"/>
                    <a:lumOff val="40000"/>
                  </a:schemeClr>
                </a:solidFill>
                <a:latin typeface="Avenir Book" charset="0"/>
                <a:ea typeface="Avenir Book" charset="0"/>
                <a:cs typeface="Avenir Book" charset="0"/>
              </a:rPr>
              <a:t>2:20)</a:t>
            </a:r>
          </a:p>
          <a:p>
            <a:pPr lvl="1">
              <a:lnSpc>
                <a:spcPct val="100000"/>
              </a:lnSpc>
              <a:spcBef>
                <a:spcPts val="0"/>
              </a:spcBef>
              <a:spcAft>
                <a:spcPts val="600"/>
              </a:spcAft>
            </a:pPr>
            <a:r>
              <a:rPr lang="en-US" sz="3600" dirty="0" smtClean="0">
                <a:solidFill>
                  <a:schemeClr val="accent3">
                    <a:lumMod val="60000"/>
                    <a:lumOff val="40000"/>
                  </a:schemeClr>
                </a:solidFill>
                <a:latin typeface="Avenir Book" charset="0"/>
                <a:ea typeface="Avenir Book" charset="0"/>
                <a:cs typeface="Avenir Book" charset="0"/>
              </a:rPr>
              <a:t>Apathy (2:4; 3:1; 3:16)</a:t>
            </a:r>
            <a:endParaRPr lang="en-US" sz="3600" dirty="0" smtClean="0">
              <a:solidFill>
                <a:schemeClr val="accent3">
                  <a:lumMod val="60000"/>
                  <a:lumOff val="40000"/>
                </a:schemeClr>
              </a:solidFill>
              <a:latin typeface="Avenir Book" charset="0"/>
              <a:ea typeface="Avenir Book" charset="0"/>
              <a:cs typeface="Avenir Book" charset="0"/>
            </a:endParaRPr>
          </a:p>
        </p:txBody>
      </p:sp>
    </p:spTree>
    <p:extLst>
      <p:ext uri="{BB962C8B-B14F-4D97-AF65-F5344CB8AC3E}">
        <p14:creationId xmlns:p14="http://schemas.microsoft.com/office/powerpoint/2010/main" val="137918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363"/>
            <a:ext cx="9144000" cy="5591908"/>
          </a:xfrm>
          <a:prstGeom prst="rect">
            <a:avLst/>
          </a:prstGeom>
        </p:spPr>
      </p:pic>
    </p:spTree>
    <p:extLst>
      <p:ext uri="{BB962C8B-B14F-4D97-AF65-F5344CB8AC3E}">
        <p14:creationId xmlns:p14="http://schemas.microsoft.com/office/powerpoint/2010/main" val="907739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300"/>
            <a:ext cx="9144000" cy="6096762"/>
          </a:xfrm>
          <a:prstGeom prst="rect">
            <a:avLst/>
          </a:prstGeom>
        </p:spPr>
      </p:pic>
    </p:spTree>
    <p:extLst>
      <p:ext uri="{BB962C8B-B14F-4D97-AF65-F5344CB8AC3E}">
        <p14:creationId xmlns:p14="http://schemas.microsoft.com/office/powerpoint/2010/main" val="418297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433"/>
            <a:ext cx="7886700" cy="810531"/>
          </a:xfrm>
        </p:spPr>
        <p:txBody>
          <a:bodyPr>
            <a:normAutofit/>
          </a:bodyPr>
          <a:lstStyle/>
          <a:p>
            <a:pPr algn="ctr"/>
            <a:r>
              <a:rPr lang="en-US" b="1" dirty="0">
                <a:latin typeface="Avenir Heavy" charset="0"/>
                <a:ea typeface="Avenir Heavy" charset="0"/>
                <a:cs typeface="Avenir Heavy" charset="0"/>
              </a:rPr>
              <a:t>1</a:t>
            </a:r>
            <a:r>
              <a:rPr lang="en-US" b="1" baseline="30000" dirty="0">
                <a:latin typeface="Avenir Heavy" charset="0"/>
                <a:ea typeface="Avenir Heavy" charset="0"/>
                <a:cs typeface="Avenir Heavy" charset="0"/>
              </a:rPr>
              <a:t>st</a:t>
            </a:r>
            <a:r>
              <a:rPr lang="en-US" b="1" dirty="0">
                <a:latin typeface="Avenir Heavy" charset="0"/>
                <a:ea typeface="Avenir Heavy" charset="0"/>
                <a:cs typeface="Avenir Heavy" charset="0"/>
              </a:rPr>
              <a:t> Century </a:t>
            </a:r>
            <a:r>
              <a:rPr lang="en-US" b="1" dirty="0" smtClean="0">
                <a:latin typeface="Avenir Heavy" charset="0"/>
                <a:ea typeface="Avenir Heavy" charset="0"/>
                <a:cs typeface="Avenir Heavy" charset="0"/>
              </a:rPr>
              <a:t>Roman Asia</a:t>
            </a:r>
            <a:endParaRPr lang="en-US" b="1" dirty="0">
              <a:latin typeface="Avenir Heavy" charset="0"/>
              <a:ea typeface="Avenir Heavy" charset="0"/>
              <a:cs typeface="Avenir Heavy" charset="0"/>
            </a:endParaRPr>
          </a:p>
        </p:txBody>
      </p:sp>
      <p:sp>
        <p:nvSpPr>
          <p:cNvPr id="3" name="Content Placeholder 2"/>
          <p:cNvSpPr>
            <a:spLocks noGrp="1"/>
          </p:cNvSpPr>
          <p:nvPr>
            <p:ph idx="1"/>
          </p:nvPr>
        </p:nvSpPr>
        <p:spPr>
          <a:xfrm>
            <a:off x="628650" y="1201783"/>
            <a:ext cx="7886700" cy="5144999"/>
          </a:xfrm>
        </p:spPr>
        <p:txBody>
          <a:bodyPr>
            <a:normAutofit/>
          </a:bodyPr>
          <a:lstStyle/>
          <a:p>
            <a:pPr>
              <a:lnSpc>
                <a:spcPct val="100000"/>
              </a:lnSpc>
              <a:spcBef>
                <a:spcPts val="0"/>
              </a:spcBef>
              <a:spcAft>
                <a:spcPts val="1200"/>
              </a:spcAft>
            </a:pPr>
            <a:r>
              <a:rPr lang="en-US" sz="3200" dirty="0">
                <a:latin typeface="Avenir Book" charset="0"/>
                <a:ea typeface="Avenir Book" charset="0"/>
                <a:cs typeface="Avenir Book" charset="0"/>
              </a:rPr>
              <a:t>One of the wealthiest provinces </a:t>
            </a:r>
            <a:r>
              <a:rPr lang="en-US" sz="3200" dirty="0" smtClean="0">
                <a:latin typeface="Avenir Book" charset="0"/>
                <a:ea typeface="Avenir Book" charset="0"/>
                <a:cs typeface="Avenir Book" charset="0"/>
              </a:rPr>
              <a:t>in the Roman Empire at this time.</a:t>
            </a:r>
          </a:p>
          <a:p>
            <a:pPr>
              <a:lnSpc>
                <a:spcPct val="100000"/>
              </a:lnSpc>
              <a:spcBef>
                <a:spcPts val="0"/>
              </a:spcBef>
              <a:spcAft>
                <a:spcPts val="1200"/>
              </a:spcAft>
            </a:pPr>
            <a:r>
              <a:rPr lang="en-US" sz="3200" dirty="0" smtClean="0">
                <a:latin typeface="Avenir Book" charset="0"/>
                <a:ea typeface="Avenir Book" charset="0"/>
                <a:cs typeface="Avenir Book" charset="0"/>
              </a:rPr>
              <a:t>Epicenter of the </a:t>
            </a:r>
            <a:r>
              <a:rPr lang="en-US" sz="3200" b="1" i="1" dirty="0" smtClean="0">
                <a:latin typeface="Avenir Book" charset="0"/>
                <a:ea typeface="Avenir Book" charset="0"/>
                <a:cs typeface="Avenir Book" charset="0"/>
              </a:rPr>
              <a:t>imperial cult </a:t>
            </a:r>
            <a:r>
              <a:rPr lang="en-US" sz="3200" dirty="0" smtClean="0">
                <a:latin typeface="Avenir Book" charset="0"/>
                <a:ea typeface="Avenir Book" charset="0"/>
                <a:cs typeface="Avenir Book" charset="0"/>
              </a:rPr>
              <a:t>(worship of the emperor as a god)</a:t>
            </a:r>
            <a:endParaRPr lang="en-US" dirty="0">
              <a:latin typeface="Avenir Book" charset="0"/>
              <a:ea typeface="Avenir Book" charset="0"/>
              <a:cs typeface="Avenir Book" charset="0"/>
            </a:endParaRPr>
          </a:p>
          <a:p>
            <a:pPr>
              <a:lnSpc>
                <a:spcPct val="100000"/>
              </a:lnSpc>
              <a:spcBef>
                <a:spcPts val="0"/>
              </a:spcBef>
              <a:spcAft>
                <a:spcPts val="600"/>
              </a:spcAft>
            </a:pPr>
            <a:r>
              <a:rPr lang="en-US" sz="3200" dirty="0" smtClean="0">
                <a:latin typeface="Avenir Book" charset="0"/>
                <a:ea typeface="Avenir Book" charset="0"/>
                <a:cs typeface="Avenir Book" charset="0"/>
              </a:rPr>
              <a:t>Refusal to participate in emperor worship had its consequences:</a:t>
            </a:r>
          </a:p>
          <a:p>
            <a:pPr lvl="1">
              <a:lnSpc>
                <a:spcPct val="100000"/>
              </a:lnSpc>
              <a:spcBef>
                <a:spcPts val="0"/>
              </a:spcBef>
              <a:spcAft>
                <a:spcPts val="600"/>
              </a:spcAft>
            </a:pPr>
            <a:r>
              <a:rPr lang="en-US" sz="3200" dirty="0" smtClean="0">
                <a:latin typeface="Avenir Book" charset="0"/>
                <a:ea typeface="Avenir Book" charset="0"/>
                <a:cs typeface="Avenir Book" charset="0"/>
              </a:rPr>
              <a:t>Economic (exclusion from work)</a:t>
            </a:r>
          </a:p>
          <a:p>
            <a:pPr lvl="1">
              <a:lnSpc>
                <a:spcPct val="100000"/>
              </a:lnSpc>
              <a:spcBef>
                <a:spcPts val="0"/>
              </a:spcBef>
              <a:spcAft>
                <a:spcPts val="600"/>
              </a:spcAft>
            </a:pPr>
            <a:r>
              <a:rPr lang="en-US" sz="3200" dirty="0" smtClean="0">
                <a:latin typeface="Avenir Book" charset="0"/>
                <a:ea typeface="Avenir Book" charset="0"/>
                <a:cs typeface="Avenir Book" charset="0"/>
              </a:rPr>
              <a:t>Social (ostracized in community) </a:t>
            </a:r>
          </a:p>
          <a:p>
            <a:pPr lvl="1">
              <a:lnSpc>
                <a:spcPct val="100000"/>
              </a:lnSpc>
              <a:spcBef>
                <a:spcPts val="0"/>
              </a:spcBef>
            </a:pPr>
            <a:r>
              <a:rPr lang="en-US" sz="3200" dirty="0" smtClean="0">
                <a:latin typeface="Avenir Book" charset="0"/>
                <a:ea typeface="Avenir Book" charset="0"/>
                <a:cs typeface="Avenir Book" charset="0"/>
              </a:rPr>
              <a:t>Legal (imprisonment or death)</a:t>
            </a:r>
          </a:p>
        </p:txBody>
      </p:sp>
    </p:spTree>
    <p:extLst>
      <p:ext uri="{BB962C8B-B14F-4D97-AF65-F5344CB8AC3E}">
        <p14:creationId xmlns:p14="http://schemas.microsoft.com/office/powerpoint/2010/main" val="31324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433"/>
            <a:ext cx="7886700" cy="810531"/>
          </a:xfrm>
        </p:spPr>
        <p:txBody>
          <a:bodyPr>
            <a:normAutofit/>
          </a:bodyPr>
          <a:lstStyle/>
          <a:p>
            <a:pPr algn="ctr"/>
            <a:r>
              <a:rPr lang="en-US" b="1" dirty="0" smtClean="0">
                <a:latin typeface="Avenir Heavy" charset="0"/>
                <a:ea typeface="Avenir Heavy" charset="0"/>
                <a:cs typeface="Avenir Heavy" charset="0"/>
              </a:rPr>
              <a:t>Situation of the Readers</a:t>
            </a:r>
            <a:endParaRPr lang="en-US" b="1" dirty="0">
              <a:latin typeface="Avenir Heavy" charset="0"/>
              <a:ea typeface="Avenir Heavy" charset="0"/>
              <a:cs typeface="Avenir Heavy" charset="0"/>
            </a:endParaRPr>
          </a:p>
        </p:txBody>
      </p:sp>
      <p:sp>
        <p:nvSpPr>
          <p:cNvPr id="3" name="Content Placeholder 2"/>
          <p:cNvSpPr>
            <a:spLocks noGrp="1"/>
          </p:cNvSpPr>
          <p:nvPr>
            <p:ph idx="1"/>
          </p:nvPr>
        </p:nvSpPr>
        <p:spPr>
          <a:xfrm>
            <a:off x="628650" y="1580606"/>
            <a:ext cx="3943350" cy="4766176"/>
          </a:xfrm>
        </p:spPr>
        <p:txBody>
          <a:bodyPr>
            <a:normAutofit/>
          </a:bodyPr>
          <a:lstStyle/>
          <a:p>
            <a:pPr>
              <a:lnSpc>
                <a:spcPct val="100000"/>
              </a:lnSpc>
              <a:spcBef>
                <a:spcPts val="0"/>
              </a:spcBef>
              <a:spcAft>
                <a:spcPts val="600"/>
              </a:spcAft>
            </a:pPr>
            <a:r>
              <a:rPr lang="en-US" dirty="0" smtClean="0">
                <a:latin typeface="Avenir Book" charset="0"/>
                <a:ea typeface="Avenir Book" charset="0"/>
                <a:cs typeface="Avenir Book" charset="0"/>
              </a:rPr>
              <a:t>Decades removed from Christ</a:t>
            </a:r>
          </a:p>
          <a:p>
            <a:pPr>
              <a:lnSpc>
                <a:spcPct val="100000"/>
              </a:lnSpc>
              <a:spcBef>
                <a:spcPts val="0"/>
              </a:spcBef>
              <a:spcAft>
                <a:spcPts val="600"/>
              </a:spcAft>
            </a:pPr>
            <a:r>
              <a:rPr lang="en-US" dirty="0" smtClean="0">
                <a:latin typeface="Avenir Book" charset="0"/>
                <a:ea typeface="Avenir Book" charset="0"/>
                <a:cs typeface="Avenir Book" charset="0"/>
              </a:rPr>
              <a:t>Enjoyed material prosperity</a:t>
            </a:r>
          </a:p>
          <a:p>
            <a:pPr>
              <a:lnSpc>
                <a:spcPct val="100000"/>
              </a:lnSpc>
              <a:spcBef>
                <a:spcPts val="0"/>
              </a:spcBef>
              <a:spcAft>
                <a:spcPts val="600"/>
              </a:spcAft>
            </a:pPr>
            <a:r>
              <a:rPr lang="en-US" dirty="0" smtClean="0">
                <a:latin typeface="Avenir Book" charset="0"/>
                <a:ea typeface="Avenir Book" charset="0"/>
                <a:cs typeface="Avenir Book" charset="0"/>
              </a:rPr>
              <a:t>Pressure to worship to the emperor</a:t>
            </a:r>
          </a:p>
          <a:p>
            <a:pPr>
              <a:lnSpc>
                <a:spcPct val="100000"/>
              </a:lnSpc>
              <a:spcBef>
                <a:spcPts val="0"/>
              </a:spcBef>
              <a:spcAft>
                <a:spcPts val="600"/>
              </a:spcAft>
            </a:pPr>
            <a:r>
              <a:rPr lang="en-US" dirty="0" smtClean="0">
                <a:latin typeface="Avenir Book" charset="0"/>
                <a:ea typeface="Avenir Book" charset="0"/>
                <a:cs typeface="Avenir Book" charset="0"/>
              </a:rPr>
              <a:t>Choosing between faithfulness &amp; comfort</a:t>
            </a:r>
          </a:p>
          <a:p>
            <a:pPr>
              <a:lnSpc>
                <a:spcPct val="100000"/>
              </a:lnSpc>
              <a:spcBef>
                <a:spcPts val="0"/>
              </a:spcBef>
              <a:spcAft>
                <a:spcPts val="600"/>
              </a:spcAft>
            </a:pPr>
            <a:r>
              <a:rPr lang="en-US" dirty="0" smtClean="0">
                <a:latin typeface="Avenir Book" charset="0"/>
                <a:ea typeface="Avenir Book" charset="0"/>
                <a:cs typeface="Avenir Book" charset="0"/>
              </a:rPr>
              <a:t>Faced false teaching of compromise</a:t>
            </a:r>
          </a:p>
          <a:p>
            <a:pPr>
              <a:lnSpc>
                <a:spcPct val="100000"/>
              </a:lnSpc>
              <a:spcBef>
                <a:spcPts val="0"/>
              </a:spcBef>
              <a:spcAft>
                <a:spcPts val="600"/>
              </a:spcAft>
            </a:pPr>
            <a:endParaRPr lang="en-US" dirty="0" smtClean="0">
              <a:latin typeface="Avenir Book" charset="0"/>
              <a:ea typeface="Avenir Book" charset="0"/>
              <a:cs typeface="Avenir Book" charset="0"/>
            </a:endParaRPr>
          </a:p>
        </p:txBody>
      </p:sp>
      <p:sp>
        <p:nvSpPr>
          <p:cNvPr id="4" name="Content Placeholder 2"/>
          <p:cNvSpPr txBox="1">
            <a:spLocks/>
          </p:cNvSpPr>
          <p:nvPr/>
        </p:nvSpPr>
        <p:spPr>
          <a:xfrm>
            <a:off x="4726033" y="1580605"/>
            <a:ext cx="3943350" cy="47661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dirty="0" smtClean="0">
                <a:solidFill>
                  <a:schemeClr val="accent5">
                    <a:lumMod val="40000"/>
                    <a:lumOff val="60000"/>
                  </a:schemeClr>
                </a:solidFill>
                <a:latin typeface="Avenir Book" charset="0"/>
                <a:ea typeface="Avenir Book" charset="0"/>
                <a:cs typeface="Avenir Book" charset="0"/>
              </a:rPr>
              <a:t>Centuries removed from Christ</a:t>
            </a:r>
          </a:p>
          <a:p>
            <a:pPr>
              <a:lnSpc>
                <a:spcPct val="100000"/>
              </a:lnSpc>
              <a:spcBef>
                <a:spcPts val="0"/>
              </a:spcBef>
              <a:spcAft>
                <a:spcPts val="600"/>
              </a:spcAft>
            </a:pPr>
            <a:r>
              <a:rPr lang="en-US" dirty="0" smtClean="0">
                <a:solidFill>
                  <a:schemeClr val="accent5">
                    <a:lumMod val="40000"/>
                    <a:lumOff val="60000"/>
                  </a:schemeClr>
                </a:solidFill>
                <a:latin typeface="Avenir Book" charset="0"/>
                <a:ea typeface="Avenir Book" charset="0"/>
                <a:cs typeface="Avenir Book" charset="0"/>
              </a:rPr>
              <a:t>Enjoy (even more) material prosperity</a:t>
            </a:r>
          </a:p>
          <a:p>
            <a:pPr>
              <a:lnSpc>
                <a:spcPct val="100000"/>
              </a:lnSpc>
              <a:spcBef>
                <a:spcPts val="0"/>
              </a:spcBef>
              <a:spcAft>
                <a:spcPts val="600"/>
              </a:spcAft>
            </a:pPr>
            <a:r>
              <a:rPr lang="en-US" dirty="0" smtClean="0">
                <a:solidFill>
                  <a:schemeClr val="accent5">
                    <a:lumMod val="40000"/>
                    <a:lumOff val="60000"/>
                  </a:schemeClr>
                </a:solidFill>
                <a:latin typeface="Avenir Book" charset="0"/>
                <a:ea typeface="Avenir Book" charset="0"/>
                <a:cs typeface="Avenir Book" charset="0"/>
              </a:rPr>
              <a:t>Pressure to bow to the state / zeitgeist</a:t>
            </a:r>
          </a:p>
          <a:p>
            <a:pPr>
              <a:lnSpc>
                <a:spcPct val="100000"/>
              </a:lnSpc>
              <a:spcBef>
                <a:spcPts val="0"/>
              </a:spcBef>
              <a:spcAft>
                <a:spcPts val="600"/>
              </a:spcAft>
            </a:pPr>
            <a:r>
              <a:rPr lang="en-US" dirty="0" smtClean="0">
                <a:solidFill>
                  <a:schemeClr val="accent5">
                    <a:lumMod val="40000"/>
                    <a:lumOff val="60000"/>
                  </a:schemeClr>
                </a:solidFill>
                <a:latin typeface="Avenir Book" charset="0"/>
                <a:ea typeface="Avenir Book" charset="0"/>
                <a:cs typeface="Avenir Book" charset="0"/>
              </a:rPr>
              <a:t>Choosing between faithfulness &amp; comfort</a:t>
            </a:r>
          </a:p>
          <a:p>
            <a:pPr>
              <a:lnSpc>
                <a:spcPct val="100000"/>
              </a:lnSpc>
              <a:spcBef>
                <a:spcPts val="0"/>
              </a:spcBef>
              <a:spcAft>
                <a:spcPts val="600"/>
              </a:spcAft>
            </a:pPr>
            <a:r>
              <a:rPr lang="en-US" dirty="0" smtClean="0">
                <a:solidFill>
                  <a:schemeClr val="accent5">
                    <a:lumMod val="40000"/>
                    <a:lumOff val="60000"/>
                  </a:schemeClr>
                </a:solidFill>
                <a:latin typeface="Avenir Book" charset="0"/>
                <a:ea typeface="Avenir Book" charset="0"/>
                <a:cs typeface="Avenir Book" charset="0"/>
              </a:rPr>
              <a:t>Face false teaching of compromise</a:t>
            </a:r>
          </a:p>
          <a:p>
            <a:pPr>
              <a:lnSpc>
                <a:spcPct val="100000"/>
              </a:lnSpc>
              <a:spcBef>
                <a:spcPts val="0"/>
              </a:spcBef>
              <a:spcAft>
                <a:spcPts val="600"/>
              </a:spcAft>
            </a:pPr>
            <a:endParaRPr lang="en-US" dirty="0" smtClean="0">
              <a:solidFill>
                <a:schemeClr val="accent5">
                  <a:lumMod val="40000"/>
                  <a:lumOff val="60000"/>
                </a:schemeClr>
              </a:solidFill>
              <a:latin typeface="Avenir Book" charset="0"/>
              <a:ea typeface="Avenir Book" charset="0"/>
              <a:cs typeface="Avenir Book" charset="0"/>
            </a:endParaRPr>
          </a:p>
        </p:txBody>
      </p:sp>
      <p:sp>
        <p:nvSpPr>
          <p:cNvPr id="5" name="Content Placeholder 2"/>
          <p:cNvSpPr txBox="1">
            <a:spLocks/>
          </p:cNvSpPr>
          <p:nvPr/>
        </p:nvSpPr>
        <p:spPr>
          <a:xfrm>
            <a:off x="1104628" y="1031964"/>
            <a:ext cx="2991393" cy="54864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Font typeface="Arial" panose="020B0604020202020204" pitchFamily="34" charset="0"/>
              <a:buNone/>
            </a:pPr>
            <a:r>
              <a:rPr lang="en-US" smtClean="0">
                <a:latin typeface="Avenir Book" charset="0"/>
                <a:ea typeface="Avenir Book" charset="0"/>
                <a:cs typeface="Avenir Book" charset="0"/>
              </a:rPr>
              <a:t>Them</a:t>
            </a:r>
            <a:endParaRPr lang="en-US" dirty="0" smtClean="0">
              <a:latin typeface="Avenir Book" charset="0"/>
              <a:ea typeface="Avenir Book" charset="0"/>
              <a:cs typeface="Avenir Book" charset="0"/>
            </a:endParaRPr>
          </a:p>
        </p:txBody>
      </p:sp>
      <p:sp>
        <p:nvSpPr>
          <p:cNvPr id="6" name="Content Placeholder 2"/>
          <p:cNvSpPr txBox="1">
            <a:spLocks/>
          </p:cNvSpPr>
          <p:nvPr/>
        </p:nvSpPr>
        <p:spPr>
          <a:xfrm>
            <a:off x="5202012" y="1031963"/>
            <a:ext cx="2991393" cy="54864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Font typeface="Arial" panose="020B0604020202020204" pitchFamily="34" charset="0"/>
              <a:buNone/>
            </a:pPr>
            <a:r>
              <a:rPr lang="en-US" dirty="0" smtClean="0">
                <a:solidFill>
                  <a:schemeClr val="accent5">
                    <a:lumMod val="40000"/>
                    <a:lumOff val="60000"/>
                  </a:schemeClr>
                </a:solidFill>
                <a:latin typeface="Avenir Book" charset="0"/>
                <a:ea typeface="Avenir Book" charset="0"/>
                <a:cs typeface="Avenir Book" charset="0"/>
              </a:rPr>
              <a:t>Us</a:t>
            </a:r>
            <a:endParaRPr lang="en-US" dirty="0" smtClean="0">
              <a:solidFill>
                <a:schemeClr val="accent5">
                  <a:lumMod val="40000"/>
                  <a:lumOff val="60000"/>
                </a:schemeClr>
              </a:solidFill>
              <a:latin typeface="Avenir Book" charset="0"/>
              <a:ea typeface="Avenir Book" charset="0"/>
              <a:cs typeface="Avenir Book" charset="0"/>
            </a:endParaRPr>
          </a:p>
        </p:txBody>
      </p:sp>
    </p:spTree>
    <p:extLst>
      <p:ext uri="{BB962C8B-B14F-4D97-AF65-F5344CB8AC3E}">
        <p14:creationId xmlns:p14="http://schemas.microsoft.com/office/powerpoint/2010/main" val="181447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build="p" bldLvl="2"/>
      <p:bldP spid="5" grpId="0" build="p" bldLvl="2"/>
      <p:bldP spid="6"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3719"/>
            <a:ext cx="7772400" cy="1046071"/>
          </a:xfrm>
        </p:spPr>
        <p:txBody>
          <a:bodyPr/>
          <a:lstStyle/>
          <a:p>
            <a:r>
              <a:rPr lang="en-US" b="1" dirty="0" smtClean="0">
                <a:latin typeface="Avenir Heavy" charset="0"/>
                <a:ea typeface="Avenir Heavy" charset="0"/>
                <a:cs typeface="Avenir Heavy" charset="0"/>
              </a:rPr>
              <a:t>The Revelation</a:t>
            </a:r>
            <a:endParaRPr lang="en-US" b="1" dirty="0">
              <a:latin typeface="Avenir Heavy" charset="0"/>
              <a:ea typeface="Avenir Heavy" charset="0"/>
              <a:cs typeface="Avenir Heavy" charset="0"/>
            </a:endParaRPr>
          </a:p>
        </p:txBody>
      </p:sp>
      <p:sp>
        <p:nvSpPr>
          <p:cNvPr id="3" name="Subtitle 2"/>
          <p:cNvSpPr>
            <a:spLocks noGrp="1"/>
          </p:cNvSpPr>
          <p:nvPr>
            <p:ph type="subTitle" idx="1"/>
          </p:nvPr>
        </p:nvSpPr>
        <p:spPr>
          <a:xfrm>
            <a:off x="1143000" y="5199021"/>
            <a:ext cx="6858000" cy="1394499"/>
          </a:xfrm>
        </p:spPr>
        <p:txBody>
          <a:bodyPr anchor="ctr">
            <a:normAutofit/>
          </a:bodyPr>
          <a:lstStyle/>
          <a:p>
            <a:pPr>
              <a:lnSpc>
                <a:spcPct val="100000"/>
              </a:lnSpc>
              <a:spcBef>
                <a:spcPts val="0"/>
              </a:spcBef>
            </a:pPr>
            <a:r>
              <a:rPr lang="en-US" sz="3600" b="1" dirty="0" smtClean="0">
                <a:latin typeface="Avenir Heavy" charset="0"/>
                <a:ea typeface="Avenir Heavy" charset="0"/>
                <a:cs typeface="Avenir Heavy" charset="0"/>
              </a:rPr>
              <a:t>For </a:t>
            </a:r>
            <a:r>
              <a:rPr lang="en-US" sz="3600" b="1" dirty="0" smtClean="0">
                <a:latin typeface="Avenir Heavy" charset="0"/>
                <a:ea typeface="Avenir Heavy" charset="0"/>
                <a:cs typeface="Avenir Heavy" charset="0"/>
              </a:rPr>
              <a:t>Sunday (3/19)</a:t>
            </a:r>
            <a:endParaRPr lang="en-US" sz="3600" b="1" dirty="0" smtClean="0">
              <a:latin typeface="Avenir Heavy" charset="0"/>
              <a:ea typeface="Avenir Heavy" charset="0"/>
              <a:cs typeface="Avenir Heavy" charset="0"/>
            </a:endParaRPr>
          </a:p>
          <a:p>
            <a:pPr>
              <a:lnSpc>
                <a:spcPct val="100000"/>
              </a:lnSpc>
              <a:spcBef>
                <a:spcPts val="0"/>
              </a:spcBef>
            </a:pPr>
            <a:r>
              <a:rPr lang="en-US" sz="3600" dirty="0">
                <a:latin typeface="Avenir Roman" charset="0"/>
                <a:ea typeface="Avenir Roman" charset="0"/>
                <a:cs typeface="Avenir Roman" charset="0"/>
              </a:rPr>
              <a:t>4</a:t>
            </a:r>
            <a:r>
              <a:rPr lang="en-US" sz="3600" dirty="0" smtClean="0">
                <a:latin typeface="Avenir Roman" charset="0"/>
                <a:ea typeface="Avenir Roman" charset="0"/>
                <a:cs typeface="Avenir Roman" charset="0"/>
              </a:rPr>
              <a:t>. Write what you see in a book</a:t>
            </a:r>
            <a:endParaRPr lang="en-US" sz="3600" dirty="0">
              <a:latin typeface="Avenir Roman" charset="0"/>
              <a:ea typeface="Avenir Roman" charset="0"/>
              <a:cs typeface="Avenir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600" y="1828800"/>
            <a:ext cx="5120640" cy="3200400"/>
          </a:xfrm>
          <a:prstGeom prst="rect">
            <a:avLst/>
          </a:prstGeom>
        </p:spPr>
      </p:pic>
    </p:spTree>
    <p:extLst>
      <p:ext uri="{BB962C8B-B14F-4D97-AF65-F5344CB8AC3E}">
        <p14:creationId xmlns:p14="http://schemas.microsoft.com/office/powerpoint/2010/main" val="274885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433"/>
            <a:ext cx="7886700" cy="810531"/>
          </a:xfrm>
        </p:spPr>
        <p:txBody>
          <a:bodyPr/>
          <a:lstStyle/>
          <a:p>
            <a:pPr algn="ctr"/>
            <a:r>
              <a:rPr lang="en-US" b="1" dirty="0" smtClean="0">
                <a:latin typeface="Avenir Heavy" charset="0"/>
                <a:ea typeface="Avenir Heavy" charset="0"/>
                <a:cs typeface="Avenir Heavy" charset="0"/>
              </a:rPr>
              <a:t>Review Quiz</a:t>
            </a:r>
            <a:endParaRPr lang="en-US" b="1" dirty="0">
              <a:latin typeface="Avenir Heavy" charset="0"/>
              <a:ea typeface="Avenir Heavy" charset="0"/>
              <a:cs typeface="Avenir Heavy" charset="0"/>
            </a:endParaRPr>
          </a:p>
        </p:txBody>
      </p:sp>
      <p:sp>
        <p:nvSpPr>
          <p:cNvPr id="3" name="Content Placeholder 2"/>
          <p:cNvSpPr>
            <a:spLocks noGrp="1"/>
          </p:cNvSpPr>
          <p:nvPr>
            <p:ph idx="1"/>
          </p:nvPr>
        </p:nvSpPr>
        <p:spPr>
          <a:xfrm>
            <a:off x="628650" y="1201783"/>
            <a:ext cx="7886700" cy="5144999"/>
          </a:xfrm>
        </p:spPr>
        <p:txBody>
          <a:bodyPr>
            <a:normAutofit/>
          </a:bodyPr>
          <a:lstStyle/>
          <a:p>
            <a:pPr marL="0" indent="0">
              <a:lnSpc>
                <a:spcPct val="100000"/>
              </a:lnSpc>
              <a:spcAft>
                <a:spcPts val="600"/>
              </a:spcAft>
              <a:buNone/>
            </a:pPr>
            <a:r>
              <a:rPr lang="en-US" sz="4000" dirty="0" smtClean="0">
                <a:latin typeface="Avenir Book" charset="0"/>
                <a:ea typeface="Avenir Book" charset="0"/>
                <a:cs typeface="Avenir Book" charset="0"/>
              </a:rPr>
              <a:t>What is the </a:t>
            </a:r>
            <a:r>
              <a:rPr lang="en-US" sz="4000" b="1" i="1" dirty="0" smtClean="0">
                <a:latin typeface="Avenir Book" charset="0"/>
                <a:ea typeface="Avenir Book" charset="0"/>
                <a:cs typeface="Avenir Book" charset="0"/>
              </a:rPr>
              <a:t>genre</a:t>
            </a:r>
            <a:r>
              <a:rPr lang="en-US" sz="4000" dirty="0" smtClean="0">
                <a:latin typeface="Avenir Book" charset="0"/>
                <a:ea typeface="Avenir Book" charset="0"/>
                <a:cs typeface="Avenir Book" charset="0"/>
              </a:rPr>
              <a:t> of the Book of Revelation?</a:t>
            </a:r>
          </a:p>
          <a:p>
            <a:pPr marL="914400" indent="-914400">
              <a:lnSpc>
                <a:spcPct val="100000"/>
              </a:lnSpc>
              <a:buFont typeface="+mj-lt"/>
              <a:buAutoNum type="alphaUcPeriod"/>
            </a:pPr>
            <a:r>
              <a:rPr lang="en-US" sz="4000" dirty="0">
                <a:latin typeface="Avenir Book" charset="0"/>
                <a:ea typeface="Avenir Book" charset="0"/>
                <a:cs typeface="Avenir Book" charset="0"/>
              </a:rPr>
              <a:t>Letter</a:t>
            </a:r>
          </a:p>
          <a:p>
            <a:pPr marL="914400" indent="-914400">
              <a:lnSpc>
                <a:spcPct val="100000"/>
              </a:lnSpc>
              <a:buFont typeface="+mj-lt"/>
              <a:buAutoNum type="alphaUcPeriod"/>
            </a:pPr>
            <a:r>
              <a:rPr lang="en-US" sz="4000" dirty="0">
                <a:latin typeface="Avenir Book" charset="0"/>
                <a:ea typeface="Avenir Book" charset="0"/>
                <a:cs typeface="Avenir Book" charset="0"/>
              </a:rPr>
              <a:t>Prophecy</a:t>
            </a:r>
          </a:p>
          <a:p>
            <a:pPr marL="914400" indent="-914400">
              <a:lnSpc>
                <a:spcPct val="100000"/>
              </a:lnSpc>
              <a:buFont typeface="+mj-lt"/>
              <a:buAutoNum type="alphaUcPeriod"/>
            </a:pPr>
            <a:r>
              <a:rPr lang="en-US" sz="4000" dirty="0" smtClean="0">
                <a:latin typeface="Avenir Book" charset="0"/>
                <a:ea typeface="Avenir Book" charset="0"/>
                <a:cs typeface="Avenir Book" charset="0"/>
              </a:rPr>
              <a:t>Apocalyptic </a:t>
            </a:r>
            <a:r>
              <a:rPr lang="en-US" sz="4000" dirty="0" smtClean="0">
                <a:latin typeface="Avenir Book" charset="0"/>
                <a:ea typeface="Avenir Book" charset="0"/>
                <a:cs typeface="Avenir Book" charset="0"/>
              </a:rPr>
              <a:t>Literature</a:t>
            </a:r>
          </a:p>
          <a:p>
            <a:pPr marL="914400" indent="-914400">
              <a:lnSpc>
                <a:spcPct val="100000"/>
              </a:lnSpc>
              <a:buFont typeface="+mj-lt"/>
              <a:buAutoNum type="alphaUcPeriod"/>
            </a:pPr>
            <a:r>
              <a:rPr lang="en-US" sz="4000" dirty="0" smtClean="0">
                <a:latin typeface="Avenir Book" charset="0"/>
                <a:ea typeface="Avenir Book" charset="0"/>
                <a:cs typeface="Avenir Book" charset="0"/>
              </a:rPr>
              <a:t>All </a:t>
            </a:r>
            <a:r>
              <a:rPr lang="en-US" sz="4000" dirty="0" smtClean="0">
                <a:latin typeface="Avenir Book" charset="0"/>
                <a:ea typeface="Avenir Book" charset="0"/>
                <a:cs typeface="Avenir Book" charset="0"/>
              </a:rPr>
              <a:t>of the Above</a:t>
            </a:r>
            <a:endParaRPr lang="en-US" sz="4000" dirty="0">
              <a:latin typeface="Avenir Book" charset="0"/>
              <a:ea typeface="Avenir Book" charset="0"/>
              <a:cs typeface="Avenir Book" charset="0"/>
            </a:endParaRPr>
          </a:p>
        </p:txBody>
      </p:sp>
    </p:spTree>
    <p:extLst>
      <p:ext uri="{BB962C8B-B14F-4D97-AF65-F5344CB8AC3E}">
        <p14:creationId xmlns:p14="http://schemas.microsoft.com/office/powerpoint/2010/main" val="1536835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433"/>
            <a:ext cx="7886700" cy="810531"/>
          </a:xfrm>
        </p:spPr>
        <p:txBody>
          <a:bodyPr/>
          <a:lstStyle/>
          <a:p>
            <a:pPr algn="ctr"/>
            <a:r>
              <a:rPr lang="en-US" b="1" dirty="0" smtClean="0">
                <a:latin typeface="Avenir Heavy" charset="0"/>
                <a:ea typeface="Avenir Heavy" charset="0"/>
                <a:cs typeface="Avenir Heavy" charset="0"/>
              </a:rPr>
              <a:t>Review Quiz</a:t>
            </a:r>
            <a:endParaRPr lang="en-US" b="1" dirty="0">
              <a:latin typeface="Avenir Heavy" charset="0"/>
              <a:ea typeface="Avenir Heavy" charset="0"/>
              <a:cs typeface="Avenir Heavy" charset="0"/>
            </a:endParaRPr>
          </a:p>
        </p:txBody>
      </p:sp>
      <p:sp>
        <p:nvSpPr>
          <p:cNvPr id="3" name="Content Placeholder 2"/>
          <p:cNvSpPr>
            <a:spLocks noGrp="1"/>
          </p:cNvSpPr>
          <p:nvPr>
            <p:ph idx="1"/>
          </p:nvPr>
        </p:nvSpPr>
        <p:spPr>
          <a:xfrm>
            <a:off x="628650" y="1201783"/>
            <a:ext cx="7886700" cy="5144999"/>
          </a:xfrm>
        </p:spPr>
        <p:txBody>
          <a:bodyPr>
            <a:normAutofit/>
          </a:bodyPr>
          <a:lstStyle/>
          <a:p>
            <a:pPr marL="0" indent="0">
              <a:lnSpc>
                <a:spcPct val="100000"/>
              </a:lnSpc>
              <a:spcAft>
                <a:spcPts val="600"/>
              </a:spcAft>
              <a:buNone/>
            </a:pPr>
            <a:r>
              <a:rPr lang="en-US" sz="4000" dirty="0" smtClean="0">
                <a:latin typeface="Avenir Book" charset="0"/>
                <a:ea typeface="Avenir Book" charset="0"/>
                <a:cs typeface="Avenir Book" charset="0"/>
              </a:rPr>
              <a:t>What are some characteristics </a:t>
            </a:r>
            <a:r>
              <a:rPr lang="en-US" sz="4000" dirty="0" smtClean="0">
                <a:latin typeface="Avenir Book" charset="0"/>
                <a:ea typeface="Avenir Book" charset="0"/>
                <a:cs typeface="Avenir Book" charset="0"/>
              </a:rPr>
              <a:t>of </a:t>
            </a:r>
            <a:r>
              <a:rPr lang="en-US" sz="4000" dirty="0" smtClean="0">
                <a:latin typeface="Avenir Book" charset="0"/>
                <a:ea typeface="Avenir Book" charset="0"/>
                <a:cs typeface="Avenir Book" charset="0"/>
              </a:rPr>
              <a:t>apocalyptic literature?</a:t>
            </a:r>
            <a:endParaRPr lang="en-US" sz="4000" dirty="0" smtClean="0">
              <a:latin typeface="Avenir Book" charset="0"/>
              <a:ea typeface="Avenir Book" charset="0"/>
              <a:cs typeface="Avenir Book" charset="0"/>
            </a:endParaRPr>
          </a:p>
          <a:p>
            <a:pPr marL="914400" indent="-914400">
              <a:lnSpc>
                <a:spcPct val="100000"/>
              </a:lnSpc>
              <a:buFont typeface="+mj-lt"/>
              <a:buAutoNum type="alphaUcPeriod"/>
            </a:pPr>
            <a:r>
              <a:rPr lang="en-US" sz="4000" dirty="0" smtClean="0">
                <a:latin typeface="Avenir Book" charset="0"/>
                <a:ea typeface="Avenir Book" charset="0"/>
                <a:cs typeface="Avenir Book" charset="0"/>
              </a:rPr>
              <a:t>Intentionally confusing</a:t>
            </a:r>
            <a:endParaRPr lang="en-US" sz="4000" dirty="0" smtClean="0">
              <a:latin typeface="Avenir Book" charset="0"/>
              <a:ea typeface="Avenir Book" charset="0"/>
              <a:cs typeface="Avenir Book" charset="0"/>
            </a:endParaRPr>
          </a:p>
          <a:p>
            <a:pPr marL="914400" indent="-914400">
              <a:lnSpc>
                <a:spcPct val="100000"/>
              </a:lnSpc>
              <a:buFont typeface="+mj-lt"/>
              <a:buAutoNum type="alphaUcPeriod"/>
            </a:pPr>
            <a:r>
              <a:rPr lang="en-US" sz="4000" dirty="0" smtClean="0">
                <a:latin typeface="Avenir Book" charset="0"/>
                <a:ea typeface="Avenir Book" charset="0"/>
                <a:cs typeface="Avenir Book" charset="0"/>
              </a:rPr>
              <a:t>Takes you above space/time</a:t>
            </a:r>
            <a:endParaRPr lang="en-US" sz="4000" dirty="0" smtClean="0">
              <a:latin typeface="Avenir Book" charset="0"/>
              <a:ea typeface="Avenir Book" charset="0"/>
              <a:cs typeface="Avenir Book" charset="0"/>
            </a:endParaRPr>
          </a:p>
          <a:p>
            <a:pPr marL="914400" indent="-914400">
              <a:lnSpc>
                <a:spcPct val="100000"/>
              </a:lnSpc>
              <a:buFont typeface="+mj-lt"/>
              <a:buAutoNum type="alphaUcPeriod"/>
            </a:pPr>
            <a:r>
              <a:rPr lang="en-US" sz="4000" dirty="0" smtClean="0">
                <a:latin typeface="Avenir Book" charset="0"/>
                <a:ea typeface="Avenir Book" charset="0"/>
                <a:cs typeface="Avenir Book" charset="0"/>
              </a:rPr>
              <a:t>Divides history into periods</a:t>
            </a:r>
            <a:endParaRPr lang="en-US" sz="4000" dirty="0" smtClean="0">
              <a:latin typeface="Avenir Book" charset="0"/>
              <a:ea typeface="Avenir Book" charset="0"/>
              <a:cs typeface="Avenir Book" charset="0"/>
            </a:endParaRPr>
          </a:p>
          <a:p>
            <a:pPr marL="914400" indent="-914400">
              <a:lnSpc>
                <a:spcPct val="100000"/>
              </a:lnSpc>
              <a:buFont typeface="+mj-lt"/>
              <a:buAutoNum type="alphaUcPeriod"/>
            </a:pPr>
            <a:r>
              <a:rPr lang="en-US" sz="4000" dirty="0" smtClean="0">
                <a:latin typeface="Avenir Book" charset="0"/>
                <a:ea typeface="Avenir Book" charset="0"/>
                <a:cs typeface="Avenir Book" charset="0"/>
              </a:rPr>
              <a:t>Encourages you to “hold on”</a:t>
            </a:r>
            <a:endParaRPr lang="en-US" sz="4000" dirty="0" smtClean="0">
              <a:latin typeface="Avenir Book" charset="0"/>
              <a:ea typeface="Avenir Book" charset="0"/>
              <a:cs typeface="Avenir Book" charset="0"/>
            </a:endParaRPr>
          </a:p>
          <a:p>
            <a:pPr marL="914400" indent="-914400">
              <a:lnSpc>
                <a:spcPct val="100000"/>
              </a:lnSpc>
              <a:buFont typeface="+mj-lt"/>
              <a:buAutoNum type="alphaUcPeriod"/>
            </a:pPr>
            <a:r>
              <a:rPr lang="en-US" sz="4000" dirty="0" smtClean="0">
                <a:latin typeface="Avenir Book" charset="0"/>
                <a:ea typeface="Avenir Book" charset="0"/>
                <a:cs typeface="Avenir Book" charset="0"/>
              </a:rPr>
              <a:t>Written to predict timelines</a:t>
            </a:r>
            <a:endParaRPr lang="en-US" sz="4000" dirty="0">
              <a:latin typeface="Avenir Book" charset="0"/>
              <a:ea typeface="Avenir Book" charset="0"/>
              <a:cs typeface="Avenir Book" charset="0"/>
            </a:endParaRPr>
          </a:p>
        </p:txBody>
      </p:sp>
    </p:spTree>
    <p:extLst>
      <p:ext uri="{BB962C8B-B14F-4D97-AF65-F5344CB8AC3E}">
        <p14:creationId xmlns:p14="http://schemas.microsoft.com/office/powerpoint/2010/main" val="402300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433"/>
            <a:ext cx="7886700" cy="810531"/>
          </a:xfrm>
        </p:spPr>
        <p:txBody>
          <a:bodyPr/>
          <a:lstStyle/>
          <a:p>
            <a:pPr algn="ctr"/>
            <a:r>
              <a:rPr lang="en-US" b="1" dirty="0" smtClean="0">
                <a:latin typeface="Avenir Heavy" charset="0"/>
                <a:ea typeface="Avenir Heavy" charset="0"/>
                <a:cs typeface="Avenir Heavy" charset="0"/>
              </a:rPr>
              <a:t>Review Quiz</a:t>
            </a:r>
            <a:endParaRPr lang="en-US" b="1" dirty="0">
              <a:latin typeface="Avenir Heavy" charset="0"/>
              <a:ea typeface="Avenir Heavy" charset="0"/>
              <a:cs typeface="Avenir Heavy" charset="0"/>
            </a:endParaRPr>
          </a:p>
        </p:txBody>
      </p:sp>
      <p:sp>
        <p:nvSpPr>
          <p:cNvPr id="3" name="Content Placeholder 2"/>
          <p:cNvSpPr>
            <a:spLocks noGrp="1"/>
          </p:cNvSpPr>
          <p:nvPr>
            <p:ph idx="1"/>
          </p:nvPr>
        </p:nvSpPr>
        <p:spPr>
          <a:xfrm>
            <a:off x="628650" y="1201783"/>
            <a:ext cx="7886700" cy="5144999"/>
          </a:xfrm>
        </p:spPr>
        <p:txBody>
          <a:bodyPr>
            <a:normAutofit/>
          </a:bodyPr>
          <a:lstStyle/>
          <a:p>
            <a:pPr marL="0" indent="0">
              <a:lnSpc>
                <a:spcPct val="100000"/>
              </a:lnSpc>
              <a:spcAft>
                <a:spcPts val="600"/>
              </a:spcAft>
              <a:buNone/>
            </a:pPr>
            <a:r>
              <a:rPr lang="en-US" sz="4000" dirty="0" smtClean="0">
                <a:latin typeface="Avenir Book" charset="0"/>
                <a:ea typeface="Avenir Book" charset="0"/>
                <a:cs typeface="Avenir Book" charset="0"/>
              </a:rPr>
              <a:t>What do Biblical prophets</a:t>
            </a:r>
            <a:r>
              <a:rPr lang="en-US" sz="4000" dirty="0" smtClean="0">
                <a:latin typeface="Avenir Book" charset="0"/>
                <a:ea typeface="Avenir Book" charset="0"/>
                <a:cs typeface="Avenir Book" charset="0"/>
              </a:rPr>
              <a:t> do</a:t>
            </a:r>
            <a:r>
              <a:rPr lang="en-US" sz="4000" dirty="0" smtClean="0">
                <a:latin typeface="Avenir Book" charset="0"/>
                <a:ea typeface="Avenir Book" charset="0"/>
                <a:cs typeface="Avenir Book" charset="0"/>
              </a:rPr>
              <a:t>?</a:t>
            </a:r>
            <a:endParaRPr lang="en-US" sz="4000" dirty="0" smtClean="0">
              <a:latin typeface="Avenir Book" charset="0"/>
              <a:ea typeface="Avenir Book" charset="0"/>
              <a:cs typeface="Avenir Book" charset="0"/>
            </a:endParaRPr>
          </a:p>
          <a:p>
            <a:pPr marL="914400" indent="-914400">
              <a:lnSpc>
                <a:spcPct val="100000"/>
              </a:lnSpc>
              <a:buFont typeface="+mj-lt"/>
              <a:buAutoNum type="alphaUcPeriod"/>
            </a:pPr>
            <a:r>
              <a:rPr lang="en-US" sz="4000" dirty="0" smtClean="0">
                <a:latin typeface="Avenir Book" charset="0"/>
                <a:ea typeface="Avenir Book" charset="0"/>
                <a:cs typeface="Avenir Book" charset="0"/>
              </a:rPr>
              <a:t>Describe future events</a:t>
            </a:r>
            <a:endParaRPr lang="en-US" sz="4000" dirty="0" smtClean="0">
              <a:latin typeface="Avenir Book" charset="0"/>
              <a:ea typeface="Avenir Book" charset="0"/>
              <a:cs typeface="Avenir Book" charset="0"/>
            </a:endParaRPr>
          </a:p>
          <a:p>
            <a:pPr marL="914400" indent="-914400">
              <a:lnSpc>
                <a:spcPct val="100000"/>
              </a:lnSpc>
              <a:buFont typeface="+mj-lt"/>
              <a:buAutoNum type="alphaUcPeriod"/>
            </a:pPr>
            <a:r>
              <a:rPr lang="en-US" sz="4000" dirty="0" smtClean="0">
                <a:latin typeface="Avenir Book" charset="0"/>
                <a:ea typeface="Avenir Book" charset="0"/>
                <a:cs typeface="Avenir Book" charset="0"/>
              </a:rPr>
              <a:t>Enforce covenants</a:t>
            </a:r>
            <a:endParaRPr lang="en-US" sz="4000" dirty="0" smtClean="0">
              <a:latin typeface="Avenir Book" charset="0"/>
              <a:ea typeface="Avenir Book" charset="0"/>
              <a:cs typeface="Avenir Book" charset="0"/>
            </a:endParaRPr>
          </a:p>
          <a:p>
            <a:pPr marL="914400" indent="-914400">
              <a:lnSpc>
                <a:spcPct val="100000"/>
              </a:lnSpc>
              <a:buFont typeface="+mj-lt"/>
              <a:buAutoNum type="alphaUcPeriod"/>
            </a:pPr>
            <a:r>
              <a:rPr lang="en-US" sz="4000" dirty="0" smtClean="0">
                <a:latin typeface="Avenir Book" charset="0"/>
                <a:ea typeface="Avenir Book" charset="0"/>
                <a:cs typeface="Avenir Book" charset="0"/>
              </a:rPr>
              <a:t>Interpret history</a:t>
            </a:r>
            <a:endParaRPr lang="en-US" sz="4000" dirty="0" smtClean="0">
              <a:latin typeface="Avenir Book" charset="0"/>
              <a:ea typeface="Avenir Book" charset="0"/>
              <a:cs typeface="Avenir Book" charset="0"/>
            </a:endParaRPr>
          </a:p>
          <a:p>
            <a:pPr marL="914400" indent="-914400">
              <a:lnSpc>
                <a:spcPct val="100000"/>
              </a:lnSpc>
              <a:buFont typeface="+mj-lt"/>
              <a:buAutoNum type="alphaUcPeriod"/>
            </a:pPr>
            <a:r>
              <a:rPr lang="en-US" sz="4000" dirty="0" smtClean="0">
                <a:latin typeface="Avenir Book" charset="0"/>
                <a:ea typeface="Avenir Book" charset="0"/>
                <a:cs typeface="Avenir Book" charset="0"/>
              </a:rPr>
              <a:t>All of the Above</a:t>
            </a:r>
            <a:endParaRPr lang="en-US" sz="4000" dirty="0">
              <a:latin typeface="Avenir Book" charset="0"/>
              <a:ea typeface="Avenir Book" charset="0"/>
              <a:cs typeface="Avenir Book" charset="0"/>
            </a:endParaRPr>
          </a:p>
        </p:txBody>
      </p:sp>
    </p:spTree>
    <p:extLst>
      <p:ext uri="{BB962C8B-B14F-4D97-AF65-F5344CB8AC3E}">
        <p14:creationId xmlns:p14="http://schemas.microsoft.com/office/powerpoint/2010/main" val="1527847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433"/>
            <a:ext cx="7886700" cy="810531"/>
          </a:xfrm>
        </p:spPr>
        <p:txBody>
          <a:bodyPr/>
          <a:lstStyle/>
          <a:p>
            <a:pPr algn="ctr"/>
            <a:r>
              <a:rPr lang="en-US" b="1" dirty="0" smtClean="0">
                <a:latin typeface="Avenir Heavy" charset="0"/>
                <a:ea typeface="Avenir Heavy" charset="0"/>
                <a:cs typeface="Avenir Heavy" charset="0"/>
              </a:rPr>
              <a:t>Review Quiz</a:t>
            </a:r>
            <a:endParaRPr lang="en-US" b="1" dirty="0">
              <a:latin typeface="Avenir Heavy" charset="0"/>
              <a:ea typeface="Avenir Heavy" charset="0"/>
              <a:cs typeface="Avenir Heavy" charset="0"/>
            </a:endParaRPr>
          </a:p>
        </p:txBody>
      </p:sp>
      <p:sp>
        <p:nvSpPr>
          <p:cNvPr id="3" name="Content Placeholder 2"/>
          <p:cNvSpPr>
            <a:spLocks noGrp="1"/>
          </p:cNvSpPr>
          <p:nvPr>
            <p:ph idx="1"/>
          </p:nvPr>
        </p:nvSpPr>
        <p:spPr>
          <a:xfrm>
            <a:off x="628650" y="1201783"/>
            <a:ext cx="7886700" cy="5144999"/>
          </a:xfrm>
        </p:spPr>
        <p:txBody>
          <a:bodyPr>
            <a:normAutofit/>
          </a:bodyPr>
          <a:lstStyle/>
          <a:p>
            <a:pPr marL="0" indent="0">
              <a:lnSpc>
                <a:spcPct val="100000"/>
              </a:lnSpc>
              <a:spcAft>
                <a:spcPts val="600"/>
              </a:spcAft>
              <a:buNone/>
            </a:pPr>
            <a:r>
              <a:rPr lang="en-US" sz="4000" dirty="0" smtClean="0">
                <a:latin typeface="Avenir Book" charset="0"/>
                <a:ea typeface="Avenir Book" charset="0"/>
                <a:cs typeface="Avenir Book" charset="0"/>
              </a:rPr>
              <a:t>Prophecies in the Bible only ever have one single fulfillment.</a:t>
            </a:r>
            <a:endParaRPr lang="en-US" sz="4000" dirty="0" smtClean="0">
              <a:latin typeface="Avenir Book" charset="0"/>
              <a:ea typeface="Avenir Book" charset="0"/>
              <a:cs typeface="Avenir Book" charset="0"/>
            </a:endParaRPr>
          </a:p>
          <a:p>
            <a:pPr marL="914400" indent="-914400">
              <a:lnSpc>
                <a:spcPct val="100000"/>
              </a:lnSpc>
              <a:buFont typeface="+mj-lt"/>
              <a:buAutoNum type="alphaUcPeriod"/>
            </a:pPr>
            <a:r>
              <a:rPr lang="en-US" sz="4000" dirty="0" smtClean="0">
                <a:latin typeface="Avenir Book" charset="0"/>
                <a:ea typeface="Avenir Book" charset="0"/>
                <a:cs typeface="Avenir Book" charset="0"/>
              </a:rPr>
              <a:t>True</a:t>
            </a:r>
          </a:p>
          <a:p>
            <a:pPr marL="914400" indent="-914400">
              <a:lnSpc>
                <a:spcPct val="100000"/>
              </a:lnSpc>
              <a:buFont typeface="+mj-lt"/>
              <a:buAutoNum type="alphaUcPeriod"/>
            </a:pPr>
            <a:r>
              <a:rPr lang="en-US" sz="4000" dirty="0" smtClean="0">
                <a:latin typeface="Avenir Book" charset="0"/>
                <a:ea typeface="Avenir Book" charset="0"/>
                <a:cs typeface="Avenir Book" charset="0"/>
              </a:rPr>
              <a:t>False</a:t>
            </a:r>
            <a:endParaRPr lang="en-US" sz="4000" dirty="0">
              <a:latin typeface="Avenir Book" charset="0"/>
              <a:ea typeface="Avenir Book" charset="0"/>
              <a:cs typeface="Avenir Book" charset="0"/>
            </a:endParaRPr>
          </a:p>
        </p:txBody>
      </p:sp>
    </p:spTree>
    <p:extLst>
      <p:ext uri="{BB962C8B-B14F-4D97-AF65-F5344CB8AC3E}">
        <p14:creationId xmlns:p14="http://schemas.microsoft.com/office/powerpoint/2010/main" val="181934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433"/>
            <a:ext cx="7886700" cy="810531"/>
          </a:xfrm>
        </p:spPr>
        <p:txBody>
          <a:bodyPr/>
          <a:lstStyle/>
          <a:p>
            <a:pPr algn="ctr"/>
            <a:r>
              <a:rPr lang="en-US" b="1" dirty="0" smtClean="0">
                <a:latin typeface="Avenir Heavy" charset="0"/>
                <a:ea typeface="Avenir Heavy" charset="0"/>
                <a:cs typeface="Avenir Heavy" charset="0"/>
              </a:rPr>
              <a:t>What are we reading?</a:t>
            </a:r>
            <a:endParaRPr lang="en-US" b="1" dirty="0">
              <a:latin typeface="Avenir Heavy" charset="0"/>
              <a:ea typeface="Avenir Heavy" charset="0"/>
              <a:cs typeface="Avenir Heavy" charset="0"/>
            </a:endParaRPr>
          </a:p>
        </p:txBody>
      </p:sp>
      <p:sp>
        <p:nvSpPr>
          <p:cNvPr id="3" name="Content Placeholder 2"/>
          <p:cNvSpPr>
            <a:spLocks noGrp="1"/>
          </p:cNvSpPr>
          <p:nvPr>
            <p:ph idx="1"/>
          </p:nvPr>
        </p:nvSpPr>
        <p:spPr>
          <a:xfrm>
            <a:off x="628650" y="1201783"/>
            <a:ext cx="7886700" cy="5144999"/>
          </a:xfrm>
        </p:spPr>
        <p:txBody>
          <a:bodyPr/>
          <a:lstStyle/>
          <a:p>
            <a:pPr marL="0" indent="0" algn="just">
              <a:lnSpc>
                <a:spcPct val="100000"/>
              </a:lnSpc>
              <a:buNone/>
            </a:pPr>
            <a:r>
              <a:rPr lang="en-US" baseline="30000" dirty="0">
                <a:latin typeface="Avenir Book" charset="0"/>
                <a:ea typeface="Avenir Book" charset="0"/>
                <a:cs typeface="Avenir Book" charset="0"/>
              </a:rPr>
              <a:t>1</a:t>
            </a:r>
            <a:r>
              <a:rPr lang="en-US" dirty="0">
                <a:latin typeface="Avenir Book" charset="0"/>
                <a:ea typeface="Avenir Book" charset="0"/>
                <a:cs typeface="Avenir Book" charset="0"/>
              </a:rPr>
              <a:t> The Revelation of Jesus Christ, which God gave Him to show to His bond-servants, the things which must soon take place; and He sent and communicated it by His angel to His bond-servant John, </a:t>
            </a:r>
            <a:r>
              <a:rPr lang="en-US" baseline="30000" dirty="0">
                <a:latin typeface="Avenir Book" charset="0"/>
                <a:ea typeface="Avenir Book" charset="0"/>
                <a:cs typeface="Avenir Book" charset="0"/>
              </a:rPr>
              <a:t>2</a:t>
            </a:r>
            <a:r>
              <a:rPr lang="en-US" dirty="0">
                <a:latin typeface="Avenir Book" charset="0"/>
                <a:ea typeface="Avenir Book" charset="0"/>
                <a:cs typeface="Avenir Book" charset="0"/>
              </a:rPr>
              <a:t> who testified to the word of God and to the testimony of Jesus Christ, even to all that he saw. </a:t>
            </a:r>
            <a:r>
              <a:rPr lang="en-US" baseline="30000" dirty="0">
                <a:latin typeface="Avenir Book" charset="0"/>
                <a:ea typeface="Avenir Book" charset="0"/>
                <a:cs typeface="Avenir Book" charset="0"/>
              </a:rPr>
              <a:t>3</a:t>
            </a:r>
            <a:r>
              <a:rPr lang="en-US" dirty="0">
                <a:latin typeface="Avenir Book" charset="0"/>
                <a:ea typeface="Avenir Book" charset="0"/>
                <a:cs typeface="Avenir Book" charset="0"/>
              </a:rPr>
              <a:t> Blessed is he who reads and those who hear the words of the prophecy, and heed the things which are written in it; for the time is near</a:t>
            </a:r>
            <a:r>
              <a:rPr lang="en-US" dirty="0" smtClean="0">
                <a:latin typeface="Avenir Book" charset="0"/>
                <a:ea typeface="Avenir Book" charset="0"/>
                <a:cs typeface="Avenir Book" charset="0"/>
              </a:rPr>
              <a:t>.</a:t>
            </a:r>
          </a:p>
          <a:p>
            <a:pPr marL="0" indent="0" algn="just">
              <a:lnSpc>
                <a:spcPct val="100000"/>
              </a:lnSpc>
              <a:buNone/>
            </a:pPr>
            <a:r>
              <a:rPr lang="en-US" baseline="30000" dirty="0" smtClean="0">
                <a:latin typeface="Avenir Book" charset="0"/>
                <a:ea typeface="Avenir Book" charset="0"/>
                <a:cs typeface="Avenir Book" charset="0"/>
              </a:rPr>
              <a:t>4</a:t>
            </a:r>
            <a:r>
              <a:rPr lang="en-US" dirty="0" smtClean="0">
                <a:latin typeface="Avenir Book" charset="0"/>
                <a:ea typeface="Avenir Book" charset="0"/>
                <a:cs typeface="Avenir Book" charset="0"/>
              </a:rPr>
              <a:t> </a:t>
            </a:r>
            <a:r>
              <a:rPr lang="en-US" dirty="0">
                <a:latin typeface="Avenir Book" charset="0"/>
                <a:ea typeface="Avenir Book" charset="0"/>
                <a:cs typeface="Avenir Book" charset="0"/>
              </a:rPr>
              <a:t>John to the seven churches that are in Asia:</a:t>
            </a:r>
          </a:p>
        </p:txBody>
      </p:sp>
      <p:sp>
        <p:nvSpPr>
          <p:cNvPr id="5" name="Oval 4"/>
          <p:cNvSpPr/>
          <p:nvPr/>
        </p:nvSpPr>
        <p:spPr>
          <a:xfrm>
            <a:off x="1651364" y="1136468"/>
            <a:ext cx="2019300" cy="6357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25786" y="4172495"/>
            <a:ext cx="2019300" cy="63572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81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433"/>
            <a:ext cx="7886700" cy="810531"/>
          </a:xfrm>
        </p:spPr>
        <p:txBody>
          <a:bodyPr>
            <a:noAutofit/>
          </a:bodyPr>
          <a:lstStyle/>
          <a:p>
            <a:pPr algn="ctr"/>
            <a:r>
              <a:rPr lang="en-US" sz="3200" b="1" dirty="0" smtClean="0">
                <a:latin typeface="Avenir Heavy" charset="0"/>
                <a:ea typeface="Avenir Heavy" charset="0"/>
                <a:cs typeface="Avenir Heavy" charset="0"/>
              </a:rPr>
              <a:t>How should we interpret Revelation?</a:t>
            </a:r>
            <a:endParaRPr lang="en-US" sz="3200" b="1" dirty="0">
              <a:latin typeface="Avenir Heavy" charset="0"/>
              <a:ea typeface="Avenir Heavy" charset="0"/>
              <a:cs typeface="Avenir Heavy" charset="0"/>
            </a:endParaRPr>
          </a:p>
        </p:txBody>
      </p:sp>
      <p:cxnSp>
        <p:nvCxnSpPr>
          <p:cNvPr id="11" name="Straight Arrow Connector 10"/>
          <p:cNvCxnSpPr>
            <a:stCxn id="5" idx="1"/>
            <a:endCxn id="3" idx="3"/>
          </p:cNvCxnSpPr>
          <p:nvPr/>
        </p:nvCxnSpPr>
        <p:spPr>
          <a:xfrm flipH="1">
            <a:off x="1567543" y="3775608"/>
            <a:ext cx="6021977" cy="0"/>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2"/>
            <a:endCxn id="6" idx="0"/>
          </p:cNvCxnSpPr>
          <p:nvPr/>
        </p:nvCxnSpPr>
        <p:spPr>
          <a:xfrm flipH="1">
            <a:off x="4572000" y="1813969"/>
            <a:ext cx="13063" cy="3909338"/>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02075" y="3305788"/>
            <a:ext cx="1265468" cy="939639"/>
          </a:xfrm>
        </p:spPr>
        <p:txBody>
          <a:bodyPr anchor="ctr">
            <a:normAutofit lnSpcReduction="10000"/>
          </a:bodyPr>
          <a:lstStyle/>
          <a:p>
            <a:pPr marL="0" indent="0" algn="ctr">
              <a:lnSpc>
                <a:spcPct val="100000"/>
              </a:lnSpc>
              <a:spcAft>
                <a:spcPts val="600"/>
              </a:spcAft>
              <a:buNone/>
            </a:pPr>
            <a:r>
              <a:rPr lang="en-US" sz="2800" dirty="0" smtClean="0">
                <a:latin typeface="Avenir Book" charset="0"/>
                <a:ea typeface="Avenir Book" charset="0"/>
                <a:cs typeface="Avenir Book" charset="0"/>
              </a:rPr>
              <a:t>As a Code</a:t>
            </a:r>
          </a:p>
        </p:txBody>
      </p:sp>
      <p:sp>
        <p:nvSpPr>
          <p:cNvPr id="5" name="Content Placeholder 2"/>
          <p:cNvSpPr txBox="1">
            <a:spLocks/>
          </p:cNvSpPr>
          <p:nvPr/>
        </p:nvSpPr>
        <p:spPr>
          <a:xfrm>
            <a:off x="7589520" y="3305789"/>
            <a:ext cx="1252404" cy="939638"/>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Font typeface="Arial" panose="020B0604020202020204" pitchFamily="34" charset="0"/>
              <a:buNone/>
            </a:pPr>
            <a:r>
              <a:rPr lang="en-US" dirty="0" smtClean="0">
                <a:latin typeface="Avenir Book" charset="0"/>
                <a:ea typeface="Avenir Book" charset="0"/>
                <a:cs typeface="Avenir Book" charset="0"/>
              </a:rPr>
              <a:t>As a Lens</a:t>
            </a:r>
          </a:p>
        </p:txBody>
      </p:sp>
      <p:sp>
        <p:nvSpPr>
          <p:cNvPr id="6" name="Content Placeholder 2"/>
          <p:cNvSpPr txBox="1">
            <a:spLocks/>
          </p:cNvSpPr>
          <p:nvPr/>
        </p:nvSpPr>
        <p:spPr>
          <a:xfrm>
            <a:off x="3226526" y="5723307"/>
            <a:ext cx="2690947" cy="76894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Font typeface="Arial" panose="020B0604020202020204" pitchFamily="34" charset="0"/>
              <a:buNone/>
            </a:pPr>
            <a:r>
              <a:rPr lang="en-US" dirty="0" smtClean="0">
                <a:latin typeface="Avenir Book" charset="0"/>
                <a:ea typeface="Avenir Book" charset="0"/>
                <a:cs typeface="Avenir Book" charset="0"/>
              </a:rPr>
              <a:t>Future Focu</a:t>
            </a:r>
            <a:r>
              <a:rPr lang="en-US" dirty="0">
                <a:latin typeface="Avenir Book" charset="0"/>
                <a:ea typeface="Avenir Book" charset="0"/>
                <a:cs typeface="Avenir Book" charset="0"/>
              </a:rPr>
              <a:t>s</a:t>
            </a:r>
            <a:endParaRPr lang="en-US" dirty="0" smtClean="0">
              <a:latin typeface="Avenir Book" charset="0"/>
              <a:ea typeface="Avenir Book" charset="0"/>
              <a:cs typeface="Avenir Book" charset="0"/>
            </a:endParaRPr>
          </a:p>
        </p:txBody>
      </p:sp>
      <p:sp>
        <p:nvSpPr>
          <p:cNvPr id="7" name="Content Placeholder 2"/>
          <p:cNvSpPr txBox="1">
            <a:spLocks/>
          </p:cNvSpPr>
          <p:nvPr/>
        </p:nvSpPr>
        <p:spPr>
          <a:xfrm>
            <a:off x="3840480" y="3202829"/>
            <a:ext cx="1476102" cy="1031086"/>
          </a:xfrm>
          <a:prstGeom prst="rect">
            <a:avLst/>
          </a:prstGeom>
          <a:solidFill>
            <a:schemeClr val="bg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Font typeface="Arial" panose="020B0604020202020204" pitchFamily="34" charset="0"/>
              <a:buNone/>
            </a:pPr>
            <a:r>
              <a:rPr lang="en-US" dirty="0" smtClean="0">
                <a:latin typeface="Avenir Book" charset="0"/>
                <a:ea typeface="Avenir Book" charset="0"/>
                <a:cs typeface="Avenir Book" charset="0"/>
              </a:rPr>
              <a:t>Present Focus</a:t>
            </a:r>
          </a:p>
        </p:txBody>
      </p:sp>
      <p:sp>
        <p:nvSpPr>
          <p:cNvPr id="8" name="Content Placeholder 2"/>
          <p:cNvSpPr txBox="1">
            <a:spLocks/>
          </p:cNvSpPr>
          <p:nvPr/>
        </p:nvSpPr>
        <p:spPr>
          <a:xfrm>
            <a:off x="3239589" y="1045027"/>
            <a:ext cx="2690947" cy="76894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Font typeface="Arial" panose="020B0604020202020204" pitchFamily="34" charset="0"/>
              <a:buNone/>
            </a:pPr>
            <a:r>
              <a:rPr lang="en-US" dirty="0" smtClean="0">
                <a:latin typeface="Avenir Book" charset="0"/>
                <a:ea typeface="Avenir Book" charset="0"/>
                <a:cs typeface="Avenir Book" charset="0"/>
              </a:rPr>
              <a:t>Past Focus</a:t>
            </a:r>
          </a:p>
        </p:txBody>
      </p:sp>
      <p:sp>
        <p:nvSpPr>
          <p:cNvPr id="22" name="Content Placeholder 2"/>
          <p:cNvSpPr txBox="1">
            <a:spLocks/>
          </p:cNvSpPr>
          <p:nvPr/>
        </p:nvSpPr>
        <p:spPr>
          <a:xfrm>
            <a:off x="1116874" y="1137790"/>
            <a:ext cx="1854926" cy="1031086"/>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600"/>
              </a:spcAft>
            </a:pPr>
            <a:r>
              <a:rPr lang="en-US" dirty="0" err="1" smtClean="0">
                <a:solidFill>
                  <a:srgbClr val="FF0000"/>
                </a:solidFill>
                <a:latin typeface="Avenir Book" charset="0"/>
                <a:ea typeface="Avenir Book" charset="0"/>
                <a:cs typeface="Avenir Book" charset="0"/>
              </a:rPr>
              <a:t>Preterist</a:t>
            </a:r>
            <a:endParaRPr lang="en-US" dirty="0" smtClean="0">
              <a:solidFill>
                <a:srgbClr val="FF0000"/>
              </a:solidFill>
              <a:latin typeface="Avenir Book" charset="0"/>
              <a:ea typeface="Avenir Book" charset="0"/>
              <a:cs typeface="Avenir Book" charset="0"/>
            </a:endParaRPr>
          </a:p>
        </p:txBody>
      </p:sp>
      <p:sp>
        <p:nvSpPr>
          <p:cNvPr id="23" name="Content Placeholder 2"/>
          <p:cNvSpPr txBox="1">
            <a:spLocks/>
          </p:cNvSpPr>
          <p:nvPr/>
        </p:nvSpPr>
        <p:spPr>
          <a:xfrm>
            <a:off x="1116874" y="5331852"/>
            <a:ext cx="1854926" cy="1031086"/>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600"/>
              </a:spcAft>
            </a:pPr>
            <a:r>
              <a:rPr lang="en-US" dirty="0" smtClean="0">
                <a:solidFill>
                  <a:srgbClr val="FF0000"/>
                </a:solidFill>
                <a:latin typeface="Avenir Book" charset="0"/>
                <a:ea typeface="Avenir Book" charset="0"/>
                <a:cs typeface="Avenir Book" charset="0"/>
              </a:rPr>
              <a:t>Futurist</a:t>
            </a:r>
          </a:p>
        </p:txBody>
      </p:sp>
      <p:sp>
        <p:nvSpPr>
          <p:cNvPr id="24" name="Oval 23"/>
          <p:cNvSpPr/>
          <p:nvPr/>
        </p:nvSpPr>
        <p:spPr>
          <a:xfrm rot="16200000">
            <a:off x="3967842" y="3063238"/>
            <a:ext cx="4794068" cy="133894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Avenir Book" charset="0"/>
              <a:ea typeface="Avenir Book" charset="0"/>
              <a:cs typeface="Avenir Book" charset="0"/>
            </a:endParaRPr>
          </a:p>
        </p:txBody>
      </p:sp>
      <p:sp>
        <p:nvSpPr>
          <p:cNvPr id="25" name="Content Placeholder 2"/>
          <p:cNvSpPr txBox="1">
            <a:spLocks/>
          </p:cNvSpPr>
          <p:nvPr/>
        </p:nvSpPr>
        <p:spPr>
          <a:xfrm>
            <a:off x="6662056" y="861041"/>
            <a:ext cx="2272937" cy="113691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Font typeface="Arial" panose="020B0604020202020204" pitchFamily="34" charset="0"/>
              <a:buNone/>
            </a:pPr>
            <a:r>
              <a:rPr lang="en-US" sz="2400" smtClean="0">
                <a:solidFill>
                  <a:srgbClr val="00B050"/>
                </a:solidFill>
                <a:latin typeface="Avenir Book" charset="0"/>
                <a:ea typeface="Avenir Book" charset="0"/>
                <a:cs typeface="Avenir Book" charset="0"/>
              </a:rPr>
              <a:t>Our attempt at a “sweet spot”</a:t>
            </a:r>
            <a:endParaRPr lang="en-US" sz="2400" dirty="0" smtClean="0">
              <a:solidFill>
                <a:srgbClr val="00B050"/>
              </a:solidFill>
              <a:latin typeface="Avenir Book" charset="0"/>
              <a:ea typeface="Avenir Book" charset="0"/>
              <a:cs typeface="Avenir Book" charset="0"/>
            </a:endParaRPr>
          </a:p>
        </p:txBody>
      </p:sp>
      <p:cxnSp>
        <p:nvCxnSpPr>
          <p:cNvPr id="27" name="Curved Connector 26"/>
          <p:cNvCxnSpPr/>
          <p:nvPr/>
        </p:nvCxnSpPr>
        <p:spPr>
          <a:xfrm rot="5400000">
            <a:off x="6785834" y="2034797"/>
            <a:ext cx="1244060" cy="673556"/>
          </a:xfrm>
          <a:prstGeom prst="curvedConnector3">
            <a:avLst>
              <a:gd name="adj1" fmla="val 9935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49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ppt_h/2"/>
                                          </p:val>
                                        </p:tav>
                                        <p:tav tm="100000">
                                          <p:val>
                                            <p:strVal val="#ppt_y"/>
                                          </p:val>
                                        </p:tav>
                                      </p:tavLst>
                                    </p:anim>
                                    <p:anim calcmode="lin" valueType="num">
                                      <p:cBhvr>
                                        <p:cTn id="23" dur="500" fill="hold"/>
                                        <p:tgtEl>
                                          <p:spTgt spid="10"/>
                                        </p:tgtEl>
                                        <p:attrNameLst>
                                          <p:attrName>ppt_w</p:attrName>
                                        </p:attrNameLst>
                                      </p:cBhvr>
                                      <p:tavLst>
                                        <p:tav tm="0">
                                          <p:val>
                                            <p:strVal val="#ppt_w"/>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childTnLst>
                                </p:cTn>
                              </p:par>
                              <p:par>
                                <p:cTn id="49" presetID="21" presetClass="entr" presetSubtype="1"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heel(1)">
                                      <p:cBhvr>
                                        <p:cTn id="51" dur="2000"/>
                                        <p:tgtEl>
                                          <p:spTgt spid="27"/>
                                        </p:tgtEl>
                                      </p:cBhvr>
                                    </p:animEffect>
                                  </p:childTnLst>
                                </p:cTn>
                              </p:par>
                            </p:childTnLst>
                          </p:cTn>
                        </p:par>
                        <p:par>
                          <p:cTn id="52" fill="hold">
                            <p:stCondLst>
                              <p:cond delay="2000"/>
                            </p:stCondLst>
                            <p:childTnLst>
                              <p:par>
                                <p:cTn id="53" presetID="21" presetClass="entr" presetSubtype="1"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heel(1)">
                                      <p:cBhvr>
                                        <p:cTn id="5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build="p" bldLvl="2"/>
      <p:bldP spid="6" grpId="0" build="p" bldLvl="2"/>
      <p:bldP spid="7" grpId="0" bldLvl="2" animBg="1"/>
      <p:bldP spid="8" grpId="0" build="p" bldLvl="2"/>
      <p:bldP spid="22" grpId="0" build="p" bldLvl="2"/>
      <p:bldP spid="23" grpId="0" build="p" bldLvl="2"/>
      <p:bldP spid="24" grpId="0" animBg="1"/>
      <p:bldP spid="25"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433"/>
            <a:ext cx="7886700" cy="810531"/>
          </a:xfrm>
        </p:spPr>
        <p:txBody>
          <a:bodyPr/>
          <a:lstStyle/>
          <a:p>
            <a:pPr algn="ctr"/>
            <a:r>
              <a:rPr lang="en-US" b="1" dirty="0" smtClean="0">
                <a:latin typeface="Avenir Heavy" charset="0"/>
                <a:ea typeface="Avenir Heavy" charset="0"/>
                <a:cs typeface="Avenir Heavy" charset="0"/>
              </a:rPr>
              <a:t>What are we reading?</a:t>
            </a:r>
            <a:endParaRPr lang="en-US" b="1" dirty="0">
              <a:latin typeface="Avenir Heavy" charset="0"/>
              <a:ea typeface="Avenir Heavy" charset="0"/>
              <a:cs typeface="Avenir Heavy" charset="0"/>
            </a:endParaRPr>
          </a:p>
        </p:txBody>
      </p:sp>
      <p:sp>
        <p:nvSpPr>
          <p:cNvPr id="3" name="Content Placeholder 2"/>
          <p:cNvSpPr>
            <a:spLocks noGrp="1"/>
          </p:cNvSpPr>
          <p:nvPr>
            <p:ph idx="1"/>
          </p:nvPr>
        </p:nvSpPr>
        <p:spPr>
          <a:xfrm>
            <a:off x="628650" y="1201783"/>
            <a:ext cx="7886700" cy="5144999"/>
          </a:xfrm>
        </p:spPr>
        <p:txBody>
          <a:bodyPr/>
          <a:lstStyle/>
          <a:p>
            <a:pPr marL="0" indent="0" algn="just">
              <a:lnSpc>
                <a:spcPct val="100000"/>
              </a:lnSpc>
              <a:buNone/>
            </a:pPr>
            <a:r>
              <a:rPr lang="en-US" baseline="30000" dirty="0">
                <a:latin typeface="Avenir Book" charset="0"/>
                <a:ea typeface="Avenir Book" charset="0"/>
                <a:cs typeface="Avenir Book" charset="0"/>
              </a:rPr>
              <a:t>1</a:t>
            </a:r>
            <a:r>
              <a:rPr lang="en-US" dirty="0">
                <a:latin typeface="Avenir Book" charset="0"/>
                <a:ea typeface="Avenir Book" charset="0"/>
                <a:cs typeface="Avenir Book" charset="0"/>
              </a:rPr>
              <a:t> The Revelation of Jesus Christ, which God gave Him to show to His bond-servants, the things which must soon take place; and He sent and communicated it by His angel to His bond-servant John, </a:t>
            </a:r>
            <a:r>
              <a:rPr lang="en-US" baseline="30000" dirty="0">
                <a:latin typeface="Avenir Book" charset="0"/>
                <a:ea typeface="Avenir Book" charset="0"/>
                <a:cs typeface="Avenir Book" charset="0"/>
              </a:rPr>
              <a:t>2</a:t>
            </a:r>
            <a:r>
              <a:rPr lang="en-US" dirty="0">
                <a:latin typeface="Avenir Book" charset="0"/>
                <a:ea typeface="Avenir Book" charset="0"/>
                <a:cs typeface="Avenir Book" charset="0"/>
              </a:rPr>
              <a:t> who testified to the word of God and to the testimony of Jesus Christ, even to all that he saw. </a:t>
            </a:r>
            <a:r>
              <a:rPr lang="en-US" baseline="30000" dirty="0">
                <a:latin typeface="Avenir Book" charset="0"/>
                <a:ea typeface="Avenir Book" charset="0"/>
                <a:cs typeface="Avenir Book" charset="0"/>
              </a:rPr>
              <a:t>3</a:t>
            </a:r>
            <a:r>
              <a:rPr lang="en-US" dirty="0">
                <a:latin typeface="Avenir Book" charset="0"/>
                <a:ea typeface="Avenir Book" charset="0"/>
                <a:cs typeface="Avenir Book" charset="0"/>
              </a:rPr>
              <a:t> Blessed is he who reads and those who hear the words of the prophecy, and heed the things which are written in it; for the time is near</a:t>
            </a:r>
            <a:r>
              <a:rPr lang="en-US" dirty="0" smtClean="0">
                <a:latin typeface="Avenir Book" charset="0"/>
                <a:ea typeface="Avenir Book" charset="0"/>
                <a:cs typeface="Avenir Book" charset="0"/>
              </a:rPr>
              <a:t>.</a:t>
            </a:r>
          </a:p>
          <a:p>
            <a:pPr marL="0" indent="0" algn="just">
              <a:lnSpc>
                <a:spcPct val="100000"/>
              </a:lnSpc>
              <a:buNone/>
            </a:pPr>
            <a:r>
              <a:rPr lang="en-US" baseline="30000" dirty="0" smtClean="0">
                <a:latin typeface="Avenir Book" charset="0"/>
                <a:ea typeface="Avenir Book" charset="0"/>
                <a:cs typeface="Avenir Book" charset="0"/>
              </a:rPr>
              <a:t>4</a:t>
            </a:r>
            <a:r>
              <a:rPr lang="en-US" dirty="0" smtClean="0">
                <a:latin typeface="Avenir Book" charset="0"/>
                <a:ea typeface="Avenir Book" charset="0"/>
                <a:cs typeface="Avenir Book" charset="0"/>
              </a:rPr>
              <a:t> </a:t>
            </a:r>
            <a:r>
              <a:rPr lang="en-US" dirty="0">
                <a:latin typeface="Avenir Book" charset="0"/>
                <a:ea typeface="Avenir Book" charset="0"/>
                <a:cs typeface="Avenir Book" charset="0"/>
              </a:rPr>
              <a:t>John to the seven churches that are in Asia:</a:t>
            </a:r>
          </a:p>
        </p:txBody>
      </p:sp>
      <p:sp>
        <p:nvSpPr>
          <p:cNvPr id="5" name="Oval 4"/>
          <p:cNvSpPr/>
          <p:nvPr/>
        </p:nvSpPr>
        <p:spPr>
          <a:xfrm>
            <a:off x="1651364" y="1136468"/>
            <a:ext cx="2019300" cy="6357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25786" y="4172495"/>
            <a:ext cx="2019300" cy="63572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51364" y="5526678"/>
            <a:ext cx="6277790" cy="63572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15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433"/>
            <a:ext cx="7886700" cy="810531"/>
          </a:xfrm>
        </p:spPr>
        <p:txBody>
          <a:bodyPr/>
          <a:lstStyle/>
          <a:p>
            <a:pPr algn="ctr"/>
            <a:r>
              <a:rPr lang="en-US" b="1" dirty="0" smtClean="0">
                <a:latin typeface="Avenir Heavy" charset="0"/>
                <a:ea typeface="Avenir Heavy" charset="0"/>
                <a:cs typeface="Avenir Heavy" charset="0"/>
              </a:rPr>
              <a:t>What are we reading?</a:t>
            </a:r>
            <a:endParaRPr lang="en-US" b="1" dirty="0">
              <a:latin typeface="Avenir Heavy" charset="0"/>
              <a:ea typeface="Avenir Heavy" charset="0"/>
              <a:cs typeface="Avenir Heavy" charset="0"/>
            </a:endParaRPr>
          </a:p>
        </p:txBody>
      </p:sp>
      <p:sp>
        <p:nvSpPr>
          <p:cNvPr id="3" name="Content Placeholder 2"/>
          <p:cNvSpPr>
            <a:spLocks noGrp="1"/>
          </p:cNvSpPr>
          <p:nvPr>
            <p:ph idx="1"/>
          </p:nvPr>
        </p:nvSpPr>
        <p:spPr>
          <a:xfrm>
            <a:off x="628650" y="1201783"/>
            <a:ext cx="7886700" cy="5144999"/>
          </a:xfrm>
        </p:spPr>
        <p:txBody>
          <a:bodyPr>
            <a:normAutofit/>
          </a:bodyPr>
          <a:lstStyle/>
          <a:p>
            <a:pPr marL="0" indent="0" algn="just">
              <a:lnSpc>
                <a:spcPct val="100000"/>
              </a:lnSpc>
              <a:buNone/>
            </a:pPr>
            <a:r>
              <a:rPr lang="en-US" baseline="30000" dirty="0" smtClean="0">
                <a:latin typeface="Avenir Book" charset="0"/>
                <a:ea typeface="Avenir Book" charset="0"/>
                <a:cs typeface="Avenir Book" charset="0"/>
              </a:rPr>
              <a:t>9</a:t>
            </a:r>
            <a:r>
              <a:rPr lang="en-US" dirty="0" smtClean="0">
                <a:latin typeface="Avenir Book" charset="0"/>
                <a:ea typeface="Avenir Book" charset="0"/>
                <a:cs typeface="Avenir Book" charset="0"/>
              </a:rPr>
              <a:t> I</a:t>
            </a:r>
            <a:r>
              <a:rPr lang="en-US" dirty="0">
                <a:latin typeface="Avenir Book" charset="0"/>
                <a:ea typeface="Avenir Book" charset="0"/>
                <a:cs typeface="Avenir Book" charset="0"/>
              </a:rPr>
              <a:t>, John, your brother and partner in the tribulation and the kingdom and the patient endurance that are in Jesus, was on the island called Patmos on account of the word of God and the testimony of Jesus. </a:t>
            </a:r>
            <a:r>
              <a:rPr lang="en-US" baseline="30000" dirty="0">
                <a:latin typeface="Avenir Book" charset="0"/>
                <a:ea typeface="Avenir Book" charset="0"/>
                <a:cs typeface="Avenir Book" charset="0"/>
              </a:rPr>
              <a:t>10</a:t>
            </a:r>
            <a:r>
              <a:rPr lang="en-US" dirty="0">
                <a:latin typeface="Avenir Book" charset="0"/>
                <a:ea typeface="Avenir Book" charset="0"/>
                <a:cs typeface="Avenir Book" charset="0"/>
              </a:rPr>
              <a:t> I was in the Spirit on the Lord's day, and I heard behind me a loud voice like a trumpet </a:t>
            </a:r>
            <a:r>
              <a:rPr lang="en-US" baseline="30000" dirty="0">
                <a:latin typeface="Avenir Book" charset="0"/>
                <a:ea typeface="Avenir Book" charset="0"/>
                <a:cs typeface="Avenir Book" charset="0"/>
              </a:rPr>
              <a:t>11</a:t>
            </a:r>
            <a:r>
              <a:rPr lang="en-US" dirty="0">
                <a:latin typeface="Avenir Book" charset="0"/>
                <a:ea typeface="Avenir Book" charset="0"/>
                <a:cs typeface="Avenir Book" charset="0"/>
              </a:rPr>
              <a:t> saying, “Write what you see in a book and send it to the seven churches, to Ephesus and to Smyrna and to Pergamum and to Thyatira and to Sardis and to Philadelphia and to Laodicea</a:t>
            </a:r>
            <a:r>
              <a:rPr lang="en-US" dirty="0" smtClean="0">
                <a:latin typeface="Avenir Book" charset="0"/>
                <a:ea typeface="Avenir Book" charset="0"/>
                <a:cs typeface="Avenir Book" charset="0"/>
              </a:rPr>
              <a:t>.”</a:t>
            </a:r>
            <a:endParaRPr lang="en-US" dirty="0" smtClean="0">
              <a:latin typeface="Avenir Book" charset="0"/>
              <a:ea typeface="Avenir Book" charset="0"/>
              <a:cs typeface="Avenir Book" charset="0"/>
            </a:endParaRPr>
          </a:p>
        </p:txBody>
      </p:sp>
      <p:sp>
        <p:nvSpPr>
          <p:cNvPr id="7" name="Oval 6"/>
          <p:cNvSpPr/>
          <p:nvPr/>
        </p:nvSpPr>
        <p:spPr>
          <a:xfrm>
            <a:off x="277042" y="3959134"/>
            <a:ext cx="8589916" cy="212639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67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3177</TotalTime>
  <Words>702</Words>
  <Application>Microsoft Macintosh PowerPoint</Application>
  <PresentationFormat>On-screen Show (4:3)</PresentationFormat>
  <Paragraphs>78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Avenir Book</vt:lpstr>
      <vt:lpstr>Avenir Heavy</vt:lpstr>
      <vt:lpstr>Avenir Roman</vt:lpstr>
      <vt:lpstr>Calibri</vt:lpstr>
      <vt:lpstr>Calibri Light</vt:lpstr>
      <vt:lpstr>Arial</vt:lpstr>
      <vt:lpstr>Office Theme</vt:lpstr>
      <vt:lpstr>The Revelation</vt:lpstr>
      <vt:lpstr>Review Quiz</vt:lpstr>
      <vt:lpstr>Review Quiz</vt:lpstr>
      <vt:lpstr>Review Quiz</vt:lpstr>
      <vt:lpstr>Review Quiz</vt:lpstr>
      <vt:lpstr>What are we reading?</vt:lpstr>
      <vt:lpstr>How should we interpret Revelation?</vt:lpstr>
      <vt:lpstr>What are we reading?</vt:lpstr>
      <vt:lpstr>What are we reading?</vt:lpstr>
      <vt:lpstr>Reading Other People’s Mail</vt:lpstr>
      <vt:lpstr>Christians in Roman Asia</vt:lpstr>
      <vt:lpstr>PowerPoint Presentation</vt:lpstr>
      <vt:lpstr>PowerPoint Presentation</vt:lpstr>
      <vt:lpstr>1st Century Roman Asia</vt:lpstr>
      <vt:lpstr>Situation of the Readers</vt:lpstr>
      <vt:lpstr>The Revelation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Revelation</dc:title>
  <dc:creator>Microsoft Office User</dc:creator>
  <cp:lastModifiedBy>Microsoft Office User</cp:lastModifiedBy>
  <cp:revision>48</cp:revision>
  <cp:lastPrinted>2023-03-11T18:02:37Z</cp:lastPrinted>
  <dcterms:created xsi:type="dcterms:W3CDTF">2023-03-07T17:15:06Z</dcterms:created>
  <dcterms:modified xsi:type="dcterms:W3CDTF">2023-03-15T21:06:43Z</dcterms:modified>
</cp:coreProperties>
</file>