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5" r:id="rId5"/>
    <p:sldId id="317" r:id="rId6"/>
    <p:sldId id="356" r:id="rId7"/>
    <p:sldId id="369" r:id="rId8"/>
    <p:sldId id="318" r:id="rId9"/>
    <p:sldId id="325" r:id="rId10"/>
    <p:sldId id="321" r:id="rId11"/>
    <p:sldId id="368" r:id="rId12"/>
    <p:sldId id="364" r:id="rId13"/>
    <p:sldId id="340" r:id="rId14"/>
    <p:sldId id="346" r:id="rId15"/>
    <p:sldId id="365" r:id="rId16"/>
    <p:sldId id="347" r:id="rId17"/>
    <p:sldId id="366" r:id="rId18"/>
    <p:sldId id="367" r:id="rId19"/>
    <p:sldId id="359" r:id="rId20"/>
    <p:sldId id="361" r:id="rId21"/>
    <p:sldId id="337"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3" d="100"/>
          <a:sy n="93" d="100"/>
        </p:scale>
        <p:origin x="64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77DE-EDB8-4E04-ADCB-F3B13E5AD3E1}"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en-US"/>
        </a:p>
      </dgm:t>
    </dgm:pt>
    <dgm:pt modelId="{F8642BB9-8057-40D5-AC30-62CEA74D88CB}">
      <dgm:prSet phldrT="[Text]" custT="1"/>
      <dgm:spPr>
        <a:solidFill>
          <a:srgbClr val="C00000"/>
        </a:solidFill>
      </dgm:spPr>
      <dgm:t>
        <a:bodyPr/>
        <a:lstStyle/>
        <a:p>
          <a:r>
            <a:rPr lang="en-US" sz="2400" b="1" dirty="0">
              <a:latin typeface="+mj-lt"/>
            </a:rPr>
            <a:t>Society 6,7,8,9,10</a:t>
          </a:r>
        </a:p>
      </dgm:t>
    </dgm:pt>
    <dgm:pt modelId="{68557F0D-919A-400A-B3D1-122F449D5605}" type="parTrans" cxnId="{772308BB-F4AB-4E25-9876-C191A02E8F58}">
      <dgm:prSet/>
      <dgm:spPr/>
      <dgm:t>
        <a:bodyPr/>
        <a:lstStyle/>
        <a:p>
          <a:endParaRPr lang="en-US" sz="2400"/>
        </a:p>
      </dgm:t>
    </dgm:pt>
    <dgm:pt modelId="{27D454F6-3844-4BCE-82D2-263D519BFCE0}" type="sibTrans" cxnId="{772308BB-F4AB-4E25-9876-C191A02E8F58}">
      <dgm:prSet/>
      <dgm:spPr/>
      <dgm:t>
        <a:bodyPr/>
        <a:lstStyle/>
        <a:p>
          <a:endParaRPr lang="en-US" sz="2400"/>
        </a:p>
      </dgm:t>
    </dgm:pt>
    <dgm:pt modelId="{78C5F0EE-E429-4024-AE62-AD4CEF863EE2}">
      <dgm:prSet phldrT="[Text]" custT="1"/>
      <dgm:spPr>
        <a:solidFill>
          <a:srgbClr val="002060"/>
        </a:solidFill>
      </dgm:spPr>
      <dgm:t>
        <a:bodyPr/>
        <a:lstStyle/>
        <a:p>
          <a:r>
            <a:rPr lang="en-US" sz="2400" b="1" dirty="0">
              <a:latin typeface="+mj-lt"/>
            </a:rPr>
            <a:t>Family </a:t>
          </a:r>
        </a:p>
        <a:p>
          <a:r>
            <a:rPr lang="en-US" sz="2400" b="1" dirty="0">
              <a:latin typeface="+mj-lt"/>
            </a:rPr>
            <a:t>5</a:t>
          </a:r>
        </a:p>
      </dgm:t>
    </dgm:pt>
    <dgm:pt modelId="{13D56FA3-8BCA-4AD7-BD17-842BD16A3AD3}" type="parTrans" cxnId="{C0BC3F2C-F533-458E-9FDA-85A4AB7B7791}">
      <dgm:prSet/>
      <dgm:spPr/>
      <dgm:t>
        <a:bodyPr/>
        <a:lstStyle/>
        <a:p>
          <a:endParaRPr lang="en-US" sz="2400"/>
        </a:p>
      </dgm:t>
    </dgm:pt>
    <dgm:pt modelId="{C4CF20FD-B46F-4B1F-B656-1E831C7030B0}" type="sibTrans" cxnId="{C0BC3F2C-F533-458E-9FDA-85A4AB7B7791}">
      <dgm:prSet/>
      <dgm:spPr/>
      <dgm:t>
        <a:bodyPr/>
        <a:lstStyle/>
        <a:p>
          <a:endParaRPr lang="en-US" sz="2400"/>
        </a:p>
      </dgm:t>
    </dgm:pt>
    <dgm:pt modelId="{ED17D2F3-17B6-422B-84DE-61D7024FA474}">
      <dgm:prSet phldrT="[Text]" custT="1"/>
      <dgm:spPr>
        <a:solidFill>
          <a:srgbClr val="00FF00"/>
        </a:solidFill>
      </dgm:spPr>
      <dgm:t>
        <a:bodyPr/>
        <a:lstStyle/>
        <a:p>
          <a:r>
            <a:rPr lang="en-US" sz="2400" b="1" dirty="0">
              <a:solidFill>
                <a:schemeClr val="tx1"/>
              </a:solidFill>
              <a:latin typeface="+mj-lt"/>
            </a:rPr>
            <a:t>God 1,2,3,4</a:t>
          </a:r>
        </a:p>
      </dgm:t>
    </dgm:pt>
    <dgm:pt modelId="{0A3AF0CC-51DB-416A-A657-81913E519563}" type="parTrans" cxnId="{4682ECF7-D7F2-4912-8271-B5CCB01AA044}">
      <dgm:prSet/>
      <dgm:spPr/>
      <dgm:t>
        <a:bodyPr/>
        <a:lstStyle/>
        <a:p>
          <a:endParaRPr lang="en-US" sz="2400"/>
        </a:p>
      </dgm:t>
    </dgm:pt>
    <dgm:pt modelId="{900D7129-F69D-4AC2-81C0-4DEC21FD7823}" type="sibTrans" cxnId="{4682ECF7-D7F2-4912-8271-B5CCB01AA044}">
      <dgm:prSet/>
      <dgm:spPr/>
      <dgm:t>
        <a:bodyPr/>
        <a:lstStyle/>
        <a:p>
          <a:endParaRPr lang="en-US" sz="2400"/>
        </a:p>
      </dgm:t>
    </dgm:pt>
    <dgm:pt modelId="{860F3235-B50D-46CB-AC9F-255F8332DF72}" type="pres">
      <dgm:prSet presAssocID="{CB4177DE-EDB8-4E04-ADCB-F3B13E5AD3E1}" presName="Name0" presStyleCnt="0">
        <dgm:presLayoutVars>
          <dgm:chMax val="7"/>
          <dgm:resizeHandles val="exact"/>
        </dgm:presLayoutVars>
      </dgm:prSet>
      <dgm:spPr/>
    </dgm:pt>
    <dgm:pt modelId="{212A44C1-10D8-4AC8-9286-07C2BAA5F74B}" type="pres">
      <dgm:prSet presAssocID="{CB4177DE-EDB8-4E04-ADCB-F3B13E5AD3E1}" presName="comp1" presStyleCnt="0"/>
      <dgm:spPr/>
    </dgm:pt>
    <dgm:pt modelId="{E796BAE9-74AC-4492-99EF-6DB229D3E602}" type="pres">
      <dgm:prSet presAssocID="{CB4177DE-EDB8-4E04-ADCB-F3B13E5AD3E1}" presName="circle1" presStyleLbl="node1" presStyleIdx="0" presStyleCnt="3"/>
      <dgm:spPr/>
    </dgm:pt>
    <dgm:pt modelId="{A014639C-70F3-4172-9A18-7ED846CF9E5C}" type="pres">
      <dgm:prSet presAssocID="{CB4177DE-EDB8-4E04-ADCB-F3B13E5AD3E1}" presName="c1text" presStyleLbl="node1" presStyleIdx="0" presStyleCnt="3">
        <dgm:presLayoutVars>
          <dgm:bulletEnabled val="1"/>
        </dgm:presLayoutVars>
      </dgm:prSet>
      <dgm:spPr/>
    </dgm:pt>
    <dgm:pt modelId="{9B087904-7992-4D48-A5E0-75024116882A}" type="pres">
      <dgm:prSet presAssocID="{CB4177DE-EDB8-4E04-ADCB-F3B13E5AD3E1}" presName="comp2" presStyleCnt="0"/>
      <dgm:spPr/>
    </dgm:pt>
    <dgm:pt modelId="{D59351D4-C1EC-467C-88CA-6D774B0D0251}" type="pres">
      <dgm:prSet presAssocID="{CB4177DE-EDB8-4E04-ADCB-F3B13E5AD3E1}" presName="circle2" presStyleLbl="node1" presStyleIdx="1" presStyleCnt="3"/>
      <dgm:spPr/>
    </dgm:pt>
    <dgm:pt modelId="{9DF884EB-BD8F-470F-AD9C-B2A0724941B8}" type="pres">
      <dgm:prSet presAssocID="{CB4177DE-EDB8-4E04-ADCB-F3B13E5AD3E1}" presName="c2text" presStyleLbl="node1" presStyleIdx="1" presStyleCnt="3">
        <dgm:presLayoutVars>
          <dgm:bulletEnabled val="1"/>
        </dgm:presLayoutVars>
      </dgm:prSet>
      <dgm:spPr/>
    </dgm:pt>
    <dgm:pt modelId="{AAF21B66-4861-4BE4-B051-0E4029EF920A}" type="pres">
      <dgm:prSet presAssocID="{CB4177DE-EDB8-4E04-ADCB-F3B13E5AD3E1}" presName="comp3" presStyleCnt="0"/>
      <dgm:spPr/>
    </dgm:pt>
    <dgm:pt modelId="{56CCC2E6-311E-40CD-8382-011523703363}" type="pres">
      <dgm:prSet presAssocID="{CB4177DE-EDB8-4E04-ADCB-F3B13E5AD3E1}" presName="circle3" presStyleLbl="node1" presStyleIdx="2" presStyleCnt="3"/>
      <dgm:spPr/>
    </dgm:pt>
    <dgm:pt modelId="{F0773A60-96F6-4555-B5DC-4347A047B9B1}" type="pres">
      <dgm:prSet presAssocID="{CB4177DE-EDB8-4E04-ADCB-F3B13E5AD3E1}" presName="c3text" presStyleLbl="node1" presStyleIdx="2" presStyleCnt="3">
        <dgm:presLayoutVars>
          <dgm:bulletEnabled val="1"/>
        </dgm:presLayoutVars>
      </dgm:prSet>
      <dgm:spPr/>
    </dgm:pt>
  </dgm:ptLst>
  <dgm:cxnLst>
    <dgm:cxn modelId="{C0BC3F2C-F533-458E-9FDA-85A4AB7B7791}" srcId="{CB4177DE-EDB8-4E04-ADCB-F3B13E5AD3E1}" destId="{78C5F0EE-E429-4024-AE62-AD4CEF863EE2}" srcOrd="1" destOrd="0" parTransId="{13D56FA3-8BCA-4AD7-BD17-842BD16A3AD3}" sibTransId="{C4CF20FD-B46F-4B1F-B656-1E831C7030B0}"/>
    <dgm:cxn modelId="{511ADA56-E3D0-4E1A-BB7C-1F4196545DB9}" type="presOf" srcId="{ED17D2F3-17B6-422B-84DE-61D7024FA474}" destId="{F0773A60-96F6-4555-B5DC-4347A047B9B1}" srcOrd="1" destOrd="0" presId="urn:microsoft.com/office/officeart/2005/8/layout/venn2"/>
    <dgm:cxn modelId="{BBA77682-E7BB-4FE2-9260-EB37E01562CC}" type="presOf" srcId="{F8642BB9-8057-40D5-AC30-62CEA74D88CB}" destId="{E796BAE9-74AC-4492-99EF-6DB229D3E602}" srcOrd="0" destOrd="0" presId="urn:microsoft.com/office/officeart/2005/8/layout/venn2"/>
    <dgm:cxn modelId="{08834E86-DA8B-46B5-92E9-5A2633FB9747}" type="presOf" srcId="{ED17D2F3-17B6-422B-84DE-61D7024FA474}" destId="{56CCC2E6-311E-40CD-8382-011523703363}" srcOrd="0" destOrd="0" presId="urn:microsoft.com/office/officeart/2005/8/layout/venn2"/>
    <dgm:cxn modelId="{EDD70491-3426-46DF-BA42-F60A485E93A6}" type="presOf" srcId="{CB4177DE-EDB8-4E04-ADCB-F3B13E5AD3E1}" destId="{860F3235-B50D-46CB-AC9F-255F8332DF72}" srcOrd="0" destOrd="0" presId="urn:microsoft.com/office/officeart/2005/8/layout/venn2"/>
    <dgm:cxn modelId="{772308BB-F4AB-4E25-9876-C191A02E8F58}" srcId="{CB4177DE-EDB8-4E04-ADCB-F3B13E5AD3E1}" destId="{F8642BB9-8057-40D5-AC30-62CEA74D88CB}" srcOrd="0" destOrd="0" parTransId="{68557F0D-919A-400A-B3D1-122F449D5605}" sibTransId="{27D454F6-3844-4BCE-82D2-263D519BFCE0}"/>
    <dgm:cxn modelId="{4F2364C6-550D-465F-9C19-C2C648FE939C}" type="presOf" srcId="{F8642BB9-8057-40D5-AC30-62CEA74D88CB}" destId="{A014639C-70F3-4172-9A18-7ED846CF9E5C}" srcOrd="1" destOrd="0" presId="urn:microsoft.com/office/officeart/2005/8/layout/venn2"/>
    <dgm:cxn modelId="{219514C7-809E-44AD-9B61-D201F4040697}" type="presOf" srcId="{78C5F0EE-E429-4024-AE62-AD4CEF863EE2}" destId="{D59351D4-C1EC-467C-88CA-6D774B0D0251}" srcOrd="0" destOrd="0" presId="urn:microsoft.com/office/officeart/2005/8/layout/venn2"/>
    <dgm:cxn modelId="{7EFFA1E2-25A5-43F1-B424-E1CFDE871597}" type="presOf" srcId="{78C5F0EE-E429-4024-AE62-AD4CEF863EE2}" destId="{9DF884EB-BD8F-470F-AD9C-B2A0724941B8}" srcOrd="1" destOrd="0" presId="urn:microsoft.com/office/officeart/2005/8/layout/venn2"/>
    <dgm:cxn modelId="{4682ECF7-D7F2-4912-8271-B5CCB01AA044}" srcId="{CB4177DE-EDB8-4E04-ADCB-F3B13E5AD3E1}" destId="{ED17D2F3-17B6-422B-84DE-61D7024FA474}" srcOrd="2" destOrd="0" parTransId="{0A3AF0CC-51DB-416A-A657-81913E519563}" sibTransId="{900D7129-F69D-4AC2-81C0-4DEC21FD7823}"/>
    <dgm:cxn modelId="{A6E5AE59-61D4-43EC-A26D-5AB695018AC4}" type="presParOf" srcId="{860F3235-B50D-46CB-AC9F-255F8332DF72}" destId="{212A44C1-10D8-4AC8-9286-07C2BAA5F74B}" srcOrd="0" destOrd="0" presId="urn:microsoft.com/office/officeart/2005/8/layout/venn2"/>
    <dgm:cxn modelId="{05A6C53A-5E32-4CDE-8163-0F68DC72A7AF}" type="presParOf" srcId="{212A44C1-10D8-4AC8-9286-07C2BAA5F74B}" destId="{E796BAE9-74AC-4492-99EF-6DB229D3E602}" srcOrd="0" destOrd="0" presId="urn:microsoft.com/office/officeart/2005/8/layout/venn2"/>
    <dgm:cxn modelId="{25615D39-E584-43E8-BBB2-D0C486F61B44}" type="presParOf" srcId="{212A44C1-10D8-4AC8-9286-07C2BAA5F74B}" destId="{A014639C-70F3-4172-9A18-7ED846CF9E5C}" srcOrd="1" destOrd="0" presId="urn:microsoft.com/office/officeart/2005/8/layout/venn2"/>
    <dgm:cxn modelId="{9364D61D-5B90-4B9C-9E1D-4FD4FAED0437}" type="presParOf" srcId="{860F3235-B50D-46CB-AC9F-255F8332DF72}" destId="{9B087904-7992-4D48-A5E0-75024116882A}" srcOrd="1" destOrd="0" presId="urn:microsoft.com/office/officeart/2005/8/layout/venn2"/>
    <dgm:cxn modelId="{0EB59EE7-4C4B-4B21-BD6F-D8C421692C29}" type="presParOf" srcId="{9B087904-7992-4D48-A5E0-75024116882A}" destId="{D59351D4-C1EC-467C-88CA-6D774B0D0251}" srcOrd="0" destOrd="0" presId="urn:microsoft.com/office/officeart/2005/8/layout/venn2"/>
    <dgm:cxn modelId="{A7EF97D8-82F4-456F-BA91-0DC4AC9A5AEC}" type="presParOf" srcId="{9B087904-7992-4D48-A5E0-75024116882A}" destId="{9DF884EB-BD8F-470F-AD9C-B2A0724941B8}" srcOrd="1" destOrd="0" presId="urn:microsoft.com/office/officeart/2005/8/layout/venn2"/>
    <dgm:cxn modelId="{9C67DC93-ACE7-4928-B278-211DFB5DB7EB}" type="presParOf" srcId="{860F3235-B50D-46CB-AC9F-255F8332DF72}" destId="{AAF21B66-4861-4BE4-B051-0E4029EF920A}" srcOrd="2" destOrd="0" presId="urn:microsoft.com/office/officeart/2005/8/layout/venn2"/>
    <dgm:cxn modelId="{0333E25A-BC78-49AE-A0DD-DB31FE34D01B}" type="presParOf" srcId="{AAF21B66-4861-4BE4-B051-0E4029EF920A}" destId="{56CCC2E6-311E-40CD-8382-011523703363}" srcOrd="0" destOrd="0" presId="urn:microsoft.com/office/officeart/2005/8/layout/venn2"/>
    <dgm:cxn modelId="{8C4B9570-027A-4778-BE38-4261DAAD3B4F}" type="presParOf" srcId="{AAF21B66-4861-4BE4-B051-0E4029EF920A}" destId="{F0773A60-96F6-4555-B5DC-4347A047B9B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6BAE9-74AC-4492-99EF-6DB229D3E602}">
      <dsp:nvSpPr>
        <dsp:cNvPr id="0" name=""/>
        <dsp:cNvSpPr/>
      </dsp:nvSpPr>
      <dsp:spPr>
        <a:xfrm>
          <a:off x="32901" y="0"/>
          <a:ext cx="4820953" cy="4820953"/>
        </a:xfrm>
        <a:prstGeom prst="ellipse">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Society 6,7,8,9,10</a:t>
          </a:r>
        </a:p>
      </dsp:txBody>
      <dsp:txXfrm>
        <a:off x="1600916" y="241047"/>
        <a:ext cx="1684923" cy="723142"/>
      </dsp:txXfrm>
    </dsp:sp>
    <dsp:sp modelId="{D59351D4-C1EC-467C-88CA-6D774B0D0251}">
      <dsp:nvSpPr>
        <dsp:cNvPr id="0" name=""/>
        <dsp:cNvSpPr/>
      </dsp:nvSpPr>
      <dsp:spPr>
        <a:xfrm>
          <a:off x="635521" y="1205238"/>
          <a:ext cx="3615714" cy="3615714"/>
        </a:xfrm>
        <a:prstGeom prst="ellipse">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Family </a:t>
          </a:r>
        </a:p>
        <a:p>
          <a:pPr marL="0" lvl="0" indent="0" algn="ctr" defTabSz="1066800">
            <a:lnSpc>
              <a:spcPct val="90000"/>
            </a:lnSpc>
            <a:spcBef>
              <a:spcPct val="0"/>
            </a:spcBef>
            <a:spcAft>
              <a:spcPct val="35000"/>
            </a:spcAft>
            <a:buNone/>
          </a:pPr>
          <a:r>
            <a:rPr lang="en-US" sz="2400" b="1" kern="1200" dirty="0">
              <a:latin typeface="+mj-lt"/>
            </a:rPr>
            <a:t>5</a:t>
          </a:r>
        </a:p>
      </dsp:txBody>
      <dsp:txXfrm>
        <a:off x="1600916" y="1431220"/>
        <a:ext cx="1684923" cy="677946"/>
      </dsp:txXfrm>
    </dsp:sp>
    <dsp:sp modelId="{56CCC2E6-311E-40CD-8382-011523703363}">
      <dsp:nvSpPr>
        <dsp:cNvPr id="0" name=""/>
        <dsp:cNvSpPr/>
      </dsp:nvSpPr>
      <dsp:spPr>
        <a:xfrm>
          <a:off x="1238140" y="2410476"/>
          <a:ext cx="2410476" cy="2410476"/>
        </a:xfrm>
        <a:prstGeom prst="ellipse">
          <a:avLst/>
        </a:prstGeom>
        <a:solidFill>
          <a:srgbClr val="00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j-lt"/>
            </a:rPr>
            <a:t>God 1,2,3,4</a:t>
          </a:r>
        </a:p>
      </dsp:txBody>
      <dsp:txXfrm>
        <a:off x="1591146" y="3013095"/>
        <a:ext cx="1704464" cy="12052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2A5AE42-7DC1-8140-9B13-146984FDEF22}" type="datetimeFigureOut">
              <a:rPr lang="en-US" smtClean="0"/>
              <a:t>2/14/2023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8F75F72-8950-AF4F-9381-1D26FB547EA1}" type="datetimeFigureOut">
              <a:rPr lang="en-US" smtClean="0"/>
              <a:t>2/14/2023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9"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3" y="4157469"/>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3"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6"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5" y="1164257"/>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2"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70"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4"/>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2" y="319219"/>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9"/>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21"/>
            <a:ext cx="24003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8"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3"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4"/>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9"/>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9"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4"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5"/>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8"/>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9000"/>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7"/>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6" y="3252859"/>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5"/>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3" y="3964517"/>
            <a:ext cx="6528817"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3" y="3189069"/>
            <a:ext cx="709105"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5"/>
            <a:ext cx="30861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5"/>
            <a:ext cx="20574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biblehub.com/romans/13-9.ht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sz="4800"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248455"/>
            <a:ext cx="4261608" cy="2139518"/>
          </a:xfrm>
        </p:spPr>
        <p:txBody>
          <a:bodyPr>
            <a:normAutofit fontScale="92500" lnSpcReduction="20000"/>
          </a:bodyPr>
          <a:lstStyle/>
          <a:p>
            <a:r>
              <a:rPr lang="en-US" sz="2800" b="1" dirty="0">
                <a:latin typeface="+mj-lt"/>
              </a:rPr>
              <a:t>A Study of the Ten </a:t>
            </a:r>
          </a:p>
          <a:p>
            <a:r>
              <a:rPr lang="en-US" sz="2800" b="1" dirty="0">
                <a:latin typeface="+mj-lt"/>
              </a:rPr>
              <a:t>Commandments</a:t>
            </a:r>
          </a:p>
          <a:p>
            <a:endParaRPr lang="en-US" sz="2800" b="1" dirty="0">
              <a:latin typeface="+mj-lt"/>
            </a:endParaRPr>
          </a:p>
          <a:p>
            <a:r>
              <a:rPr lang="en-US" sz="2800" b="1" dirty="0">
                <a:latin typeface="+mj-lt"/>
              </a:rPr>
              <a:t>7. Do Not Commit</a:t>
            </a:r>
          </a:p>
          <a:p>
            <a:r>
              <a:rPr lang="en-US" sz="2800" b="1" dirty="0">
                <a:latin typeface="+mj-lt"/>
              </a:rPr>
              <a:t>Adultery</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3805382"/>
            <a:ext cx="8780016" cy="1163585"/>
          </a:xfrm>
        </p:spPr>
        <p:txBody>
          <a:bodyPr>
            <a:normAutofit fontScale="90000"/>
          </a:bodyPr>
          <a:lstStyle/>
          <a:p>
            <a:r>
              <a:rPr lang="en-US" sz="4400" b="1" dirty="0">
                <a:solidFill>
                  <a:schemeClr val="tx1"/>
                </a:solidFill>
                <a:latin typeface="+mj-lt"/>
              </a:rPr>
              <a:t>What </a:t>
            </a:r>
            <a:r>
              <a:rPr lang="en-US" b="1" dirty="0">
                <a:solidFill>
                  <a:schemeClr val="tx1"/>
                </a:solidFill>
              </a:rPr>
              <a:t>does God want his people to understand regarding murder</a:t>
            </a:r>
            <a:r>
              <a:rPr lang="en-US" sz="4400" b="1" dirty="0">
                <a:solidFill>
                  <a:schemeClr val="tx1"/>
                </a:solidFill>
                <a:latin typeface="+mj-lt"/>
              </a:rPr>
              <a:t>?</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9931" y="4949719"/>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08298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5684"/>
            <a:ext cx="7886700" cy="770969"/>
          </a:xfrm>
        </p:spPr>
        <p:txBody>
          <a:bodyPr>
            <a:normAutofit/>
          </a:bodyPr>
          <a:lstStyle/>
          <a:p>
            <a:r>
              <a:rPr lang="en-US" sz="3600" b="1" dirty="0">
                <a:latin typeface="+mj-lt"/>
              </a:rPr>
              <a:t>What does “</a:t>
            </a:r>
            <a:r>
              <a:rPr lang="en-US" sz="3600" b="1" dirty="0"/>
              <a:t>Adultery” mean in the Bible?</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6022" y="796653"/>
            <a:ext cx="8791956" cy="5924827"/>
          </a:xfrm>
        </p:spPr>
        <p:txBody>
          <a:bodyPr>
            <a:normAutofit fontScale="92500" lnSpcReduction="20000"/>
          </a:bodyPr>
          <a:lstStyle/>
          <a:p>
            <a:pPr marL="0" indent="0">
              <a:buNone/>
            </a:pPr>
            <a:r>
              <a:rPr lang="en-US" sz="2600" b="1" dirty="0">
                <a:latin typeface="+mj-lt"/>
              </a:rPr>
              <a:t>Strong's Concordance</a:t>
            </a:r>
          </a:p>
          <a:p>
            <a:r>
              <a:rPr lang="en-US" sz="2000" dirty="0">
                <a:latin typeface="+mj-lt"/>
              </a:rPr>
              <a:t>Hebrew - </a:t>
            </a:r>
            <a:r>
              <a:rPr lang="en-US" sz="2000" dirty="0" err="1">
                <a:latin typeface="+mj-lt"/>
              </a:rPr>
              <a:t>naaph</a:t>
            </a:r>
            <a:r>
              <a:rPr lang="en-US" sz="2000" dirty="0">
                <a:latin typeface="+mj-lt"/>
              </a:rPr>
              <a:t>: (</a:t>
            </a:r>
            <a:r>
              <a:rPr lang="en-US" sz="2000" dirty="0" err="1">
                <a:latin typeface="+mj-lt"/>
              </a:rPr>
              <a:t>naw-af</a:t>
            </a:r>
            <a:r>
              <a:rPr lang="en-US" sz="2000" dirty="0">
                <a:latin typeface="+mj-lt"/>
              </a:rPr>
              <a:t>’) to commit adultery; to commit adultery; figuratively, to apostatize -- adulterer(-</a:t>
            </a:r>
            <a:r>
              <a:rPr lang="en-US" sz="2000" dirty="0" err="1">
                <a:latin typeface="+mj-lt"/>
              </a:rPr>
              <a:t>ess</a:t>
            </a:r>
            <a:r>
              <a:rPr lang="en-US" sz="2000" dirty="0">
                <a:latin typeface="+mj-lt"/>
              </a:rPr>
              <a:t>), commit(-</a:t>
            </a:r>
            <a:r>
              <a:rPr lang="en-US" sz="2000" dirty="0" err="1">
                <a:latin typeface="+mj-lt"/>
              </a:rPr>
              <a:t>ing</a:t>
            </a:r>
            <a:r>
              <a:rPr lang="en-US" sz="2000" dirty="0">
                <a:latin typeface="+mj-lt"/>
              </a:rPr>
              <a:t>) adultery, woman that breaks wedlock.</a:t>
            </a:r>
          </a:p>
          <a:p>
            <a:r>
              <a:rPr lang="en-US" sz="2000" dirty="0">
                <a:latin typeface="+mj-lt"/>
              </a:rPr>
              <a:t>Greek - </a:t>
            </a:r>
            <a:r>
              <a:rPr lang="en-US" sz="2000" dirty="0" err="1">
                <a:latin typeface="+mj-lt"/>
              </a:rPr>
              <a:t>moicheuó</a:t>
            </a:r>
            <a:r>
              <a:rPr lang="en-US" sz="2000" dirty="0">
                <a:latin typeface="+mj-lt"/>
              </a:rPr>
              <a:t>: to commit adultery (23 occurrences)</a:t>
            </a:r>
          </a:p>
          <a:p>
            <a:pPr marL="0" indent="0">
              <a:buNone/>
            </a:pPr>
            <a:r>
              <a:rPr lang="en-US" sz="2400" b="1" dirty="0">
                <a:latin typeface="+mj-lt"/>
              </a:rPr>
              <a:t>Brown-Driver-Briggs Definition:</a:t>
            </a:r>
          </a:p>
          <a:p>
            <a:pPr marL="457200" indent="-457200">
              <a:buFont typeface="+mj-lt"/>
              <a:buAutoNum type="arabicPeriod"/>
            </a:pPr>
            <a:r>
              <a:rPr lang="en-US" sz="2000" dirty="0">
                <a:latin typeface="+mj-lt"/>
              </a:rPr>
              <a:t>literally commit adultery:  a. usually of man, always with wife of another; with accusative woman</a:t>
            </a:r>
          </a:p>
          <a:p>
            <a:pPr marL="457200" indent="-457200">
              <a:buFont typeface="+mj-lt"/>
              <a:buAutoNum type="arabicPeriod"/>
            </a:pPr>
            <a:r>
              <a:rPr lang="en-US" sz="2000" dirty="0">
                <a:latin typeface="+mj-lt"/>
              </a:rPr>
              <a:t>figurative of idolatrous worship</a:t>
            </a:r>
          </a:p>
          <a:p>
            <a:pPr marL="457200" indent="-457200">
              <a:buFont typeface="+mj-lt"/>
              <a:buAutoNum type="arabicPeriod"/>
            </a:pPr>
            <a:endParaRPr lang="en-US" sz="2000" dirty="0">
              <a:latin typeface="+mj-lt"/>
            </a:endParaRPr>
          </a:p>
          <a:p>
            <a:pPr marL="0" indent="0">
              <a:buNone/>
            </a:pPr>
            <a:r>
              <a:rPr lang="en-US" sz="2400" b="1" dirty="0">
                <a:latin typeface="+mj-lt"/>
              </a:rPr>
              <a:t>Examples</a:t>
            </a:r>
            <a:endParaRPr lang="en-US" sz="2000" b="1" dirty="0">
              <a:latin typeface="+mj-lt"/>
            </a:endParaRPr>
          </a:p>
          <a:p>
            <a:pPr marL="457200" indent="-457200">
              <a:buFont typeface="Arial" panose="020B0604020202020204" pitchFamily="34" charset="0"/>
              <a:buAutoNum type="arabicPeriod"/>
            </a:pPr>
            <a:r>
              <a:rPr lang="en-US" sz="2000" b="1" dirty="0">
                <a:solidFill>
                  <a:srgbClr val="0070C0"/>
                </a:solidFill>
                <a:latin typeface="+mj-lt"/>
              </a:rPr>
              <a:t>NT - John 8:2-5</a:t>
            </a:r>
            <a:r>
              <a:rPr lang="en-US" sz="2000" dirty="0">
                <a:solidFill>
                  <a:srgbClr val="0070C0"/>
                </a:solidFill>
                <a:latin typeface="+mj-lt"/>
              </a:rPr>
              <a:t> </a:t>
            </a:r>
            <a:r>
              <a:rPr lang="en-US" sz="2000" dirty="0">
                <a:latin typeface="+mj-lt"/>
              </a:rPr>
              <a:t>- 2 but early the next morning he was back again at the Temple. A crowd soon gathered, and he sat down and taught them. 3 As he was speaking, the teachers of religious law and the Pharisees brought a woman who had been </a:t>
            </a:r>
            <a:r>
              <a:rPr lang="en-US" sz="2000" b="1" dirty="0">
                <a:solidFill>
                  <a:srgbClr val="FF0000"/>
                </a:solidFill>
                <a:latin typeface="+mj-lt"/>
              </a:rPr>
              <a:t>caught in the act of adultery. </a:t>
            </a:r>
            <a:r>
              <a:rPr lang="en-US" sz="2000" dirty="0">
                <a:latin typeface="+mj-lt"/>
              </a:rPr>
              <a:t>They put her in front of the crowd. 4 “Teacher,” they said to Jesus, “this woman was caught in the act of adultery. 5 The law of Moses says to stone her. What do you say?”</a:t>
            </a:r>
          </a:p>
          <a:p>
            <a:pPr marL="457200" indent="-457200">
              <a:buFont typeface="Arial" panose="020B0604020202020204" pitchFamily="34" charset="0"/>
              <a:buAutoNum type="arabicPeriod"/>
            </a:pPr>
            <a:r>
              <a:rPr lang="en-US" sz="2000" b="1" dirty="0">
                <a:solidFill>
                  <a:srgbClr val="0070C0"/>
                </a:solidFill>
                <a:latin typeface="+mj-lt"/>
              </a:rPr>
              <a:t>OT - Jeremiah 3:1 </a:t>
            </a:r>
            <a:r>
              <a:rPr lang="en-US" sz="2000" dirty="0">
                <a:latin typeface="+mj-lt"/>
              </a:rPr>
              <a:t>- “If a man divorces a woman and she goes and marries someone else, he will not take her back again, for that would surely corrupt the land.  But you have </a:t>
            </a:r>
            <a:r>
              <a:rPr lang="en-US" sz="2000" b="1" dirty="0">
                <a:solidFill>
                  <a:srgbClr val="FF0000"/>
                </a:solidFill>
                <a:latin typeface="+mj-lt"/>
              </a:rPr>
              <a:t>prostituted</a:t>
            </a:r>
            <a:r>
              <a:rPr lang="en-US" sz="2000" dirty="0">
                <a:latin typeface="+mj-lt"/>
              </a:rPr>
              <a:t> yourself with many lovers, so why are you trying to come back to me?”    says the Lord.</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307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1043709"/>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Again - Why is adultery wrong in God’s eyes?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960582"/>
            <a:ext cx="8791956" cy="5576171"/>
          </a:xfrm>
        </p:spPr>
        <p:txBody>
          <a:bodyPr>
            <a:normAutofit fontScale="92500" lnSpcReduction="20000"/>
          </a:bodyPr>
          <a:lstStyle/>
          <a:p>
            <a:pPr marL="0" lvl="1" indent="0" fontAlgn="base">
              <a:buNone/>
            </a:pPr>
            <a:r>
              <a:rPr lang="en-US" b="1" dirty="0">
                <a:latin typeface="+mj-lt"/>
              </a:rPr>
              <a:t>Let’s try again – what is the definition of adultery?   </a:t>
            </a:r>
          </a:p>
          <a:p>
            <a:pPr marL="342900" lvl="1" indent="-342900" fontAlgn="base"/>
            <a:r>
              <a:rPr lang="en-US" dirty="0">
                <a:latin typeface="+mj-lt"/>
              </a:rPr>
              <a:t>Married person having sex outside of marriage.</a:t>
            </a:r>
          </a:p>
          <a:p>
            <a:pPr marL="0" lvl="1" indent="0" fontAlgn="base">
              <a:buNone/>
            </a:pPr>
            <a:endParaRPr lang="en-US" dirty="0">
              <a:latin typeface="+mj-lt"/>
            </a:endParaRPr>
          </a:p>
          <a:p>
            <a:pPr marL="0" lvl="1" indent="0" fontAlgn="base">
              <a:buNone/>
            </a:pPr>
            <a:r>
              <a:rPr lang="en-US" dirty="0">
                <a:latin typeface="+mj-lt"/>
              </a:rPr>
              <a:t>What is the harm – according to this world?  </a:t>
            </a:r>
          </a:p>
          <a:p>
            <a:pPr marL="342900" lvl="1" indent="-342900" fontAlgn="base"/>
            <a:r>
              <a:rPr lang="en-US" dirty="0">
                <a:latin typeface="+mj-lt"/>
              </a:rPr>
              <a:t>Hurts the other person in the marriage. (being unfaithful – breaks your vows)</a:t>
            </a:r>
          </a:p>
          <a:p>
            <a:pPr marL="0" lvl="1" indent="0" fontAlgn="base">
              <a:buNone/>
            </a:pPr>
            <a:endParaRPr lang="en-US" dirty="0">
              <a:latin typeface="+mj-lt"/>
            </a:endParaRPr>
          </a:p>
          <a:p>
            <a:pPr marL="0" lvl="1" indent="0" fontAlgn="base">
              <a:buNone/>
            </a:pPr>
            <a:r>
              <a:rPr lang="en-US" dirty="0">
                <a:latin typeface="+mj-lt"/>
              </a:rPr>
              <a:t>Who gave marriage to begin with?  </a:t>
            </a:r>
          </a:p>
          <a:p>
            <a:pPr marL="342900" lvl="1" indent="-342900" fontAlgn="base"/>
            <a:r>
              <a:rPr lang="en-US" dirty="0">
                <a:latin typeface="+mj-lt"/>
              </a:rPr>
              <a:t>God – Genesis 2:18; Mt 19:4-6</a:t>
            </a:r>
          </a:p>
          <a:p>
            <a:pPr marL="0" lvl="1" indent="0" fontAlgn="base">
              <a:buNone/>
            </a:pPr>
            <a:endParaRPr lang="en-US" dirty="0">
              <a:latin typeface="+mj-lt"/>
            </a:endParaRPr>
          </a:p>
          <a:p>
            <a:pPr marL="0" lvl="1" indent="0" fontAlgn="base">
              <a:buNone/>
            </a:pPr>
            <a:r>
              <a:rPr lang="en-US" dirty="0">
                <a:latin typeface="+mj-lt"/>
              </a:rPr>
              <a:t>Whose image are we made in?  </a:t>
            </a:r>
          </a:p>
          <a:p>
            <a:pPr marL="342900" lvl="1" indent="-342900" fontAlgn="base"/>
            <a:r>
              <a:rPr lang="en-US" dirty="0">
                <a:latin typeface="+mj-lt"/>
              </a:rPr>
              <a:t>God</a:t>
            </a:r>
          </a:p>
          <a:p>
            <a:pPr marL="0" lvl="1" indent="0" fontAlgn="base">
              <a:buNone/>
            </a:pPr>
            <a:endParaRPr lang="en-US" dirty="0">
              <a:latin typeface="+mj-lt"/>
            </a:endParaRPr>
          </a:p>
          <a:p>
            <a:pPr marL="0" lvl="1" indent="0" fontAlgn="base">
              <a:buNone/>
            </a:pPr>
            <a:r>
              <a:rPr lang="en-US" dirty="0">
                <a:latin typeface="+mj-lt"/>
              </a:rPr>
              <a:t>Therefore, if you commit adultery, who are you actually breaking a vow with?  </a:t>
            </a:r>
          </a:p>
          <a:p>
            <a:pPr marL="342900" lvl="1" indent="-342900" fontAlgn="base"/>
            <a:r>
              <a:rPr lang="en-US" dirty="0">
                <a:latin typeface="+mj-lt"/>
              </a:rPr>
              <a:t>God</a:t>
            </a:r>
          </a:p>
          <a:p>
            <a:pPr marL="0" lvl="1" indent="0" fontAlgn="base">
              <a:buNone/>
            </a:pPr>
            <a:endParaRPr lang="en-US" dirty="0">
              <a:latin typeface="+mj-lt"/>
            </a:endParaRPr>
          </a:p>
          <a:p>
            <a:pPr marL="0" lvl="1" indent="0" fontAlgn="base">
              <a:buNone/>
            </a:pPr>
            <a:r>
              <a:rPr lang="en-US" b="1" dirty="0">
                <a:latin typeface="+mj-lt"/>
              </a:rPr>
              <a:t>Question</a:t>
            </a:r>
            <a:r>
              <a:rPr lang="en-US" dirty="0">
                <a:latin typeface="+mj-lt"/>
              </a:rPr>
              <a:t> – what happens to society if adultery runs rampant and you can have sex with anyone, anytime, outside of your marriage?  </a:t>
            </a:r>
          </a:p>
          <a:p>
            <a:pPr marL="342900" lvl="1" indent="-342900" fontAlgn="base"/>
            <a:r>
              <a:rPr lang="en-US" sz="2200" dirty="0">
                <a:latin typeface="+mj-lt"/>
              </a:rPr>
              <a:t>Look around – broken families </a:t>
            </a:r>
            <a:r>
              <a:rPr lang="en-US" sz="2200" dirty="0">
                <a:latin typeface="+mj-lt"/>
                <a:sym typeface="Wingdings" panose="05000000000000000000" pitchFamily="2" charset="2"/>
              </a:rPr>
              <a:t></a:t>
            </a:r>
            <a:r>
              <a:rPr lang="en-US" sz="2200" dirty="0">
                <a:latin typeface="+mj-lt"/>
              </a:rPr>
              <a:t> breakdown of society.  Yes or no?</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0100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778578"/>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Thoughts on Adultery</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778579"/>
            <a:ext cx="8791956" cy="5816186"/>
          </a:xfrm>
        </p:spPr>
        <p:txBody>
          <a:bodyPr>
            <a:normAutofit lnSpcReduction="10000"/>
          </a:bodyPr>
          <a:lstStyle/>
          <a:p>
            <a:pPr marL="457200" marR="0" lvl="0" indent="-457200">
              <a:lnSpc>
                <a:spcPct val="107000"/>
              </a:lnSpc>
              <a:spcBef>
                <a:spcPts val="0"/>
              </a:spcBef>
              <a:spcAft>
                <a:spcPts val="0"/>
              </a:spcAft>
              <a:buClr>
                <a:srgbClr val="111111"/>
              </a:buClr>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Old Testament – 31 times;   2.  New Testament – 23+ times</a:t>
            </a:r>
          </a:p>
          <a:p>
            <a:pPr marL="0" marR="0" lvl="0" indent="0">
              <a:lnSpc>
                <a:spcPct val="107000"/>
              </a:lnSpc>
              <a:spcBef>
                <a:spcPts val="0"/>
              </a:spcBef>
              <a:spcAft>
                <a:spcPts val="0"/>
              </a:spcAft>
              <a:buClr>
                <a:srgbClr val="111111"/>
              </a:buClr>
              <a:buNone/>
            </a:pPr>
            <a:endParaRPr lang="en-US" sz="1800" dirty="0">
              <a:solidFill>
                <a:srgbClr val="111111"/>
              </a:solidFill>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111111"/>
              </a:buClr>
              <a:buNone/>
            </a:pPr>
            <a:r>
              <a:rPr lang="en-US" b="1" dirty="0">
                <a:solidFill>
                  <a:srgbClr val="00B050"/>
                </a:solidFill>
                <a:latin typeface="+mj-lt"/>
                <a:ea typeface="Calibri" panose="020F0502020204030204" pitchFamily="34" charset="0"/>
                <a:cs typeface="Times New Roman" panose="02020603050405020304" pitchFamily="18" charset="0"/>
              </a:rPr>
              <a:t>Old Testament – the physical sin</a:t>
            </a:r>
            <a:endParaRPr lang="en-US" sz="24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Exodus 20:14 / </a:t>
            </a:r>
            <a:r>
              <a:rPr lang="en-US" sz="2400" dirty="0" err="1">
                <a:solidFill>
                  <a:srgbClr val="111111"/>
                </a:solidFill>
                <a:latin typeface="+mj-lt"/>
                <a:ea typeface="Calibri" panose="020F0502020204030204" pitchFamily="34" charset="0"/>
                <a:cs typeface="Times New Roman" panose="02020603050405020304" pitchFamily="18" charset="0"/>
              </a:rPr>
              <a:t>Deut</a:t>
            </a:r>
            <a:r>
              <a:rPr lang="en-US" sz="2400" dirty="0">
                <a:solidFill>
                  <a:srgbClr val="111111"/>
                </a:solidFill>
                <a:latin typeface="+mj-lt"/>
                <a:ea typeface="Calibri" panose="020F0502020204030204" pitchFamily="34" charset="0"/>
                <a:cs typeface="Times New Roman" panose="02020603050405020304" pitchFamily="18" charset="0"/>
              </a:rPr>
              <a:t> 5:18 - "You shall not commit </a:t>
            </a:r>
            <a:r>
              <a:rPr lang="en-US" sz="2400" dirty="0">
                <a:solidFill>
                  <a:srgbClr val="FF0000"/>
                </a:solidFill>
                <a:latin typeface="+mj-lt"/>
                <a:ea typeface="Calibri" panose="020F0502020204030204" pitchFamily="34" charset="0"/>
                <a:cs typeface="Times New Roman" panose="02020603050405020304" pitchFamily="18" charset="0"/>
              </a:rPr>
              <a:t>adultery</a:t>
            </a:r>
            <a:r>
              <a:rPr lang="en-US" sz="2400" dirty="0">
                <a:solidFill>
                  <a:srgbClr val="111111"/>
                </a:solidFill>
                <a:latin typeface="+mj-lt"/>
                <a:ea typeface="Calibri" panose="020F0502020204030204" pitchFamily="34" charset="0"/>
                <a:cs typeface="Times New Roman" panose="02020603050405020304" pitchFamily="18" charset="0"/>
              </a:rPr>
              <a:t>.</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Lev 20:10 (4x) - 10 “‘If a man commits adultery with another man’s wife—with the wife of his neighbor—both the </a:t>
            </a:r>
            <a:r>
              <a:rPr lang="en-US" sz="2400" dirty="0">
                <a:solidFill>
                  <a:srgbClr val="FF0000"/>
                </a:solidFill>
                <a:latin typeface="+mj-lt"/>
                <a:ea typeface="Calibri" panose="020F0502020204030204" pitchFamily="34" charset="0"/>
                <a:cs typeface="Times New Roman" panose="02020603050405020304" pitchFamily="18" charset="0"/>
              </a:rPr>
              <a:t>adulterer</a:t>
            </a:r>
            <a:r>
              <a:rPr lang="en-US" sz="2400" dirty="0">
                <a:solidFill>
                  <a:srgbClr val="111111"/>
                </a:solidFill>
                <a:latin typeface="+mj-lt"/>
                <a:ea typeface="Calibri" panose="020F0502020204030204" pitchFamily="34" charset="0"/>
                <a:cs typeface="Times New Roman" panose="02020603050405020304" pitchFamily="18" charset="0"/>
              </a:rPr>
              <a:t> and the </a:t>
            </a:r>
            <a:r>
              <a:rPr lang="en-US" sz="2400" dirty="0">
                <a:solidFill>
                  <a:srgbClr val="FF0000"/>
                </a:solidFill>
                <a:latin typeface="+mj-lt"/>
                <a:ea typeface="Calibri" panose="020F0502020204030204" pitchFamily="34" charset="0"/>
                <a:cs typeface="Times New Roman" panose="02020603050405020304" pitchFamily="18" charset="0"/>
              </a:rPr>
              <a:t>adulteress</a:t>
            </a:r>
            <a:r>
              <a:rPr lang="en-US" sz="2400" dirty="0">
                <a:solidFill>
                  <a:srgbClr val="111111"/>
                </a:solidFill>
                <a:latin typeface="+mj-lt"/>
                <a:ea typeface="Calibri" panose="020F0502020204030204" pitchFamily="34" charset="0"/>
                <a:cs typeface="Times New Roman" panose="02020603050405020304" pitchFamily="18" charset="0"/>
              </a:rPr>
              <a:t> are to be put to death.</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Job 24:15 - The eye of the </a:t>
            </a:r>
            <a:r>
              <a:rPr lang="en-US" sz="2400" dirty="0">
                <a:solidFill>
                  <a:srgbClr val="FF0000"/>
                </a:solidFill>
                <a:latin typeface="+mj-lt"/>
                <a:ea typeface="Calibri" panose="020F0502020204030204" pitchFamily="34" charset="0"/>
                <a:cs typeface="Times New Roman" panose="02020603050405020304" pitchFamily="18" charset="0"/>
              </a:rPr>
              <a:t>adulterer</a:t>
            </a:r>
            <a:r>
              <a:rPr lang="en-US" sz="2400" dirty="0">
                <a:solidFill>
                  <a:srgbClr val="111111"/>
                </a:solidFill>
                <a:latin typeface="+mj-lt"/>
                <a:ea typeface="Calibri" panose="020F0502020204030204" pitchFamily="34" charset="0"/>
                <a:cs typeface="Times New Roman" panose="02020603050405020304" pitchFamily="18" charset="0"/>
              </a:rPr>
              <a:t> watches for dusk; he thinks, ‘No eye will see me,’ and he keeps his face concealed.</a:t>
            </a:r>
          </a:p>
          <a:p>
            <a:pPr marL="342900" indent="-342900">
              <a:lnSpc>
                <a:spcPct val="107000"/>
              </a:lnSpc>
              <a:spcBef>
                <a:spcPts val="0"/>
              </a:spcBef>
              <a:spcAft>
                <a:spcPts val="800"/>
              </a:spcAft>
              <a:buClr>
                <a:srgbClr val="111111"/>
              </a:buClr>
              <a:buFont typeface="+mj-lt"/>
              <a:buAutoNum type="arabicPeriod"/>
            </a:pPr>
            <a:r>
              <a:rPr lang="en-US" sz="2400" dirty="0">
                <a:solidFill>
                  <a:srgbClr val="111111"/>
                </a:solidFill>
                <a:latin typeface="+mj-lt"/>
                <a:ea typeface="Calibri" panose="020F0502020204030204" pitchFamily="34" charset="0"/>
                <a:cs typeface="Times New Roman" panose="02020603050405020304" pitchFamily="18" charset="0"/>
              </a:rPr>
              <a:t>Proverbs</a:t>
            </a:r>
          </a:p>
          <a:p>
            <a:pPr lvl="1">
              <a:lnSpc>
                <a:spcPct val="107000"/>
              </a:lnSpc>
              <a:spcBef>
                <a:spcPts val="0"/>
              </a:spcBef>
              <a:spcAft>
                <a:spcPts val="800"/>
              </a:spcAft>
              <a:buClr>
                <a:srgbClr val="111111"/>
              </a:buClr>
            </a:pPr>
            <a:r>
              <a:rPr lang="en-US" sz="2000" dirty="0">
                <a:solidFill>
                  <a:srgbClr val="111111"/>
                </a:solidFill>
                <a:latin typeface="+mj-lt"/>
                <a:ea typeface="Calibri" panose="020F0502020204030204" pitchFamily="34" charset="0"/>
                <a:cs typeface="Times New Roman" panose="02020603050405020304" pitchFamily="18" charset="0"/>
              </a:rPr>
              <a:t>6:32 - The one who commits </a:t>
            </a:r>
            <a:r>
              <a:rPr lang="en-US" sz="2000" dirty="0">
                <a:solidFill>
                  <a:srgbClr val="FF0000"/>
                </a:solidFill>
                <a:latin typeface="+mj-lt"/>
                <a:ea typeface="Calibri" panose="020F0502020204030204" pitchFamily="34" charset="0"/>
                <a:cs typeface="Times New Roman" panose="02020603050405020304" pitchFamily="18" charset="0"/>
              </a:rPr>
              <a:t>adultery</a:t>
            </a:r>
            <a:r>
              <a:rPr lang="en-US" sz="2000" dirty="0">
                <a:solidFill>
                  <a:srgbClr val="111111"/>
                </a:solidFill>
                <a:latin typeface="+mj-lt"/>
                <a:ea typeface="Calibri" panose="020F0502020204030204" pitchFamily="34" charset="0"/>
                <a:cs typeface="Times New Roman" panose="02020603050405020304" pitchFamily="18" charset="0"/>
              </a:rPr>
              <a:t> with a woman</a:t>
            </a:r>
          </a:p>
          <a:p>
            <a:pPr lvl="1">
              <a:lnSpc>
                <a:spcPct val="107000"/>
              </a:lnSpc>
              <a:spcBef>
                <a:spcPts val="0"/>
              </a:spcBef>
              <a:spcAft>
                <a:spcPts val="800"/>
              </a:spcAft>
              <a:buClr>
                <a:srgbClr val="111111"/>
              </a:buClr>
            </a:pPr>
            <a:r>
              <a:rPr lang="en-US" sz="2000" dirty="0">
                <a:solidFill>
                  <a:srgbClr val="111111"/>
                </a:solidFill>
                <a:latin typeface="+mj-lt"/>
                <a:ea typeface="Calibri" panose="020F0502020204030204" pitchFamily="34" charset="0"/>
                <a:cs typeface="Times New Roman" panose="02020603050405020304" pitchFamily="18" charset="0"/>
              </a:rPr>
              <a:t>30:20 - Such [is] the way of an </a:t>
            </a:r>
            <a:r>
              <a:rPr lang="en-US" sz="2000" dirty="0">
                <a:solidFill>
                  <a:srgbClr val="FF0000"/>
                </a:solidFill>
                <a:latin typeface="+mj-lt"/>
                <a:ea typeface="Calibri" panose="020F0502020204030204" pitchFamily="34" charset="0"/>
                <a:cs typeface="Times New Roman" panose="02020603050405020304" pitchFamily="18" charset="0"/>
              </a:rPr>
              <a:t>adulterous</a:t>
            </a:r>
            <a:r>
              <a:rPr lang="en-US" sz="2000" dirty="0">
                <a:solidFill>
                  <a:srgbClr val="111111"/>
                </a:solidFill>
                <a:latin typeface="+mj-lt"/>
                <a:ea typeface="Calibri" panose="020F0502020204030204" pitchFamily="34" charset="0"/>
                <a:cs typeface="Times New Roman" panose="02020603050405020304" pitchFamily="18" charset="0"/>
              </a:rPr>
              <a:t> woman;</a:t>
            </a:r>
          </a:p>
          <a:p>
            <a:pPr lvl="1">
              <a:lnSpc>
                <a:spcPct val="107000"/>
              </a:lnSpc>
              <a:spcBef>
                <a:spcPts val="0"/>
              </a:spcBef>
              <a:spcAft>
                <a:spcPts val="800"/>
              </a:spcAft>
              <a:buClr>
                <a:srgbClr val="111111"/>
              </a:buClr>
            </a:pPr>
            <a:r>
              <a:rPr lang="en-US" sz="2000" dirty="0">
                <a:solidFill>
                  <a:srgbClr val="111111"/>
                </a:solidFill>
                <a:latin typeface="+mj-lt"/>
                <a:ea typeface="Calibri" panose="020F0502020204030204" pitchFamily="34" charset="0"/>
                <a:cs typeface="Times New Roman" panose="02020603050405020304" pitchFamily="18" charset="0"/>
              </a:rPr>
              <a:t>50:18 - When you see a thief, you join with him; you throw in your lot with </a:t>
            </a:r>
            <a:r>
              <a:rPr lang="en-US" sz="2000" dirty="0">
                <a:solidFill>
                  <a:srgbClr val="FF0000"/>
                </a:solidFill>
                <a:latin typeface="+mj-lt"/>
                <a:ea typeface="Calibri" panose="020F0502020204030204" pitchFamily="34" charset="0"/>
                <a:cs typeface="Times New Roman" panose="02020603050405020304" pitchFamily="18" charset="0"/>
              </a:rPr>
              <a:t>adulterers</a:t>
            </a:r>
            <a:r>
              <a:rPr lang="en-US" sz="2000" dirty="0">
                <a:solidFill>
                  <a:srgbClr val="111111"/>
                </a:solidFill>
                <a:latin typeface="+mj-lt"/>
                <a:ea typeface="Calibri" panose="020F0502020204030204" pitchFamily="34"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154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729673"/>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Thoughts on Adultery – cont.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49" y="636999"/>
            <a:ext cx="8791956" cy="5991807"/>
          </a:xfrm>
        </p:spPr>
        <p:txBody>
          <a:bodyPr>
            <a:normAutofit fontScale="92500"/>
          </a:bodyPr>
          <a:lstStyle/>
          <a:p>
            <a:pPr marL="0" marR="0" lvl="0" indent="0">
              <a:lnSpc>
                <a:spcPct val="107000"/>
              </a:lnSpc>
              <a:spcBef>
                <a:spcPts val="0"/>
              </a:spcBef>
              <a:spcAft>
                <a:spcPts val="0"/>
              </a:spcAft>
              <a:buClr>
                <a:srgbClr val="111111"/>
              </a:buClr>
              <a:buNone/>
            </a:pPr>
            <a:r>
              <a:rPr lang="en-US" sz="2400" b="1" dirty="0">
                <a:solidFill>
                  <a:srgbClr val="00B050"/>
                </a:solidFill>
                <a:latin typeface="+mj-lt"/>
                <a:ea typeface="Calibri" panose="020F0502020204030204" pitchFamily="34" charset="0"/>
                <a:cs typeface="Times New Roman" panose="02020603050405020304" pitchFamily="18" charset="0"/>
              </a:rPr>
              <a:t>Old Testament – the spiritual sin</a:t>
            </a:r>
            <a:endParaRPr lang="en-US" sz="20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2000" b="1" dirty="0">
                <a:solidFill>
                  <a:srgbClr val="111111"/>
                </a:solidFill>
                <a:latin typeface="+mj-lt"/>
                <a:ea typeface="Calibri" panose="020F0502020204030204" pitchFamily="34" charset="0"/>
                <a:cs typeface="Times New Roman" panose="02020603050405020304" pitchFamily="18" charset="0"/>
              </a:rPr>
              <a:t>Isa 57:3 - </a:t>
            </a:r>
            <a:r>
              <a:rPr lang="en-US" sz="2000" dirty="0">
                <a:solidFill>
                  <a:srgbClr val="111111"/>
                </a:solidFill>
                <a:latin typeface="+mj-lt"/>
                <a:ea typeface="Calibri" panose="020F0502020204030204" pitchFamily="34" charset="0"/>
                <a:cs typeface="Times New Roman" panose="02020603050405020304" pitchFamily="18" charset="0"/>
              </a:rPr>
              <a:t>“But you—come here, you children of a sorceress, you offspring of adulterers and prostitutes!</a:t>
            </a:r>
          </a:p>
          <a:p>
            <a:pPr marL="342900" indent="-342900">
              <a:lnSpc>
                <a:spcPct val="107000"/>
              </a:lnSpc>
              <a:spcBef>
                <a:spcPts val="0"/>
              </a:spcBef>
              <a:spcAft>
                <a:spcPts val="800"/>
              </a:spcAft>
              <a:buClr>
                <a:srgbClr val="111111"/>
              </a:buClr>
              <a:buFont typeface="+mj-lt"/>
              <a:buAutoNum type="arabicPeriod"/>
            </a:pPr>
            <a:r>
              <a:rPr lang="en-US" sz="2000" b="1" dirty="0">
                <a:solidFill>
                  <a:srgbClr val="111111"/>
                </a:solidFill>
                <a:latin typeface="+mj-lt"/>
                <a:ea typeface="Calibri" panose="020F0502020204030204" pitchFamily="34" charset="0"/>
                <a:cs typeface="Times New Roman" panose="02020603050405020304" pitchFamily="18" charset="0"/>
              </a:rPr>
              <a:t>Jeremiah -  </a:t>
            </a:r>
            <a:r>
              <a:rPr lang="en-US" sz="2000" dirty="0">
                <a:solidFill>
                  <a:srgbClr val="111111"/>
                </a:solidFill>
                <a:latin typeface="+mj-lt"/>
                <a:ea typeface="Calibri" panose="020F0502020204030204" pitchFamily="34" charset="0"/>
                <a:cs typeface="Times New Roman" panose="02020603050405020304" pitchFamily="18" charset="0"/>
              </a:rPr>
              <a:t>Jeremiah 3:8-10 – READ in Class</a:t>
            </a:r>
          </a:p>
          <a:p>
            <a:pPr lvl="1">
              <a:lnSpc>
                <a:spcPct val="107000"/>
              </a:lnSpc>
              <a:spcBef>
                <a:spcPts val="0"/>
              </a:spcBef>
              <a:spcAft>
                <a:spcPts val="800"/>
              </a:spcAft>
              <a:buClr>
                <a:srgbClr val="111111"/>
              </a:buClr>
            </a:pPr>
            <a:r>
              <a:rPr lang="en-US" sz="1600" dirty="0" err="1">
                <a:solidFill>
                  <a:srgbClr val="111111"/>
                </a:solidFill>
                <a:latin typeface="+mj-lt"/>
                <a:ea typeface="Calibri" panose="020F0502020204030204" pitchFamily="34" charset="0"/>
                <a:cs typeface="Times New Roman" panose="02020603050405020304" pitchFamily="18" charset="0"/>
              </a:rPr>
              <a:t>Jer</a:t>
            </a:r>
            <a:r>
              <a:rPr lang="en-US" sz="1600" dirty="0">
                <a:solidFill>
                  <a:srgbClr val="111111"/>
                </a:solidFill>
                <a:latin typeface="+mj-lt"/>
                <a:ea typeface="Calibri" panose="020F0502020204030204" pitchFamily="34" charset="0"/>
                <a:cs typeface="Times New Roman" panose="02020603050405020304" pitchFamily="18" charset="0"/>
              </a:rPr>
              <a:t> 5:7, 7:9; </a:t>
            </a:r>
            <a:r>
              <a:rPr lang="en-US" sz="1600" dirty="0" err="1">
                <a:solidFill>
                  <a:srgbClr val="111111"/>
                </a:solidFill>
                <a:latin typeface="+mj-lt"/>
                <a:ea typeface="Calibri" panose="020F0502020204030204" pitchFamily="34" charset="0"/>
                <a:cs typeface="Times New Roman" panose="02020603050405020304" pitchFamily="18" charset="0"/>
              </a:rPr>
              <a:t>Jer</a:t>
            </a:r>
            <a:r>
              <a:rPr lang="en-US" sz="1600" dirty="0">
                <a:solidFill>
                  <a:srgbClr val="111111"/>
                </a:solidFill>
                <a:latin typeface="+mj-lt"/>
                <a:ea typeface="Calibri" panose="020F0502020204030204" pitchFamily="34" charset="0"/>
                <a:cs typeface="Times New Roman" panose="02020603050405020304" pitchFamily="18" charset="0"/>
              </a:rPr>
              <a:t> 9:2; 23:10; 23:14; 29:23</a:t>
            </a:r>
          </a:p>
          <a:p>
            <a:pPr marL="342900" indent="-342900">
              <a:lnSpc>
                <a:spcPct val="107000"/>
              </a:lnSpc>
              <a:spcBef>
                <a:spcPts val="0"/>
              </a:spcBef>
              <a:spcAft>
                <a:spcPts val="800"/>
              </a:spcAft>
              <a:buClr>
                <a:srgbClr val="111111"/>
              </a:buClr>
              <a:buFont typeface="+mj-lt"/>
              <a:buAutoNum type="arabicPeriod"/>
            </a:pPr>
            <a:r>
              <a:rPr lang="en-US" sz="2000" b="1" dirty="0">
                <a:solidFill>
                  <a:srgbClr val="111111"/>
                </a:solidFill>
                <a:latin typeface="+mj-lt"/>
                <a:ea typeface="Calibri" panose="020F0502020204030204" pitchFamily="34" charset="0"/>
                <a:cs typeface="Times New Roman" panose="02020603050405020304" pitchFamily="18" charset="0"/>
              </a:rPr>
              <a:t>Ezekiel</a:t>
            </a:r>
            <a:r>
              <a:rPr lang="en-US" sz="2000" dirty="0">
                <a:solidFill>
                  <a:srgbClr val="111111"/>
                </a:solidFill>
                <a:latin typeface="+mj-lt"/>
                <a:ea typeface="Calibri" panose="020F0502020204030204" pitchFamily="34" charset="0"/>
                <a:cs typeface="Times New Roman" panose="02020603050405020304" pitchFamily="18" charset="0"/>
              </a:rPr>
              <a:t> – </a:t>
            </a:r>
            <a:r>
              <a:rPr lang="en-US" sz="2000" dirty="0" err="1">
                <a:solidFill>
                  <a:srgbClr val="111111"/>
                </a:solidFill>
                <a:latin typeface="+mj-lt"/>
                <a:ea typeface="Calibri" panose="020F0502020204030204" pitchFamily="34" charset="0"/>
                <a:cs typeface="Times New Roman" panose="02020603050405020304" pitchFamily="18" charset="0"/>
              </a:rPr>
              <a:t>Ez</a:t>
            </a:r>
            <a:r>
              <a:rPr lang="en-US" sz="2000" dirty="0">
                <a:solidFill>
                  <a:srgbClr val="111111"/>
                </a:solidFill>
                <a:latin typeface="+mj-lt"/>
                <a:ea typeface="Calibri" panose="020F0502020204030204" pitchFamily="34" charset="0"/>
                <a:cs typeface="Times New Roman" panose="02020603050405020304" pitchFamily="18" charset="0"/>
              </a:rPr>
              <a:t> 16:20-34 – READ in Class</a:t>
            </a:r>
          </a:p>
          <a:p>
            <a:pPr lvl="1">
              <a:lnSpc>
                <a:spcPct val="107000"/>
              </a:lnSpc>
              <a:spcBef>
                <a:spcPts val="0"/>
              </a:spcBef>
              <a:spcAft>
                <a:spcPts val="800"/>
              </a:spcAft>
              <a:buClr>
                <a:srgbClr val="111111"/>
              </a:buClr>
            </a:pPr>
            <a:r>
              <a:rPr lang="en-US" sz="1600" dirty="0" err="1">
                <a:solidFill>
                  <a:srgbClr val="111111"/>
                </a:solidFill>
                <a:latin typeface="+mj-lt"/>
                <a:ea typeface="Calibri" panose="020F0502020204030204" pitchFamily="34" charset="0"/>
                <a:cs typeface="Times New Roman" panose="02020603050405020304" pitchFamily="18" charset="0"/>
              </a:rPr>
              <a:t>Ezek</a:t>
            </a:r>
            <a:r>
              <a:rPr lang="en-US" sz="1600" dirty="0">
                <a:solidFill>
                  <a:srgbClr val="111111"/>
                </a:solidFill>
                <a:latin typeface="+mj-lt"/>
                <a:ea typeface="Calibri" panose="020F0502020204030204" pitchFamily="34" charset="0"/>
                <a:cs typeface="Times New Roman" panose="02020603050405020304" pitchFamily="18" charset="0"/>
              </a:rPr>
              <a:t> 38; 23:37, 45</a:t>
            </a:r>
          </a:p>
          <a:p>
            <a:pPr marL="342900" indent="-342900">
              <a:lnSpc>
                <a:spcPct val="107000"/>
              </a:lnSpc>
              <a:spcBef>
                <a:spcPts val="0"/>
              </a:spcBef>
              <a:spcAft>
                <a:spcPts val="800"/>
              </a:spcAft>
              <a:buClr>
                <a:srgbClr val="111111"/>
              </a:buClr>
              <a:buFont typeface="+mj-lt"/>
              <a:buAutoNum type="arabicPeriod"/>
            </a:pPr>
            <a:r>
              <a:rPr lang="en-US" sz="2000" b="1" dirty="0">
                <a:solidFill>
                  <a:srgbClr val="111111"/>
                </a:solidFill>
                <a:latin typeface="+mj-lt"/>
                <a:ea typeface="Calibri" panose="020F0502020204030204" pitchFamily="34" charset="0"/>
                <a:cs typeface="Times New Roman" panose="02020603050405020304" pitchFamily="18" charset="0"/>
              </a:rPr>
              <a:t>Hosea</a:t>
            </a:r>
            <a:r>
              <a:rPr lang="en-US" sz="2000" dirty="0">
                <a:solidFill>
                  <a:srgbClr val="111111"/>
                </a:solidFill>
                <a:latin typeface="+mj-lt"/>
                <a:ea typeface="Calibri" panose="020F0502020204030204" pitchFamily="34" charset="0"/>
                <a:cs typeface="Times New Roman" panose="02020603050405020304" pitchFamily="18" charset="0"/>
              </a:rPr>
              <a:t> – </a:t>
            </a:r>
            <a:r>
              <a:rPr lang="en-US" sz="1800" dirty="0">
                <a:solidFill>
                  <a:srgbClr val="111111"/>
                </a:solidFill>
                <a:latin typeface="+mj-lt"/>
                <a:ea typeface="Calibri" panose="020F0502020204030204" pitchFamily="34" charset="0"/>
                <a:cs typeface="Times New Roman" panose="02020603050405020304" pitchFamily="18" charset="0"/>
              </a:rPr>
              <a:t>3:1- 3 The Lord said to me, “Go, show your love to your wife again, though she is loved by another man and is an </a:t>
            </a:r>
            <a:r>
              <a:rPr lang="en-US" sz="1800" dirty="0">
                <a:solidFill>
                  <a:srgbClr val="FF0000"/>
                </a:solidFill>
                <a:latin typeface="+mj-lt"/>
                <a:ea typeface="Calibri" panose="020F0502020204030204" pitchFamily="34" charset="0"/>
                <a:cs typeface="Times New Roman" panose="02020603050405020304" pitchFamily="18" charset="0"/>
              </a:rPr>
              <a:t>adulteress</a:t>
            </a:r>
            <a:r>
              <a:rPr lang="en-US" sz="1800" dirty="0">
                <a:solidFill>
                  <a:srgbClr val="111111"/>
                </a:solidFill>
                <a:latin typeface="+mj-lt"/>
                <a:ea typeface="Calibri" panose="020F0502020204030204" pitchFamily="34" charset="0"/>
                <a:cs typeface="Times New Roman" panose="02020603050405020304" pitchFamily="18" charset="0"/>
              </a:rPr>
              <a:t>. Love her as the Lord loves the Israelites, though they turn to other gods and love the sacred raisin cakes.”</a:t>
            </a:r>
          </a:p>
          <a:p>
            <a:pPr lvl="1">
              <a:lnSpc>
                <a:spcPct val="107000"/>
              </a:lnSpc>
              <a:spcBef>
                <a:spcPts val="0"/>
              </a:spcBef>
              <a:spcAft>
                <a:spcPts val="800"/>
              </a:spcAft>
              <a:buClr>
                <a:srgbClr val="111111"/>
              </a:buClr>
            </a:pPr>
            <a:r>
              <a:rPr lang="en-US" sz="1600" dirty="0">
                <a:solidFill>
                  <a:srgbClr val="111111"/>
                </a:solidFill>
                <a:latin typeface="+mj-lt"/>
                <a:ea typeface="Calibri" panose="020F0502020204030204" pitchFamily="34" charset="0"/>
                <a:cs typeface="Times New Roman" panose="02020603050405020304" pitchFamily="18" charset="0"/>
              </a:rPr>
              <a:t>7:4; 4:2, 4:13-14 - 13 They sacrifice on the mountaintops and burn offerings on the hills, under oak, poplar and terebinth, where the shade is pleasant. Therefore your daughters turn to </a:t>
            </a:r>
            <a:r>
              <a:rPr lang="en-US" sz="1600" dirty="0">
                <a:solidFill>
                  <a:schemeClr val="tx1"/>
                </a:solidFill>
                <a:latin typeface="+mj-lt"/>
                <a:ea typeface="Calibri" panose="020F0502020204030204" pitchFamily="34" charset="0"/>
                <a:cs typeface="Times New Roman" panose="02020603050405020304" pitchFamily="18" charset="0"/>
              </a:rPr>
              <a:t>prostitution</a:t>
            </a:r>
            <a:r>
              <a:rPr lang="en-US" sz="1600" dirty="0">
                <a:solidFill>
                  <a:srgbClr val="111111"/>
                </a:solidFill>
                <a:latin typeface="+mj-lt"/>
                <a:ea typeface="Calibri" panose="020F0502020204030204" pitchFamily="34" charset="0"/>
                <a:cs typeface="Times New Roman" panose="02020603050405020304" pitchFamily="18" charset="0"/>
              </a:rPr>
              <a:t> and your daughters-in-law to </a:t>
            </a:r>
            <a:r>
              <a:rPr lang="en-US" sz="1600" dirty="0">
                <a:solidFill>
                  <a:srgbClr val="FF0000"/>
                </a:solidFill>
                <a:latin typeface="+mj-lt"/>
                <a:ea typeface="Calibri" panose="020F0502020204030204" pitchFamily="34" charset="0"/>
                <a:cs typeface="Times New Roman" panose="02020603050405020304" pitchFamily="18" charset="0"/>
              </a:rPr>
              <a:t>adultery</a:t>
            </a:r>
            <a:r>
              <a:rPr lang="en-US" sz="1600" dirty="0">
                <a:solidFill>
                  <a:srgbClr val="111111"/>
                </a:solidFill>
                <a:latin typeface="+mj-lt"/>
                <a:ea typeface="Calibri" panose="020F0502020204030204" pitchFamily="34" charset="0"/>
                <a:cs typeface="Times New Roman" panose="02020603050405020304" pitchFamily="18" charset="0"/>
              </a:rPr>
              <a:t>. 14 “I will not punish your daughters when they turn to </a:t>
            </a:r>
            <a:r>
              <a:rPr lang="en-US" sz="1600" dirty="0">
                <a:solidFill>
                  <a:schemeClr val="tx1"/>
                </a:solidFill>
                <a:latin typeface="+mj-lt"/>
                <a:ea typeface="Calibri" panose="020F0502020204030204" pitchFamily="34" charset="0"/>
                <a:cs typeface="Times New Roman" panose="02020603050405020304" pitchFamily="18" charset="0"/>
              </a:rPr>
              <a:t>prostitution</a:t>
            </a:r>
            <a:r>
              <a:rPr lang="en-US" sz="1600" dirty="0">
                <a:solidFill>
                  <a:srgbClr val="111111"/>
                </a:solidFill>
                <a:latin typeface="+mj-lt"/>
                <a:ea typeface="Calibri" panose="020F0502020204030204" pitchFamily="34" charset="0"/>
                <a:cs typeface="Times New Roman" panose="02020603050405020304" pitchFamily="18" charset="0"/>
              </a:rPr>
              <a:t>, nor your daughters-in-law when they commit </a:t>
            </a:r>
            <a:r>
              <a:rPr lang="en-US" sz="1600" dirty="0">
                <a:solidFill>
                  <a:srgbClr val="FF0000"/>
                </a:solidFill>
                <a:latin typeface="+mj-lt"/>
                <a:ea typeface="Calibri" panose="020F0502020204030204" pitchFamily="34" charset="0"/>
                <a:cs typeface="Times New Roman" panose="02020603050405020304" pitchFamily="18" charset="0"/>
              </a:rPr>
              <a:t>adultery</a:t>
            </a:r>
            <a:r>
              <a:rPr lang="en-US" sz="1600" dirty="0">
                <a:solidFill>
                  <a:srgbClr val="111111"/>
                </a:solidFill>
                <a:latin typeface="+mj-lt"/>
                <a:ea typeface="Calibri" panose="020F0502020204030204" pitchFamily="34" charset="0"/>
                <a:cs typeface="Times New Roman" panose="02020603050405020304" pitchFamily="18" charset="0"/>
              </a:rPr>
              <a:t>, because the men themselves consort with harlots and sacrifice with shrine </a:t>
            </a:r>
            <a:r>
              <a:rPr lang="en-US" sz="1600" dirty="0">
                <a:solidFill>
                  <a:schemeClr val="tx1"/>
                </a:solidFill>
                <a:latin typeface="+mj-lt"/>
                <a:ea typeface="Calibri" panose="020F0502020204030204" pitchFamily="34" charset="0"/>
                <a:cs typeface="Times New Roman" panose="02020603050405020304" pitchFamily="18" charset="0"/>
              </a:rPr>
              <a:t>prostitutes </a:t>
            </a:r>
            <a:r>
              <a:rPr lang="en-US" sz="1600" dirty="0">
                <a:solidFill>
                  <a:srgbClr val="111111"/>
                </a:solidFill>
                <a:latin typeface="+mj-lt"/>
                <a:ea typeface="Calibri" panose="020F0502020204030204" pitchFamily="34" charset="0"/>
                <a:cs typeface="Times New Roman" panose="02020603050405020304" pitchFamily="18" charset="0"/>
              </a:rPr>
              <a:t>— a people without understanding will come to ruin!</a:t>
            </a:r>
          </a:p>
          <a:p>
            <a:pPr marL="342900" indent="-342900">
              <a:lnSpc>
                <a:spcPct val="107000"/>
              </a:lnSpc>
              <a:spcBef>
                <a:spcPts val="0"/>
              </a:spcBef>
              <a:spcAft>
                <a:spcPts val="800"/>
              </a:spcAft>
              <a:buClr>
                <a:srgbClr val="111111"/>
              </a:buClr>
              <a:buFont typeface="+mj-lt"/>
              <a:buAutoNum type="arabicPeriod"/>
            </a:pPr>
            <a:r>
              <a:rPr lang="en-US" sz="2000" b="1" dirty="0">
                <a:solidFill>
                  <a:srgbClr val="111111"/>
                </a:solidFill>
                <a:latin typeface="+mj-lt"/>
                <a:ea typeface="Calibri" panose="020F0502020204030204" pitchFamily="34" charset="0"/>
                <a:cs typeface="Times New Roman" panose="02020603050405020304" pitchFamily="18" charset="0"/>
              </a:rPr>
              <a:t>Malachi</a:t>
            </a:r>
            <a:r>
              <a:rPr lang="en-US" sz="2000" dirty="0">
                <a:solidFill>
                  <a:srgbClr val="111111"/>
                </a:solidFill>
                <a:latin typeface="+mj-lt"/>
                <a:ea typeface="Calibri" panose="020F0502020204030204" pitchFamily="34" charset="0"/>
                <a:cs typeface="Times New Roman" panose="02020603050405020304" pitchFamily="18" charset="0"/>
              </a:rPr>
              <a:t> 3:5</a:t>
            </a:r>
            <a:r>
              <a:rPr lang="en-US" sz="1600" dirty="0">
                <a:solidFill>
                  <a:srgbClr val="111111"/>
                </a:solidFill>
                <a:latin typeface="+mj-lt"/>
                <a:ea typeface="Calibri" panose="020F0502020204030204" pitchFamily="34" charset="0"/>
                <a:cs typeface="Times New Roman" panose="02020603050405020304" pitchFamily="18" charset="0"/>
              </a:rPr>
              <a:t> - 5 “So I will come to put you on trial. I will be quick to testify against sorcerers, </a:t>
            </a:r>
            <a:r>
              <a:rPr lang="en-US" sz="1600" dirty="0">
                <a:solidFill>
                  <a:srgbClr val="FF0000"/>
                </a:solidFill>
                <a:latin typeface="+mj-lt"/>
                <a:ea typeface="Calibri" panose="020F0502020204030204" pitchFamily="34" charset="0"/>
                <a:cs typeface="Times New Roman" panose="02020603050405020304" pitchFamily="18" charset="0"/>
              </a:rPr>
              <a:t>adulterers</a:t>
            </a:r>
            <a:r>
              <a:rPr lang="en-US" sz="1600" dirty="0">
                <a:solidFill>
                  <a:srgbClr val="111111"/>
                </a:solidFill>
                <a:latin typeface="+mj-lt"/>
                <a:ea typeface="Calibri" panose="020F0502020204030204" pitchFamily="34" charset="0"/>
                <a:cs typeface="Times New Roman" panose="02020603050405020304" pitchFamily="18" charset="0"/>
              </a:rPr>
              <a:t> and perjurers, against those who defraud laborers of their wages, who oppress the widows and the fatherless, and deprive the foreigners among you of justice, but do not fear me,” says the Lord Almighty.</a:t>
            </a:r>
            <a:endParaRPr lang="en-US" sz="2000" dirty="0">
              <a:solidFill>
                <a:srgbClr val="111111"/>
              </a:solidFill>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
        <p:nvSpPr>
          <p:cNvPr id="4" name="Footer Placeholder 3">
            <a:extLst>
              <a:ext uri="{FF2B5EF4-FFF2-40B4-BE49-F238E27FC236}">
                <a16:creationId xmlns:a16="http://schemas.microsoft.com/office/drawing/2014/main" id="{24548BC7-1352-E8DC-FAFA-31D64B1CB76F}"/>
              </a:ext>
            </a:extLst>
          </p:cNvPr>
          <p:cNvSpPr>
            <a:spLocks noGrp="1"/>
          </p:cNvSpPr>
          <p:nvPr>
            <p:ph type="ftr" sz="quarter" idx="10"/>
          </p:nvPr>
        </p:nvSpPr>
        <p:spPr>
          <a:xfrm>
            <a:off x="180594" y="6446244"/>
            <a:ext cx="3086100" cy="365125"/>
          </a:xfrm>
        </p:spPr>
        <p:txBody>
          <a:bodyPr/>
          <a:lstStyle/>
          <a:p>
            <a:r>
              <a:rPr lang="en-US" dirty="0"/>
              <a:t>Ten Words Bible Class</a:t>
            </a:r>
          </a:p>
        </p:txBody>
      </p:sp>
    </p:spTree>
    <p:extLst>
      <p:ext uri="{BB962C8B-B14F-4D97-AF65-F5344CB8AC3E}">
        <p14:creationId xmlns:p14="http://schemas.microsoft.com/office/powerpoint/2010/main" val="31576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2860"/>
            <a:ext cx="7886700" cy="1011613"/>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Perspective Against Adultery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Examples from the New Testament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01600" y="951346"/>
            <a:ext cx="8861806" cy="5698836"/>
          </a:xfrm>
        </p:spPr>
        <p:txBody>
          <a:bodyPr>
            <a:normAutofit fontScale="85000" lnSpcReduction="10000"/>
          </a:bodyPr>
          <a:lstStyle/>
          <a:p>
            <a:pPr marL="0" indent="0">
              <a:lnSpc>
                <a:spcPct val="100000"/>
              </a:lnSpc>
              <a:spcBef>
                <a:spcPts val="600"/>
              </a:spcBef>
              <a:spcAft>
                <a:spcPts val="600"/>
              </a:spcAft>
              <a:buNone/>
            </a:pPr>
            <a:r>
              <a:rPr lang="en-US" sz="2400" b="1" dirty="0">
                <a:solidFill>
                  <a:srgbClr val="00B050"/>
                </a:solidFill>
                <a:latin typeface="+mj-lt"/>
              </a:rPr>
              <a:t>Gospels &amp; Romans</a:t>
            </a:r>
            <a:endParaRPr lang="en-US" sz="1800" b="1" dirty="0">
              <a:solidFill>
                <a:srgbClr val="00B050"/>
              </a:solidFill>
              <a:latin typeface="+mj-lt"/>
            </a:endParaRPr>
          </a:p>
          <a:p>
            <a:pPr>
              <a:lnSpc>
                <a:spcPct val="100000"/>
              </a:lnSpc>
              <a:spcBef>
                <a:spcPts val="600"/>
              </a:spcBef>
              <a:spcAft>
                <a:spcPts val="600"/>
              </a:spcAft>
            </a:pPr>
            <a:r>
              <a:rPr lang="en-US" sz="1800" b="1" dirty="0">
                <a:solidFill>
                  <a:srgbClr val="0070C0"/>
                </a:solidFill>
                <a:latin typeface="+mj-lt"/>
              </a:rPr>
              <a:t>Matthew 5 – More in-depth discussion shortly</a:t>
            </a:r>
          </a:p>
          <a:p>
            <a:pPr>
              <a:lnSpc>
                <a:spcPct val="100000"/>
              </a:lnSpc>
              <a:spcBef>
                <a:spcPts val="600"/>
              </a:spcBef>
              <a:spcAft>
                <a:spcPts val="600"/>
              </a:spcAft>
            </a:pPr>
            <a:r>
              <a:rPr lang="en-US" sz="1800" b="1" dirty="0">
                <a:solidFill>
                  <a:srgbClr val="0070C0"/>
                </a:solidFill>
                <a:latin typeface="+mj-lt"/>
              </a:rPr>
              <a:t>Matthew 15:17-19 </a:t>
            </a:r>
            <a:r>
              <a:rPr lang="en-US" sz="1800" dirty="0">
                <a:solidFill>
                  <a:schemeClr val="tx1"/>
                </a:solidFill>
                <a:latin typeface="+mj-lt"/>
              </a:rPr>
              <a:t>- 17 “Don’t you see that whatever enters the mouth goes into the stomach and then out of the body? 18 But the things that come out of a person’s mouth come from the heart, and these defile them. For out of the </a:t>
            </a:r>
            <a:r>
              <a:rPr lang="en-US" sz="1800" b="1" dirty="0">
                <a:solidFill>
                  <a:srgbClr val="FF0000"/>
                </a:solidFill>
                <a:latin typeface="+mj-lt"/>
              </a:rPr>
              <a:t>heart</a:t>
            </a:r>
            <a:r>
              <a:rPr lang="en-US" sz="1800" dirty="0">
                <a:solidFill>
                  <a:schemeClr val="tx1"/>
                </a:solidFill>
                <a:latin typeface="+mj-lt"/>
              </a:rPr>
              <a:t> come forth evil thoughts, murders, </a:t>
            </a:r>
            <a:r>
              <a:rPr lang="en-US" sz="1800" b="1" dirty="0">
                <a:solidFill>
                  <a:srgbClr val="FF0000"/>
                </a:solidFill>
                <a:latin typeface="+mj-lt"/>
              </a:rPr>
              <a:t>adulteries</a:t>
            </a:r>
            <a:r>
              <a:rPr lang="en-US" sz="1800" dirty="0">
                <a:solidFill>
                  <a:schemeClr val="tx1"/>
                </a:solidFill>
                <a:latin typeface="+mj-lt"/>
              </a:rPr>
              <a:t>, sexual sins, thefts, false testimony, and blasphemies. </a:t>
            </a:r>
          </a:p>
          <a:p>
            <a:pPr>
              <a:lnSpc>
                <a:spcPct val="100000"/>
              </a:lnSpc>
              <a:spcBef>
                <a:spcPts val="600"/>
              </a:spcBef>
              <a:spcAft>
                <a:spcPts val="600"/>
              </a:spcAft>
            </a:pPr>
            <a:r>
              <a:rPr lang="en-US" sz="1800" b="1" dirty="0">
                <a:solidFill>
                  <a:srgbClr val="0070C0"/>
                </a:solidFill>
                <a:latin typeface="+mj-lt"/>
              </a:rPr>
              <a:t>Mark 7:21 </a:t>
            </a:r>
            <a:r>
              <a:rPr lang="en-US" sz="1800" dirty="0">
                <a:solidFill>
                  <a:schemeClr val="tx1"/>
                </a:solidFill>
                <a:latin typeface="+mj-lt"/>
              </a:rPr>
              <a:t>- For from within, out of the </a:t>
            </a:r>
            <a:r>
              <a:rPr lang="en-US" sz="1800" b="1" dirty="0">
                <a:solidFill>
                  <a:srgbClr val="FF0000"/>
                </a:solidFill>
                <a:latin typeface="+mj-lt"/>
              </a:rPr>
              <a:t>hearts</a:t>
            </a:r>
            <a:r>
              <a:rPr lang="en-US" sz="1800" dirty="0">
                <a:solidFill>
                  <a:schemeClr val="tx1"/>
                </a:solidFill>
                <a:latin typeface="+mj-lt"/>
              </a:rPr>
              <a:t> of men, proceed evil thoughts, </a:t>
            </a:r>
            <a:r>
              <a:rPr lang="en-US" sz="1800" b="1" dirty="0">
                <a:solidFill>
                  <a:srgbClr val="FF0000"/>
                </a:solidFill>
                <a:latin typeface="+mj-lt"/>
              </a:rPr>
              <a:t>adulteries</a:t>
            </a:r>
            <a:r>
              <a:rPr lang="en-US" sz="1800" dirty="0">
                <a:solidFill>
                  <a:schemeClr val="tx1"/>
                </a:solidFill>
                <a:latin typeface="+mj-lt"/>
              </a:rPr>
              <a:t>, sexual sins, murders, thefts</a:t>
            </a:r>
          </a:p>
          <a:p>
            <a:pPr>
              <a:lnSpc>
                <a:spcPct val="100000"/>
              </a:lnSpc>
              <a:spcBef>
                <a:spcPts val="600"/>
              </a:spcBef>
              <a:spcAft>
                <a:spcPts val="600"/>
              </a:spcAft>
            </a:pPr>
            <a:r>
              <a:rPr lang="en-US" sz="1800" b="1" dirty="0">
                <a:solidFill>
                  <a:srgbClr val="0070C0"/>
                </a:solidFill>
                <a:latin typeface="+mj-lt"/>
              </a:rPr>
              <a:t>Luke 16:18 / Mt 19:9 / Mk 10:11-12 -  </a:t>
            </a:r>
            <a:r>
              <a:rPr lang="en-US" sz="1800" dirty="0">
                <a:solidFill>
                  <a:schemeClr val="tx1"/>
                </a:solidFill>
                <a:latin typeface="+mj-lt"/>
              </a:rPr>
              <a:t>“Anyone who divorces his wife and marries another woman commits </a:t>
            </a:r>
            <a:r>
              <a:rPr lang="en-US" sz="1800" b="1" dirty="0">
                <a:solidFill>
                  <a:srgbClr val="FF0000"/>
                </a:solidFill>
                <a:latin typeface="+mj-lt"/>
              </a:rPr>
              <a:t>adultery</a:t>
            </a:r>
            <a:r>
              <a:rPr lang="en-US" sz="1800" dirty="0">
                <a:solidFill>
                  <a:schemeClr val="tx1"/>
                </a:solidFill>
                <a:latin typeface="+mj-lt"/>
              </a:rPr>
              <a:t>, and the man who marries a divorced woman commits </a:t>
            </a:r>
            <a:r>
              <a:rPr lang="en-US" sz="1800" b="1" dirty="0">
                <a:solidFill>
                  <a:srgbClr val="FF0000"/>
                </a:solidFill>
                <a:latin typeface="+mj-lt"/>
              </a:rPr>
              <a:t>adultery</a:t>
            </a:r>
            <a:r>
              <a:rPr lang="en-US" sz="1800" dirty="0">
                <a:solidFill>
                  <a:schemeClr val="tx1"/>
                </a:solidFill>
                <a:latin typeface="+mj-lt"/>
              </a:rPr>
              <a:t>.</a:t>
            </a:r>
          </a:p>
          <a:p>
            <a:pPr>
              <a:lnSpc>
                <a:spcPct val="100000"/>
              </a:lnSpc>
              <a:spcBef>
                <a:spcPts val="600"/>
              </a:spcBef>
              <a:spcAft>
                <a:spcPts val="600"/>
              </a:spcAft>
            </a:pPr>
            <a:r>
              <a:rPr lang="en-US" sz="1800" b="1" dirty="0">
                <a:solidFill>
                  <a:srgbClr val="0070C0"/>
                </a:solidFill>
                <a:latin typeface="+mj-lt"/>
              </a:rPr>
              <a:t>Luke 18:18-20 </a:t>
            </a:r>
            <a:r>
              <a:rPr lang="en-US" sz="1800" dirty="0">
                <a:solidFill>
                  <a:schemeClr val="tx1"/>
                </a:solidFill>
                <a:latin typeface="+mj-lt"/>
              </a:rPr>
              <a:t>- 18 A certain ruler asked him, “Good teacher, what must I do to inherit eternal life?” 19 “Why do you call me good?” Jesus answered. “No one is good—except God alone. 20 You know the commandments: ‘You shall not commit </a:t>
            </a:r>
            <a:r>
              <a:rPr lang="en-US" sz="1800" dirty="0">
                <a:solidFill>
                  <a:srgbClr val="FF0000"/>
                </a:solidFill>
                <a:latin typeface="+mj-lt"/>
              </a:rPr>
              <a:t>adultery</a:t>
            </a:r>
            <a:r>
              <a:rPr lang="en-US" sz="1800" dirty="0">
                <a:solidFill>
                  <a:schemeClr val="tx1"/>
                </a:solidFill>
                <a:latin typeface="+mj-lt"/>
              </a:rPr>
              <a:t>, you shall not murder, you shall not steal, you shall not give false testimony, honor your father and mother.’”</a:t>
            </a:r>
          </a:p>
          <a:p>
            <a:pPr lvl="0">
              <a:lnSpc>
                <a:spcPct val="100000"/>
              </a:lnSpc>
              <a:spcBef>
                <a:spcPts val="600"/>
              </a:spcBef>
              <a:spcAft>
                <a:spcPts val="600"/>
              </a:spcAft>
            </a:pPr>
            <a:r>
              <a:rPr lang="en-US" sz="1800" b="1" dirty="0">
                <a:solidFill>
                  <a:srgbClr val="0070C0"/>
                </a:solidFill>
                <a:latin typeface="Baskerville Old Face"/>
              </a:rPr>
              <a:t>Romans 7:2-3 – </a:t>
            </a:r>
            <a:r>
              <a:rPr lang="en-US" sz="1600" dirty="0">
                <a:solidFill>
                  <a:schemeClr val="tx1"/>
                </a:solidFill>
                <a:latin typeface="Baskerville Old Face"/>
              </a:rPr>
              <a:t>2 For example, by law a married woman is bound to her husband as long as he is alive, but if her husband dies, she is released from the law that binds her to him. 3 So then, if she has sexual relations with another man while her husband is still alive, she is called an </a:t>
            </a:r>
            <a:r>
              <a:rPr lang="en-US" sz="1600" b="1" dirty="0">
                <a:solidFill>
                  <a:srgbClr val="FF0000"/>
                </a:solidFill>
                <a:latin typeface="Baskerville Old Face"/>
              </a:rPr>
              <a:t>adulteress</a:t>
            </a:r>
            <a:r>
              <a:rPr lang="en-US" sz="1600" dirty="0">
                <a:solidFill>
                  <a:schemeClr val="tx1"/>
                </a:solidFill>
                <a:latin typeface="Baskerville Old Face"/>
              </a:rPr>
              <a:t>. But if her husband dies, she is released from that law and is </a:t>
            </a:r>
            <a:r>
              <a:rPr lang="en-US" sz="1600" b="1" dirty="0">
                <a:solidFill>
                  <a:srgbClr val="FF0000"/>
                </a:solidFill>
                <a:latin typeface="Baskerville Old Face"/>
              </a:rPr>
              <a:t>not</a:t>
            </a:r>
            <a:r>
              <a:rPr lang="en-US" sz="1600" dirty="0">
                <a:solidFill>
                  <a:schemeClr val="tx1"/>
                </a:solidFill>
                <a:latin typeface="Baskerville Old Face"/>
              </a:rPr>
              <a:t> an </a:t>
            </a:r>
            <a:r>
              <a:rPr lang="en-US" sz="1600" b="1" dirty="0">
                <a:solidFill>
                  <a:srgbClr val="FF0000"/>
                </a:solidFill>
                <a:latin typeface="Baskerville Old Face"/>
              </a:rPr>
              <a:t>adulteress</a:t>
            </a:r>
            <a:r>
              <a:rPr lang="en-US" sz="1600" dirty="0">
                <a:solidFill>
                  <a:schemeClr val="tx1"/>
                </a:solidFill>
                <a:latin typeface="Baskerville Old Face"/>
              </a:rPr>
              <a:t> if she marries another man.</a:t>
            </a:r>
            <a:endParaRPr lang="en-US" sz="1600" dirty="0">
              <a:solidFill>
                <a:schemeClr val="tx1"/>
              </a:solidFill>
              <a:latin typeface="Baskerville Old Face"/>
              <a:hlinkClick r:id="rId2">
                <a:extLst>
                  <a:ext uri="{A12FA001-AC4F-418D-AE19-62706E023703}">
                    <ahyp:hlinkClr xmlns:ahyp="http://schemas.microsoft.com/office/drawing/2018/hyperlinkcolor" val="tx"/>
                  </a:ext>
                </a:extLst>
              </a:hlinkClick>
            </a:endParaRPr>
          </a:p>
          <a:p>
            <a:pPr lvl="0">
              <a:lnSpc>
                <a:spcPct val="100000"/>
              </a:lnSpc>
              <a:spcBef>
                <a:spcPts val="600"/>
              </a:spcBef>
              <a:spcAft>
                <a:spcPts val="600"/>
              </a:spcAft>
            </a:pPr>
            <a:r>
              <a:rPr lang="en-US" sz="1800" b="1" dirty="0">
                <a:solidFill>
                  <a:srgbClr val="0070C0"/>
                </a:solidFill>
                <a:latin typeface="Baskerville Old Face"/>
              </a:rPr>
              <a:t>Romans 13:9 </a:t>
            </a:r>
            <a:r>
              <a:rPr lang="en-US" sz="1800" u="sng" dirty="0">
                <a:solidFill>
                  <a:srgbClr val="4A3A1C"/>
                </a:solidFill>
                <a:latin typeface="Baskerville Old Face"/>
              </a:rPr>
              <a:t>- </a:t>
            </a:r>
            <a:r>
              <a:rPr lang="en-US" sz="1800" dirty="0">
                <a:solidFill>
                  <a:srgbClr val="4A3A1C"/>
                </a:solidFill>
                <a:latin typeface="Baskerville Old Face"/>
              </a:rPr>
              <a:t>For the commandments, "You shall not commit </a:t>
            </a:r>
            <a:r>
              <a:rPr lang="en-US" sz="1800" b="1" dirty="0">
                <a:solidFill>
                  <a:srgbClr val="FF0000"/>
                </a:solidFill>
                <a:latin typeface="Baskerville Old Face"/>
              </a:rPr>
              <a:t>adultery</a:t>
            </a:r>
            <a:r>
              <a:rPr lang="en-US" sz="1800" dirty="0">
                <a:solidFill>
                  <a:srgbClr val="4A3A1C"/>
                </a:solidFill>
                <a:latin typeface="Baskerville Old Face"/>
              </a:rPr>
              <a:t>," "You shall not murder," "You shall not steal," "You shall not give false testimony," "You shall not covet," and whatever other commandments there are, are all summed up in this saying, namely, "You shall love your neighbor as yourself."</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01600" y="6470015"/>
            <a:ext cx="30861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9680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2860"/>
            <a:ext cx="7886700" cy="1011613"/>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Perspective Against Adultery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Examples from the rest of the New Testament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01600" y="1200727"/>
            <a:ext cx="8861806" cy="5366328"/>
          </a:xfrm>
        </p:spPr>
        <p:txBody>
          <a:bodyPr>
            <a:normAutofit fontScale="92500" lnSpcReduction="10000"/>
          </a:bodyPr>
          <a:lstStyle/>
          <a:p>
            <a:pPr lvl="0">
              <a:lnSpc>
                <a:spcPct val="100000"/>
              </a:lnSpc>
              <a:spcBef>
                <a:spcPts val="600"/>
              </a:spcBef>
              <a:spcAft>
                <a:spcPts val="600"/>
              </a:spcAft>
            </a:pPr>
            <a:r>
              <a:rPr lang="en-US" sz="1800" b="1" dirty="0">
                <a:solidFill>
                  <a:srgbClr val="0070C0"/>
                </a:solidFill>
                <a:latin typeface="Baskerville Old Face"/>
              </a:rPr>
              <a:t>1 Cor 6:9 </a:t>
            </a:r>
            <a:r>
              <a:rPr lang="en-US" sz="1800" dirty="0">
                <a:solidFill>
                  <a:srgbClr val="0070C0"/>
                </a:solidFill>
                <a:latin typeface="Baskerville Old Face"/>
              </a:rPr>
              <a:t>- </a:t>
            </a:r>
            <a:r>
              <a:rPr lang="en-US" sz="1800" dirty="0">
                <a:solidFill>
                  <a:srgbClr val="000000"/>
                </a:solidFill>
                <a:latin typeface="Baskerville Old Face"/>
              </a:rPr>
              <a:t>Or do you not know that the unrighteous will not inherit the kingdom of God? Do not be deceived; neither fornicators, nor idolaters, nor </a:t>
            </a:r>
            <a:r>
              <a:rPr lang="en-US" sz="1800" b="1" dirty="0">
                <a:solidFill>
                  <a:srgbClr val="FF0000"/>
                </a:solidFill>
                <a:latin typeface="Baskerville Old Face"/>
              </a:rPr>
              <a:t>adulterers</a:t>
            </a:r>
            <a:r>
              <a:rPr lang="en-US" sz="1800" dirty="0">
                <a:solidFill>
                  <a:srgbClr val="000000"/>
                </a:solidFill>
                <a:latin typeface="Baskerville Old Face"/>
              </a:rPr>
              <a:t>, nor effeminate, nor homosexuals</a:t>
            </a:r>
          </a:p>
          <a:p>
            <a:pPr>
              <a:lnSpc>
                <a:spcPct val="100000"/>
              </a:lnSpc>
              <a:spcBef>
                <a:spcPts val="600"/>
              </a:spcBef>
              <a:spcAft>
                <a:spcPts val="600"/>
              </a:spcAft>
            </a:pPr>
            <a:r>
              <a:rPr lang="en-US" sz="1800" b="1" dirty="0">
                <a:solidFill>
                  <a:srgbClr val="0070C0"/>
                </a:solidFill>
                <a:latin typeface="Baskerville Old Face"/>
              </a:rPr>
              <a:t>James 2:11 </a:t>
            </a:r>
            <a:r>
              <a:rPr lang="en-US" sz="1800" dirty="0">
                <a:solidFill>
                  <a:srgbClr val="4A3A1C"/>
                </a:solidFill>
                <a:latin typeface="Baskerville Old Face"/>
              </a:rPr>
              <a:t>- For he who said, "Do not commit </a:t>
            </a:r>
            <a:r>
              <a:rPr lang="en-US" sz="1800" b="1" dirty="0">
                <a:solidFill>
                  <a:srgbClr val="FF0000"/>
                </a:solidFill>
                <a:latin typeface="Baskerville Old Face"/>
              </a:rPr>
              <a:t>adultery</a:t>
            </a:r>
            <a:r>
              <a:rPr lang="en-US" sz="1800" dirty="0">
                <a:solidFill>
                  <a:srgbClr val="4A3A1C"/>
                </a:solidFill>
                <a:latin typeface="Baskerville Old Face"/>
              </a:rPr>
              <a:t>," also said, "Do not commit murder." Now if you do not commit </a:t>
            </a:r>
            <a:r>
              <a:rPr lang="en-US" sz="1800" b="1" dirty="0">
                <a:solidFill>
                  <a:srgbClr val="FF0000"/>
                </a:solidFill>
                <a:latin typeface="Baskerville Old Face"/>
              </a:rPr>
              <a:t>adultery</a:t>
            </a:r>
            <a:r>
              <a:rPr lang="en-US" sz="1800" dirty="0">
                <a:solidFill>
                  <a:srgbClr val="4A3A1C"/>
                </a:solidFill>
                <a:latin typeface="Baskerville Old Face"/>
              </a:rPr>
              <a:t>, but murder, you have become a transgressor of the law.</a:t>
            </a:r>
          </a:p>
          <a:p>
            <a:pPr>
              <a:lnSpc>
                <a:spcPct val="100000"/>
              </a:lnSpc>
              <a:spcBef>
                <a:spcPts val="600"/>
              </a:spcBef>
              <a:spcAft>
                <a:spcPts val="600"/>
              </a:spcAft>
            </a:pPr>
            <a:r>
              <a:rPr lang="en-US" sz="1800" b="1" dirty="0">
                <a:solidFill>
                  <a:srgbClr val="0070C0"/>
                </a:solidFill>
                <a:latin typeface="+mj-lt"/>
              </a:rPr>
              <a:t>Hebrews 13:4 </a:t>
            </a:r>
            <a:r>
              <a:rPr lang="en-US" sz="1800" dirty="0">
                <a:latin typeface="+mj-lt"/>
              </a:rPr>
              <a:t>- Let marriage be held in honor among all, and let the marriage bed be undefiled, for God will judge the sexually immoral and </a:t>
            </a:r>
            <a:r>
              <a:rPr lang="en-US" sz="1800" b="1" dirty="0">
                <a:solidFill>
                  <a:srgbClr val="FF0000"/>
                </a:solidFill>
                <a:latin typeface="+mj-lt"/>
              </a:rPr>
              <a:t>adulterous</a:t>
            </a:r>
            <a:r>
              <a:rPr lang="en-US" sz="1800" dirty="0">
                <a:latin typeface="+mj-lt"/>
              </a:rPr>
              <a:t>.</a:t>
            </a:r>
          </a:p>
          <a:p>
            <a:pPr lvl="0">
              <a:lnSpc>
                <a:spcPct val="100000"/>
              </a:lnSpc>
              <a:spcBef>
                <a:spcPts val="600"/>
              </a:spcBef>
              <a:spcAft>
                <a:spcPts val="600"/>
              </a:spcAft>
            </a:pPr>
            <a:r>
              <a:rPr lang="en-US" sz="1800" b="1" dirty="0">
                <a:solidFill>
                  <a:srgbClr val="0070C0"/>
                </a:solidFill>
                <a:latin typeface="Baskerville Old Face"/>
              </a:rPr>
              <a:t>Parallel Passages / Spiritual Application / Sexual Immorality</a:t>
            </a:r>
          </a:p>
          <a:p>
            <a:pPr lvl="1">
              <a:lnSpc>
                <a:spcPct val="100000"/>
              </a:lnSpc>
              <a:spcBef>
                <a:spcPts val="600"/>
              </a:spcBef>
              <a:spcAft>
                <a:spcPts val="600"/>
              </a:spcAft>
            </a:pPr>
            <a:r>
              <a:rPr lang="en-US" sz="1400" b="1" dirty="0">
                <a:solidFill>
                  <a:srgbClr val="0070C0"/>
                </a:solidFill>
                <a:latin typeface="Baskerville Old Face"/>
              </a:rPr>
              <a:t>1 Cor 6:15-16</a:t>
            </a:r>
            <a:r>
              <a:rPr lang="en-US" sz="1400" dirty="0">
                <a:solidFill>
                  <a:srgbClr val="000000"/>
                </a:solidFill>
                <a:latin typeface="Baskerville Old Face"/>
              </a:rPr>
              <a:t> - 15 Do you not know that your bodies are members of Christ himself? Shall I then take the members of Christ and unite them with a prostitute? Never! 16 Do you not know that he who unites himself with a </a:t>
            </a:r>
            <a:r>
              <a:rPr lang="en-US" sz="1400" b="1" dirty="0">
                <a:solidFill>
                  <a:srgbClr val="FF0000"/>
                </a:solidFill>
                <a:latin typeface="Baskerville Old Face"/>
              </a:rPr>
              <a:t>prostitute</a:t>
            </a:r>
            <a:r>
              <a:rPr lang="en-US" sz="1400" dirty="0">
                <a:solidFill>
                  <a:srgbClr val="000000"/>
                </a:solidFill>
                <a:latin typeface="Baskerville Old Face"/>
              </a:rPr>
              <a:t> is one with her in body? For it is said, “The two will become one flesh.”</a:t>
            </a:r>
          </a:p>
          <a:p>
            <a:pPr lvl="1">
              <a:lnSpc>
                <a:spcPct val="100000"/>
              </a:lnSpc>
              <a:spcBef>
                <a:spcPts val="600"/>
              </a:spcBef>
              <a:spcAft>
                <a:spcPts val="600"/>
              </a:spcAft>
            </a:pPr>
            <a:r>
              <a:rPr lang="en-US" sz="1400" b="1" dirty="0">
                <a:solidFill>
                  <a:srgbClr val="0070C0"/>
                </a:solidFill>
                <a:latin typeface="Baskerville Old Face"/>
              </a:rPr>
              <a:t>1 Cor 6:18 </a:t>
            </a:r>
            <a:r>
              <a:rPr lang="en-US" sz="1400" dirty="0">
                <a:solidFill>
                  <a:srgbClr val="000000"/>
                </a:solidFill>
                <a:latin typeface="Baskerville Old Face"/>
              </a:rPr>
              <a:t>- 18 Flee from </a:t>
            </a:r>
            <a:r>
              <a:rPr lang="en-US" sz="1400" b="1" dirty="0">
                <a:solidFill>
                  <a:srgbClr val="FF0000"/>
                </a:solidFill>
                <a:latin typeface="Baskerville Old Face"/>
              </a:rPr>
              <a:t>sexual immorality</a:t>
            </a:r>
            <a:r>
              <a:rPr lang="en-US" sz="1400" dirty="0">
                <a:solidFill>
                  <a:srgbClr val="000000"/>
                </a:solidFill>
                <a:latin typeface="Baskerville Old Face"/>
              </a:rPr>
              <a:t>. All other sins a person commits are outside the body, but whoever sins sexually, sins against their own body.</a:t>
            </a:r>
          </a:p>
          <a:p>
            <a:pPr lvl="1">
              <a:lnSpc>
                <a:spcPct val="100000"/>
              </a:lnSpc>
              <a:spcBef>
                <a:spcPts val="600"/>
              </a:spcBef>
              <a:spcAft>
                <a:spcPts val="600"/>
              </a:spcAft>
            </a:pPr>
            <a:r>
              <a:rPr lang="en-US" sz="1400" b="1" dirty="0">
                <a:solidFill>
                  <a:srgbClr val="0070C0"/>
                </a:solidFill>
                <a:latin typeface="+mj-lt"/>
              </a:rPr>
              <a:t>1 Corinthians 7:2–5</a:t>
            </a:r>
            <a:r>
              <a:rPr lang="en-US" sz="1400" dirty="0">
                <a:solidFill>
                  <a:srgbClr val="0070C0"/>
                </a:solidFill>
                <a:latin typeface="+mj-lt"/>
              </a:rPr>
              <a:t>  </a:t>
            </a:r>
            <a:r>
              <a:rPr lang="en-US" sz="1400" dirty="0">
                <a:latin typeface="+mj-lt"/>
              </a:rPr>
              <a:t>But because of the temptation to </a:t>
            </a:r>
            <a:r>
              <a:rPr lang="en-US" sz="1400" b="1" dirty="0">
                <a:solidFill>
                  <a:srgbClr val="FF0000"/>
                </a:solidFill>
                <a:latin typeface="+mj-lt"/>
              </a:rPr>
              <a:t>sexual immorality</a:t>
            </a:r>
            <a:r>
              <a:rPr lang="en-US" sz="1400" dirty="0">
                <a:latin typeface="+mj-lt"/>
              </a:rPr>
              <a:t>, each man should have his own wife and each woman her own husband. …so that Satan may not tempt you because of your </a:t>
            </a:r>
            <a:r>
              <a:rPr lang="en-US" sz="1400" b="1" dirty="0">
                <a:solidFill>
                  <a:srgbClr val="FF0000"/>
                </a:solidFill>
                <a:latin typeface="+mj-lt"/>
              </a:rPr>
              <a:t>lack of self-control</a:t>
            </a:r>
            <a:r>
              <a:rPr lang="en-US" sz="1400" dirty="0">
                <a:latin typeface="+mj-lt"/>
              </a:rPr>
              <a:t>.</a:t>
            </a:r>
          </a:p>
          <a:p>
            <a:pPr lvl="1">
              <a:lnSpc>
                <a:spcPct val="100000"/>
              </a:lnSpc>
              <a:spcBef>
                <a:spcPts val="600"/>
              </a:spcBef>
              <a:spcAft>
                <a:spcPts val="600"/>
              </a:spcAft>
            </a:pPr>
            <a:r>
              <a:rPr lang="en-US" sz="1400" b="1" dirty="0">
                <a:solidFill>
                  <a:srgbClr val="0070C0"/>
                </a:solidFill>
                <a:latin typeface="+mj-lt"/>
              </a:rPr>
              <a:t>1 </a:t>
            </a:r>
            <a:r>
              <a:rPr lang="en-US" sz="1400" b="1" dirty="0" err="1">
                <a:solidFill>
                  <a:srgbClr val="0070C0"/>
                </a:solidFill>
                <a:latin typeface="+mj-lt"/>
              </a:rPr>
              <a:t>Thess</a:t>
            </a:r>
            <a:r>
              <a:rPr lang="en-US" sz="1400" b="1" dirty="0">
                <a:solidFill>
                  <a:srgbClr val="0070C0"/>
                </a:solidFill>
                <a:latin typeface="+mj-lt"/>
              </a:rPr>
              <a:t> 3:3-5 </a:t>
            </a:r>
            <a:r>
              <a:rPr lang="en-US" sz="1400" dirty="0">
                <a:latin typeface="+mj-lt"/>
              </a:rPr>
              <a:t>- 3 It is God’s will that you should be sanctified: that you should avoid </a:t>
            </a:r>
            <a:r>
              <a:rPr lang="en-US" sz="1400" b="1" dirty="0">
                <a:solidFill>
                  <a:srgbClr val="FF0000"/>
                </a:solidFill>
                <a:latin typeface="+mj-lt"/>
              </a:rPr>
              <a:t>sexual immorality</a:t>
            </a:r>
            <a:r>
              <a:rPr lang="en-US" sz="1400" dirty="0">
                <a:latin typeface="+mj-lt"/>
              </a:rPr>
              <a:t>; 4 that each of you should learn to </a:t>
            </a:r>
            <a:r>
              <a:rPr lang="en-US" sz="1400" b="1" dirty="0">
                <a:solidFill>
                  <a:srgbClr val="FF0000"/>
                </a:solidFill>
                <a:latin typeface="+mj-lt"/>
              </a:rPr>
              <a:t>control your own body </a:t>
            </a:r>
            <a:r>
              <a:rPr lang="en-US" sz="1400" dirty="0">
                <a:latin typeface="+mj-lt"/>
              </a:rPr>
              <a:t>in a way that is holy and honorable, 5 not in passionate lust like the pagans, who do not know God;</a:t>
            </a:r>
          </a:p>
          <a:p>
            <a:pPr lvl="1">
              <a:lnSpc>
                <a:spcPct val="100000"/>
              </a:lnSpc>
              <a:spcBef>
                <a:spcPts val="600"/>
              </a:spcBef>
              <a:spcAft>
                <a:spcPts val="600"/>
              </a:spcAft>
            </a:pPr>
            <a:r>
              <a:rPr lang="en-US" sz="1400" b="1" dirty="0">
                <a:solidFill>
                  <a:srgbClr val="0070C0"/>
                </a:solidFill>
                <a:latin typeface="Baskerville Old Face"/>
              </a:rPr>
              <a:t>James 4:2 </a:t>
            </a:r>
            <a:r>
              <a:rPr lang="en-US" sz="1400" dirty="0">
                <a:solidFill>
                  <a:srgbClr val="4A3A1C"/>
                </a:solidFill>
                <a:latin typeface="Baskerville Old Face"/>
              </a:rPr>
              <a:t>- You covet things and yet cannot get them; you commit murder; you have </a:t>
            </a:r>
            <a:r>
              <a:rPr lang="en-US" sz="1400" b="1" dirty="0">
                <a:solidFill>
                  <a:srgbClr val="FF0000"/>
                </a:solidFill>
                <a:latin typeface="Baskerville Old Face"/>
              </a:rPr>
              <a:t>passionate desires </a:t>
            </a:r>
            <a:r>
              <a:rPr lang="en-US" sz="1400" dirty="0">
                <a:solidFill>
                  <a:srgbClr val="4A3A1C"/>
                </a:solidFill>
                <a:latin typeface="Baskerville Old Face"/>
              </a:rPr>
              <a:t>and yet cannot gain your end; you begin to fight and make war. You have not, because you do not pray</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5445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591127"/>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591126"/>
            <a:ext cx="8791956" cy="6130354"/>
          </a:xfrm>
        </p:spPr>
        <p:txBody>
          <a:bodyPr>
            <a:normAutofit fontScale="70000" lnSpcReduction="20000"/>
          </a:bodyPr>
          <a:lstStyle/>
          <a:p>
            <a:pPr marL="0" lvl="1" indent="0" fontAlgn="base">
              <a:buNone/>
            </a:pPr>
            <a:r>
              <a:rPr lang="en-US" sz="2900" b="1" dirty="0">
                <a:latin typeface="+mj-lt"/>
              </a:rPr>
              <a:t>Let’s bring it home.  How does God apply the physical act / sin of adultery to get to the attitude of the heart?</a:t>
            </a:r>
          </a:p>
          <a:p>
            <a:pPr marL="0" lvl="1" indent="0" fontAlgn="base">
              <a:buNone/>
            </a:pPr>
            <a:endParaRPr lang="en-US" sz="2800" b="1" dirty="0">
              <a:solidFill>
                <a:srgbClr val="0070C0"/>
              </a:solidFill>
              <a:latin typeface="+mj-lt"/>
            </a:endParaRPr>
          </a:p>
          <a:p>
            <a:pPr marL="0" lvl="1" indent="0" fontAlgn="base">
              <a:buNone/>
            </a:pPr>
            <a:r>
              <a:rPr lang="en-US" sz="2300" b="1" dirty="0">
                <a:solidFill>
                  <a:srgbClr val="0070C0"/>
                </a:solidFill>
                <a:latin typeface="+mj-lt"/>
              </a:rPr>
              <a:t>Matthew 5:27-31 </a:t>
            </a:r>
            <a:r>
              <a:rPr lang="en-US" sz="2300" u="sng" dirty="0">
                <a:latin typeface="+mj-lt"/>
              </a:rPr>
              <a:t>- </a:t>
            </a:r>
            <a:r>
              <a:rPr lang="en-US" sz="2300" dirty="0">
                <a:latin typeface="+mj-lt"/>
              </a:rPr>
              <a:t>"27 “You have heard that it was said, ‘You shall not commit adultery.’[e] 28 But I tell you that anyone who looks at a woman lustfully has already committed </a:t>
            </a:r>
            <a:r>
              <a:rPr lang="en-US" sz="2300" b="1" dirty="0">
                <a:solidFill>
                  <a:srgbClr val="FF0000"/>
                </a:solidFill>
                <a:latin typeface="+mj-lt"/>
              </a:rPr>
              <a:t>adultery</a:t>
            </a:r>
            <a:r>
              <a:rPr lang="en-US" sz="2300" dirty="0">
                <a:latin typeface="+mj-lt"/>
              </a:rPr>
              <a:t> with her in his </a:t>
            </a:r>
            <a:r>
              <a:rPr lang="en-US" sz="2300" b="1" dirty="0">
                <a:solidFill>
                  <a:srgbClr val="FF0000"/>
                </a:solidFill>
                <a:latin typeface="+mj-lt"/>
              </a:rPr>
              <a:t>heart</a:t>
            </a:r>
            <a:r>
              <a:rPr lang="en-US" sz="2300" dirty="0">
                <a:latin typeface="+mj-lt"/>
              </a:rPr>
              <a:t>. 29 If your right eye causes you to stumble, gouge it out and throw it away. It is better for you to lose one part of your body than for your whole body to be thrown into hell. 30 And if your right hand causes you to stumble, cut it off and throw it away. It is better for you to lose one part of your body than for your whole body to go into hell. 31 “It has been said, ‘Anyone who divorces his wife must give her a certificate of divorce.’[f] 32 But I tell you that anyone who divorces his wife, except for sexual immorality, makes her the victim of </a:t>
            </a:r>
            <a:r>
              <a:rPr lang="en-US" sz="2300" b="1" dirty="0">
                <a:solidFill>
                  <a:srgbClr val="FF0000"/>
                </a:solidFill>
                <a:latin typeface="+mj-lt"/>
              </a:rPr>
              <a:t>adultery</a:t>
            </a:r>
            <a:r>
              <a:rPr lang="en-US" sz="2300" dirty="0">
                <a:latin typeface="+mj-lt"/>
              </a:rPr>
              <a:t>, and anyone who marries a divorced woman commits </a:t>
            </a:r>
            <a:r>
              <a:rPr lang="en-US" sz="2300" b="1" dirty="0">
                <a:solidFill>
                  <a:srgbClr val="FF0000"/>
                </a:solidFill>
                <a:latin typeface="+mj-lt"/>
              </a:rPr>
              <a:t>adultery</a:t>
            </a:r>
            <a:r>
              <a:rPr lang="en-US" sz="2300" dirty="0">
                <a:latin typeface="+mj-lt"/>
              </a:rPr>
              <a:t>.</a:t>
            </a:r>
          </a:p>
          <a:p>
            <a:pPr marL="0" lvl="1" indent="0" fontAlgn="base">
              <a:buNone/>
            </a:pPr>
            <a:endParaRPr lang="en-US" sz="2800" b="1" dirty="0">
              <a:latin typeface="+mj-lt"/>
            </a:endParaRPr>
          </a:p>
          <a:p>
            <a:pPr marL="342900" marR="0" lvl="0" indent="-342900">
              <a:lnSpc>
                <a:spcPct val="107000"/>
              </a:lnSpc>
              <a:spcBef>
                <a:spcPts val="0"/>
              </a:spcBef>
              <a:spcAft>
                <a:spcPts val="0"/>
              </a:spcAft>
              <a:buFont typeface="+mj-lt"/>
              <a:buAutoNum type="arabicPeriod"/>
            </a:pPr>
            <a:r>
              <a:rPr lang="en-US" sz="2600" dirty="0">
                <a:latin typeface="+mj-lt"/>
                <a:ea typeface="Calibri" panose="020F0502020204030204" pitchFamily="34" charset="0"/>
                <a:cs typeface="Times New Roman" panose="02020603050405020304" pitchFamily="18" charset="0"/>
              </a:rPr>
              <a:t>Adultery is wrong – respect God’s commandments.</a:t>
            </a:r>
          </a:p>
          <a:p>
            <a:pPr marL="342900" marR="0" lvl="0" indent="-342900">
              <a:lnSpc>
                <a:spcPct val="107000"/>
              </a:lnSpc>
              <a:spcBef>
                <a:spcPts val="0"/>
              </a:spcBef>
              <a:spcAft>
                <a:spcPts val="0"/>
              </a:spcAft>
              <a:buFont typeface="+mj-lt"/>
              <a:buAutoNum type="arabicPeriod"/>
            </a:pPr>
            <a:r>
              <a:rPr lang="en-US" sz="2600" dirty="0">
                <a:latin typeface="+mj-lt"/>
                <a:ea typeface="Calibri" panose="020F0502020204030204" pitchFamily="34" charset="0"/>
                <a:cs typeface="Times New Roman" panose="02020603050405020304" pitchFamily="18" charset="0"/>
              </a:rPr>
              <a:t>Don’t let your eyes stray.</a:t>
            </a:r>
          </a:p>
          <a:p>
            <a:pPr marL="342900" marR="0" lvl="0" indent="-342900">
              <a:lnSpc>
                <a:spcPct val="107000"/>
              </a:lnSpc>
              <a:spcBef>
                <a:spcPts val="0"/>
              </a:spcBef>
              <a:spcAft>
                <a:spcPts val="0"/>
              </a:spcAft>
              <a:buFont typeface="+mj-lt"/>
              <a:buAutoNum type="arabicPeriod"/>
            </a:pPr>
            <a:r>
              <a:rPr lang="en-US" sz="2600" dirty="0">
                <a:latin typeface="+mj-lt"/>
                <a:ea typeface="Calibri" panose="020F0502020204030204" pitchFamily="34" charset="0"/>
                <a:cs typeface="Times New Roman" panose="02020603050405020304" pitchFamily="18" charset="0"/>
              </a:rPr>
              <a:t>Don’t have a heart problem.</a:t>
            </a:r>
          </a:p>
          <a:p>
            <a:pPr marL="342900" marR="0" lvl="0" indent="-342900">
              <a:lnSpc>
                <a:spcPct val="107000"/>
              </a:lnSpc>
              <a:spcBef>
                <a:spcPts val="0"/>
              </a:spcBef>
              <a:spcAft>
                <a:spcPts val="0"/>
              </a:spcAft>
              <a:buFont typeface="+mj-lt"/>
              <a:buAutoNum type="arabicPeriod"/>
            </a:pPr>
            <a:r>
              <a:rPr lang="en-US" sz="2600" dirty="0">
                <a:latin typeface="+mj-lt"/>
                <a:ea typeface="Calibri" panose="020F0502020204030204" pitchFamily="34" charset="0"/>
                <a:cs typeface="Times New Roman" panose="02020603050405020304" pitchFamily="18" charset="0"/>
              </a:rPr>
              <a:t>Do love your spouse.</a:t>
            </a:r>
          </a:p>
          <a:p>
            <a:pPr marL="342900" marR="0" lvl="0" indent="-342900">
              <a:lnSpc>
                <a:spcPct val="107000"/>
              </a:lnSpc>
              <a:spcBef>
                <a:spcPts val="0"/>
              </a:spcBef>
              <a:spcAft>
                <a:spcPts val="0"/>
              </a:spcAft>
              <a:buFont typeface="+mj-lt"/>
              <a:buAutoNum type="arabicPeriod"/>
            </a:pPr>
            <a:r>
              <a:rPr lang="en-US" sz="2600" dirty="0">
                <a:latin typeface="+mj-lt"/>
                <a:ea typeface="Calibri" panose="020F0502020204030204" pitchFamily="34" charset="0"/>
                <a:cs typeface="Times New Roman" panose="02020603050405020304" pitchFamily="18" charset="0"/>
              </a:rPr>
              <a:t>Do cling to them, especially when you think you need something different.</a:t>
            </a:r>
          </a:p>
          <a:p>
            <a:pPr marL="342900" marR="0" lvl="0" indent="-342900">
              <a:lnSpc>
                <a:spcPct val="107000"/>
              </a:lnSpc>
              <a:spcBef>
                <a:spcPts val="0"/>
              </a:spcBef>
              <a:spcAft>
                <a:spcPts val="0"/>
              </a:spcAft>
              <a:buFont typeface="+mj-lt"/>
              <a:buAutoNum type="arabicPeriod"/>
            </a:pPr>
            <a:endParaRPr lang="en-US" sz="24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600" b="1" dirty="0">
                <a:latin typeface="+mj-lt"/>
              </a:rPr>
              <a:t>Question 1 – </a:t>
            </a:r>
            <a:r>
              <a:rPr lang="en-US" sz="2600" dirty="0">
                <a:latin typeface="+mj-lt"/>
              </a:rPr>
              <a:t>What is Dualism?  Does what we do on earth / physically affect our spiritual selves?  Is spirit separate from body – completely?</a:t>
            </a:r>
          </a:p>
          <a:p>
            <a:pPr marL="0" indent="0">
              <a:lnSpc>
                <a:spcPct val="107000"/>
              </a:lnSpc>
              <a:spcBef>
                <a:spcPts val="0"/>
              </a:spcBef>
              <a:spcAft>
                <a:spcPts val="800"/>
              </a:spcAft>
              <a:buNone/>
            </a:pPr>
            <a:r>
              <a:rPr lang="en-US" sz="2600" b="1" dirty="0">
                <a:latin typeface="+mj-lt"/>
              </a:rPr>
              <a:t>Question 2 – </a:t>
            </a:r>
            <a:r>
              <a:rPr lang="en-US" sz="2600" dirty="0">
                <a:latin typeface="+mj-lt"/>
              </a:rPr>
              <a:t>Why does God extend adultery to eyes / heart? Bible Verses?</a:t>
            </a:r>
          </a:p>
          <a:p>
            <a:pPr lvl="1">
              <a:lnSpc>
                <a:spcPct val="107000"/>
              </a:lnSpc>
              <a:spcBef>
                <a:spcPts val="0"/>
              </a:spcBef>
              <a:spcAft>
                <a:spcPts val="800"/>
              </a:spcAft>
            </a:pPr>
            <a:r>
              <a:rPr lang="en-US" sz="2200" dirty="0">
                <a:latin typeface="+mj-lt"/>
              </a:rPr>
              <a:t>1 Cor 6:9-11; James 1:13-14; 1 John 2:15-17</a:t>
            </a:r>
            <a:endParaRPr lang="en-US" sz="2200" b="1" dirty="0">
              <a:latin typeface="+mj-lt"/>
            </a:endParaRPr>
          </a:p>
          <a:p>
            <a:pPr marL="0" indent="0">
              <a:lnSpc>
                <a:spcPct val="107000"/>
              </a:lnSpc>
              <a:spcBef>
                <a:spcPts val="0"/>
              </a:spcBef>
              <a:spcAft>
                <a:spcPts val="800"/>
              </a:spcAft>
              <a:buNone/>
            </a:pPr>
            <a:r>
              <a:rPr lang="en-US" sz="2600" b="1" dirty="0">
                <a:latin typeface="+mj-lt"/>
              </a:rPr>
              <a:t>Final Question </a:t>
            </a:r>
            <a:r>
              <a:rPr lang="en-US" sz="2600" dirty="0">
                <a:latin typeface="+mj-lt"/>
              </a:rPr>
              <a:t>-  How do adultery, sexual immortality, and unfaithfulness to God intertwine throughout the Bible (and our lives)?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6174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545364"/>
            <a:ext cx="4261608" cy="2139518"/>
          </a:xfrm>
        </p:spPr>
        <p:txBody>
          <a:bodyPr>
            <a:normAutofit/>
          </a:bodyPr>
          <a:lstStyle/>
          <a:p>
            <a:r>
              <a:rPr lang="en-US" sz="2800" b="1" dirty="0">
                <a:latin typeface="+mj-lt"/>
              </a:rPr>
              <a:t>For Next Sunday</a:t>
            </a:r>
          </a:p>
          <a:p>
            <a:endParaRPr lang="en-US" sz="2800" b="1" dirty="0">
              <a:latin typeface="+mj-lt"/>
            </a:endParaRPr>
          </a:p>
          <a:p>
            <a:r>
              <a:rPr lang="en-US" sz="2800" b="1" dirty="0">
                <a:latin typeface="+mj-lt"/>
              </a:rPr>
              <a:t>8. Do Not Steal</a:t>
            </a:r>
          </a:p>
        </p:txBody>
      </p:sp>
    </p:spTree>
    <p:extLst>
      <p:ext uri="{BB962C8B-B14F-4D97-AF65-F5344CB8AC3E}">
        <p14:creationId xmlns:p14="http://schemas.microsoft.com/office/powerpoint/2010/main" val="121738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604717792"/>
              </p:ext>
            </p:extLst>
          </p:nvPr>
        </p:nvGraphicFramePr>
        <p:xfrm>
          <a:off x="877225" y="1002030"/>
          <a:ext cx="7802096" cy="4853940"/>
        </p:xfrm>
        <a:graphic>
          <a:graphicData uri="http://schemas.openxmlformats.org/drawingml/2006/table">
            <a:tbl>
              <a:tblPr firstRow="1" bandRow="1">
                <a:tableStyleId>{6E25E649-3F16-4E02-A733-19D2CDBF48F0}</a:tableStyleId>
              </a:tblPr>
              <a:tblGrid>
                <a:gridCol w="1657563">
                  <a:extLst>
                    <a:ext uri="{9D8B030D-6E8A-4147-A177-3AD203B41FA5}">
                      <a16:colId xmlns:a16="http://schemas.microsoft.com/office/drawing/2014/main" val="1186317163"/>
                    </a:ext>
                  </a:extLst>
                </a:gridCol>
                <a:gridCol w="3818798">
                  <a:extLst>
                    <a:ext uri="{9D8B030D-6E8A-4147-A177-3AD203B41FA5}">
                      <a16:colId xmlns:a16="http://schemas.microsoft.com/office/drawing/2014/main" val="1758429838"/>
                    </a:ext>
                  </a:extLst>
                </a:gridCol>
                <a:gridCol w="2325735">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r>
                        <a:rPr lang="en-US" sz="2000" dirty="0">
                          <a:latin typeface="Bahnschrift" panose="020B0502040204020203" pitchFamily="34" charset="0"/>
                        </a:rPr>
                        <a:t>Wed. 1/18</a:t>
                      </a:r>
                    </a:p>
                  </a:txBody>
                  <a:tcPr marL="68580" marR="68580" marT="34290" marB="34290">
                    <a:solidFill>
                      <a:srgbClr val="00FF00"/>
                    </a:solidFill>
                  </a:tcPr>
                </a:tc>
                <a:tc>
                  <a:txBody>
                    <a:bodyPr/>
                    <a:lstStyle/>
                    <a:p>
                      <a:r>
                        <a:rPr lang="en-US" sz="2000" dirty="0">
                          <a:latin typeface="Bahnschrift" panose="020B0502040204020203" pitchFamily="34" charset="0"/>
                        </a:rPr>
                        <a:t>Class Introduction </a:t>
                      </a:r>
                    </a:p>
                  </a:txBody>
                  <a:tcPr marL="68580" marR="68580" marT="34290" marB="34290">
                    <a:solidFill>
                      <a:srgbClr val="00FF00"/>
                    </a:solidFill>
                  </a:tcPr>
                </a:tc>
                <a:tc>
                  <a:txBody>
                    <a:bodyPr/>
                    <a:lstStyle/>
                    <a:p>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4156605872"/>
                  </a:ext>
                </a:extLst>
              </a:tr>
              <a:tr h="272481">
                <a:tc>
                  <a:txBody>
                    <a:bodyPr/>
                    <a:lstStyle/>
                    <a:p>
                      <a:r>
                        <a:rPr lang="en-US" sz="2000" dirty="0">
                          <a:latin typeface="Bahnschrift" panose="020B0502040204020203" pitchFamily="34" charset="0"/>
                        </a:rPr>
                        <a:t>Sun. 1/22</a:t>
                      </a:r>
                    </a:p>
                  </a:txBody>
                  <a:tcPr marL="68580" marR="68580" marT="34290" marB="34290">
                    <a:solidFill>
                      <a:srgbClr val="00FF00"/>
                    </a:solidFill>
                  </a:tcPr>
                </a:tc>
                <a:tc>
                  <a:txBody>
                    <a:bodyPr/>
                    <a:lstStyle/>
                    <a:p>
                      <a:r>
                        <a:rPr lang="en-US" sz="2000" dirty="0">
                          <a:latin typeface="Bahnschrift" panose="020B0502040204020203" pitchFamily="34" charset="0"/>
                        </a:rPr>
                        <a:t>Bellaire Business Meeting </a:t>
                      </a:r>
                    </a:p>
                  </a:txBody>
                  <a:tcPr marL="68580" marR="68580" marT="34290" marB="34290">
                    <a:solidFill>
                      <a:srgbClr val="00FF00"/>
                    </a:solidFill>
                  </a:tcPr>
                </a:tc>
                <a:tc>
                  <a:txBody>
                    <a:bodyPr/>
                    <a:lstStyle/>
                    <a:p>
                      <a:r>
                        <a:rPr lang="en-US" sz="2000" dirty="0">
                          <a:latin typeface="Bahnschrift" panose="020B0502040204020203" pitchFamily="34" charset="0"/>
                        </a:rPr>
                        <a:t>N/A</a:t>
                      </a:r>
                    </a:p>
                  </a:txBody>
                  <a:tcPr marL="68580" marR="68580" marT="34290" marB="34290">
                    <a:solidFill>
                      <a:srgbClr val="00FF00"/>
                    </a:solidFill>
                  </a:tcPr>
                </a:tc>
                <a:extLst>
                  <a:ext uri="{0D108BD9-81ED-4DB2-BD59-A6C34878D82A}">
                    <a16:rowId xmlns:a16="http://schemas.microsoft.com/office/drawing/2014/main" val="219016917"/>
                  </a:ext>
                </a:extLst>
              </a:tr>
              <a:tr h="272481">
                <a:tc>
                  <a:txBody>
                    <a:bodyPr/>
                    <a:lstStyle/>
                    <a:p>
                      <a:r>
                        <a:rPr lang="en-US" sz="2000" dirty="0">
                          <a:latin typeface="Bahnschrift" panose="020B0502040204020203" pitchFamily="34" charset="0"/>
                        </a:rPr>
                        <a:t>Wed. 1/25</a:t>
                      </a:r>
                    </a:p>
                  </a:txBody>
                  <a:tcPr marL="68580" marR="68580" marT="34290" marB="34290">
                    <a:solidFill>
                      <a:srgbClr val="00FF00"/>
                    </a:solidFill>
                  </a:tcPr>
                </a:tc>
                <a:tc>
                  <a:txBody>
                    <a:bodyPr/>
                    <a:lstStyle/>
                    <a:p>
                      <a:r>
                        <a:rPr lang="en-US" sz="2000" dirty="0">
                          <a:latin typeface="Bahnschrift" panose="020B0502040204020203" pitchFamily="34" charset="0"/>
                        </a:rPr>
                        <a:t>No Other Gods Before Me</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523040058"/>
                  </a:ext>
                </a:extLst>
              </a:tr>
              <a:tr h="272481">
                <a:tc>
                  <a:txBody>
                    <a:bodyPr/>
                    <a:lstStyle/>
                    <a:p>
                      <a:r>
                        <a:rPr lang="en-US" sz="2000" dirty="0">
                          <a:latin typeface="Bahnschrift" panose="020B0502040204020203" pitchFamily="34" charset="0"/>
                        </a:rPr>
                        <a:t>Sun. 1/29</a:t>
                      </a:r>
                    </a:p>
                  </a:txBody>
                  <a:tcPr marL="68580" marR="68580" marT="34290" marB="34290">
                    <a:solidFill>
                      <a:srgbClr val="00FF00"/>
                    </a:solidFill>
                  </a:tcPr>
                </a:tc>
                <a:tc>
                  <a:txBody>
                    <a:bodyPr/>
                    <a:lstStyle/>
                    <a:p>
                      <a:r>
                        <a:rPr lang="en-US" sz="2000" dirty="0">
                          <a:latin typeface="Bahnschrift" panose="020B0502040204020203" pitchFamily="34" charset="0"/>
                        </a:rPr>
                        <a:t>No Graven Images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415991692"/>
                  </a:ext>
                </a:extLst>
              </a:tr>
              <a:tr h="272481">
                <a:tc>
                  <a:txBody>
                    <a:bodyPr/>
                    <a:lstStyle/>
                    <a:p>
                      <a:r>
                        <a:rPr lang="en-US" sz="2000" dirty="0">
                          <a:latin typeface="Bahnschrift" panose="020B0502040204020203" pitchFamily="34" charset="0"/>
                        </a:rPr>
                        <a:t>Wed. 2/1</a:t>
                      </a:r>
                    </a:p>
                  </a:txBody>
                  <a:tcPr marL="68580" marR="68580" marT="34290" marB="34290">
                    <a:solidFill>
                      <a:srgbClr val="00FF00"/>
                    </a:solidFill>
                  </a:tcPr>
                </a:tc>
                <a:tc>
                  <a:txBody>
                    <a:bodyPr/>
                    <a:lstStyle/>
                    <a:p>
                      <a:r>
                        <a:rPr lang="en-US" sz="2000" dirty="0">
                          <a:latin typeface="Bahnschrift" panose="020B0502040204020203" pitchFamily="34" charset="0"/>
                        </a:rPr>
                        <a:t>Lord’s Name in Vain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2972019432"/>
                  </a:ext>
                </a:extLst>
              </a:tr>
              <a:tr h="272481">
                <a:tc>
                  <a:txBody>
                    <a:bodyPr/>
                    <a:lstStyle/>
                    <a:p>
                      <a:r>
                        <a:rPr lang="en-US" sz="2000" dirty="0">
                          <a:latin typeface="Bahnschrift" panose="020B0502040204020203" pitchFamily="34" charset="0"/>
                        </a:rPr>
                        <a:t>Sun. 2/5</a:t>
                      </a:r>
                    </a:p>
                  </a:txBody>
                  <a:tcPr marL="68580" marR="68580" marT="34290" marB="34290">
                    <a:solidFill>
                      <a:srgbClr val="00FF00"/>
                    </a:solidFill>
                  </a:tcPr>
                </a:tc>
                <a:tc>
                  <a:txBody>
                    <a:bodyPr/>
                    <a:lstStyle/>
                    <a:p>
                      <a:r>
                        <a:rPr lang="en-US" sz="2000" dirty="0">
                          <a:latin typeface="Bahnschrift" panose="020B0502040204020203" pitchFamily="34" charset="0"/>
                        </a:rPr>
                        <a:t>Remember the Sabbath Day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1280986965"/>
                  </a:ext>
                </a:extLst>
              </a:tr>
              <a:tr h="272481">
                <a:tc>
                  <a:txBody>
                    <a:bodyPr/>
                    <a:lstStyle/>
                    <a:p>
                      <a:r>
                        <a:rPr lang="en-US" sz="2000" dirty="0">
                          <a:latin typeface="Bahnschrift" panose="020B0502040204020203" pitchFamily="34" charset="0"/>
                        </a:rPr>
                        <a:t>Wed. 2/8</a:t>
                      </a:r>
                    </a:p>
                  </a:txBody>
                  <a:tcPr marL="68580" marR="68580" marT="34290" marB="34290">
                    <a:solidFill>
                      <a:srgbClr val="00FF00"/>
                    </a:solidFill>
                  </a:tcPr>
                </a:tc>
                <a:tc>
                  <a:txBody>
                    <a:bodyPr/>
                    <a:lstStyle/>
                    <a:p>
                      <a:r>
                        <a:rPr lang="en-US" sz="2000" dirty="0">
                          <a:latin typeface="Bahnschrift" panose="020B0502040204020203" pitchFamily="34" charset="0"/>
                        </a:rPr>
                        <a:t>Honor your Father and Mother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1303999704"/>
                  </a:ext>
                </a:extLst>
              </a:tr>
              <a:tr h="272481">
                <a:tc>
                  <a:txBody>
                    <a:bodyPr/>
                    <a:lstStyle/>
                    <a:p>
                      <a:r>
                        <a:rPr lang="en-US" sz="2000" dirty="0">
                          <a:latin typeface="Bahnschrift" panose="020B0502040204020203" pitchFamily="34" charset="0"/>
                        </a:rPr>
                        <a:t>Sun. 2/12</a:t>
                      </a:r>
                    </a:p>
                  </a:txBody>
                  <a:tcPr marL="68580" marR="68580" marT="34290" marB="34290">
                    <a:solidFill>
                      <a:srgbClr val="00FF00"/>
                    </a:solidFill>
                  </a:tcPr>
                </a:tc>
                <a:tc>
                  <a:txBody>
                    <a:bodyPr/>
                    <a:lstStyle/>
                    <a:p>
                      <a:r>
                        <a:rPr lang="en-US" sz="2000" dirty="0">
                          <a:latin typeface="Bahnschrift" panose="020B0502040204020203" pitchFamily="34" charset="0"/>
                        </a:rPr>
                        <a:t>Do Not Murder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9223779"/>
                  </a:ext>
                </a:extLst>
              </a:tr>
              <a:tr h="272481">
                <a:tc>
                  <a:txBody>
                    <a:bodyPr/>
                    <a:lstStyle/>
                    <a:p>
                      <a:r>
                        <a:rPr lang="en-US" sz="2000" dirty="0">
                          <a:latin typeface="Bahnschrift" panose="020B0502040204020203" pitchFamily="34" charset="0"/>
                        </a:rPr>
                        <a:t>Wed. 2/15</a:t>
                      </a:r>
                    </a:p>
                  </a:txBody>
                  <a:tcPr marL="68580" marR="68580" marT="34290" marB="34290"/>
                </a:tc>
                <a:tc>
                  <a:txBody>
                    <a:bodyPr/>
                    <a:lstStyle/>
                    <a:p>
                      <a:r>
                        <a:rPr lang="en-US" sz="2000" dirty="0">
                          <a:latin typeface="Bahnschrift" panose="020B0502040204020203" pitchFamily="34" charset="0"/>
                        </a:rPr>
                        <a:t>Do Not Commit Adultery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329284091"/>
                  </a:ext>
                </a:extLst>
              </a:tr>
              <a:tr h="272481">
                <a:tc>
                  <a:txBody>
                    <a:bodyPr/>
                    <a:lstStyle/>
                    <a:p>
                      <a:r>
                        <a:rPr lang="en-US" sz="2000" dirty="0">
                          <a:latin typeface="Bahnschrift" panose="020B0502040204020203" pitchFamily="34" charset="0"/>
                        </a:rPr>
                        <a:t>Sun. 2/19</a:t>
                      </a:r>
                    </a:p>
                  </a:txBody>
                  <a:tcPr marL="68580" marR="68580" marT="34290" marB="34290"/>
                </a:tc>
                <a:tc>
                  <a:txBody>
                    <a:bodyPr/>
                    <a:lstStyle/>
                    <a:p>
                      <a:r>
                        <a:rPr lang="en-US" sz="2000" dirty="0">
                          <a:latin typeface="Bahnschrift" panose="020B0502040204020203" pitchFamily="34" charset="0"/>
                        </a:rPr>
                        <a:t>Do Not Steal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2041149782"/>
                  </a:ext>
                </a:extLst>
              </a:tr>
              <a:tr h="272481">
                <a:tc>
                  <a:txBody>
                    <a:bodyPr/>
                    <a:lstStyle/>
                    <a:p>
                      <a:r>
                        <a:rPr lang="en-US" sz="2000" dirty="0">
                          <a:latin typeface="Bahnschrift" panose="020B0502040204020203" pitchFamily="34" charset="0"/>
                        </a:rPr>
                        <a:t>Wed. 2/22</a:t>
                      </a:r>
                    </a:p>
                  </a:txBody>
                  <a:tcPr marL="68580" marR="68580" marT="34290" marB="34290"/>
                </a:tc>
                <a:tc>
                  <a:txBody>
                    <a:bodyPr/>
                    <a:lstStyle/>
                    <a:p>
                      <a:r>
                        <a:rPr lang="en-US" sz="2000" dirty="0">
                          <a:latin typeface="Bahnschrift" panose="020B0502040204020203" pitchFamily="34" charset="0"/>
                        </a:rPr>
                        <a:t>Do Not Bear False Witness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11816182"/>
                  </a:ext>
                </a:extLst>
              </a:tr>
              <a:tr h="272481">
                <a:tc>
                  <a:txBody>
                    <a:bodyPr/>
                    <a:lstStyle/>
                    <a:p>
                      <a:r>
                        <a:rPr lang="en-US" sz="2000" dirty="0">
                          <a:latin typeface="Bahnschrift" panose="020B0502040204020203" pitchFamily="34" charset="0"/>
                        </a:rPr>
                        <a:t>Sun. 2/26</a:t>
                      </a:r>
                    </a:p>
                  </a:txBody>
                  <a:tcPr marL="68580" marR="68580" marT="34290" marB="34290"/>
                </a:tc>
                <a:tc>
                  <a:txBody>
                    <a:bodyPr/>
                    <a:lstStyle/>
                    <a:p>
                      <a:r>
                        <a:rPr lang="en-US" sz="2000" dirty="0">
                          <a:latin typeface="Bahnschrift" panose="020B0502040204020203" pitchFamily="34" charset="0"/>
                        </a:rPr>
                        <a:t>Do Not Covet / Class Conclusion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defTabSz="685800"/>
            <a:r>
              <a:rPr lang="en-US" dirty="0">
                <a:solidFill>
                  <a:srgbClr val="000000"/>
                </a:solidFill>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defTabSz="685800"/>
            <a:fld id="{294A09A9-5501-47C1-A89A-A340965A2BE2}" type="slidenum">
              <a:rPr lang="en-US">
                <a:solidFill>
                  <a:srgbClr val="000000"/>
                </a:solidFill>
              </a:rPr>
              <a:pPr defTabSz="685800"/>
              <a:t>2</a:t>
            </a:fld>
            <a:endParaRPr lang="en-US" dirty="0">
              <a:solidFill>
                <a:srgbClr val="000000"/>
              </a:solidFill>
            </a:endParaRPr>
          </a:p>
        </p:txBody>
      </p:sp>
    </p:spTree>
    <p:extLst>
      <p:ext uri="{BB962C8B-B14F-4D97-AF65-F5344CB8AC3E}">
        <p14:creationId xmlns:p14="http://schemas.microsoft.com/office/powerpoint/2010/main" val="38126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3097411" y="10316"/>
            <a:ext cx="2949178" cy="604982"/>
          </a:xfrm>
        </p:spPr>
        <p:txBody>
          <a:bodyPr>
            <a:normAutofit/>
          </a:bodyPr>
          <a:lstStyle/>
          <a:p>
            <a:pPr algn="ctr"/>
            <a:r>
              <a:rPr lang="en-US" sz="3600" b="1" dirty="0"/>
              <a:t>Brief Review</a:t>
            </a:r>
          </a:p>
        </p:txBody>
      </p:sp>
      <p:sp>
        <p:nvSpPr>
          <p:cNvPr id="25" name="Content Placeholder 24">
            <a:extLst>
              <a:ext uri="{FF2B5EF4-FFF2-40B4-BE49-F238E27FC236}">
                <a16:creationId xmlns:a16="http://schemas.microsoft.com/office/drawing/2014/main" id="{3E7EEA16-105A-FE13-5334-806CB1A1C444}"/>
              </a:ext>
            </a:extLst>
          </p:cNvPr>
          <p:cNvSpPr>
            <a:spLocks noGrp="1"/>
          </p:cNvSpPr>
          <p:nvPr>
            <p:ph idx="1"/>
          </p:nvPr>
        </p:nvSpPr>
        <p:spPr>
          <a:xfrm>
            <a:off x="2918691" y="858981"/>
            <a:ext cx="6044714" cy="5781964"/>
          </a:xfrm>
        </p:spPr>
        <p:txBody>
          <a:bodyPr>
            <a:normAutofit/>
          </a:bodyPr>
          <a:lstStyle/>
          <a:p>
            <a:pPr marL="341313" indent="-341313">
              <a:buFont typeface="+mj-lt"/>
              <a:buAutoNum type="arabicPeriod"/>
            </a:pPr>
            <a:r>
              <a:rPr lang="en-US" sz="2400" b="1" dirty="0">
                <a:solidFill>
                  <a:srgbClr val="FF0000"/>
                </a:solidFill>
                <a:latin typeface="+mj-lt"/>
              </a:rPr>
              <a:t>No other gods before me</a:t>
            </a:r>
          </a:p>
          <a:p>
            <a:pPr marL="573088" lvl="1" indent="-227013"/>
            <a:r>
              <a:rPr lang="en-US" sz="1800" dirty="0">
                <a:solidFill>
                  <a:schemeClr val="tx1"/>
                </a:solidFill>
                <a:highlight>
                  <a:srgbClr val="00FF00"/>
                </a:highlight>
                <a:latin typeface="+mj-lt"/>
              </a:rPr>
              <a:t>I AM the ONE – None of these others are anything</a:t>
            </a:r>
          </a:p>
          <a:p>
            <a:pPr marL="346086" indent="-457200">
              <a:buFont typeface="+mj-lt"/>
              <a:buAutoNum type="arabicPeriod"/>
            </a:pPr>
            <a:endParaRPr lang="en-US" sz="2400" b="1" dirty="0">
              <a:solidFill>
                <a:srgbClr val="FF0000"/>
              </a:solidFill>
              <a:latin typeface="+mj-lt"/>
            </a:endParaRPr>
          </a:p>
          <a:p>
            <a:pPr marL="346086" indent="-457200">
              <a:buFont typeface="+mj-lt"/>
              <a:buAutoNum type="arabicPeriod"/>
            </a:pPr>
            <a:r>
              <a:rPr lang="en-US" sz="2400" b="1" dirty="0">
                <a:solidFill>
                  <a:srgbClr val="FF0000"/>
                </a:solidFill>
                <a:latin typeface="+mj-lt"/>
              </a:rPr>
              <a:t>No graven images</a:t>
            </a:r>
          </a:p>
          <a:p>
            <a:pPr lvl="1"/>
            <a:r>
              <a:rPr lang="en-US" sz="1800" dirty="0">
                <a:solidFill>
                  <a:schemeClr val="tx1"/>
                </a:solidFill>
                <a:highlight>
                  <a:srgbClr val="00FF00"/>
                </a:highlight>
                <a:latin typeface="+mj-lt"/>
              </a:rPr>
              <a:t>HE is spirit – not be represented in this world</a:t>
            </a:r>
          </a:p>
          <a:p>
            <a:pPr marL="457200" indent="-457200">
              <a:buFont typeface="+mj-lt"/>
              <a:buAutoNum type="arabicPeriod"/>
            </a:pPr>
            <a:endParaRPr lang="en-US" sz="2400" b="1" dirty="0">
              <a:solidFill>
                <a:srgbClr val="FF0000"/>
              </a:solidFill>
              <a:latin typeface="+mj-lt"/>
            </a:endParaRPr>
          </a:p>
          <a:p>
            <a:pPr marL="457200" indent="-457200">
              <a:buFont typeface="+mj-lt"/>
              <a:buAutoNum type="arabicPeriod"/>
            </a:pPr>
            <a:r>
              <a:rPr lang="en-US" sz="2400" b="1" dirty="0">
                <a:solidFill>
                  <a:srgbClr val="FF0000"/>
                </a:solidFill>
                <a:latin typeface="+mj-lt"/>
              </a:rPr>
              <a:t>Do not take Lord’s name in vain</a:t>
            </a:r>
          </a:p>
          <a:p>
            <a:pPr lvl="1"/>
            <a:r>
              <a:rPr lang="en-US" sz="1800" dirty="0">
                <a:highlight>
                  <a:srgbClr val="00FF00"/>
                </a:highlight>
                <a:latin typeface="+mj-lt"/>
              </a:rPr>
              <a:t>God is HOLY, treat him (and His name) as such</a:t>
            </a:r>
          </a:p>
          <a:p>
            <a:pPr marL="457200" indent="-457200">
              <a:buFont typeface="+mj-lt"/>
              <a:buAutoNum type="arabicPeriod"/>
            </a:pPr>
            <a:endParaRPr lang="en-US" sz="2400" b="1" dirty="0">
              <a:solidFill>
                <a:srgbClr val="FF0000"/>
              </a:solidFill>
              <a:latin typeface="+mj-lt"/>
            </a:endParaRPr>
          </a:p>
          <a:p>
            <a:pPr marL="457200" indent="-457200">
              <a:buFont typeface="+mj-lt"/>
              <a:buAutoNum type="arabicPeriod"/>
            </a:pPr>
            <a:r>
              <a:rPr lang="en-US" sz="2400" b="1" dirty="0">
                <a:solidFill>
                  <a:srgbClr val="FF0000"/>
                </a:solidFill>
                <a:latin typeface="+mj-lt"/>
              </a:rPr>
              <a:t>Remember the Sabbath</a:t>
            </a:r>
          </a:p>
          <a:p>
            <a:pPr lvl="1"/>
            <a:r>
              <a:rPr lang="en-US" sz="1800" dirty="0">
                <a:solidFill>
                  <a:schemeClr val="tx1"/>
                </a:solidFill>
                <a:highlight>
                  <a:srgbClr val="00FF00"/>
                </a:highlight>
                <a:latin typeface="+mj-lt"/>
              </a:rPr>
              <a:t>Take time to focus and remember GOD - weekly</a:t>
            </a:r>
          </a:p>
          <a:p>
            <a:pPr marL="457200" indent="-457200">
              <a:buFont typeface="+mj-lt"/>
              <a:buAutoNum type="arabicPeriod"/>
            </a:pPr>
            <a:endParaRPr lang="en-US" sz="2400" b="1" dirty="0">
              <a:solidFill>
                <a:srgbClr val="FF0000"/>
              </a:solidFill>
              <a:latin typeface="+mj-lt"/>
            </a:endParaRPr>
          </a:p>
          <a:p>
            <a:pPr marL="457200" indent="-457200">
              <a:buFont typeface="+mj-lt"/>
              <a:buAutoNum type="arabicPeriod"/>
            </a:pPr>
            <a:r>
              <a:rPr lang="en-US" sz="2400" b="1" dirty="0">
                <a:solidFill>
                  <a:srgbClr val="FF0000"/>
                </a:solidFill>
                <a:latin typeface="+mj-lt"/>
              </a:rPr>
              <a:t>Honor Thy Father and Mother</a:t>
            </a:r>
          </a:p>
          <a:p>
            <a:pPr lvl="1"/>
            <a:r>
              <a:rPr lang="en-US" sz="1800" dirty="0">
                <a:solidFill>
                  <a:schemeClr val="tx1"/>
                </a:solidFill>
                <a:highlight>
                  <a:srgbClr val="00FF00"/>
                </a:highlight>
                <a:latin typeface="+mj-lt"/>
              </a:rPr>
              <a:t>Parents are God’s physical family for us</a:t>
            </a:r>
            <a:endParaRPr lang="en-US" sz="2200" dirty="0">
              <a:solidFill>
                <a:schemeClr val="tx1"/>
              </a:solidFill>
              <a:highlight>
                <a:srgbClr val="00FF00"/>
              </a:highlight>
              <a:latin typeface="+mj-lt"/>
            </a:endParaRPr>
          </a:p>
        </p:txBody>
      </p:sp>
      <p:sp>
        <p:nvSpPr>
          <p:cNvPr id="26" name="Text Placeholder 25">
            <a:extLst>
              <a:ext uri="{FF2B5EF4-FFF2-40B4-BE49-F238E27FC236}">
                <a16:creationId xmlns:a16="http://schemas.microsoft.com/office/drawing/2014/main" id="{66736225-B549-B86C-3332-11388BDDF89F}"/>
              </a:ext>
            </a:extLst>
          </p:cNvPr>
          <p:cNvSpPr>
            <a:spLocks noGrp="1"/>
          </p:cNvSpPr>
          <p:nvPr>
            <p:ph type="body" sz="half" idx="2"/>
          </p:nvPr>
        </p:nvSpPr>
        <p:spPr>
          <a:xfrm>
            <a:off x="180595" y="1283855"/>
            <a:ext cx="2636496" cy="4396509"/>
          </a:xfrm>
          <a:ln w="28575">
            <a:solidFill>
              <a:schemeClr val="accent1"/>
            </a:solidFill>
          </a:ln>
        </p:spPr>
        <p:txBody>
          <a:bodyPr anchor="t">
            <a:normAutofit lnSpcReduction="10000"/>
          </a:bodyPr>
          <a:lstStyle/>
          <a:p>
            <a:pPr marL="342900" indent="-342900">
              <a:buFont typeface="+mj-lt"/>
              <a:buAutoNum type="arabicPeriod"/>
            </a:pPr>
            <a:r>
              <a:rPr lang="en-US" sz="2400" dirty="0">
                <a:solidFill>
                  <a:schemeClr val="tx1"/>
                </a:solidFill>
                <a:latin typeface="+mj-lt"/>
              </a:rPr>
              <a:t>No other gods before me</a:t>
            </a:r>
          </a:p>
          <a:p>
            <a:pPr marL="342900" indent="-342900">
              <a:buFont typeface="+mj-lt"/>
              <a:buAutoNum type="arabicPeriod"/>
            </a:pPr>
            <a:r>
              <a:rPr lang="en-US" sz="2400" dirty="0">
                <a:latin typeface="+mj-lt"/>
              </a:rPr>
              <a:t>No graven images </a:t>
            </a:r>
          </a:p>
          <a:p>
            <a:pPr marL="342900" indent="-342900">
              <a:buFont typeface="+mj-lt"/>
              <a:buAutoNum type="arabicPeriod"/>
            </a:pPr>
            <a:r>
              <a:rPr lang="en-US" sz="2400" dirty="0">
                <a:latin typeface="+mj-lt"/>
              </a:rPr>
              <a:t>Do not take the Lord’s name in vain</a:t>
            </a:r>
          </a:p>
          <a:p>
            <a:pPr marL="342900" indent="-342900">
              <a:buFont typeface="+mj-lt"/>
              <a:buAutoNum type="arabicPeriod"/>
            </a:pPr>
            <a:r>
              <a:rPr lang="en-US" sz="2400" dirty="0">
                <a:solidFill>
                  <a:schemeClr val="tx1"/>
                </a:solidFill>
                <a:latin typeface="+mj-lt"/>
              </a:rPr>
              <a:t>Remember the Sabbath</a:t>
            </a:r>
          </a:p>
          <a:p>
            <a:pPr marL="342900" indent="-342900">
              <a:buFont typeface="+mj-lt"/>
              <a:buAutoNum type="arabicPeriod"/>
            </a:pPr>
            <a:r>
              <a:rPr lang="en-US" sz="2400" dirty="0">
                <a:solidFill>
                  <a:schemeClr val="tx1"/>
                </a:solidFill>
                <a:latin typeface="+mj-lt"/>
              </a:rPr>
              <a:t>Honor Thy Father and Mother</a:t>
            </a:r>
          </a:p>
          <a:p>
            <a:endParaRPr lang="en-US" sz="2400" dirty="0">
              <a:latin typeface="+mj-lt"/>
            </a:endParaRP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defTabSz="685800"/>
            <a:r>
              <a:rPr lang="en-US" dirty="0">
                <a:solidFill>
                  <a:srgbClr val="000000"/>
                </a:solidFill>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
        <p:nvSpPr>
          <p:cNvPr id="27" name="TextBox 26">
            <a:extLst>
              <a:ext uri="{FF2B5EF4-FFF2-40B4-BE49-F238E27FC236}">
                <a16:creationId xmlns:a16="http://schemas.microsoft.com/office/drawing/2014/main" id="{A16AC814-19CA-E858-D0C8-4AC9F6778D62}"/>
              </a:ext>
            </a:extLst>
          </p:cNvPr>
          <p:cNvSpPr txBox="1"/>
          <p:nvPr/>
        </p:nvSpPr>
        <p:spPr>
          <a:xfrm>
            <a:off x="28196" y="803210"/>
            <a:ext cx="2839695" cy="400110"/>
          </a:xfrm>
          <a:prstGeom prst="rect">
            <a:avLst/>
          </a:prstGeom>
          <a:noFill/>
        </p:spPr>
        <p:txBody>
          <a:bodyPr wrap="square" rtlCol="0">
            <a:spAutoFit/>
          </a:bodyPr>
          <a:lstStyle/>
          <a:p>
            <a:pPr algn="ctr"/>
            <a:r>
              <a:rPr lang="en-US" sz="2000" b="1" dirty="0">
                <a:latin typeface="+mj-lt"/>
              </a:rPr>
              <a:t>First 5 Commandments</a:t>
            </a:r>
          </a:p>
        </p:txBody>
      </p:sp>
    </p:spTree>
    <p:extLst>
      <p:ext uri="{BB962C8B-B14F-4D97-AF65-F5344CB8AC3E}">
        <p14:creationId xmlns:p14="http://schemas.microsoft.com/office/powerpoint/2010/main" val="17930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1473200" y="10316"/>
            <a:ext cx="6197600" cy="604982"/>
          </a:xfrm>
        </p:spPr>
        <p:txBody>
          <a:bodyPr>
            <a:normAutofit/>
          </a:bodyPr>
          <a:lstStyle/>
          <a:p>
            <a:pPr algn="ctr"/>
            <a:r>
              <a:rPr lang="en-US" sz="3600" b="1" dirty="0"/>
              <a:t>10 Commandments - Visually</a:t>
            </a: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 name="Text Placeholder 2">
            <a:extLst>
              <a:ext uri="{FF2B5EF4-FFF2-40B4-BE49-F238E27FC236}">
                <a16:creationId xmlns:a16="http://schemas.microsoft.com/office/drawing/2014/main" id="{98D291C0-340C-979A-F296-B177973DD1DD}"/>
              </a:ext>
            </a:extLst>
          </p:cNvPr>
          <p:cNvSpPr>
            <a:spLocks noGrp="1"/>
          </p:cNvSpPr>
          <p:nvPr>
            <p:ph type="body" sz="half" idx="2"/>
          </p:nvPr>
        </p:nvSpPr>
        <p:spPr>
          <a:xfrm>
            <a:off x="171450" y="858981"/>
            <a:ext cx="3569277" cy="5497373"/>
          </a:xfrm>
          <a:ln w="28575">
            <a:solidFill>
              <a:srgbClr val="002060"/>
            </a:solidFill>
          </a:ln>
        </p:spPr>
        <p:txBody>
          <a:bodyPr>
            <a:normAutofit/>
          </a:bodyPr>
          <a:lstStyle/>
          <a:p>
            <a:pPr algn="ctr"/>
            <a:r>
              <a:rPr lang="en-US" sz="2000" b="1" dirty="0">
                <a:latin typeface="+mj-lt"/>
              </a:rPr>
              <a:t>It all starts with Man’s relationship to God</a:t>
            </a:r>
          </a:p>
          <a:p>
            <a:pPr marL="285750" indent="-285750">
              <a:buFont typeface="Arial" panose="020B0604020202020204" pitchFamily="34" charset="0"/>
              <a:buChar char="•"/>
            </a:pPr>
            <a:r>
              <a:rPr lang="en-US" sz="1800" dirty="0">
                <a:latin typeface="+mj-lt"/>
              </a:rPr>
              <a:t>Individual relationship</a:t>
            </a:r>
          </a:p>
          <a:p>
            <a:pPr marL="285750" indent="-285750">
              <a:buFont typeface="Arial" panose="020B0604020202020204" pitchFamily="34" charset="0"/>
              <a:buChar char="•"/>
            </a:pPr>
            <a:r>
              <a:rPr lang="en-US" sz="1800" dirty="0">
                <a:latin typeface="+mj-lt"/>
              </a:rPr>
              <a:t>Spiritual</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Family unit is first group of individuals</a:t>
            </a:r>
          </a:p>
          <a:p>
            <a:pPr marL="285750" indent="-285750">
              <a:buFont typeface="Arial" panose="020B0604020202020204" pitchFamily="34" charset="0"/>
              <a:buChar char="•"/>
            </a:pPr>
            <a:r>
              <a:rPr lang="en-US" sz="1800" dirty="0">
                <a:latin typeface="+mj-lt"/>
              </a:rPr>
              <a:t>Connected by innate love</a:t>
            </a:r>
          </a:p>
          <a:p>
            <a:pPr marL="285750" indent="-285750">
              <a:buFont typeface="Arial" panose="020B0604020202020204" pitchFamily="34" charset="0"/>
              <a:buChar char="•"/>
            </a:pPr>
            <a:r>
              <a:rPr lang="en-US" sz="1800" dirty="0">
                <a:latin typeface="+mj-lt"/>
              </a:rPr>
              <a:t>Physical interactions</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Then Society</a:t>
            </a:r>
          </a:p>
          <a:p>
            <a:pPr marL="285750" indent="-285750">
              <a:buFont typeface="Arial" panose="020B0604020202020204" pitchFamily="34" charset="0"/>
              <a:buChar char="•"/>
            </a:pPr>
            <a:r>
              <a:rPr lang="en-US" sz="1800" dirty="0">
                <a:latin typeface="+mj-lt"/>
              </a:rPr>
              <a:t>Made up of many individuals and families</a:t>
            </a:r>
          </a:p>
          <a:p>
            <a:pPr marL="285750" indent="-285750">
              <a:buFont typeface="Arial" panose="020B0604020202020204" pitchFamily="34" charset="0"/>
              <a:buChar char="•"/>
            </a:pPr>
            <a:r>
              <a:rPr lang="en-US" sz="1800" dirty="0">
                <a:latin typeface="+mj-lt"/>
              </a:rPr>
              <a:t>Not necessarily connected by love</a:t>
            </a:r>
          </a:p>
          <a:p>
            <a:pPr marL="285750" indent="-285750">
              <a:buFont typeface="Arial" panose="020B0604020202020204" pitchFamily="34" charset="0"/>
              <a:buChar char="•"/>
            </a:pPr>
            <a:r>
              <a:rPr lang="en-US" sz="1800" dirty="0">
                <a:latin typeface="+mj-lt"/>
              </a:rPr>
              <a:t>Physical interactions</a:t>
            </a:r>
          </a:p>
        </p:txBody>
      </p:sp>
      <p:graphicFrame>
        <p:nvGraphicFramePr>
          <p:cNvPr id="8" name="Content Placeholder 7">
            <a:extLst>
              <a:ext uri="{FF2B5EF4-FFF2-40B4-BE49-F238E27FC236}">
                <a16:creationId xmlns:a16="http://schemas.microsoft.com/office/drawing/2014/main" id="{B81398F2-3360-4B2D-03F4-1664E752A1A9}"/>
              </a:ext>
            </a:extLst>
          </p:cNvPr>
          <p:cNvGraphicFramePr>
            <a:graphicFrameLocks noGrp="1"/>
          </p:cNvGraphicFramePr>
          <p:nvPr>
            <p:ph idx="1"/>
          </p:nvPr>
        </p:nvGraphicFramePr>
        <p:xfrm>
          <a:off x="4076649" y="1717964"/>
          <a:ext cx="4886757" cy="482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5E1E76B-77BA-9145-DE84-2B6867D91B5F}"/>
              </a:ext>
            </a:extLst>
          </p:cNvPr>
          <p:cNvSpPr txBox="1"/>
          <p:nvPr/>
        </p:nvSpPr>
        <p:spPr>
          <a:xfrm>
            <a:off x="4391045" y="592312"/>
            <a:ext cx="42579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Baskerville Old Face"/>
                <a:ea typeface="+mn-ea"/>
                <a:cs typeface="+mn-cs"/>
              </a:rPr>
              <a:t>10 Commandments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Baskerville Old Face"/>
                <a:ea typeface="+mn-ea"/>
                <a:cs typeface="+mn-cs"/>
              </a:rPr>
              <a:t>Start small, Expand outward</a:t>
            </a:r>
          </a:p>
        </p:txBody>
      </p:sp>
      <p:sp>
        <p:nvSpPr>
          <p:cNvPr id="2" name="TextBox 1">
            <a:extLst>
              <a:ext uri="{FF2B5EF4-FFF2-40B4-BE49-F238E27FC236}">
                <a16:creationId xmlns:a16="http://schemas.microsoft.com/office/drawing/2014/main" id="{CA3D3EAE-2BEA-EF70-D791-5B33E3DC8156}"/>
              </a:ext>
            </a:extLst>
          </p:cNvPr>
          <p:cNvSpPr txBox="1"/>
          <p:nvPr/>
        </p:nvSpPr>
        <p:spPr>
          <a:xfrm>
            <a:off x="5410418" y="6452217"/>
            <a:ext cx="2219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Baskerville Old Face"/>
                <a:ea typeface="+mn-ea"/>
                <a:cs typeface="+mn-cs"/>
              </a:rPr>
              <a:t>Love God</a:t>
            </a:r>
          </a:p>
        </p:txBody>
      </p:sp>
      <p:sp>
        <p:nvSpPr>
          <p:cNvPr id="6" name="TextBox 5">
            <a:extLst>
              <a:ext uri="{FF2B5EF4-FFF2-40B4-BE49-F238E27FC236}">
                <a16:creationId xmlns:a16="http://schemas.microsoft.com/office/drawing/2014/main" id="{306E54CD-5CA2-81CE-C0B5-139E3732E674}"/>
              </a:ext>
            </a:extLst>
          </p:cNvPr>
          <p:cNvSpPr txBox="1"/>
          <p:nvPr/>
        </p:nvSpPr>
        <p:spPr>
          <a:xfrm>
            <a:off x="5081179" y="1300198"/>
            <a:ext cx="2877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Baskerville Old Face"/>
                <a:ea typeface="+mn-ea"/>
                <a:cs typeface="+mn-cs"/>
              </a:rPr>
              <a:t>Love Your Neighbor</a:t>
            </a:r>
          </a:p>
        </p:txBody>
      </p:sp>
    </p:spTree>
    <p:extLst>
      <p:ext uri="{BB962C8B-B14F-4D97-AF65-F5344CB8AC3E}">
        <p14:creationId xmlns:p14="http://schemas.microsoft.com/office/powerpoint/2010/main" val="365720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8" grpId="0" uiExpand="1">
        <p:bldAsOne/>
      </p:bldGraphic>
      <p:bldP spid="9"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FAB2E-9215-400F-B8DA-041EFA24FE75}"/>
              </a:ext>
            </a:extLst>
          </p:cNvPr>
          <p:cNvSpPr>
            <a:spLocks noGrp="1"/>
          </p:cNvSpPr>
          <p:nvPr>
            <p:ph type="title"/>
          </p:nvPr>
        </p:nvSpPr>
        <p:spPr>
          <a:xfrm>
            <a:off x="628650" y="0"/>
            <a:ext cx="7886700" cy="1036498"/>
          </a:xfrm>
        </p:spPr>
        <p:txBody>
          <a:bodyPr>
            <a:noAutofit/>
          </a:bodyPr>
          <a:lstStyle/>
          <a:p>
            <a:r>
              <a:rPr lang="en-US" sz="4800" b="1" u="sng" dirty="0">
                <a:latin typeface="Bahnschrift" panose="020B0502040204020203" pitchFamily="34" charset="0"/>
              </a:rPr>
              <a:t>READ: EXODUS 20:14</a:t>
            </a:r>
          </a:p>
        </p:txBody>
      </p:sp>
      <p:sp>
        <p:nvSpPr>
          <p:cNvPr id="7" name="Content Placeholder 6">
            <a:extLst>
              <a:ext uri="{FF2B5EF4-FFF2-40B4-BE49-F238E27FC236}">
                <a16:creationId xmlns:a16="http://schemas.microsoft.com/office/drawing/2014/main" id="{DD20AD67-BF94-45F7-81ED-141C58FCDABF}"/>
              </a:ext>
            </a:extLst>
          </p:cNvPr>
          <p:cNvSpPr>
            <a:spLocks noGrp="1"/>
          </p:cNvSpPr>
          <p:nvPr>
            <p:ph idx="1"/>
          </p:nvPr>
        </p:nvSpPr>
        <p:spPr>
          <a:xfrm>
            <a:off x="457200" y="1036498"/>
            <a:ext cx="8506206" cy="5135702"/>
          </a:xfrm>
        </p:spPr>
        <p:txBody>
          <a:bodyPr>
            <a:noAutofit/>
          </a:bodyPr>
          <a:lstStyle/>
          <a:p>
            <a:pPr marL="0" indent="0">
              <a:buNone/>
            </a:pPr>
            <a:r>
              <a:rPr lang="en-US" sz="3600" b="1" baseline="30000" dirty="0">
                <a:solidFill>
                  <a:srgbClr val="000000"/>
                </a:solidFill>
                <a:latin typeface="+mj-lt"/>
              </a:rPr>
              <a:t>14 “You shall not commit adultery.</a:t>
            </a: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Topics for our class today:</a:t>
            </a:r>
          </a:p>
          <a:p>
            <a:pPr marL="971539" lvl="1" indent="-514350">
              <a:buFont typeface="+mj-lt"/>
              <a:buAutoNum type="arabicPeriod"/>
            </a:pPr>
            <a:r>
              <a:rPr lang="en-US" dirty="0">
                <a:latin typeface="Arial Rounded MT Bold" panose="020F0704030504030204" pitchFamily="34" charset="0"/>
              </a:rPr>
              <a:t>Why is adultery wrong? (many today certainly don’t believe so…)</a:t>
            </a:r>
          </a:p>
          <a:p>
            <a:pPr marL="971539" lvl="1" indent="-514350">
              <a:buFont typeface="+mj-lt"/>
              <a:buAutoNum type="arabicPeriod"/>
            </a:pPr>
            <a:endParaRPr lang="en-US" dirty="0">
              <a:latin typeface="Arial Rounded MT Bold" panose="020F0704030504030204" pitchFamily="34" charset="0"/>
            </a:endParaRPr>
          </a:p>
          <a:p>
            <a:pPr marL="971539" lvl="1" indent="-514350">
              <a:buFont typeface="+mj-lt"/>
              <a:buAutoNum type="arabicPeriod"/>
            </a:pPr>
            <a:r>
              <a:rPr lang="en-US" dirty="0">
                <a:latin typeface="Arial Rounded MT Bold" panose="020F0704030504030204" pitchFamily="34" charset="0"/>
              </a:rPr>
              <a:t>What is God’s perspective on adultery?  Is it even mentioned beyond the 10 Commandments?  How else is it referenced?</a:t>
            </a:r>
          </a:p>
          <a:p>
            <a:pPr marL="971539" lvl="1" indent="-514350">
              <a:buFont typeface="+mj-lt"/>
              <a:buAutoNum type="arabicPeriod"/>
            </a:pPr>
            <a:endParaRPr lang="en-US" dirty="0">
              <a:latin typeface="Arial Rounded MT Bold" panose="020F0704030504030204" pitchFamily="34" charset="0"/>
            </a:endParaRPr>
          </a:p>
          <a:p>
            <a:pPr marL="971539" lvl="1" indent="-514350">
              <a:buFont typeface="+mj-lt"/>
              <a:buAutoNum type="arabicPeriod"/>
            </a:pPr>
            <a:r>
              <a:rPr lang="en-US" dirty="0">
                <a:latin typeface="Arial Rounded MT Bold" panose="020F0704030504030204" pitchFamily="34" charset="0"/>
              </a:rPr>
              <a:t>What does God want us to learn / know / do today?</a:t>
            </a:r>
          </a:p>
          <a:p>
            <a:pPr marL="457189" lvl="1" indent="0">
              <a:buNone/>
            </a:pPr>
            <a:endParaRPr lang="en-US" dirty="0">
              <a:latin typeface="Arial Rounded MT Bold" panose="020F0704030504030204" pitchFamily="34" charset="0"/>
            </a:endParaRPr>
          </a:p>
        </p:txBody>
      </p:sp>
      <p:sp>
        <p:nvSpPr>
          <p:cNvPr id="4" name="Footer Placeholder 3">
            <a:extLst>
              <a:ext uri="{FF2B5EF4-FFF2-40B4-BE49-F238E27FC236}">
                <a16:creationId xmlns:a16="http://schemas.microsoft.com/office/drawing/2014/main" id="{6BED35D5-B86B-47A7-BC9A-1420C7B16C15}"/>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175DD6BA-5A88-41BA-BDF8-4298C499EE26}"/>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9808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72756" y="3749967"/>
            <a:ext cx="8780016" cy="1005304"/>
          </a:xfrm>
        </p:spPr>
        <p:txBody>
          <a:bodyPr>
            <a:normAutofit/>
          </a:bodyPr>
          <a:lstStyle/>
          <a:p>
            <a:r>
              <a:rPr lang="en-US" sz="4400" b="1" dirty="0">
                <a:solidFill>
                  <a:schemeClr val="tx1"/>
                </a:solidFill>
                <a:latin typeface="+mj-lt"/>
              </a:rPr>
              <a:t>Why is adultery wrong?</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864825"/>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9176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4078" y="38906"/>
            <a:ext cx="7886700" cy="1010666"/>
          </a:xfrm>
        </p:spPr>
        <p:txBody>
          <a:bodyPr>
            <a:normAutofit fontScale="90000"/>
          </a:bodyPr>
          <a:lstStyle/>
          <a:p>
            <a:r>
              <a:rPr lang="en-US" sz="3600" b="1" dirty="0">
                <a:latin typeface="+mj-lt"/>
              </a:rPr>
              <a:t>Commandment 7 – </a:t>
            </a:r>
            <a:br>
              <a:rPr lang="en-US" sz="3600" b="1" dirty="0">
                <a:latin typeface="+mj-lt"/>
              </a:rPr>
            </a:br>
            <a:r>
              <a:rPr lang="en-US" sz="3600" b="1" dirty="0">
                <a:latin typeface="+mj-lt"/>
              </a:rPr>
              <a:t>Do not commit adultery</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427147"/>
          </a:xfrm>
        </p:spPr>
        <p:txBody>
          <a:bodyPr>
            <a:normAutofit fontScale="92500" lnSpcReduction="20000"/>
          </a:bodyPr>
          <a:lstStyle/>
          <a:p>
            <a:pPr marL="0" indent="0">
              <a:buNone/>
            </a:pPr>
            <a:r>
              <a:rPr lang="en-US" sz="3200" b="1" dirty="0">
                <a:latin typeface="+mj-lt"/>
              </a:rPr>
              <a:t>What does the text say?</a:t>
            </a:r>
          </a:p>
          <a:p>
            <a:pPr marL="0" indent="0">
              <a:buNone/>
            </a:pPr>
            <a:r>
              <a:rPr lang="en-US" sz="2600" b="1" dirty="0">
                <a:latin typeface="+mj-lt"/>
              </a:rPr>
              <a:t>Exodus 20:14 - </a:t>
            </a:r>
            <a:r>
              <a:rPr lang="en-US" sz="2400" dirty="0">
                <a:latin typeface="+mj-lt"/>
              </a:rPr>
              <a:t>14 “You shall not commit adultery.</a:t>
            </a:r>
          </a:p>
          <a:p>
            <a:endParaRPr lang="en-US" sz="2000" dirty="0">
              <a:latin typeface="+mj-lt"/>
            </a:endParaRPr>
          </a:p>
          <a:p>
            <a:pPr marL="0" indent="0">
              <a:buNone/>
            </a:pPr>
            <a:r>
              <a:rPr lang="en-US" b="1" dirty="0">
                <a:latin typeface="+mj-lt"/>
              </a:rPr>
              <a:t>Today’s Definition</a:t>
            </a:r>
            <a:r>
              <a:rPr lang="en-US" dirty="0">
                <a:latin typeface="+mj-lt"/>
              </a:rPr>
              <a:t>:  Oxford English Dictionary– </a:t>
            </a:r>
          </a:p>
          <a:p>
            <a:r>
              <a:rPr lang="en-US" sz="2400" dirty="0">
                <a:latin typeface="+mj-lt"/>
              </a:rPr>
              <a:t>Voluntary sexual intercourse between a married person and a person who is not his or her spouse</a:t>
            </a:r>
          </a:p>
          <a:p>
            <a:pPr marL="0" indent="0">
              <a:buNone/>
            </a:pPr>
            <a:endParaRPr lang="en-US" sz="2000" dirty="0">
              <a:latin typeface="+mj-lt"/>
            </a:endParaRPr>
          </a:p>
          <a:p>
            <a:pPr marL="0" indent="0">
              <a:buNone/>
            </a:pPr>
            <a:r>
              <a:rPr lang="en-US" b="1" dirty="0">
                <a:latin typeface="+mj-lt"/>
              </a:rPr>
              <a:t>Extra-Biblical Evidence Regarding Adultery</a:t>
            </a:r>
          </a:p>
          <a:p>
            <a:r>
              <a:rPr lang="en-US" sz="2400" dirty="0">
                <a:latin typeface="+mj-lt"/>
              </a:rPr>
              <a:t>How many countries have a law against adultery?</a:t>
            </a:r>
          </a:p>
          <a:p>
            <a:r>
              <a:rPr lang="en-US" sz="2400" dirty="0">
                <a:latin typeface="+mj-lt"/>
              </a:rPr>
              <a:t>It depends…</a:t>
            </a:r>
          </a:p>
          <a:p>
            <a:pPr marL="914389" lvl="1" indent="-457200">
              <a:buFont typeface="+mj-lt"/>
              <a:buAutoNum type="arabicPeriod"/>
            </a:pPr>
            <a:r>
              <a:rPr lang="en-US" sz="2000" dirty="0">
                <a:latin typeface="+mj-lt"/>
              </a:rPr>
              <a:t>Yes – Philippines, Pakistan, Saudi Arabia, Iran, Brunei, Afghanistan, Sudan, Qatar, Nigeria (12 of 36 states), parts of Somalia, Yemen, some US states</a:t>
            </a:r>
          </a:p>
          <a:p>
            <a:pPr marL="914389" lvl="1" indent="-457200">
              <a:buFont typeface="+mj-lt"/>
              <a:buAutoNum type="arabicPeriod"/>
            </a:pPr>
            <a:r>
              <a:rPr lang="en-US" sz="2000" dirty="0">
                <a:latin typeface="+mj-lt"/>
              </a:rPr>
              <a:t>Recently – (various 1947-2020) – Taiwan, Japan, Latin America, India, China, South Korea</a:t>
            </a:r>
          </a:p>
          <a:p>
            <a:pPr marL="914389" lvl="1" indent="-457200">
              <a:buFont typeface="+mj-lt"/>
              <a:buAutoNum type="arabicPeriod"/>
            </a:pPr>
            <a:r>
              <a:rPr lang="en-US" sz="2000" dirty="0">
                <a:latin typeface="+mj-lt"/>
              </a:rPr>
              <a:t>No laws – Europe, Australia</a:t>
            </a:r>
          </a:p>
          <a:p>
            <a:pPr marL="914389" lvl="1" indent="-457200">
              <a:buFont typeface="+mj-lt"/>
              <a:buAutoNum type="arabicPeriod"/>
            </a:pPr>
            <a:r>
              <a:rPr lang="en-US" sz="2000" dirty="0">
                <a:latin typeface="+mj-lt"/>
              </a:rPr>
              <a:t>US – 16 states still have some laws, not really enforced – NY, OK, MI, WI, MD, RI, SC, FL, AL, VA, HI, NC, MS, NM, SD, UT</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56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So, from last class, what are the lens through which we might look at adultery…</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82256"/>
            <a:ext cx="8791956" cy="5356662"/>
          </a:xfrm>
        </p:spPr>
        <p:txBody>
          <a:bodyPr>
            <a:normAutofit fontScale="92500" lnSpcReduction="10000"/>
          </a:bodyPr>
          <a:lstStyle/>
          <a:p>
            <a:pPr marL="514350" indent="-514350">
              <a:buFont typeface="+mj-lt"/>
              <a:buAutoNum type="arabicPeriod"/>
            </a:pPr>
            <a:r>
              <a:rPr lang="en-US" b="1" dirty="0">
                <a:latin typeface="+mj-lt"/>
              </a:rPr>
              <a:t>Moral – </a:t>
            </a:r>
            <a:r>
              <a:rPr lang="en-US" dirty="0">
                <a:latin typeface="+mj-lt"/>
              </a:rPr>
              <a:t>your personal belief – accepted by you and others that think like you</a:t>
            </a:r>
          </a:p>
          <a:p>
            <a:pPr marL="514350" indent="-514350">
              <a:buFont typeface="+mj-lt"/>
              <a:buAutoNum type="arabicPeriod"/>
            </a:pPr>
            <a:r>
              <a:rPr lang="en-US" b="1" dirty="0">
                <a:latin typeface="+mj-lt"/>
              </a:rPr>
              <a:t>Ethical – </a:t>
            </a:r>
            <a:r>
              <a:rPr lang="en-US" dirty="0">
                <a:latin typeface="+mj-lt"/>
              </a:rPr>
              <a:t>generally accepted right and wrong at a societal level</a:t>
            </a:r>
          </a:p>
          <a:p>
            <a:pPr marL="514350" indent="-514350">
              <a:buFont typeface="+mj-lt"/>
              <a:buAutoNum type="arabicPeriod"/>
            </a:pPr>
            <a:r>
              <a:rPr lang="en-US" b="1" dirty="0">
                <a:latin typeface="+mj-lt"/>
              </a:rPr>
              <a:t>Legal – </a:t>
            </a:r>
            <a:r>
              <a:rPr lang="en-US" dirty="0">
                <a:latin typeface="+mj-lt"/>
              </a:rPr>
              <a:t>law as defined by society – codified set of ethics (rules)</a:t>
            </a:r>
          </a:p>
          <a:p>
            <a:pPr marL="514350" indent="-514350">
              <a:buFont typeface="+mj-lt"/>
              <a:buAutoNum type="arabicPeriod"/>
            </a:pPr>
            <a:r>
              <a:rPr lang="en-US" b="1" dirty="0">
                <a:latin typeface="+mj-lt"/>
              </a:rPr>
              <a:t>Religious</a:t>
            </a:r>
            <a:r>
              <a:rPr lang="en-US" dirty="0">
                <a:latin typeface="+mj-lt"/>
              </a:rPr>
              <a:t> – what does God think?  And why???</a:t>
            </a:r>
          </a:p>
          <a:p>
            <a:pPr marL="0" indent="0">
              <a:buNone/>
            </a:pPr>
            <a:endParaRPr lang="en-US" sz="1500" b="1" dirty="0">
              <a:latin typeface="+mj-lt"/>
            </a:endParaRPr>
          </a:p>
          <a:p>
            <a:pPr marL="0" indent="0">
              <a:buNone/>
            </a:pPr>
            <a:r>
              <a:rPr lang="en-US" b="1" dirty="0">
                <a:latin typeface="+mj-lt"/>
              </a:rPr>
              <a:t>What are some possible consequences to the people involved of sex outside of marriage?  </a:t>
            </a:r>
          </a:p>
          <a:p>
            <a:pPr marL="514350" indent="-514350">
              <a:buFont typeface="+mj-lt"/>
              <a:buAutoNum type="arabicPeriod"/>
            </a:pPr>
            <a:r>
              <a:rPr lang="en-US" sz="2200" b="1" dirty="0">
                <a:latin typeface="+mj-lt"/>
              </a:rPr>
              <a:t>Health – </a:t>
            </a:r>
            <a:r>
              <a:rPr lang="en-US" sz="2200" dirty="0">
                <a:latin typeface="+mj-lt"/>
              </a:rPr>
              <a:t>Chlamydia; Gonorrhea; Hepatitis; Herpes; HIV/AIDS &amp; STDs; Human Papillomavirus (HPV) – anything from an annoyance to death</a:t>
            </a:r>
          </a:p>
          <a:p>
            <a:pPr marL="514350" indent="-514350">
              <a:buFont typeface="+mj-lt"/>
              <a:buAutoNum type="arabicPeriod"/>
            </a:pPr>
            <a:r>
              <a:rPr lang="en-US" sz="2200" b="1" dirty="0">
                <a:latin typeface="+mj-lt"/>
              </a:rPr>
              <a:t>Mental / Moral – </a:t>
            </a:r>
            <a:r>
              <a:rPr lang="en-US" sz="2200" dirty="0">
                <a:latin typeface="+mj-lt"/>
              </a:rPr>
              <a:t>heartbreak and devastation, loneliness, feelings of betrayal, and confusion to one or both spouses in a marriage</a:t>
            </a:r>
          </a:p>
          <a:p>
            <a:pPr marL="514350" indent="-514350">
              <a:buFont typeface="+mj-lt"/>
              <a:buAutoNum type="arabicPeriod"/>
            </a:pPr>
            <a:r>
              <a:rPr lang="en-US" sz="2200" b="1" dirty="0">
                <a:latin typeface="+mj-lt"/>
              </a:rPr>
              <a:t>Legal – </a:t>
            </a:r>
            <a:r>
              <a:rPr lang="en-US" sz="2200" dirty="0">
                <a:latin typeface="+mj-lt"/>
              </a:rPr>
              <a:t>adultery is a biblical cause of divorce – if divorced, legal separation of households, children, land, possessions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1087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What are some possible consequences of adultery (sex outside of marriage)?</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91491"/>
            <a:ext cx="8791956" cy="5295844"/>
          </a:xfrm>
        </p:spPr>
        <p:txBody>
          <a:bodyPr>
            <a:normAutofit fontScale="85000" lnSpcReduction="20000"/>
          </a:bodyPr>
          <a:lstStyle/>
          <a:p>
            <a:pPr marL="514350" indent="-514350">
              <a:buFont typeface="+mj-lt"/>
              <a:buAutoNum type="arabicPeriod"/>
            </a:pPr>
            <a:r>
              <a:rPr lang="en-US" b="1" dirty="0">
                <a:solidFill>
                  <a:schemeClr val="bg1">
                    <a:lumMod val="75000"/>
                  </a:schemeClr>
                </a:solidFill>
                <a:latin typeface="+mj-lt"/>
              </a:rPr>
              <a:t>Medical – </a:t>
            </a:r>
            <a:r>
              <a:rPr lang="en-US" dirty="0">
                <a:solidFill>
                  <a:schemeClr val="bg1">
                    <a:lumMod val="75000"/>
                  </a:schemeClr>
                </a:solidFill>
                <a:latin typeface="+mj-lt"/>
              </a:rPr>
              <a:t>Chlamydia; Gonorrhea; Hepatitis; Herpes; HIV/AIDS &amp; STDs; Human Papillomavirus (HPV)</a:t>
            </a:r>
          </a:p>
          <a:p>
            <a:pPr marL="514350" indent="-514350">
              <a:buFont typeface="+mj-lt"/>
              <a:buAutoNum type="arabicPeriod"/>
            </a:pPr>
            <a:r>
              <a:rPr lang="en-US" b="1" dirty="0">
                <a:latin typeface="+mj-lt"/>
              </a:rPr>
              <a:t>Mental / Moral – </a:t>
            </a:r>
            <a:r>
              <a:rPr lang="en-US" dirty="0">
                <a:latin typeface="+mj-lt"/>
              </a:rPr>
              <a:t>heartbreak and devastation, loneliness, feelings of betrayal, and confusion to one or both spouses in a marriage</a:t>
            </a:r>
          </a:p>
          <a:p>
            <a:pPr marL="514350" indent="-514350">
              <a:buFont typeface="+mj-lt"/>
              <a:buAutoNum type="arabicPeriod"/>
            </a:pPr>
            <a:r>
              <a:rPr lang="en-US" b="1" dirty="0">
                <a:solidFill>
                  <a:schemeClr val="bg1">
                    <a:lumMod val="75000"/>
                  </a:schemeClr>
                </a:solidFill>
                <a:latin typeface="+mj-lt"/>
              </a:rPr>
              <a:t>Legal – </a:t>
            </a:r>
            <a:r>
              <a:rPr lang="en-US" dirty="0">
                <a:solidFill>
                  <a:schemeClr val="bg1">
                    <a:lumMod val="75000"/>
                  </a:schemeClr>
                </a:solidFill>
                <a:latin typeface="+mj-lt"/>
              </a:rPr>
              <a:t>adultery is a biblical cause of divorce – if divorced, legal separation of households, children, land, possessions</a:t>
            </a:r>
          </a:p>
          <a:p>
            <a:pPr marL="514350" indent="-514350">
              <a:buFont typeface="+mj-lt"/>
              <a:buAutoNum type="arabicPeriod"/>
            </a:pPr>
            <a:endParaRPr lang="en-US" b="1" dirty="0">
              <a:latin typeface="+mj-lt"/>
            </a:endParaRPr>
          </a:p>
          <a:p>
            <a:pPr marL="0" indent="0">
              <a:buNone/>
            </a:pPr>
            <a:r>
              <a:rPr lang="en-US" b="1" dirty="0">
                <a:latin typeface="+mj-lt"/>
              </a:rPr>
              <a:t>Questions – </a:t>
            </a:r>
          </a:p>
          <a:p>
            <a:pPr marL="514350" indent="-514350">
              <a:buFont typeface="+mj-lt"/>
              <a:buAutoNum type="arabicPeriod"/>
            </a:pPr>
            <a:r>
              <a:rPr lang="en-US" b="1" dirty="0">
                <a:latin typeface="+mj-lt"/>
              </a:rPr>
              <a:t>From a moral, mental and ethical lens – what makes adultery, wrong?  Do you have examples of the above (#2) you can share?</a:t>
            </a:r>
          </a:p>
          <a:p>
            <a:pPr marL="514350" indent="-514350">
              <a:buFont typeface="+mj-lt"/>
              <a:buAutoNum type="arabicPeriod"/>
            </a:pPr>
            <a:r>
              <a:rPr lang="en-US" b="1" dirty="0">
                <a:latin typeface="+mj-lt"/>
              </a:rPr>
              <a:t>What happens if the ethical and moral lens of a nation starts shifting (changing)?</a:t>
            </a:r>
          </a:p>
          <a:p>
            <a:pPr marL="0" indent="0">
              <a:buNone/>
            </a:pPr>
            <a:endParaRPr lang="en-US" b="1" dirty="0">
              <a:latin typeface="+mj-lt"/>
            </a:endParaRPr>
          </a:p>
          <a:p>
            <a:pPr marL="0" indent="0">
              <a:buNone/>
            </a:pPr>
            <a:r>
              <a:rPr lang="en-US" b="1" dirty="0">
                <a:latin typeface="+mj-lt"/>
              </a:rPr>
              <a:t>What/who have we left out of this equation? </a:t>
            </a:r>
          </a:p>
          <a:p>
            <a:pPr marL="0" indent="0">
              <a:buNone/>
            </a:pPr>
            <a:r>
              <a:rPr lang="en-US" sz="2600" b="1" dirty="0">
                <a:latin typeface="+mj-lt"/>
              </a:rPr>
              <a:t>(hint. God)</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13159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230e9df3-be65-4c73-a93b-d1236ebd677e"/>
    <ds:schemaRef ds:uri="http://purl.org/dc/terms/"/>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6872</TotalTime>
  <Words>2861</Words>
  <Application>Microsoft Office PowerPoint</Application>
  <PresentationFormat>On-screen Show (4:3)</PresentationFormat>
  <Paragraphs>256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Rounded MT Bold</vt:lpstr>
      <vt:lpstr>Bahnschrift</vt:lpstr>
      <vt:lpstr>Baskerville</vt:lpstr>
      <vt:lpstr>Baskerville Old Face</vt:lpstr>
      <vt:lpstr>Calibri</vt:lpstr>
      <vt:lpstr>Gill Sans Light</vt:lpstr>
      <vt:lpstr>Gill Sans Nova</vt:lpstr>
      <vt:lpstr>Gill Sans Nova Light</vt:lpstr>
      <vt:lpstr>Office Theme</vt:lpstr>
      <vt:lpstr>Ten Words</vt:lpstr>
      <vt:lpstr>Ten Words: Class Schedule</vt:lpstr>
      <vt:lpstr>Brief Review</vt:lpstr>
      <vt:lpstr>10 Commandments - Visually</vt:lpstr>
      <vt:lpstr>READ: EXODUS 20:14</vt:lpstr>
      <vt:lpstr>Why is adultery wrong?</vt:lpstr>
      <vt:lpstr>Commandment 7 –  Do not commit adultery</vt:lpstr>
      <vt:lpstr>So, from last class, what are the lens through which we might look at adultery…</vt:lpstr>
      <vt:lpstr>What are some possible consequences of adultery (sex outside of marriage)?</vt:lpstr>
      <vt:lpstr>What does God want his people to understand regarding murder?</vt:lpstr>
      <vt:lpstr>What does “Adultery” mean in the Bible?</vt:lpstr>
      <vt:lpstr>Again - Why is adultery wrong in God’s eyes?</vt:lpstr>
      <vt:lpstr>God’s Thoughts on Adultery</vt:lpstr>
      <vt:lpstr>God’s Thoughts on Adultery – cont.</vt:lpstr>
      <vt:lpstr>God’s Perspective Against Adultery -    Examples from the New Testament</vt:lpstr>
      <vt:lpstr>God’s Perspective Against Adultery -    Examples from the rest of the New Testament</vt:lpstr>
      <vt:lpstr>What About Us Today?</vt:lpstr>
      <vt:lpstr>Ten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45</cp:revision>
  <cp:lastPrinted>2023-01-29T03:56:43Z</cp:lastPrinted>
  <dcterms:created xsi:type="dcterms:W3CDTF">2023-01-18T13:53:31Z</dcterms:created>
  <dcterms:modified xsi:type="dcterms:W3CDTF">2023-02-15T01:53:07Z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