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38" r:id="rId5"/>
    <p:sldId id="339" r:id="rId6"/>
    <p:sldId id="342" r:id="rId7"/>
    <p:sldId id="340" r:id="rId8"/>
    <p:sldId id="341" r:id="rId9"/>
    <p:sldId id="343" r:id="rId10"/>
    <p:sldId id="332" r:id="rId11"/>
    <p:sldId id="322" r:id="rId12"/>
    <p:sldId id="344" r:id="rId13"/>
    <p:sldId id="345" r:id="rId14"/>
    <p:sldId id="346" r:id="rId15"/>
    <p:sldId id="347" r:id="rId16"/>
    <p:sldId id="335" r:id="rId17"/>
    <p:sldId id="334" r:id="rId18"/>
    <p:sldId id="336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879" autoAdjust="0"/>
  </p:normalViewPr>
  <p:slideViewPr>
    <p:cSldViewPr snapToGrid="0">
      <p:cViewPr varScale="1">
        <p:scale>
          <a:sx n="84" d="100"/>
          <a:sy n="84" d="100"/>
        </p:scale>
        <p:origin x="11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02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1862356"/>
            <a:ext cx="6693408" cy="1107347"/>
          </a:xfrm>
        </p:spPr>
        <p:txBody>
          <a:bodyPr/>
          <a:lstStyle/>
          <a:p>
            <a:r>
              <a:rPr lang="en-US" sz="5400" dirty="0"/>
              <a:t>Ten Words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6716" y="2969702"/>
            <a:ext cx="4261608" cy="459297"/>
          </a:xfrm>
        </p:spPr>
        <p:txBody>
          <a:bodyPr>
            <a:normAutofit fontScale="92500"/>
          </a:bodyPr>
          <a:lstStyle/>
          <a:p>
            <a:r>
              <a:rPr lang="en-US" dirty="0"/>
              <a:t>A Study of the Ten Commandments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D5CA9F-F9EB-4653-979A-0F23DD12BF0C}"/>
              </a:ext>
            </a:extLst>
          </p:cNvPr>
          <p:cNvSpPr txBox="1"/>
          <p:nvPr/>
        </p:nvSpPr>
        <p:spPr>
          <a:xfrm>
            <a:off x="4026715" y="3429000"/>
            <a:ext cx="4261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Other God’s Before Me</a:t>
            </a:r>
          </a:p>
        </p:txBody>
      </p:sp>
    </p:spTree>
    <p:extLst>
      <p:ext uri="{BB962C8B-B14F-4D97-AF65-F5344CB8AC3E}">
        <p14:creationId xmlns:p14="http://schemas.microsoft.com/office/powerpoint/2010/main" val="2022032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A09CE-F452-4E73-AF89-F1B43CEFA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What is the significance of this commandment to the Israelites?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38AE0-3EC4-4CC8-90DD-2BFAAADF5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Forming contract and identity – as God’s people </a:t>
            </a:r>
          </a:p>
          <a:p>
            <a:endParaRPr lang="en-US" dirty="0"/>
          </a:p>
          <a:p>
            <a:r>
              <a:rPr lang="en-US" dirty="0"/>
              <a:t>Ancient world of Egypt and Canaan</a:t>
            </a:r>
          </a:p>
          <a:p>
            <a:pPr lvl="1"/>
            <a:r>
              <a:rPr lang="en-US" dirty="0"/>
              <a:t>Revolutionary concept of monotheism.</a:t>
            </a:r>
          </a:p>
          <a:p>
            <a:endParaRPr lang="en-US" dirty="0"/>
          </a:p>
          <a:p>
            <a:r>
              <a:rPr lang="en-US" dirty="0"/>
              <a:t>Sets stage for remaining commandments</a:t>
            </a:r>
          </a:p>
          <a:p>
            <a:pPr lvl="1"/>
            <a:r>
              <a:rPr lang="en-US" dirty="0"/>
              <a:t>How you serve God matters</a:t>
            </a:r>
          </a:p>
          <a:p>
            <a:pPr lvl="1"/>
            <a:r>
              <a:rPr lang="en-US" u="sng" dirty="0"/>
              <a:t>You must know who God is to serve Him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5FDFA8-649D-478B-9316-34E5795BEB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Ten Words Bible Study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11244B-9569-4EE1-AE40-6DDD863478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07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AB911-9CC2-4279-B5DE-FBFA961B1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this God…?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6BE65-10B9-4DA6-9928-E1BD09597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Ex. 20:2 “I am the Lord your God, who brought you out of the land of Egypt, out of the house of slavery.”</a:t>
            </a:r>
          </a:p>
          <a:p>
            <a:endParaRPr lang="en-US" dirty="0"/>
          </a:p>
          <a:p>
            <a:r>
              <a:rPr lang="en-US" dirty="0"/>
              <a:t>This introductory declaration tells us a lot about our God.</a:t>
            </a:r>
          </a:p>
          <a:p>
            <a:pPr lvl="1"/>
            <a:r>
              <a:rPr lang="en-US" dirty="0"/>
              <a:t>Establishes His identity</a:t>
            </a:r>
          </a:p>
          <a:p>
            <a:pPr lvl="2"/>
            <a:r>
              <a:rPr lang="en-US" dirty="0"/>
              <a:t>God is Omnipotent – ALL POWERFUL, Creator/Liberator (Gen. 1:1, John 1:3)</a:t>
            </a:r>
          </a:p>
          <a:p>
            <a:pPr lvl="2"/>
            <a:r>
              <a:rPr lang="en-US" dirty="0"/>
              <a:t>God is Omnipresent – ALL PRESENT (Prov. 15:3, II Chron. 16:9)</a:t>
            </a:r>
          </a:p>
          <a:p>
            <a:pPr lvl="2"/>
            <a:r>
              <a:rPr lang="en-US" dirty="0"/>
              <a:t>God is Omniscient – ALL KNOWING (Psalm 139:4, Matt 10:30)</a:t>
            </a:r>
          </a:p>
          <a:p>
            <a:pPr lvl="1"/>
            <a:r>
              <a:rPr lang="en-US" dirty="0"/>
              <a:t>Establishes His authority</a:t>
            </a:r>
          </a:p>
          <a:p>
            <a:pPr lvl="1"/>
            <a:r>
              <a:rPr lang="en-US" dirty="0"/>
              <a:t>He is loving – I’ve known you’re pain – you are not forgotten, you are loved, you are rescued, I’m offering you peace and stability.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2C5ADE-DC27-4106-A96C-9A662DE219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Ten Words Bible Study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BB6EF9-06D0-4483-947F-C62876DD2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7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BCA976A-77EB-405F-98FA-0481B66E1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Testament Parallels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DDE3B4B-E5C2-4986-8184-D4F1AB55428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29906577"/>
              </p:ext>
            </p:extLst>
          </p:nvPr>
        </p:nvGraphicFramePr>
        <p:xfrm>
          <a:off x="838200" y="2628900"/>
          <a:ext cx="5181600" cy="3932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3585726307"/>
                    </a:ext>
                  </a:extLst>
                </a:gridCol>
              </a:tblGrid>
              <a:tr h="3827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Exodus 20:2-3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684404"/>
                  </a:ext>
                </a:extLst>
              </a:tr>
              <a:tr h="89762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Ex. 20:2 - “I am the Lord your God…”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137794"/>
                  </a:ext>
                </a:extLst>
              </a:tr>
              <a:tr h="107344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Ex. 20:2 - “…who brought you out of the land of Egypt, out of the house of slavery.”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Deut. 5:15 - Remember you were a slave!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443073"/>
                  </a:ext>
                </a:extLst>
              </a:tr>
              <a:tr h="50056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“You shall have no other gods before me.”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Deut. 6:5-6 – “..love the Lord your God with all your heart ...soul… might.  These words, which I am commanding you today, </a:t>
                      </a:r>
                      <a:r>
                        <a:rPr lang="en-US" b="1" u="sng" dirty="0">
                          <a:solidFill>
                            <a:srgbClr val="FF0000"/>
                          </a:solidFill>
                        </a:rPr>
                        <a:t>shall be on your heart.</a:t>
                      </a:r>
                      <a:r>
                        <a:rPr lang="en-US" dirty="0"/>
                        <a:t>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134799"/>
                  </a:ext>
                </a:extLst>
              </a:tr>
            </a:tbl>
          </a:graphicData>
        </a:graphic>
      </p:graphicFrame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10D71AF-042D-4716-92AB-8862AEA3FD9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06054669"/>
              </p:ext>
            </p:extLst>
          </p:nvPr>
        </p:nvGraphicFramePr>
        <p:xfrm>
          <a:off x="6172200" y="2628900"/>
          <a:ext cx="5181600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38707586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New Testament Fulfillment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484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The Word was God – John 1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Transfiguration - Mark 9:7 “This is My beloved Son, listen to Him!”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277879"/>
                  </a:ext>
                </a:extLst>
              </a:tr>
              <a:tr h="14042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Rom. 6:6 – In Christ we are no longer slaves to sin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Gal. 5:1 – Christ set us free from sin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John 8:32 – You will know the Truth and the Truth will set you free.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644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Matt. 22:37, 39 “…’You shall love the Lord your God with all your heart, and with all your soul, and with all your mind’ … the second is like it, ‘You shall love your neighbor as yourself”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861959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D9E792-47D5-429E-B86C-051ABD1982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51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3659C-18B7-42F1-8272-15343C2BC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Fulfilled in </a:t>
            </a:r>
            <a:r>
              <a:rPr lang="en-US" sz="6600" dirty="0">
                <a:solidFill>
                  <a:srgbClr val="FF0000"/>
                </a:solidFill>
              </a:rPr>
              <a:t>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C386B-56A9-4356-90A4-009298AB5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Jesus fulfill the law?</a:t>
            </a:r>
          </a:p>
          <a:p>
            <a:r>
              <a:rPr lang="en-US" dirty="0"/>
              <a:t>Matt. 5:17 “Do not think that I came to abolish the Law or the Prophets; I did not come to abolish but to fulfill.”</a:t>
            </a:r>
          </a:p>
          <a:p>
            <a:r>
              <a:rPr lang="en-US" dirty="0"/>
              <a:t>Matt. 22:37, 39 “…’You shall love the Lord your God with all your heart, and with all your soul, and with all your mind’ … the second is like it, ‘You shall love your neighbor as yourself”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Christ demonstrated the Greatest Command in every facet of His life!</a:t>
            </a:r>
          </a:p>
          <a:p>
            <a:pPr lvl="1"/>
            <a:r>
              <a:rPr lang="en-US" dirty="0"/>
              <a:t>Revealed the deeper meaning behind the decalogue </a:t>
            </a:r>
          </a:p>
          <a:p>
            <a:pPr lvl="2"/>
            <a:r>
              <a:rPr lang="en-US" dirty="0"/>
              <a:t>Matt 5 – murder/hate, adultery/lust, etc.</a:t>
            </a:r>
          </a:p>
          <a:p>
            <a:pPr lvl="2"/>
            <a:r>
              <a:rPr lang="en-US" dirty="0"/>
              <a:t>Conditions of the heart born from a person's true allegiance (self or God)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C656B7-2DDA-4B92-B93C-8368358CE9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Ten Words Bible Class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EE3B2-1AB9-4884-8659-0E06CD80B2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C3CE2E-0138-4147-A697-94E6EAD61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u="sng" dirty="0"/>
              <a:t>Covenant Renewals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4263F12-8AA7-4A8C-B2CA-E24AA3275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Warnings/Admonition</a:t>
            </a:r>
          </a:p>
          <a:p>
            <a:pPr lvl="1"/>
            <a:r>
              <a:rPr lang="en-US" dirty="0"/>
              <a:t>Deut. 4:9-14</a:t>
            </a:r>
          </a:p>
          <a:p>
            <a:pPr lvl="1"/>
            <a:r>
              <a:rPr lang="en-US" dirty="0"/>
              <a:t>Deut. 5:15 - Remember you were a slave!</a:t>
            </a:r>
          </a:p>
          <a:p>
            <a:pPr lvl="1"/>
            <a:r>
              <a:rPr lang="en-US" dirty="0"/>
              <a:t>Deut. 6:5-6 – “You shall love the Lord your God with all your heart and with all your soul and with all your might.  These words, which I am commanding you today, </a:t>
            </a:r>
            <a:r>
              <a:rPr lang="en-US" b="1" u="sng" dirty="0">
                <a:solidFill>
                  <a:srgbClr val="FF0000"/>
                </a:solidFill>
              </a:rPr>
              <a:t>shall be on your heart.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dirty="0"/>
              <a:t>At Shechem under Joshua (Josh. 24)</a:t>
            </a:r>
          </a:p>
          <a:p>
            <a:r>
              <a:rPr lang="en-US" dirty="0"/>
              <a:t>At the coronation of David (II Sam. 5)</a:t>
            </a:r>
          </a:p>
          <a:p>
            <a:r>
              <a:rPr lang="en-US" dirty="0"/>
              <a:t>At the dedication of Solomon’s temple (I Kings 8)</a:t>
            </a:r>
          </a:p>
          <a:p>
            <a:r>
              <a:rPr lang="en-US" dirty="0"/>
              <a:t>At the Passover celebrated under Josiah (II Kings 23)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773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914A6B7-81CA-42AD-BCEE-AFE6C310F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Sunday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B10F54-9262-479F-83E2-C67E25FC2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Exodus 20:4 – No Graven Images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587D2A-9243-4CCA-A2D1-6254C48778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Ten Words Bible Class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46380A-73D3-46E0-8510-5DA9752B57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23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8499D1-27B9-4BE8-80D3-FE9AAD47C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Lead up to Mt. Sinai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57E09B9-0ACA-41C8-B4B2-FD3081050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the beginning … it was very good - Genesis 1:26 – 2:3</a:t>
            </a:r>
          </a:p>
          <a:p>
            <a:pPr lvl="1"/>
            <a:r>
              <a:rPr lang="en-US" dirty="0"/>
              <a:t>It was </a:t>
            </a:r>
            <a:r>
              <a:rPr lang="en-US" b="1" dirty="0">
                <a:solidFill>
                  <a:srgbClr val="FF0000"/>
                </a:solidFill>
              </a:rPr>
              <a:t>perfect and holy</a:t>
            </a:r>
          </a:p>
          <a:p>
            <a:pPr lvl="1"/>
            <a:r>
              <a:rPr lang="en-US" dirty="0"/>
              <a:t>Everything was created according to </a:t>
            </a:r>
            <a:r>
              <a:rPr lang="en-US" b="1" dirty="0">
                <a:solidFill>
                  <a:srgbClr val="FF0000"/>
                </a:solidFill>
              </a:rPr>
              <a:t>His plan and purpose </a:t>
            </a:r>
          </a:p>
          <a:p>
            <a:pPr lvl="1"/>
            <a:r>
              <a:rPr lang="en-US" dirty="0"/>
              <a:t>Everything He created was in its </a:t>
            </a:r>
            <a:r>
              <a:rPr lang="en-US" b="1" dirty="0">
                <a:solidFill>
                  <a:srgbClr val="FF0000"/>
                </a:solidFill>
              </a:rPr>
              <a:t>proper order and functioned as it should</a:t>
            </a:r>
          </a:p>
          <a:p>
            <a:pPr lvl="1"/>
            <a:r>
              <a:rPr lang="en-US" dirty="0"/>
              <a:t>Fit for its </a:t>
            </a:r>
            <a:r>
              <a:rPr lang="en-US" b="1" i="1" u="sng" dirty="0">
                <a:solidFill>
                  <a:srgbClr val="FF0000"/>
                </a:solidFill>
              </a:rPr>
              <a:t>intended use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i="1" dirty="0"/>
              <a:t>– </a:t>
            </a:r>
            <a:r>
              <a:rPr lang="en-US" dirty="0"/>
              <a:t>(includes man)</a:t>
            </a:r>
            <a:endParaRPr lang="en-US" i="1" dirty="0"/>
          </a:p>
          <a:p>
            <a:endParaRPr lang="en-US" dirty="0"/>
          </a:p>
          <a:p>
            <a:r>
              <a:rPr lang="en-US" dirty="0"/>
              <a:t>Man rejected God’s will - </a:t>
            </a:r>
            <a:r>
              <a:rPr lang="en-US" sz="2800" dirty="0"/>
              <a:t>Genesis 3:2-6</a:t>
            </a:r>
          </a:p>
          <a:p>
            <a:pPr lvl="1"/>
            <a:r>
              <a:rPr lang="en-US" sz="2400" dirty="0"/>
              <a:t>“…for in the day you eat from it your eyes will be opened, and </a:t>
            </a:r>
            <a:r>
              <a:rPr lang="en-US" sz="2400" b="1" u="sng" dirty="0">
                <a:solidFill>
                  <a:srgbClr val="FF0000"/>
                </a:solidFill>
              </a:rPr>
              <a:t>you will be like God</a:t>
            </a:r>
            <a:r>
              <a:rPr lang="en-US" sz="2400" dirty="0"/>
              <a:t>, knowing good and evil… when the woman saw that the tree was good for food, and that it was a </a:t>
            </a:r>
            <a:r>
              <a:rPr lang="en-US" sz="2400" b="1" u="sng" dirty="0">
                <a:solidFill>
                  <a:srgbClr val="FF0000"/>
                </a:solidFill>
              </a:rPr>
              <a:t>delight to the eyes</a:t>
            </a:r>
            <a:r>
              <a:rPr lang="en-US" sz="2400" dirty="0"/>
              <a:t>, and that the tree was </a:t>
            </a:r>
            <a:r>
              <a:rPr lang="en-US" sz="2400" b="1" u="sng" dirty="0">
                <a:solidFill>
                  <a:srgbClr val="FF0000"/>
                </a:solidFill>
              </a:rPr>
              <a:t>desirable to make one wise</a:t>
            </a:r>
            <a:r>
              <a:rPr lang="en-US" sz="2400" dirty="0"/>
              <a:t>, she took the fruit and ate…”</a:t>
            </a:r>
            <a:endParaRPr lang="en-US" dirty="0"/>
          </a:p>
          <a:p>
            <a:pPr lvl="1"/>
            <a:r>
              <a:rPr lang="en-US" dirty="0"/>
              <a:t>Perfection, Purpose, Relationship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6A4AB0-C4B0-4B6B-BDCA-1C9B0D3164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Ten Words Bible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4BD35-8E4B-4F17-A2DC-33866CB721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713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7CD71-D3E3-446F-91D8-44FE67465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u="sng" dirty="0"/>
              <a:t>All Leads to Mount Sinai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E7D31-AD72-46E0-A938-B1944F920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sz="2800" dirty="0"/>
              <a:t>Expelled from garden, Cain &amp; Abel, Corruption of mankind, The flood, Tower of Babel</a:t>
            </a:r>
          </a:p>
          <a:p>
            <a:endParaRPr lang="en-US" dirty="0"/>
          </a:p>
          <a:p>
            <a:r>
              <a:rPr lang="en-US" dirty="0"/>
              <a:t>Abraham – Isaac – Jacob – Levi – Kohath – Amram – Moses</a:t>
            </a:r>
          </a:p>
          <a:p>
            <a:endParaRPr lang="en-US" dirty="0"/>
          </a:p>
          <a:p>
            <a:r>
              <a:rPr lang="en-US" dirty="0"/>
              <a:t>Mankind continues it’s fall – doing what is right in their own eyes</a:t>
            </a:r>
          </a:p>
          <a:p>
            <a:endParaRPr lang="en-US" dirty="0"/>
          </a:p>
          <a:p>
            <a:r>
              <a:rPr lang="en-US" dirty="0"/>
              <a:t>Exodus 1-18</a:t>
            </a:r>
          </a:p>
          <a:p>
            <a:pPr lvl="1"/>
            <a:r>
              <a:rPr lang="en-US" dirty="0"/>
              <a:t>Birth of Moses – burning bush – Egyptian plagues – Passover Lamb – Exodus from slavery – Lord provides manna from heaven – 1</a:t>
            </a:r>
            <a:r>
              <a:rPr lang="en-US" baseline="30000" dirty="0"/>
              <a:t>st</a:t>
            </a:r>
            <a:r>
              <a:rPr lang="en-US" dirty="0"/>
              <a:t> Sabbath observed – Mt. Sinai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0000D9-2816-492D-AF64-58D1CC3540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Ten Words Bible Class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2FC987-F66D-4E3E-A1B8-F732F9CC36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112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BF4F81-CE79-4A24-860D-9959FF716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9278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994884D-AAD6-4632-B044-3AFD550D7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90" y="681037"/>
            <a:ext cx="3738779" cy="837600"/>
          </a:xfrm>
        </p:spPr>
        <p:txBody>
          <a:bodyPr>
            <a:normAutofit/>
          </a:bodyPr>
          <a:lstStyle/>
          <a:p>
            <a:r>
              <a:rPr lang="en-US" sz="4000" dirty="0"/>
              <a:t>Ten Words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CC6BFAC-7721-9623-534F-875E650F3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390" y="1537713"/>
            <a:ext cx="3738780" cy="4639249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No other gods before me</a:t>
            </a:r>
          </a:p>
          <a:p>
            <a:r>
              <a:rPr lang="en-US" sz="2000" dirty="0"/>
              <a:t>No graven images </a:t>
            </a:r>
          </a:p>
          <a:p>
            <a:r>
              <a:rPr lang="en-US" sz="2000" dirty="0"/>
              <a:t>Do not take Lord’s name in vain</a:t>
            </a:r>
          </a:p>
          <a:p>
            <a:r>
              <a:rPr lang="en-US" sz="2000" dirty="0"/>
              <a:t>Remember the Sabbath</a:t>
            </a:r>
          </a:p>
          <a:p>
            <a:r>
              <a:rPr lang="en-US" sz="2000" dirty="0"/>
              <a:t>Honor your Father and Mother</a:t>
            </a:r>
          </a:p>
          <a:p>
            <a:r>
              <a:rPr lang="en-US" sz="2000" dirty="0"/>
              <a:t>Do not murder </a:t>
            </a:r>
          </a:p>
          <a:p>
            <a:r>
              <a:rPr lang="en-US" sz="2000" dirty="0"/>
              <a:t>Do not commit adultery </a:t>
            </a:r>
          </a:p>
          <a:p>
            <a:r>
              <a:rPr lang="en-US" sz="2000" dirty="0"/>
              <a:t>Do not steal</a:t>
            </a:r>
          </a:p>
          <a:p>
            <a:r>
              <a:rPr lang="en-US" sz="2000" dirty="0"/>
              <a:t>Do not bear false witness </a:t>
            </a:r>
          </a:p>
          <a:p>
            <a:r>
              <a:rPr lang="en-US" sz="2000" dirty="0"/>
              <a:t>Do not covet</a:t>
            </a:r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E31F8-7E3C-4113-B5CF-333D85E179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Ten Words Bible Class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D722C-62DA-40AB-9BE6-6288C9EA17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B84DA28-5724-40FA-BE02-2648B7C6A8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21" b="-2"/>
          <a:stretch/>
        </p:blipFill>
        <p:spPr>
          <a:xfrm>
            <a:off x="5170507" y="484633"/>
            <a:ext cx="6542215" cy="58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47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0BDBA7E-5F52-487A-9098-8867FEBC7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u="sng" dirty="0"/>
              <a:t>Psalm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4324A8-E316-4CC9-9ED9-8AFA5AC2A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Ten Words Bible Class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49B2F9-855A-424C-A5DF-FB8B60643A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DE459A-BB98-4D7C-9E6A-2BEB44CFE460}"/>
              </a:ext>
            </a:extLst>
          </p:cNvPr>
          <p:cNvSpPr txBox="1"/>
          <p:nvPr/>
        </p:nvSpPr>
        <p:spPr>
          <a:xfrm>
            <a:off x="360728" y="2004969"/>
            <a:ext cx="636724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“How blessed is the man who does not walk in the counsel of the wicked,</a:t>
            </a:r>
          </a:p>
          <a:p>
            <a:r>
              <a:rPr lang="en-US" sz="2400" dirty="0"/>
              <a:t>Nor stand in the path of sinners,</a:t>
            </a:r>
          </a:p>
          <a:p>
            <a:r>
              <a:rPr lang="en-US" sz="2400" dirty="0"/>
              <a:t>Nor sit in the seat of scoffers!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But his delight is in the law of the LORD,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And in His law he meditates day and night.</a:t>
            </a:r>
          </a:p>
          <a:p>
            <a:r>
              <a:rPr lang="en-US" sz="2000" dirty="0"/>
              <a:t>He will be like a tree </a:t>
            </a:r>
            <a:r>
              <a:rPr lang="en-US" sz="2000" i="1" dirty="0"/>
              <a:t>firmly</a:t>
            </a:r>
            <a:r>
              <a:rPr lang="en-US" sz="2000" dirty="0"/>
              <a:t> planted by streams of water,</a:t>
            </a:r>
          </a:p>
          <a:p>
            <a:r>
              <a:rPr lang="en-US" sz="2400" dirty="0"/>
              <a:t>Which yields its fruit in its season</a:t>
            </a:r>
          </a:p>
          <a:p>
            <a:r>
              <a:rPr lang="en-US" sz="2400" dirty="0"/>
              <a:t>And its leaf does not wither;</a:t>
            </a:r>
          </a:p>
          <a:p>
            <a:r>
              <a:rPr lang="en-US" sz="2400" dirty="0"/>
              <a:t>And in whatever he does, he prospers.”</a:t>
            </a:r>
          </a:p>
        </p:txBody>
      </p:sp>
      <p:pic>
        <p:nvPicPr>
          <p:cNvPr id="12" name="Picture 11" descr="Qr code&#10;&#10;Description automatically generated">
            <a:extLst>
              <a:ext uri="{FF2B5EF4-FFF2-40B4-BE49-F238E27FC236}">
                <a16:creationId xmlns:a16="http://schemas.microsoft.com/office/drawing/2014/main" id="{750FEF01-5830-4910-B72F-58271DBF2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883" y="1847003"/>
            <a:ext cx="4286250" cy="42862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28FB7-851A-4555-88C2-FB84F3C4F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44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C976C-480A-413F-ACC3-23A6EF56B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u="sng" dirty="0"/>
              <a:t>God’s Covenant Agreement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23EEA-4960-4980-BA48-62A1E0571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Ex. 19:3-6 “…if you will </a:t>
            </a:r>
            <a:r>
              <a:rPr lang="en-US" b="1" u="sng" dirty="0">
                <a:solidFill>
                  <a:srgbClr val="FF0000"/>
                </a:solidFill>
              </a:rPr>
              <a:t>indeed obey My voice </a:t>
            </a:r>
            <a:r>
              <a:rPr lang="en-US" dirty="0"/>
              <a:t>and </a:t>
            </a:r>
            <a:r>
              <a:rPr lang="en-US" b="1" u="sng" dirty="0">
                <a:solidFill>
                  <a:srgbClr val="FF0000"/>
                </a:solidFill>
              </a:rPr>
              <a:t>keep My covenant</a:t>
            </a:r>
            <a:r>
              <a:rPr lang="en-US" dirty="0"/>
              <a:t>, then you shall be </a:t>
            </a:r>
            <a:r>
              <a:rPr lang="en-US" b="1" u="sng" dirty="0">
                <a:solidFill>
                  <a:srgbClr val="0070C0"/>
                </a:solidFill>
              </a:rPr>
              <a:t>My own possession</a:t>
            </a:r>
            <a:r>
              <a:rPr lang="en-US" dirty="0"/>
              <a:t> among all the peoples, for all the earth is Mine; and you shall be to Me </a:t>
            </a:r>
            <a:r>
              <a:rPr lang="en-US" b="1" u="sng" dirty="0">
                <a:solidFill>
                  <a:srgbClr val="0070C0"/>
                </a:solidFill>
              </a:rPr>
              <a:t>a kingdom of priests </a:t>
            </a:r>
            <a:r>
              <a:rPr lang="en-US" dirty="0"/>
              <a:t>and a </a:t>
            </a:r>
            <a:r>
              <a:rPr lang="en-US" b="1" u="sng" dirty="0">
                <a:solidFill>
                  <a:srgbClr val="0070C0"/>
                </a:solidFill>
              </a:rPr>
              <a:t>holy nation</a:t>
            </a:r>
            <a:r>
              <a:rPr lang="en-US" dirty="0"/>
              <a:t>.”</a:t>
            </a:r>
          </a:p>
          <a:p>
            <a:pPr lvl="1"/>
            <a:r>
              <a:rPr lang="en-US" dirty="0"/>
              <a:t>“…Obey My voice and keep My covenant…”</a:t>
            </a:r>
          </a:p>
          <a:p>
            <a:pPr lvl="1"/>
            <a:r>
              <a:rPr lang="en-US" dirty="0"/>
              <a:t>Relationship + Purpose + Perfect</a:t>
            </a:r>
          </a:p>
          <a:p>
            <a:endParaRPr lang="en-US" dirty="0"/>
          </a:p>
          <a:p>
            <a:r>
              <a:rPr lang="en-US" dirty="0"/>
              <a:t>Covenant: A binding agreement, a contract, or agreement </a:t>
            </a:r>
          </a:p>
          <a:p>
            <a:r>
              <a:rPr lang="en-US" dirty="0"/>
              <a:t>Ten Commandments themselves are a treaty document</a:t>
            </a:r>
          </a:p>
          <a:p>
            <a:pPr lvl="1"/>
            <a:r>
              <a:rPr lang="en-US" dirty="0"/>
              <a:t>Formal written agreement btw God and His people.</a:t>
            </a:r>
          </a:p>
          <a:p>
            <a:pPr lvl="1"/>
            <a:r>
              <a:rPr lang="en-US" dirty="0"/>
              <a:t>Written to secure the oath of loyalty between God and His people </a:t>
            </a:r>
          </a:p>
          <a:p>
            <a:pPr lvl="1"/>
            <a:r>
              <a:rPr lang="en-US" dirty="0"/>
              <a:t>To establish a separate and unique identity for God’s people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63169F-0FA2-40F9-A058-6BB89EF3D6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Ten Words Bible Class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85A274-FF88-4C2B-A5EC-0CF7877BD4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576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B3361-D775-44C8-A4D1-F00673E9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u="sng" dirty="0"/>
              <a:t>Historical Context: Ancient Treaties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6C18E-B81D-4077-893E-A34220B2A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Suzerain: A nation that controls another nation (vassal/lord)</a:t>
            </a:r>
          </a:p>
          <a:p>
            <a:r>
              <a:rPr lang="en-US" i="1" u="sng" dirty="0"/>
              <a:t>Preamble</a:t>
            </a:r>
            <a:r>
              <a:rPr lang="en-US" dirty="0"/>
              <a:t>: Identifies the giver and recipients of the covenant</a:t>
            </a:r>
          </a:p>
          <a:p>
            <a:pPr lvl="1"/>
            <a:r>
              <a:rPr lang="en-US" dirty="0"/>
              <a:t>Ex. 20:2 “I am the Lord your God…”</a:t>
            </a:r>
          </a:p>
          <a:p>
            <a:r>
              <a:rPr lang="en-US" i="1" u="sng" dirty="0"/>
              <a:t>Prologue</a:t>
            </a:r>
            <a:r>
              <a:rPr lang="en-US" dirty="0"/>
              <a:t>: Reminder of relationship of the suzerain to the people</a:t>
            </a:r>
          </a:p>
          <a:p>
            <a:pPr lvl="1"/>
            <a:r>
              <a:rPr lang="en-US" dirty="0"/>
              <a:t>Ex. 20:2 “…who brought you out of the land of Egypt…”</a:t>
            </a:r>
          </a:p>
          <a:p>
            <a:r>
              <a:rPr lang="en-US" i="1" u="sng" dirty="0"/>
              <a:t>Stipulations</a:t>
            </a:r>
            <a:r>
              <a:rPr lang="en-US" dirty="0"/>
              <a:t>: various laws/obligations on the part of the people</a:t>
            </a:r>
          </a:p>
          <a:p>
            <a:pPr lvl="1"/>
            <a:r>
              <a:rPr lang="en-US" dirty="0"/>
              <a:t>Ex. 20:3-23 – Ten Commandments </a:t>
            </a:r>
          </a:p>
          <a:p>
            <a:r>
              <a:rPr lang="en-US" dirty="0"/>
              <a:t>List of </a:t>
            </a:r>
            <a:r>
              <a:rPr lang="en-US" i="1" u="sng" dirty="0"/>
              <a:t>witnesses</a:t>
            </a:r>
            <a:r>
              <a:rPr lang="en-US" dirty="0"/>
              <a:t> to the covenant</a:t>
            </a:r>
          </a:p>
          <a:p>
            <a:r>
              <a:rPr lang="en-US" i="1" u="sng" dirty="0"/>
              <a:t>Document</a:t>
            </a:r>
            <a:r>
              <a:rPr lang="en-US" dirty="0"/>
              <a:t> </a:t>
            </a:r>
            <a:r>
              <a:rPr lang="en-US" i="1" u="sng" dirty="0"/>
              <a:t>Clause</a:t>
            </a:r>
            <a:r>
              <a:rPr lang="en-US" dirty="0"/>
              <a:t>: providing for writing down of the covenant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E08BDC-4D86-4721-97EE-7231512EEE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Ten Words Bible Class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DFE60-6F0A-48E7-906C-73D384FB45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753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8C3E0-9BE0-44CC-9E29-43C4929ED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 Words / Decalogue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D9159-CC3A-4D90-82E8-23E73725D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500" dirty="0"/>
              <a:t>Never referred to as </a:t>
            </a:r>
            <a:r>
              <a:rPr lang="en-US" sz="3500" i="1" dirty="0"/>
              <a:t>Ten Commandments </a:t>
            </a:r>
          </a:p>
          <a:p>
            <a:endParaRPr lang="en-US" sz="3500" dirty="0"/>
          </a:p>
          <a:p>
            <a:r>
              <a:rPr lang="en-US" sz="3500" dirty="0"/>
              <a:t>Hebrew expression appears 3 times in Old Testament</a:t>
            </a:r>
          </a:p>
          <a:p>
            <a:pPr lvl="1"/>
            <a:endParaRPr lang="en-US" sz="3000" dirty="0"/>
          </a:p>
          <a:p>
            <a:pPr lvl="1"/>
            <a:r>
              <a:rPr lang="en-US" sz="3000" dirty="0"/>
              <a:t>Ex. 34:28, Deut. 4:13, Deut. 10:4</a:t>
            </a:r>
          </a:p>
          <a:p>
            <a:pPr lvl="1"/>
            <a:r>
              <a:rPr lang="en-US" sz="3000" dirty="0"/>
              <a:t>Literally means </a:t>
            </a:r>
            <a:r>
              <a:rPr lang="en-US" sz="3000" i="1" dirty="0"/>
              <a:t>Ten Words </a:t>
            </a:r>
          </a:p>
          <a:p>
            <a:pPr lvl="2"/>
            <a:r>
              <a:rPr lang="en-US" sz="2600" dirty="0"/>
              <a:t>Greek: Decalogue </a:t>
            </a:r>
          </a:p>
          <a:p>
            <a:pPr lvl="2"/>
            <a:r>
              <a:rPr lang="en-US" sz="2600" dirty="0"/>
              <a:t>Deka – “Ten”</a:t>
            </a:r>
          </a:p>
          <a:p>
            <a:pPr lvl="2"/>
            <a:r>
              <a:rPr lang="en-US" sz="2600" dirty="0"/>
              <a:t>Logos – “Words”</a:t>
            </a:r>
          </a:p>
          <a:p>
            <a:pPr marL="0" indent="0">
              <a:buNone/>
            </a:pPr>
            <a:endParaRPr lang="en-US" sz="3500" dirty="0"/>
          </a:p>
          <a:p>
            <a:r>
              <a:rPr lang="en-US" sz="3500" dirty="0"/>
              <a:t>Ten words, statements, warnings, sayings, commands</a:t>
            </a:r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454FE4-C0D7-4C3E-B71F-27745CD276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Ten Words Bible Class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638FD2-228C-473D-922A-FBAE6739C7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493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13599-5A69-4222-8947-A3D43E857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Exodus 20:1-3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C9EFB-0971-4E62-9488-CF06CC2BC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(1) Then God spoke all these words, saying, </a:t>
            </a:r>
          </a:p>
          <a:p>
            <a:r>
              <a:rPr lang="en-US" sz="3200" dirty="0"/>
              <a:t>(2) I am the Lord your God, who brought you out of the land of Egypt, out of the house of slavery. </a:t>
            </a:r>
          </a:p>
          <a:p>
            <a:r>
              <a:rPr lang="en-US" sz="3200" dirty="0"/>
              <a:t>(3) You shall have no other gods before Me.</a:t>
            </a:r>
          </a:p>
          <a:p>
            <a:pPr marL="457200" lvl="1" indent="0">
              <a:buNone/>
            </a:pPr>
            <a:endParaRPr lang="en-US" sz="3200" dirty="0"/>
          </a:p>
          <a:p>
            <a:pPr lvl="1"/>
            <a:r>
              <a:rPr lang="en-US" sz="3200" dirty="0"/>
              <a:t>What is the significance of this commandment to the Israelites?</a:t>
            </a:r>
          </a:p>
          <a:p>
            <a:pPr lvl="1"/>
            <a:r>
              <a:rPr lang="en-US" sz="3200" dirty="0"/>
              <a:t>At this moment in history, why was it so important for them?</a:t>
            </a:r>
          </a:p>
          <a:p>
            <a:pPr lvl="1"/>
            <a:endParaRPr lang="en-US" sz="32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654753-BF12-4FD1-A97A-A656BFDD09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Ten Words Bible Study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E32B4-A099-41CD-AE55-B23F579390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978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BB2F3B-6257-41BB-8B64-5AC7494F274B}">
  <ds:schemaRefs>
    <ds:schemaRef ds:uri="16c05727-aa75-4e4a-9b5f-8a80a1165891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230e9df3-be65-4c73-a93b-d1236ebd677e"/>
    <ds:schemaRef ds:uri="http://purl.org/dc/terms/"/>
    <ds:schemaRef ds:uri="71af3243-3dd4-4a8d-8c0d-dd76da1f02a5"/>
    <ds:schemaRef ds:uri="http://schemas.microsoft.com/sharepoint/v3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{637FF22F-599D-4F7C-8127-A4799A62078E}tf56410444_win32</Template>
  <TotalTime>1006</TotalTime>
  <Words>1395</Words>
  <Application>Microsoft Office PowerPoint</Application>
  <PresentationFormat>Widescreen</PresentationFormat>
  <Paragraphs>171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Office Theme</vt:lpstr>
      <vt:lpstr>Ten Words</vt:lpstr>
      <vt:lpstr>Lead up to Mt. Sinai</vt:lpstr>
      <vt:lpstr>All Leads to Mount Sinai</vt:lpstr>
      <vt:lpstr>Ten Words</vt:lpstr>
      <vt:lpstr>Psalm 1</vt:lpstr>
      <vt:lpstr>God’s Covenant Agreement </vt:lpstr>
      <vt:lpstr>Historical Context: Ancient Treaties</vt:lpstr>
      <vt:lpstr>Ten Words / Decalogue</vt:lpstr>
      <vt:lpstr>Exodus 20:1-3</vt:lpstr>
      <vt:lpstr>What is the significance of this commandment to the Israelites? </vt:lpstr>
      <vt:lpstr>Who is this God…?</vt:lpstr>
      <vt:lpstr>New Testament Parallels</vt:lpstr>
      <vt:lpstr>Fulfilled in Christ</vt:lpstr>
      <vt:lpstr>Covenant Renewals</vt:lpstr>
      <vt:lpstr>This Sunday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 Words</dc:title>
  <dc:creator>Haley David</dc:creator>
  <cp:lastModifiedBy>Robert McDonald</cp:lastModifiedBy>
  <cp:revision>9</cp:revision>
  <cp:lastPrinted>2023-01-25T20:09:13Z</cp:lastPrinted>
  <dcterms:created xsi:type="dcterms:W3CDTF">2023-01-18T13:53:31Z</dcterms:created>
  <dcterms:modified xsi:type="dcterms:W3CDTF">2023-01-26T01:20:02Z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