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86" r:id="rId3"/>
    <p:sldId id="310" r:id="rId4"/>
    <p:sldId id="315" r:id="rId5"/>
    <p:sldId id="287" r:id="rId6"/>
    <p:sldId id="295" r:id="rId7"/>
    <p:sldId id="296" r:id="rId8"/>
    <p:sldId id="318" r:id="rId9"/>
    <p:sldId id="305" r:id="rId10"/>
    <p:sldId id="311" r:id="rId11"/>
    <p:sldId id="312" r:id="rId12"/>
    <p:sldId id="298" r:id="rId13"/>
    <p:sldId id="316" r:id="rId14"/>
    <p:sldId id="299" r:id="rId15"/>
    <p:sldId id="306" r:id="rId16"/>
    <p:sldId id="277" r:id="rId17"/>
    <p:sldId id="314" r:id="rId18"/>
    <p:sldId id="313" r:id="rId19"/>
    <p:sldId id="288" r:id="rId20"/>
    <p:sldId id="317" r:id="rId21"/>
  </p:sldIdLst>
  <p:sldSz cx="12192000" cy="6858000"/>
  <p:notesSz cx="7010400" cy="9296400"/>
  <p:embeddedFontLs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xwas0FkDNlcEpQcd9dSEcMLh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660"/>
  </p:normalViewPr>
  <p:slideViewPr>
    <p:cSldViewPr snapToGrid="0">
      <p:cViewPr varScale="1">
        <p:scale>
          <a:sx n="84" d="100"/>
          <a:sy n="84" d="100"/>
        </p:scale>
        <p:origin x="1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4517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2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7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78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05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09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33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63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60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991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80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15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12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50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40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49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89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15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60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25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35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 name="Google Shape;16;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 name="Google Shape;2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 name="Google Shape;3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 name="Google Shape;4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500"/>
          </a:xfrm>
          <a:prstGeom prst="rect">
            <a:avLst/>
          </a:prstGeom>
          <a:noFill/>
          <a:ln>
            <a:noFill/>
          </a:ln>
        </p:spPr>
      </p:sp>
      <p:sp>
        <p:nvSpPr>
          <p:cNvPr id="64" name="Google Shape;64;p1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6" name="Google Shape;66;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2" name="Google Shape;72;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8" name="Google Shape;7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9" name="Google Shape;7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hrbartender.com/2018/technology-and-social-media/transform-company-culture-analytic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37210" y="1001050"/>
            <a:ext cx="1191758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0" i="0" u="none" strike="noStrike" cap="none" dirty="0">
                <a:solidFill>
                  <a:srgbClr val="FFFF00"/>
                </a:solidFill>
                <a:latin typeface="Calibri"/>
                <a:ea typeface="Calibri"/>
                <a:cs typeface="Calibri"/>
                <a:sym typeface="Calibri"/>
              </a:rPr>
              <a:t>Goals of our Study: Christians in the Workplace</a:t>
            </a:r>
          </a:p>
          <a:p>
            <a:pPr marL="0" marR="0" lvl="0" indent="0" algn="l" rtl="0">
              <a:spcBef>
                <a:spcPts val="0"/>
              </a:spcBef>
              <a:spcAft>
                <a:spcPts val="0"/>
              </a:spcAft>
              <a:buNone/>
            </a:pPr>
            <a:endParaRPr lang="en-US" sz="2800" b="0" i="0" u="none" strike="noStrike" cap="none" dirty="0">
              <a:solidFill>
                <a:srgbClr val="FFFF00"/>
              </a:solidFill>
              <a:latin typeface="Calibri"/>
              <a:ea typeface="Calibri"/>
              <a:cs typeface="Calibri"/>
              <a:sym typeface="Calibri"/>
            </a:endParaRPr>
          </a:p>
          <a:p>
            <a:pPr marR="0" lvl="0" algn="l" rtl="0">
              <a:spcBef>
                <a:spcPts val="0"/>
              </a:spcBef>
              <a:spcAft>
                <a:spcPts val="0"/>
              </a:spcAft>
            </a:pPr>
            <a:r>
              <a:rPr lang="en-US" sz="2800" dirty="0">
                <a:solidFill>
                  <a:schemeClr val="tx1"/>
                </a:solidFill>
                <a:latin typeface="Calibri"/>
                <a:ea typeface="Calibri"/>
                <a:cs typeface="Calibri"/>
                <a:sym typeface="Calibri"/>
              </a:rPr>
              <a:t>1.  Work for God’s Glory</a:t>
            </a:r>
          </a:p>
          <a:p>
            <a:pPr marR="0" lvl="0" algn="l" rtl="0">
              <a:spcBef>
                <a:spcPts val="0"/>
              </a:spcBef>
              <a:spcAft>
                <a:spcPts val="0"/>
              </a:spcAft>
            </a:pPr>
            <a:r>
              <a:rPr lang="en-US" sz="2800" dirty="0">
                <a:solidFill>
                  <a:schemeClr val="tx1"/>
                </a:solidFill>
                <a:latin typeface="Calibri"/>
                <a:ea typeface="Calibri"/>
                <a:cs typeface="Calibri"/>
                <a:sym typeface="Calibri"/>
              </a:rPr>
              <a:t>2.  Set Christlike examples to those around us</a:t>
            </a:r>
          </a:p>
          <a:p>
            <a:pPr marR="0" lvl="0" algn="l" rtl="0">
              <a:spcBef>
                <a:spcPts val="0"/>
              </a:spcBef>
              <a:spcAft>
                <a:spcPts val="0"/>
              </a:spcAft>
            </a:pPr>
            <a:r>
              <a:rPr lang="en-US" sz="2800" b="0" i="0" u="none" strike="noStrike" cap="none" dirty="0">
                <a:solidFill>
                  <a:schemeClr val="tx1"/>
                </a:solidFill>
                <a:latin typeface="Calibri"/>
                <a:ea typeface="Calibri"/>
                <a:cs typeface="Calibri"/>
                <a:sym typeface="Calibri"/>
              </a:rPr>
              <a:t>3.  Identify and Overcome Spiritual Challenges</a:t>
            </a:r>
          </a:p>
          <a:p>
            <a:pPr marR="0" lvl="0" algn="l" rtl="0">
              <a:spcBef>
                <a:spcPts val="0"/>
              </a:spcBef>
              <a:spcAft>
                <a:spcPts val="0"/>
              </a:spcAft>
            </a:pPr>
            <a:r>
              <a:rPr lang="en-US" sz="2800" dirty="0">
                <a:solidFill>
                  <a:schemeClr val="tx1"/>
                </a:solidFill>
                <a:latin typeface="Calibri"/>
                <a:ea typeface="Calibri"/>
                <a:cs typeface="Calibri"/>
                <a:sym typeface="Calibri"/>
              </a:rPr>
              <a:t>4.  Create a Forum for Guidance from Godly People</a:t>
            </a:r>
          </a:p>
          <a:p>
            <a:pPr marR="0" lvl="0" algn="l" rtl="0">
              <a:spcBef>
                <a:spcPts val="0"/>
              </a:spcBef>
              <a:spcAft>
                <a:spcPts val="0"/>
              </a:spcAft>
            </a:pPr>
            <a:r>
              <a:rPr lang="en-US" sz="2800" dirty="0">
                <a:solidFill>
                  <a:schemeClr val="tx1"/>
                </a:solidFill>
                <a:latin typeface="Calibri"/>
                <a:ea typeface="Calibri"/>
                <a:cs typeface="Calibri"/>
                <a:sym typeface="Calibri"/>
              </a:rPr>
              <a:t>5.  Seek Guidance in Scripture</a:t>
            </a:r>
          </a:p>
          <a:p>
            <a:pPr marR="0" lvl="0" algn="l" rtl="0">
              <a:spcBef>
                <a:spcPts val="0"/>
              </a:spcBef>
              <a:spcAft>
                <a:spcPts val="0"/>
              </a:spcAft>
            </a:pPr>
            <a:r>
              <a:rPr lang="en-US" sz="2800" dirty="0">
                <a:solidFill>
                  <a:schemeClr val="tx1"/>
                </a:solidFill>
                <a:latin typeface="Calibri"/>
                <a:ea typeface="Calibri"/>
                <a:cs typeface="Calibri"/>
                <a:sym typeface="Calibri"/>
              </a:rPr>
              <a:t>6.  Make Godly Decisions</a:t>
            </a:r>
          </a:p>
          <a:p>
            <a:pPr marL="1143000" marR="0" lvl="0" indent="-1143000" algn="l" rtl="0">
              <a:spcBef>
                <a:spcPts val="0"/>
              </a:spcBef>
              <a:spcAft>
                <a:spcPts val="0"/>
              </a:spcAft>
              <a:buFont typeface="+mj-lt"/>
              <a:buAutoNum type="arabicPeriod"/>
            </a:pPr>
            <a:endParaRPr lang="en-US" sz="2400" b="0" i="0" u="none" strike="noStrike" cap="none" dirty="0">
              <a:solidFill>
                <a:srgbClr val="FFFF00"/>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32" name="Picture 8" descr="156,847 Plumbing Stock Photos, Pictures &amp; Royalty-Free Images - iStock">
            <a:extLst>
              <a:ext uri="{FF2B5EF4-FFF2-40B4-BE49-F238E27FC236}">
                <a16:creationId xmlns:a16="http://schemas.microsoft.com/office/drawing/2014/main" id="{3C5A19CA-889C-D9E9-30E5-510526D9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87" y="2151884"/>
            <a:ext cx="3285103" cy="2190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E2881C-CBC7-28F5-9643-1C031AC15E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36026" y="4110475"/>
            <a:ext cx="3342534" cy="1977305"/>
          </a:xfrm>
          <a:prstGeom prst="rect">
            <a:avLst/>
          </a:prstGeom>
        </p:spPr>
      </p:pic>
      <p:pic>
        <p:nvPicPr>
          <p:cNvPr id="5" name="Picture 2" descr="Free welding Stock Photos - Stockvault.net">
            <a:extLst>
              <a:ext uri="{FF2B5EF4-FFF2-40B4-BE49-F238E27FC236}">
                <a16:creationId xmlns:a16="http://schemas.microsoft.com/office/drawing/2014/main" id="{1992245B-47C7-852A-F058-91565FF59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929" y="5099127"/>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2A0EB85-1022-0979-0636-67BD146843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451413" y="271622"/>
            <a:ext cx="11470511" cy="6771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r>
              <a:rPr lang="en-US" sz="3200" dirty="0">
                <a:solidFill>
                  <a:schemeClr val="tx1"/>
                </a:solidFill>
                <a:latin typeface="Calibri"/>
                <a:ea typeface="Calibri"/>
                <a:cs typeface="Calibri"/>
                <a:sym typeface="Calibri"/>
              </a:rPr>
              <a:t>Asaph </a:t>
            </a:r>
            <a:r>
              <a:rPr lang="en-US" sz="3200" u="sng" dirty="0">
                <a:solidFill>
                  <a:schemeClr val="tx1"/>
                </a:solidFill>
                <a:latin typeface="Calibri"/>
                <a:ea typeface="Calibri"/>
                <a:cs typeface="Calibri"/>
                <a:sym typeface="Calibri"/>
              </a:rPr>
              <a:t>view of the prosperous</a:t>
            </a:r>
            <a:r>
              <a:rPr lang="en-US" sz="3200" dirty="0">
                <a:solidFill>
                  <a:schemeClr val="tx1"/>
                </a:solidFill>
                <a:latin typeface="Calibri"/>
                <a:ea typeface="Calibri"/>
                <a:cs typeface="Calibri"/>
                <a:sym typeface="Calibri"/>
              </a:rPr>
              <a:t> before and after he “entered the sanctuary of God”:</a:t>
            </a: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r>
              <a:rPr lang="en-US" sz="3200" u="sng" dirty="0">
                <a:solidFill>
                  <a:schemeClr val="tx1"/>
                </a:solidFill>
                <a:latin typeface="Calibri"/>
                <a:ea typeface="Calibri"/>
                <a:cs typeface="Calibri"/>
                <a:sym typeface="Calibri"/>
              </a:rPr>
              <a:t>Before</a:t>
            </a:r>
            <a:r>
              <a:rPr lang="en-US" sz="3200" dirty="0">
                <a:solidFill>
                  <a:schemeClr val="tx1"/>
                </a:solidFill>
                <a:latin typeface="Calibri"/>
                <a:ea typeface="Calibri"/>
                <a:cs typeface="Calibri"/>
                <a:sym typeface="Calibri"/>
              </a:rPr>
              <a:t>:		   			</a:t>
            </a:r>
            <a:r>
              <a:rPr lang="en-US" sz="3200" u="sng" dirty="0">
                <a:solidFill>
                  <a:schemeClr val="tx1"/>
                </a:solidFill>
                <a:latin typeface="Calibri"/>
                <a:ea typeface="Calibri"/>
                <a:cs typeface="Calibri"/>
                <a:sym typeface="Calibri"/>
              </a:rPr>
              <a:t>After</a:t>
            </a:r>
            <a:r>
              <a:rPr lang="en-US" sz="3200" dirty="0">
                <a:solidFill>
                  <a:schemeClr val="tx1"/>
                </a:solidFill>
                <a:latin typeface="Calibri"/>
                <a:ea typeface="Calibri"/>
                <a:cs typeface="Calibri"/>
                <a:sym typeface="Calibri"/>
              </a:rPr>
              <a:t>:</a:t>
            </a:r>
          </a:p>
          <a:p>
            <a:pPr marL="914400" rtl="0" fontAlgn="base">
              <a:spcBef>
                <a:spcPts val="0"/>
              </a:spcBef>
              <a:spcAft>
                <a:spcPts val="0"/>
              </a:spcAft>
            </a:pPr>
            <a:r>
              <a:rPr lang="en-US" sz="3200" b="0" i="0" u="none" strike="noStrike" dirty="0">
                <a:solidFill>
                  <a:schemeClr val="tx1"/>
                </a:solidFill>
                <a:effectLst/>
                <a:latin typeface="+mn-lt"/>
              </a:rPr>
              <a:t>No pangs in death		 	He understood their end </a:t>
            </a:r>
          </a:p>
          <a:p>
            <a:pPr marL="914400" rtl="0" fontAlgn="base">
              <a:spcBef>
                <a:spcPts val="0"/>
              </a:spcBef>
              <a:spcAft>
                <a:spcPts val="0"/>
              </a:spcAft>
            </a:pPr>
            <a:r>
              <a:rPr lang="en-US" sz="3200" b="0" i="0" u="none" strike="noStrike" dirty="0">
                <a:solidFill>
                  <a:schemeClr val="tx1"/>
                </a:solidFill>
                <a:effectLst/>
                <a:latin typeface="+mn-lt"/>
              </a:rPr>
              <a:t>Their strength was firm 		They were in slippery places </a:t>
            </a:r>
          </a:p>
          <a:p>
            <a:pPr marL="914400" rtl="0" fontAlgn="base">
              <a:spcBef>
                <a:spcPts val="0"/>
              </a:spcBef>
              <a:spcAft>
                <a:spcPts val="0"/>
              </a:spcAft>
            </a:pPr>
            <a:r>
              <a:rPr lang="en-US" sz="3200" b="0" i="0" u="none" strike="noStrike" dirty="0">
                <a:solidFill>
                  <a:schemeClr val="tx1"/>
                </a:solidFill>
                <a:effectLst/>
                <a:latin typeface="+mn-lt"/>
              </a:rPr>
              <a:t>Not troubled 				Desolation in a moment</a:t>
            </a:r>
          </a:p>
          <a:p>
            <a:pPr marL="914400" rtl="0" fontAlgn="base">
              <a:spcBef>
                <a:spcPts val="0"/>
              </a:spcBef>
              <a:spcAft>
                <a:spcPts val="0"/>
              </a:spcAft>
            </a:pPr>
            <a:r>
              <a:rPr lang="en-US" sz="3200" dirty="0">
                <a:solidFill>
                  <a:schemeClr val="tx1"/>
                </a:solidFill>
                <a:latin typeface="+mn-lt"/>
              </a:rPr>
              <a:t>Not plagued like others</a:t>
            </a:r>
            <a:r>
              <a:rPr lang="en-US" sz="3200" b="0" i="0" u="none" strike="noStrike" dirty="0">
                <a:solidFill>
                  <a:schemeClr val="tx1"/>
                </a:solidFill>
                <a:effectLst/>
                <a:latin typeface="+mn-lt"/>
              </a:rPr>
              <a:t> 		Consumed by terrors </a:t>
            </a:r>
          </a:p>
          <a:p>
            <a:pPr marL="914400" rtl="0" fontAlgn="base">
              <a:spcBef>
                <a:spcPts val="0"/>
              </a:spcBef>
              <a:spcAft>
                <a:spcPts val="0"/>
              </a:spcAft>
            </a:pPr>
            <a:r>
              <a:rPr lang="en-US" sz="3200" b="0" i="0" u="none" strike="noStrike" dirty="0">
                <a:solidFill>
                  <a:schemeClr val="tx1"/>
                </a:solidFill>
                <a:effectLst/>
                <a:latin typeface="+mn-lt"/>
              </a:rPr>
              <a:t>Eyes bulged with abundance	Despised by God</a:t>
            </a:r>
          </a:p>
          <a:p>
            <a:pPr marL="914400" rtl="0" fontAlgn="base">
              <a:spcBef>
                <a:spcPts val="0"/>
              </a:spcBef>
              <a:spcAft>
                <a:spcPts val="0"/>
              </a:spcAft>
            </a:pPr>
            <a:r>
              <a:rPr lang="en-US" sz="3200" b="0" i="0" u="none" strike="noStrike" dirty="0">
                <a:solidFill>
                  <a:schemeClr val="tx1"/>
                </a:solidFill>
                <a:effectLst/>
                <a:latin typeface="+mn-lt"/>
              </a:rPr>
              <a:t>More than heart could wish	They would perish</a:t>
            </a:r>
          </a:p>
          <a:p>
            <a:pPr marL="914400" rtl="0" fontAlgn="base">
              <a:spcBef>
                <a:spcPts val="0"/>
              </a:spcBef>
              <a:spcAft>
                <a:spcPts val="0"/>
              </a:spcAft>
            </a:pPr>
            <a:r>
              <a:rPr lang="en-US" sz="3200" b="0" i="0" u="none" strike="noStrike" dirty="0">
                <a:solidFill>
                  <a:schemeClr val="tx1"/>
                </a:solidFill>
                <a:effectLst/>
                <a:latin typeface="+mn-lt"/>
              </a:rPr>
              <a:t>Always </a:t>
            </a:r>
            <a:r>
              <a:rPr lang="en-US" sz="3200" dirty="0">
                <a:solidFill>
                  <a:schemeClr val="tx1"/>
                </a:solidFill>
                <a:latin typeface="+mn-lt"/>
              </a:rPr>
              <a:t>at ease	</a:t>
            </a:r>
            <a:r>
              <a:rPr lang="en-US" sz="3200" b="0" i="0" u="none" strike="noStrike" dirty="0">
                <a:solidFill>
                  <a:schemeClr val="tx1"/>
                </a:solidFill>
                <a:effectLst/>
                <a:latin typeface="+mn-lt"/>
              </a:rPr>
              <a:t>  			</a:t>
            </a:r>
            <a:r>
              <a:rPr lang="en-US" sz="3200" dirty="0">
                <a:solidFill>
                  <a:schemeClr val="tx1"/>
                </a:solidFill>
                <a:latin typeface="+mn-lt"/>
              </a:rPr>
              <a:t>Deserters of God</a:t>
            </a:r>
            <a:endParaRPr lang="en-US" sz="3200" b="0" i="0" u="none" strike="noStrike" dirty="0">
              <a:solidFill>
                <a:schemeClr val="tx1"/>
              </a:solidFill>
              <a:effectLst/>
              <a:latin typeface="+mn-lt"/>
            </a:endParaRPr>
          </a:p>
          <a:p>
            <a:r>
              <a:rPr lang="en-US" sz="3200" b="0" i="0" u="none" strike="noStrike" dirty="0">
                <a:solidFill>
                  <a:schemeClr val="tx1"/>
                </a:solidFill>
                <a:effectLst/>
                <a:latin typeface="+mn-lt"/>
              </a:rPr>
              <a:t>	Increased in riches  			Chose </a:t>
            </a:r>
            <a:r>
              <a:rPr lang="en-US" sz="3200" dirty="0">
                <a:solidFill>
                  <a:schemeClr val="tx1"/>
                </a:solidFill>
                <a:latin typeface="+mn-lt"/>
              </a:rPr>
              <a:t>harlotry</a:t>
            </a:r>
            <a:endParaRPr lang="en-US" sz="3200" dirty="0">
              <a:solidFill>
                <a:schemeClr val="tx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85638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81023" y="271622"/>
            <a:ext cx="12110977" cy="62786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r>
              <a:rPr lang="en-US" sz="3200" dirty="0">
                <a:solidFill>
                  <a:schemeClr val="tx1"/>
                </a:solidFill>
                <a:latin typeface="Calibri"/>
                <a:ea typeface="Calibri"/>
                <a:cs typeface="Calibri"/>
                <a:sym typeface="Calibri"/>
              </a:rPr>
              <a:t>What was Asaph’s </a:t>
            </a:r>
            <a:r>
              <a:rPr lang="en-US" sz="3200" u="sng" dirty="0">
                <a:solidFill>
                  <a:schemeClr val="tx1"/>
                </a:solidFill>
                <a:latin typeface="Calibri"/>
                <a:ea typeface="Calibri"/>
                <a:cs typeface="Calibri"/>
                <a:sym typeface="Calibri"/>
              </a:rPr>
              <a:t>view of himself</a:t>
            </a:r>
            <a:r>
              <a:rPr lang="en-US" sz="3200" dirty="0">
                <a:solidFill>
                  <a:schemeClr val="tx1"/>
                </a:solidFill>
                <a:latin typeface="Calibri"/>
                <a:ea typeface="Calibri"/>
                <a:cs typeface="Calibri"/>
                <a:sym typeface="Calibri"/>
              </a:rPr>
              <a:t> before and after he “entered the sanctuary of God”:</a:t>
            </a: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r>
              <a:rPr lang="en-US" sz="3200" u="sng" dirty="0">
                <a:solidFill>
                  <a:schemeClr val="tx1"/>
                </a:solidFill>
                <a:latin typeface="Calibri"/>
                <a:ea typeface="Calibri"/>
                <a:cs typeface="Calibri"/>
                <a:sym typeface="Calibri"/>
              </a:rPr>
              <a:t>Before</a:t>
            </a:r>
            <a:r>
              <a:rPr lang="en-US" sz="3200" dirty="0">
                <a:solidFill>
                  <a:schemeClr val="tx1"/>
                </a:solidFill>
                <a:latin typeface="Calibri"/>
                <a:ea typeface="Calibri"/>
                <a:cs typeface="Calibri"/>
                <a:sym typeface="Calibri"/>
              </a:rPr>
              <a:t>:		   			      </a:t>
            </a:r>
            <a:r>
              <a:rPr lang="en-US" sz="3200" u="sng" dirty="0">
                <a:solidFill>
                  <a:schemeClr val="tx1"/>
                </a:solidFill>
                <a:latin typeface="Calibri"/>
                <a:ea typeface="Calibri"/>
                <a:cs typeface="Calibri"/>
                <a:sym typeface="Calibri"/>
              </a:rPr>
              <a:t>After</a:t>
            </a:r>
            <a:r>
              <a:rPr lang="en-US" sz="3200" dirty="0">
                <a:solidFill>
                  <a:schemeClr val="tx1"/>
                </a:solidFill>
                <a:latin typeface="Calibri"/>
                <a:ea typeface="Calibri"/>
                <a:cs typeface="Calibri"/>
                <a:sym typeface="Calibri"/>
              </a:rPr>
              <a:t>:</a:t>
            </a:r>
          </a:p>
          <a:p>
            <a:pPr marL="914400" rtl="0" fontAlgn="base">
              <a:spcBef>
                <a:spcPts val="0"/>
              </a:spcBef>
              <a:spcAft>
                <a:spcPts val="0"/>
              </a:spcAft>
            </a:pPr>
            <a:r>
              <a:rPr lang="en-US" sz="3200" dirty="0">
                <a:solidFill>
                  <a:schemeClr val="tx1"/>
                </a:solidFill>
                <a:latin typeface="+mn-lt"/>
              </a:rPr>
              <a:t>- Cleansed his heart in vain</a:t>
            </a:r>
            <a:r>
              <a:rPr lang="en-US" sz="3200" b="0" i="0" u="none" strike="noStrike" dirty="0">
                <a:solidFill>
                  <a:schemeClr val="tx1"/>
                </a:solidFill>
                <a:effectLst/>
                <a:latin typeface="+mn-lt"/>
              </a:rPr>
              <a:t>	 	     - He was grieved/felt guilt</a:t>
            </a:r>
          </a:p>
          <a:p>
            <a:pPr marL="914400" rtl="0" fontAlgn="base">
              <a:spcBef>
                <a:spcPts val="0"/>
              </a:spcBef>
              <a:spcAft>
                <a:spcPts val="0"/>
              </a:spcAft>
            </a:pPr>
            <a:r>
              <a:rPr lang="en-US" sz="3200" dirty="0">
                <a:solidFill>
                  <a:schemeClr val="tx1"/>
                </a:solidFill>
                <a:latin typeface="+mn-lt"/>
              </a:rPr>
              <a:t>- </a:t>
            </a:r>
            <a:r>
              <a:rPr lang="en-US" sz="3200" b="0" i="0" u="none" strike="noStrike" dirty="0">
                <a:solidFill>
                  <a:schemeClr val="tx1"/>
                </a:solidFill>
                <a:effectLst/>
                <a:latin typeface="+mn-lt"/>
              </a:rPr>
              <a:t>Washed his hands in innocence      - Felt foolish </a:t>
            </a:r>
          </a:p>
          <a:p>
            <a:pPr marL="914400" rtl="0" fontAlgn="base">
              <a:spcBef>
                <a:spcPts val="0"/>
              </a:spcBef>
              <a:spcAft>
                <a:spcPts val="0"/>
              </a:spcAft>
            </a:pPr>
            <a:r>
              <a:rPr lang="en-US" sz="3200" b="0" i="0" u="none" strike="noStrike" dirty="0">
                <a:solidFill>
                  <a:schemeClr val="tx1"/>
                </a:solidFill>
                <a:effectLst/>
                <a:latin typeface="+mn-lt"/>
              </a:rPr>
              <a:t>- Kept himself pure for nothing	     - Felt ignorant</a:t>
            </a:r>
          </a:p>
          <a:p>
            <a:pPr marL="914400" rtl="0" fontAlgn="base">
              <a:spcBef>
                <a:spcPts val="0"/>
              </a:spcBef>
              <a:spcAft>
                <a:spcPts val="0"/>
              </a:spcAft>
            </a:pPr>
            <a:r>
              <a:rPr lang="en-US" sz="3200" dirty="0">
                <a:solidFill>
                  <a:schemeClr val="tx1"/>
                </a:solidFill>
                <a:latin typeface="+mn-lt"/>
              </a:rPr>
              <a:t>- Plagued every day 	</a:t>
            </a:r>
            <a:r>
              <a:rPr lang="en-US" sz="3200" b="0" i="0" u="none" strike="noStrike" dirty="0">
                <a:solidFill>
                  <a:schemeClr val="tx1"/>
                </a:solidFill>
                <a:effectLst/>
                <a:latin typeface="+mn-lt"/>
              </a:rPr>
              <a:t> 		     - Was like a beast before God </a:t>
            </a:r>
          </a:p>
          <a:p>
            <a:pPr marL="914400" rtl="0" fontAlgn="base">
              <a:spcBef>
                <a:spcPts val="0"/>
              </a:spcBef>
              <a:spcAft>
                <a:spcPts val="0"/>
              </a:spcAft>
            </a:pPr>
            <a:r>
              <a:rPr lang="en-US" sz="3200" b="0" i="0" u="none" strike="noStrike" dirty="0">
                <a:solidFill>
                  <a:schemeClr val="tx1"/>
                </a:solidFill>
                <a:effectLst/>
                <a:latin typeface="+mn-lt"/>
              </a:rPr>
              <a:t>- Chastened every morning		     - </a:t>
            </a:r>
            <a:r>
              <a:rPr lang="en-US" sz="3200" dirty="0">
                <a:solidFill>
                  <a:schemeClr val="tx1"/>
                </a:solidFill>
                <a:latin typeface="+mn-lt"/>
              </a:rPr>
              <a:t>Good to draw near to God</a:t>
            </a:r>
            <a:endParaRPr lang="en-US" sz="3200" b="0" i="0" u="none" strike="noStrike" dirty="0">
              <a:solidFill>
                <a:schemeClr val="tx1"/>
              </a:solidFill>
              <a:effectLst/>
              <a:latin typeface="+mn-lt"/>
            </a:endParaRPr>
          </a:p>
          <a:p>
            <a:pPr marL="914400" rtl="0" fontAlgn="base">
              <a:spcBef>
                <a:spcPts val="0"/>
              </a:spcBef>
              <a:spcAft>
                <a:spcPts val="0"/>
              </a:spcAft>
            </a:pPr>
            <a:r>
              <a:rPr lang="en-US" sz="3200" b="0" i="0" u="none" strike="noStrike" dirty="0">
                <a:solidFill>
                  <a:schemeClr val="tx1"/>
                </a:solidFill>
                <a:effectLst/>
                <a:latin typeface="+mn-lt"/>
              </a:rPr>
              <a:t>- Too painful to </a:t>
            </a:r>
            <a:r>
              <a:rPr lang="en-US" sz="3200" dirty="0">
                <a:solidFill>
                  <a:schemeClr val="tx1"/>
                </a:solidFill>
                <a:latin typeface="+mn-lt"/>
              </a:rPr>
              <a:t>think about	</a:t>
            </a:r>
            <a:r>
              <a:rPr lang="en-US" sz="3200" b="0" i="0" u="none" strike="noStrike" dirty="0">
                <a:solidFill>
                  <a:schemeClr val="tx1"/>
                </a:solidFill>
                <a:effectLst/>
                <a:latin typeface="+mn-lt"/>
              </a:rPr>
              <a:t>	     - Trust in God and declare his 						                     works</a:t>
            </a:r>
            <a:endParaRPr lang="en-US" sz="3200" dirty="0">
              <a:solidFill>
                <a:schemeClr val="tx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27577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292669"/>
            <a:ext cx="12192000" cy="5324494"/>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000" dirty="0">
                <a:solidFill>
                  <a:srgbClr val="FFFF00"/>
                </a:solidFill>
                <a:latin typeface="Calibri"/>
                <a:ea typeface="Calibri"/>
                <a:cs typeface="Calibri"/>
                <a:sym typeface="Calibri"/>
              </a:rPr>
              <a:t>Defense Plan:</a:t>
            </a:r>
            <a:endParaRPr lang="en-US" sz="40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Psalms 73:17 - Enter the sanctuary of God (Asaph)</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a:t>
            </a:r>
            <a:endParaRPr lang="en-US" sz="3600" b="0" i="0" u="none" strike="noStrike" cap="none"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98252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292669"/>
            <a:ext cx="12192000" cy="8094483"/>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000" dirty="0">
                <a:solidFill>
                  <a:srgbClr val="FFFF00"/>
                </a:solidFill>
                <a:latin typeface="Calibri"/>
                <a:ea typeface="Calibri"/>
                <a:cs typeface="Calibri"/>
                <a:sym typeface="Calibri"/>
              </a:rPr>
              <a:t>Defense Plan:</a:t>
            </a:r>
            <a:endParaRPr lang="en-US" sz="40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Psalms 73:17 - Enter the sanctuary of God (Asaph)</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Ephesians 4:31-32 - Put away bitterness (how?)</a:t>
            </a: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a:t>
            </a:r>
            <a:r>
              <a:rPr lang="en-US" sz="3600" dirty="0">
                <a:solidFill>
                  <a:schemeClr val="tx1"/>
                </a:solidFill>
                <a:latin typeface="Calibri"/>
                <a:ea typeface="Calibri"/>
                <a:cs typeface="Calibri"/>
                <a:sym typeface="Calibri"/>
              </a:rPr>
              <a:t>Hebrews 12:14-15 – Don’t let bitterness spring up (how?)</a:t>
            </a: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Philippians 2:14-15 – </a:t>
            </a:r>
            <a:r>
              <a:rPr lang="en-US" sz="3600" dirty="0">
                <a:solidFill>
                  <a:schemeClr val="tx1"/>
                </a:solidFill>
                <a:latin typeface="Calibri"/>
                <a:ea typeface="Calibri"/>
                <a:cs typeface="Calibri"/>
                <a:sym typeface="Calibri"/>
              </a:rPr>
              <a:t>Be a light -q</a:t>
            </a:r>
            <a:r>
              <a:rPr lang="en-US" sz="3600" b="0" i="0" u="none" strike="noStrike" cap="none" dirty="0">
                <a:solidFill>
                  <a:schemeClr val="tx1"/>
                </a:solidFill>
                <a:latin typeface="Calibri"/>
                <a:ea typeface="Calibri"/>
                <a:cs typeface="Calibri"/>
                <a:sym typeface="Calibri"/>
              </a:rPr>
              <a:t>uit complaining</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Determine who is responsible – someone or something?</a:t>
            </a: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a:t>
            </a:r>
            <a:r>
              <a:rPr lang="en-US" sz="3600" dirty="0">
                <a:solidFill>
                  <a:schemeClr val="tx1"/>
                </a:solidFill>
                <a:latin typeface="Calibri"/>
                <a:ea typeface="Calibri"/>
                <a:cs typeface="Calibri"/>
                <a:sym typeface="Calibri"/>
              </a:rPr>
              <a:t>	Someone – forgive them</a:t>
            </a: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Something – let it go</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115714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90830"/>
            <a:ext cx="12192000" cy="8740814"/>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p>
          <a:p>
            <a:pPr algn="l"/>
            <a:r>
              <a:rPr lang="en-US" sz="3600" b="0" i="0" u="sng" dirty="0">
                <a:solidFill>
                  <a:schemeClr val="tx1"/>
                </a:solidFill>
                <a:effectLst/>
                <a:latin typeface="+mn-lt"/>
              </a:rPr>
              <a:t>Peter 3:8-12</a:t>
            </a:r>
            <a:r>
              <a:rPr lang="en-US" sz="3600" b="0" i="0" dirty="0">
                <a:solidFill>
                  <a:schemeClr val="tx1"/>
                </a:solidFill>
                <a:effectLst/>
                <a:latin typeface="+mn-lt"/>
              </a:rPr>
              <a:t>: Finally, all </a:t>
            </a:r>
            <a:r>
              <a:rPr lang="en-US" sz="3600" b="0" i="1" dirty="0">
                <a:solidFill>
                  <a:schemeClr val="tx1"/>
                </a:solidFill>
                <a:effectLst/>
                <a:latin typeface="+mn-lt"/>
              </a:rPr>
              <a:t>of you be</a:t>
            </a:r>
            <a:r>
              <a:rPr lang="en-US" sz="3600" b="0" i="0" dirty="0">
                <a:solidFill>
                  <a:schemeClr val="tx1"/>
                </a:solidFill>
                <a:effectLst/>
                <a:latin typeface="+mn-lt"/>
              </a:rPr>
              <a:t> of one mind, having compassion for one another; love as brothers, be tenderhearted, be courteous; not returning evil for evil or reviling for reviling, but on the contrary blessing, knowing that you were called to this, that you may inherit a blessing. For “He who would love life and see good days, let him refrain his tongue from evil, and his lips from speaking deceit. Let him turn away from evil and do good; Let him seek peace and pursue it. For the eyes of the Lord are on the righteous, and His ears </a:t>
            </a:r>
            <a:r>
              <a:rPr lang="en-US" sz="3600" b="0" i="1" dirty="0">
                <a:solidFill>
                  <a:schemeClr val="tx1"/>
                </a:solidFill>
                <a:effectLst/>
                <a:latin typeface="+mn-lt"/>
              </a:rPr>
              <a:t>are open</a:t>
            </a:r>
            <a:r>
              <a:rPr lang="en-US" sz="3600" b="0" i="0" dirty="0">
                <a:solidFill>
                  <a:schemeClr val="tx1"/>
                </a:solidFill>
                <a:effectLst/>
                <a:latin typeface="+mn-lt"/>
              </a:rPr>
              <a:t> to their prayers; but the face of the </a:t>
            </a:r>
            <a:r>
              <a:rPr lang="en-US" sz="3600" b="0" i="0" cap="small" dirty="0">
                <a:solidFill>
                  <a:schemeClr val="tx1"/>
                </a:solidFill>
                <a:effectLst/>
                <a:latin typeface="+mn-lt"/>
              </a:rPr>
              <a:t>Lord</a:t>
            </a:r>
            <a:r>
              <a:rPr lang="en-US" sz="3600" b="0" i="0" dirty="0">
                <a:solidFill>
                  <a:schemeClr val="tx1"/>
                </a:solidFill>
                <a:effectLst/>
                <a:latin typeface="+mn-lt"/>
              </a:rPr>
              <a:t> </a:t>
            </a:r>
            <a:r>
              <a:rPr lang="en-US" sz="3600" b="0" i="1" dirty="0">
                <a:solidFill>
                  <a:schemeClr val="tx1"/>
                </a:solidFill>
                <a:effectLst/>
                <a:latin typeface="+mn-lt"/>
              </a:rPr>
              <a:t>is</a:t>
            </a:r>
            <a:r>
              <a:rPr lang="en-US" sz="3600" b="0" i="0" dirty="0">
                <a:solidFill>
                  <a:schemeClr val="tx1"/>
                </a:solidFill>
                <a:effectLst/>
                <a:latin typeface="+mn-lt"/>
              </a:rPr>
              <a:t> against those who do evil.”</a:t>
            </a: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141494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3" name="TextBox 2">
            <a:extLst>
              <a:ext uri="{FF2B5EF4-FFF2-40B4-BE49-F238E27FC236}">
                <a16:creationId xmlns:a16="http://schemas.microsoft.com/office/drawing/2014/main" id="{D85E4981-78C3-1AA6-2FCF-A46C1CE3A54E}"/>
              </a:ext>
            </a:extLst>
          </p:cNvPr>
          <p:cNvSpPr txBox="1"/>
          <p:nvPr/>
        </p:nvSpPr>
        <p:spPr>
          <a:xfrm>
            <a:off x="1" y="289679"/>
            <a:ext cx="12192000" cy="6463308"/>
          </a:xfrm>
          <a:prstGeom prst="rect">
            <a:avLst/>
          </a:prstGeom>
          <a:noFill/>
        </p:spPr>
        <p:txBody>
          <a:bodyPr wrap="square" rtlCol="0">
            <a:spAutoFit/>
          </a:bodyPr>
          <a:lstStyle/>
          <a:p>
            <a:r>
              <a:rPr lang="en-US" sz="4000" u="sng" dirty="0">
                <a:solidFill>
                  <a:schemeClr val="tx1"/>
                </a:solidFill>
                <a:latin typeface="+mn-lt"/>
              </a:rPr>
              <a:t>Case Studies</a:t>
            </a:r>
            <a:r>
              <a:rPr lang="en-US" sz="4000" dirty="0">
                <a:solidFill>
                  <a:schemeClr val="tx1"/>
                </a:solidFill>
                <a:latin typeface="+mn-lt"/>
              </a:rPr>
              <a:t>:  How do you keep from being bitter and resentful when:</a:t>
            </a:r>
          </a:p>
          <a:p>
            <a:endParaRPr lang="en-US" sz="1200" dirty="0">
              <a:solidFill>
                <a:schemeClr val="tx1"/>
              </a:solidFill>
              <a:latin typeface="+mn-lt"/>
            </a:endParaRPr>
          </a:p>
          <a:p>
            <a:r>
              <a:rPr lang="en-US" sz="4000" dirty="0">
                <a:solidFill>
                  <a:schemeClr val="tx1"/>
                </a:solidFill>
                <a:latin typeface="+mn-lt"/>
              </a:rPr>
              <a:t>- Lost your job  </a:t>
            </a:r>
          </a:p>
          <a:p>
            <a:r>
              <a:rPr lang="en-US" sz="4000" dirty="0">
                <a:solidFill>
                  <a:schemeClr val="tx1"/>
                </a:solidFill>
                <a:latin typeface="+mn-lt"/>
              </a:rPr>
              <a:t>- Professor plays favorites with a couple of students who 	appear to be doing better than the other student</a:t>
            </a:r>
          </a:p>
          <a:p>
            <a:r>
              <a:rPr lang="en-US" sz="4000" dirty="0">
                <a:solidFill>
                  <a:schemeClr val="tx1"/>
                </a:solidFill>
                <a:latin typeface="+mn-lt"/>
              </a:rPr>
              <a:t>- Someone with less experience is promoted over you</a:t>
            </a:r>
          </a:p>
          <a:p>
            <a:r>
              <a:rPr lang="en-US" sz="4000" dirty="0">
                <a:solidFill>
                  <a:schemeClr val="tx1"/>
                </a:solidFill>
                <a:latin typeface="+mn-lt"/>
              </a:rPr>
              <a:t>- Working on teams where fellow students or coworkers 	are not pulling their weight</a:t>
            </a:r>
          </a:p>
          <a:p>
            <a:r>
              <a:rPr lang="en-US" sz="4000" dirty="0">
                <a:solidFill>
                  <a:schemeClr val="tx1"/>
                </a:solidFill>
                <a:latin typeface="+mn-lt"/>
              </a:rPr>
              <a:t>		</a:t>
            </a:r>
          </a:p>
          <a:p>
            <a:r>
              <a:rPr lang="en-US" dirty="0">
                <a:solidFill>
                  <a:schemeClr val="tx1"/>
                </a:solidFill>
              </a:rPr>
              <a:t>		</a:t>
            </a:r>
          </a:p>
          <a:p>
            <a:endParaRPr lang="en-US" dirty="0">
              <a:solidFill>
                <a:schemeClr val="tx1"/>
              </a:solidFill>
            </a:endParaRPr>
          </a:p>
          <a:p>
            <a:r>
              <a:rPr lang="en-US" dirty="0">
                <a:solidFill>
                  <a:schemeClr val="tx1"/>
                </a:solidFill>
              </a:rPr>
              <a:t>		</a:t>
            </a:r>
          </a:p>
        </p:txBody>
      </p:sp>
    </p:spTree>
    <p:extLst>
      <p:ext uri="{BB962C8B-B14F-4D97-AF65-F5344CB8AC3E}">
        <p14:creationId xmlns:p14="http://schemas.microsoft.com/office/powerpoint/2010/main" val="241868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01689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92702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6774"/>
            <a:ext cx="11565134" cy="85099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0" i="0" u="none" strike="noStrike" cap="none" dirty="0">
                <a:solidFill>
                  <a:srgbClr val="FFFF00"/>
                </a:solidFill>
                <a:latin typeface="Calibri"/>
                <a:ea typeface="Calibri"/>
                <a:cs typeface="Calibri"/>
                <a:sym typeface="Calibri"/>
              </a:rPr>
              <a:t>Case </a:t>
            </a:r>
            <a:r>
              <a:rPr lang="en-US" sz="4000" dirty="0">
                <a:solidFill>
                  <a:srgbClr val="FFFF00"/>
                </a:solidFill>
                <a:latin typeface="Calibri"/>
                <a:ea typeface="Calibri"/>
                <a:cs typeface="Calibri"/>
                <a:sym typeface="Calibri"/>
              </a:rPr>
              <a:t>Study</a:t>
            </a:r>
            <a:r>
              <a:rPr lang="en-US" sz="4000" b="0" i="0" u="none" strike="noStrike" cap="none" dirty="0">
                <a:solidFill>
                  <a:srgbClr val="FFFF00"/>
                </a:solidFill>
                <a:latin typeface="Calibri"/>
                <a:ea typeface="Calibri"/>
                <a:cs typeface="Calibri"/>
                <a:sym typeface="Calibri"/>
              </a:rPr>
              <a:t>: </a:t>
            </a:r>
            <a:r>
              <a:rPr lang="en-US" sz="2300" dirty="0">
                <a:solidFill>
                  <a:schemeClr val="tx1"/>
                </a:solidFill>
                <a:latin typeface="Calibri"/>
                <a:ea typeface="Calibri"/>
                <a:cs typeface="Calibri"/>
                <a:sym typeface="Calibri"/>
              </a:rPr>
              <a:t>Christian A is 28 and a faithful Christian.  He is married with two small children.  He is an accountant in a corporate accounting firm.  He has been successful by any measure so far: excellent performance reviews, regular raises, and a number of clients who specifically ask for Christian A to be assigned to their account.  John enjoys his position, the partners in the firm are morally  minded, and he has never been asked by the firm or a client to do something that would violate his conscience.  However, two years ago, a favorite client went through a series of business transactions that required Christian A to work 65 -75 hours a week for a number of months.  He remembered going days in a row without any meaningful interaction with his wife and children.  He regularly missed Wednesday night services.  Recently, he had heard that this client was preparing to go through an even more intense period of transactions, and now, one of the partners has come to Christian A with great news!  The client stated that Christian A was the primary reason that he was using the firm and has specifically requested that Christian A lead the effort. The partner told Christian A that if all goes well, this will assure that Christian A will make partner with the firm.  Christian A is worried that another period of intense work will reduce his spiritual responsibilities to his wife, children and spiritual family.  He has calculated that their savings is sufficient for six months.  The job market for accountants is not good at the moment.  If he decides to leave, he can’t imagine getting a recommendation from anyone at the firm.  He has come to you for advice.</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370657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60407" y="215724"/>
            <a:ext cx="12002947"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400" b="0" i="0" u="none" strike="noStrike" cap="none" dirty="0">
                <a:solidFill>
                  <a:schemeClr val="tx1"/>
                </a:solidFill>
                <a:latin typeface="Calibri"/>
                <a:ea typeface="Calibri"/>
                <a:cs typeface="Calibri"/>
                <a:sym typeface="Calibri"/>
              </a:rPr>
              <a:t>Adversity  Pyramid  Stack:</a:t>
            </a: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4" name="Rectangle 3">
            <a:extLst>
              <a:ext uri="{FF2B5EF4-FFF2-40B4-BE49-F238E27FC236}">
                <a16:creationId xmlns:a16="http://schemas.microsoft.com/office/drawing/2014/main" id="{5BF17BF4-EC17-3307-C19E-68D3C6E40BC7}"/>
              </a:ext>
            </a:extLst>
          </p:cNvPr>
          <p:cNvSpPr/>
          <p:nvPr/>
        </p:nvSpPr>
        <p:spPr>
          <a:xfrm>
            <a:off x="3895523" y="2137206"/>
            <a:ext cx="4697438" cy="883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bg1"/>
                </a:solidFill>
              </a:rPr>
              <a:t>Disappointment</a:t>
            </a:r>
          </a:p>
        </p:txBody>
      </p:sp>
      <p:sp>
        <p:nvSpPr>
          <p:cNvPr id="10" name="Rectangle 9">
            <a:extLst>
              <a:ext uri="{FF2B5EF4-FFF2-40B4-BE49-F238E27FC236}">
                <a16:creationId xmlns:a16="http://schemas.microsoft.com/office/drawing/2014/main" id="{EE0BED90-05B7-7D8C-BED4-3D250BFA9350}"/>
              </a:ext>
            </a:extLst>
          </p:cNvPr>
          <p:cNvSpPr/>
          <p:nvPr/>
        </p:nvSpPr>
        <p:spPr>
          <a:xfrm>
            <a:off x="3907556" y="5776696"/>
            <a:ext cx="2477653" cy="8836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bg1"/>
                </a:solidFill>
              </a:rPr>
              <a:t>Defeat</a:t>
            </a:r>
          </a:p>
        </p:txBody>
      </p:sp>
      <p:sp>
        <p:nvSpPr>
          <p:cNvPr id="11" name="Rectangle 10">
            <a:extLst>
              <a:ext uri="{FF2B5EF4-FFF2-40B4-BE49-F238E27FC236}">
                <a16:creationId xmlns:a16="http://schemas.microsoft.com/office/drawing/2014/main" id="{FD5DDAF3-4E53-0D3E-030D-5E9B682E8EC9}"/>
              </a:ext>
            </a:extLst>
          </p:cNvPr>
          <p:cNvSpPr/>
          <p:nvPr/>
        </p:nvSpPr>
        <p:spPr>
          <a:xfrm>
            <a:off x="3907556" y="4836842"/>
            <a:ext cx="3309584" cy="9587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4EF0E-3991-6FEE-53AC-57C7BA9CE4B6}"/>
              </a:ext>
            </a:extLst>
          </p:cNvPr>
          <p:cNvSpPr/>
          <p:nvPr/>
        </p:nvSpPr>
        <p:spPr>
          <a:xfrm>
            <a:off x="3907556" y="3949269"/>
            <a:ext cx="6404524" cy="8836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A19C6E-85B0-8AA9-368A-559C41D7A511}"/>
              </a:ext>
            </a:extLst>
          </p:cNvPr>
          <p:cNvSpPr/>
          <p:nvPr/>
        </p:nvSpPr>
        <p:spPr>
          <a:xfrm>
            <a:off x="3895523" y="3041867"/>
            <a:ext cx="5057366" cy="8836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99427A4-7A73-C77F-45D3-42E18499779E}"/>
              </a:ext>
            </a:extLst>
          </p:cNvPr>
          <p:cNvSpPr txBox="1"/>
          <p:nvPr/>
        </p:nvSpPr>
        <p:spPr>
          <a:xfrm flipH="1">
            <a:off x="3895523" y="3067092"/>
            <a:ext cx="5057367" cy="923330"/>
          </a:xfrm>
          <a:prstGeom prst="rect">
            <a:avLst/>
          </a:prstGeom>
          <a:noFill/>
        </p:spPr>
        <p:txBody>
          <a:bodyPr wrap="square" rtlCol="0">
            <a:spAutoFit/>
          </a:bodyPr>
          <a:lstStyle/>
          <a:p>
            <a:r>
              <a:rPr lang="en-US" sz="5400" dirty="0">
                <a:latin typeface="+mn-lt"/>
              </a:rPr>
              <a:t>Discouragement</a:t>
            </a:r>
          </a:p>
        </p:txBody>
      </p:sp>
      <p:sp>
        <p:nvSpPr>
          <p:cNvPr id="15" name="TextBox 14">
            <a:extLst>
              <a:ext uri="{FF2B5EF4-FFF2-40B4-BE49-F238E27FC236}">
                <a16:creationId xmlns:a16="http://schemas.microsoft.com/office/drawing/2014/main" id="{F10698BD-E59F-ADE6-F926-95BF419C6530}"/>
              </a:ext>
            </a:extLst>
          </p:cNvPr>
          <p:cNvSpPr txBox="1"/>
          <p:nvPr/>
        </p:nvSpPr>
        <p:spPr>
          <a:xfrm>
            <a:off x="3895523" y="4006231"/>
            <a:ext cx="6497935" cy="769441"/>
          </a:xfrm>
          <a:prstGeom prst="rect">
            <a:avLst/>
          </a:prstGeom>
          <a:noFill/>
        </p:spPr>
        <p:txBody>
          <a:bodyPr wrap="square" rtlCol="0">
            <a:spAutoFit/>
          </a:bodyPr>
          <a:lstStyle/>
          <a:p>
            <a:r>
              <a:rPr lang="en-US" sz="4400" dirty="0">
                <a:solidFill>
                  <a:schemeClr val="bg1"/>
                </a:solidFill>
                <a:latin typeface="+mn-lt"/>
              </a:rPr>
              <a:t>Bitterness and Resentment </a:t>
            </a:r>
          </a:p>
        </p:txBody>
      </p:sp>
      <p:sp>
        <p:nvSpPr>
          <p:cNvPr id="16" name="TextBox 15">
            <a:extLst>
              <a:ext uri="{FF2B5EF4-FFF2-40B4-BE49-F238E27FC236}">
                <a16:creationId xmlns:a16="http://schemas.microsoft.com/office/drawing/2014/main" id="{850822C2-424D-A327-6D03-5FC316E4D0DA}"/>
              </a:ext>
            </a:extLst>
          </p:cNvPr>
          <p:cNvSpPr txBox="1"/>
          <p:nvPr/>
        </p:nvSpPr>
        <p:spPr>
          <a:xfrm>
            <a:off x="3895523" y="4775672"/>
            <a:ext cx="4044462" cy="923330"/>
          </a:xfrm>
          <a:prstGeom prst="rect">
            <a:avLst/>
          </a:prstGeom>
          <a:noFill/>
        </p:spPr>
        <p:txBody>
          <a:bodyPr wrap="square" rtlCol="0">
            <a:spAutoFit/>
          </a:bodyPr>
          <a:lstStyle/>
          <a:p>
            <a:r>
              <a:rPr lang="en-US" sz="5400" dirty="0">
                <a:solidFill>
                  <a:schemeClr val="bg1"/>
                </a:solidFill>
                <a:latin typeface="+mn-lt"/>
              </a:rPr>
              <a:t>Depression</a:t>
            </a:r>
          </a:p>
        </p:txBody>
      </p:sp>
      <p:cxnSp>
        <p:nvCxnSpPr>
          <p:cNvPr id="18" name="Straight Connector 17">
            <a:extLst>
              <a:ext uri="{FF2B5EF4-FFF2-40B4-BE49-F238E27FC236}">
                <a16:creationId xmlns:a16="http://schemas.microsoft.com/office/drawing/2014/main" id="{8F482323-D537-26FD-768D-6821A2E0E78E}"/>
              </a:ext>
            </a:extLst>
          </p:cNvPr>
          <p:cNvCxnSpPr>
            <a:cxnSpLocks/>
          </p:cNvCxnSpPr>
          <p:nvPr/>
        </p:nvCxnSpPr>
        <p:spPr>
          <a:xfrm>
            <a:off x="2626712" y="1446837"/>
            <a:ext cx="21760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09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4" name="Rectangle 3">
            <a:extLst>
              <a:ext uri="{FF2B5EF4-FFF2-40B4-BE49-F238E27FC236}">
                <a16:creationId xmlns:a16="http://schemas.microsoft.com/office/drawing/2014/main" id="{30952495-286A-4EB9-0F6E-051E27EAD018}"/>
              </a:ext>
            </a:extLst>
          </p:cNvPr>
          <p:cNvSpPr/>
          <p:nvPr/>
        </p:nvSpPr>
        <p:spPr>
          <a:xfrm>
            <a:off x="1851591" y="1097577"/>
            <a:ext cx="8149590" cy="1965670"/>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solidFill>
                  <a:srgbClr val="FFFF00"/>
                </a:solidFill>
              </a:rPr>
              <a:t>BIBLICAL FOUNDATION</a:t>
            </a:r>
            <a:r>
              <a:rPr lang="en-US" sz="3200" dirty="0">
                <a:solidFill>
                  <a:srgbClr val="FFFF00"/>
                </a:solidFill>
              </a:rPr>
              <a:t>:</a:t>
            </a:r>
          </a:p>
          <a:p>
            <a:r>
              <a:rPr lang="en-US" sz="3200" dirty="0">
                <a:solidFill>
                  <a:schemeClr val="tx1"/>
                </a:solidFill>
              </a:rPr>
              <a:t>God’s Viewpoint of Our Work</a:t>
            </a:r>
          </a:p>
          <a:p>
            <a:r>
              <a:rPr lang="en-US" sz="3200" dirty="0">
                <a:solidFill>
                  <a:schemeClr val="tx1"/>
                </a:solidFill>
              </a:rPr>
              <a:t>Our Viewpoint – Work Unto God, Not Man</a:t>
            </a:r>
          </a:p>
          <a:p>
            <a:r>
              <a:rPr lang="en-US" sz="3200" dirty="0">
                <a:solidFill>
                  <a:schemeClr val="tx1"/>
                </a:solidFill>
              </a:rPr>
              <a:t>Other’s Viewpoint – Setting Godly Examples</a:t>
            </a:r>
          </a:p>
        </p:txBody>
      </p:sp>
      <p:sp>
        <p:nvSpPr>
          <p:cNvPr id="5" name="Rectangle 4">
            <a:extLst>
              <a:ext uri="{FF2B5EF4-FFF2-40B4-BE49-F238E27FC236}">
                <a16:creationId xmlns:a16="http://schemas.microsoft.com/office/drawing/2014/main" id="{E8073E87-9CE5-6EFE-768B-9766729D97D2}"/>
              </a:ext>
            </a:extLst>
          </p:cNvPr>
          <p:cNvSpPr/>
          <p:nvPr/>
        </p:nvSpPr>
        <p:spPr>
          <a:xfrm>
            <a:off x="51023" y="3783330"/>
            <a:ext cx="3769101" cy="2937098"/>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ACHIEVEMENT and SUCCESS:</a:t>
            </a:r>
          </a:p>
          <a:p>
            <a:endParaRPr lang="en-US" sz="1200" dirty="0"/>
          </a:p>
          <a:p>
            <a:r>
              <a:rPr lang="en-US" sz="2800" dirty="0"/>
              <a:t>- Pride and Competition</a:t>
            </a:r>
          </a:p>
          <a:p>
            <a:r>
              <a:rPr lang="en-US" sz="2800" dirty="0"/>
              <a:t>- Materialism </a:t>
            </a:r>
          </a:p>
          <a:p>
            <a:r>
              <a:rPr lang="en-US" sz="2800" dirty="0"/>
              <a:t>- Misplaced Priorities</a:t>
            </a:r>
          </a:p>
          <a:p>
            <a:pPr algn="ctr"/>
            <a:endParaRPr lang="en-US" dirty="0"/>
          </a:p>
        </p:txBody>
      </p:sp>
      <p:sp>
        <p:nvSpPr>
          <p:cNvPr id="9" name="Rectangle 8">
            <a:extLst>
              <a:ext uri="{FF2B5EF4-FFF2-40B4-BE49-F238E27FC236}">
                <a16:creationId xmlns:a16="http://schemas.microsoft.com/office/drawing/2014/main" id="{F6622B42-73DD-927C-5D3C-B3E9996A64E5}"/>
              </a:ext>
            </a:extLst>
          </p:cNvPr>
          <p:cNvSpPr/>
          <p:nvPr/>
        </p:nvSpPr>
        <p:spPr>
          <a:xfrm>
            <a:off x="3948628" y="3783330"/>
            <a:ext cx="4013618" cy="2937097"/>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FF00"/>
                </a:solidFill>
              </a:rPr>
              <a:t>ADVERSITY &amp; FAILURE:</a:t>
            </a:r>
          </a:p>
          <a:p>
            <a:endParaRPr lang="en-US" sz="1200" dirty="0"/>
          </a:p>
          <a:p>
            <a:r>
              <a:rPr lang="en-US" sz="2400" dirty="0"/>
              <a:t>- </a:t>
            </a:r>
            <a:r>
              <a:rPr lang="en-US" sz="2800" dirty="0"/>
              <a:t>Discouragement</a:t>
            </a:r>
          </a:p>
          <a:p>
            <a:r>
              <a:rPr lang="en-US" sz="2800" dirty="0"/>
              <a:t>- </a:t>
            </a:r>
            <a:r>
              <a:rPr lang="en-US" sz="2800" b="1" u="sng" dirty="0"/>
              <a:t>Bitterness/Resentment</a:t>
            </a:r>
          </a:p>
          <a:p>
            <a:endParaRPr lang="en-US" sz="2400" dirty="0"/>
          </a:p>
          <a:p>
            <a:endParaRPr lang="en-US" dirty="0"/>
          </a:p>
        </p:txBody>
      </p:sp>
      <p:sp>
        <p:nvSpPr>
          <p:cNvPr id="10" name="Rectangle 9">
            <a:extLst>
              <a:ext uri="{FF2B5EF4-FFF2-40B4-BE49-F238E27FC236}">
                <a16:creationId xmlns:a16="http://schemas.microsoft.com/office/drawing/2014/main" id="{991D6F91-BD1C-1D05-F855-BE6CF5F11E54}"/>
              </a:ext>
            </a:extLst>
          </p:cNvPr>
          <p:cNvSpPr/>
          <p:nvPr/>
        </p:nvSpPr>
        <p:spPr>
          <a:xfrm>
            <a:off x="8109430" y="3794755"/>
            <a:ext cx="4027990" cy="292567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endParaRPr>
          </a:p>
          <a:p>
            <a:pPr algn="ctr"/>
            <a:r>
              <a:rPr lang="en-US" sz="3200" dirty="0">
                <a:solidFill>
                  <a:srgbClr val="FFFF00"/>
                </a:solidFill>
              </a:rPr>
              <a:t>TEMPTATIONS and CHALLENGES:</a:t>
            </a:r>
          </a:p>
          <a:p>
            <a:pPr algn="ctr"/>
            <a:endParaRPr lang="en-US" sz="1200" dirty="0">
              <a:solidFill>
                <a:srgbClr val="FFFF00"/>
              </a:solidFill>
            </a:endParaRPr>
          </a:p>
          <a:p>
            <a:r>
              <a:rPr lang="en-US" sz="2400" dirty="0"/>
              <a:t>- </a:t>
            </a:r>
            <a:r>
              <a:rPr lang="en-US" sz="2600" dirty="0"/>
              <a:t>Lying and Integrity</a:t>
            </a:r>
          </a:p>
          <a:p>
            <a:r>
              <a:rPr lang="en-US" sz="2600" dirty="0"/>
              <a:t>- Corporate/Peer Pressure</a:t>
            </a:r>
          </a:p>
          <a:p>
            <a:r>
              <a:rPr lang="en-US" sz="2600" dirty="0"/>
              <a:t>- Women in the Workplace</a:t>
            </a:r>
          </a:p>
          <a:p>
            <a:r>
              <a:rPr lang="en-US" sz="2600" dirty="0"/>
              <a:t>- Stress and Anxiety</a:t>
            </a:r>
          </a:p>
          <a:p>
            <a:pPr algn="ctr"/>
            <a:endParaRPr lang="en-US" dirty="0"/>
          </a:p>
        </p:txBody>
      </p:sp>
      <p:cxnSp>
        <p:nvCxnSpPr>
          <p:cNvPr id="19" name="Straight Arrow Connector 18">
            <a:extLst>
              <a:ext uri="{FF2B5EF4-FFF2-40B4-BE49-F238E27FC236}">
                <a16:creationId xmlns:a16="http://schemas.microsoft.com/office/drawing/2014/main" id="{73D15531-DC8C-CC7C-B427-5B00CF31239E}"/>
              </a:ext>
            </a:extLst>
          </p:cNvPr>
          <p:cNvCxnSpPr>
            <a:cxnSpLocks/>
          </p:cNvCxnSpPr>
          <p:nvPr/>
        </p:nvCxnSpPr>
        <p:spPr>
          <a:xfrm>
            <a:off x="5924185" y="3098113"/>
            <a:ext cx="4156982" cy="634229"/>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912AC0-620F-756B-8BAB-F2B023D60F62}"/>
              </a:ext>
            </a:extLst>
          </p:cNvPr>
          <p:cNvCxnSpPr>
            <a:cxnSpLocks/>
          </p:cNvCxnSpPr>
          <p:nvPr/>
        </p:nvCxnSpPr>
        <p:spPr>
          <a:xfrm>
            <a:off x="5981480" y="3063392"/>
            <a:ext cx="0" cy="668950"/>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5D6488-2F62-9048-2677-B97DCFA3B6D7}"/>
              </a:ext>
            </a:extLst>
          </p:cNvPr>
          <p:cNvCxnSpPr>
            <a:cxnSpLocks/>
          </p:cNvCxnSpPr>
          <p:nvPr/>
        </p:nvCxnSpPr>
        <p:spPr>
          <a:xfrm flipH="1">
            <a:off x="2068830" y="3114235"/>
            <a:ext cx="3901440" cy="618107"/>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31BDD69-8D78-F905-A1B2-141733F7E672}"/>
              </a:ext>
            </a:extLst>
          </p:cNvPr>
          <p:cNvSpPr txBox="1"/>
          <p:nvPr/>
        </p:nvSpPr>
        <p:spPr>
          <a:xfrm>
            <a:off x="2372810" y="137572"/>
            <a:ext cx="7951808" cy="769441"/>
          </a:xfrm>
          <a:prstGeom prst="rect">
            <a:avLst/>
          </a:prstGeom>
          <a:noFill/>
        </p:spPr>
        <p:txBody>
          <a:bodyPr wrap="square" rtlCol="0">
            <a:spAutoFit/>
          </a:bodyPr>
          <a:lstStyle/>
          <a:p>
            <a:r>
              <a:rPr lang="en-US" sz="4400" dirty="0">
                <a:solidFill>
                  <a:srgbClr val="FFFF00"/>
                </a:solidFill>
              </a:rPr>
              <a:t>Christians In The Workplace</a:t>
            </a:r>
          </a:p>
        </p:txBody>
      </p:sp>
    </p:spTree>
    <p:extLst>
      <p:ext uri="{BB962C8B-B14F-4D97-AF65-F5344CB8AC3E}">
        <p14:creationId xmlns:p14="http://schemas.microsoft.com/office/powerpoint/2010/main" val="372567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48483" y="-9007"/>
            <a:ext cx="12379568" cy="2785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0" i="0" u="none" strike="noStrike" cap="none" dirty="0">
                <a:solidFill>
                  <a:srgbClr val="FFFF00"/>
                </a:solidFill>
                <a:latin typeface="Calibri"/>
                <a:ea typeface="Calibri"/>
                <a:cs typeface="Calibri"/>
                <a:sym typeface="Calibri"/>
              </a:rPr>
              <a:t>Issues with Workplace Adv</a:t>
            </a:r>
            <a:r>
              <a:rPr lang="en-US" sz="4200" dirty="0">
                <a:solidFill>
                  <a:srgbClr val="FFFF00"/>
                </a:solidFill>
                <a:latin typeface="Calibri"/>
                <a:ea typeface="Calibri"/>
                <a:cs typeface="Calibri"/>
                <a:sym typeface="Calibri"/>
              </a:rPr>
              <a:t>ersity and Failure: Diagnose</a:t>
            </a: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1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200" b="0" i="0" u="none" strike="noStrike" cap="none" dirty="0">
                <a:solidFill>
                  <a:schemeClr val="tx1"/>
                </a:solidFill>
                <a:latin typeface="Calibri"/>
                <a:ea typeface="Calibri"/>
                <a:cs typeface="Calibri"/>
                <a:sym typeface="Calibri"/>
              </a:rPr>
              <a:t>Adversity Pyramid Stack:</a:t>
            </a: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3" name="Isosceles Triangle 2">
            <a:extLst>
              <a:ext uri="{FF2B5EF4-FFF2-40B4-BE49-F238E27FC236}">
                <a16:creationId xmlns:a16="http://schemas.microsoft.com/office/drawing/2014/main" id="{182E1282-3604-93DC-8904-0BE87AB2084F}"/>
              </a:ext>
            </a:extLst>
          </p:cNvPr>
          <p:cNvSpPr/>
          <p:nvPr/>
        </p:nvSpPr>
        <p:spPr>
          <a:xfrm>
            <a:off x="5439298" y="2198235"/>
            <a:ext cx="6726483" cy="4500065"/>
          </a:xfrm>
          <a:prstGeom prst="triangle">
            <a:avLst>
              <a:gd name="adj" fmla="val 48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AFFBC19-E43F-8790-70A3-0A09579E89E1}"/>
              </a:ext>
            </a:extLst>
          </p:cNvPr>
          <p:cNvCxnSpPr>
            <a:cxnSpLocks/>
          </p:cNvCxnSpPr>
          <p:nvPr/>
        </p:nvCxnSpPr>
        <p:spPr>
          <a:xfrm>
            <a:off x="7066087" y="4448268"/>
            <a:ext cx="3363242" cy="0"/>
          </a:xfrm>
          <a:prstGeom prst="line">
            <a:avLst/>
          </a:prstGeom>
          <a:ln w="66675"/>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A81E235E-150A-41DA-56B2-B1E9D08CEF1A}"/>
              </a:ext>
            </a:extLst>
          </p:cNvPr>
          <p:cNvCxnSpPr>
            <a:cxnSpLocks/>
          </p:cNvCxnSpPr>
          <p:nvPr/>
        </p:nvCxnSpPr>
        <p:spPr>
          <a:xfrm>
            <a:off x="6488715" y="5245262"/>
            <a:ext cx="4576825" cy="0"/>
          </a:xfrm>
          <a:prstGeom prst="line">
            <a:avLst/>
          </a:prstGeom>
          <a:ln w="66675"/>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BE50D3EA-9252-44C7-6B9A-023839F9C533}"/>
              </a:ext>
            </a:extLst>
          </p:cNvPr>
          <p:cNvCxnSpPr>
            <a:cxnSpLocks/>
          </p:cNvCxnSpPr>
          <p:nvPr/>
        </p:nvCxnSpPr>
        <p:spPr>
          <a:xfrm>
            <a:off x="5960958" y="6022693"/>
            <a:ext cx="5660020" cy="0"/>
          </a:xfrm>
          <a:prstGeom prst="line">
            <a:avLst/>
          </a:prstGeom>
          <a:ln w="66675"/>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7C984188-5975-D489-5A17-5DE3317C5819}"/>
              </a:ext>
            </a:extLst>
          </p:cNvPr>
          <p:cNvCxnSpPr>
            <a:cxnSpLocks/>
          </p:cNvCxnSpPr>
          <p:nvPr/>
        </p:nvCxnSpPr>
        <p:spPr>
          <a:xfrm>
            <a:off x="7639131" y="3646024"/>
            <a:ext cx="2152896" cy="0"/>
          </a:xfrm>
          <a:prstGeom prst="line">
            <a:avLst/>
          </a:prstGeom>
          <a:ln w="66675"/>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888F7294-ADD3-5A70-BB7F-4F2E16657835}"/>
              </a:ext>
            </a:extLst>
          </p:cNvPr>
          <p:cNvSpPr txBox="1"/>
          <p:nvPr/>
        </p:nvSpPr>
        <p:spPr>
          <a:xfrm>
            <a:off x="7521900" y="6136640"/>
            <a:ext cx="2500143" cy="461665"/>
          </a:xfrm>
          <a:prstGeom prst="rect">
            <a:avLst/>
          </a:prstGeom>
          <a:noFill/>
        </p:spPr>
        <p:txBody>
          <a:bodyPr wrap="square" rtlCol="0">
            <a:spAutoFit/>
          </a:bodyPr>
          <a:lstStyle/>
          <a:p>
            <a:r>
              <a:rPr lang="en-US" sz="2400" dirty="0"/>
              <a:t>Disappointment</a:t>
            </a:r>
          </a:p>
        </p:txBody>
      </p:sp>
      <p:sp>
        <p:nvSpPr>
          <p:cNvPr id="27" name="Isosceles Triangle 26">
            <a:extLst>
              <a:ext uri="{FF2B5EF4-FFF2-40B4-BE49-F238E27FC236}">
                <a16:creationId xmlns:a16="http://schemas.microsoft.com/office/drawing/2014/main" id="{251A3CB8-61A1-D87A-F7A9-7F20949A50DF}"/>
              </a:ext>
            </a:extLst>
          </p:cNvPr>
          <p:cNvSpPr/>
          <p:nvPr/>
        </p:nvSpPr>
        <p:spPr>
          <a:xfrm>
            <a:off x="7650855" y="2174903"/>
            <a:ext cx="2152896" cy="142561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E6AF9CF-273D-7A56-D99F-ACA3C7BF5F3B}"/>
              </a:ext>
            </a:extLst>
          </p:cNvPr>
          <p:cNvSpPr txBox="1"/>
          <p:nvPr/>
        </p:nvSpPr>
        <p:spPr>
          <a:xfrm>
            <a:off x="8192268" y="2905729"/>
            <a:ext cx="3258379" cy="461665"/>
          </a:xfrm>
          <a:prstGeom prst="rect">
            <a:avLst/>
          </a:prstGeom>
          <a:noFill/>
        </p:spPr>
        <p:txBody>
          <a:bodyPr wrap="square" rtlCol="0">
            <a:spAutoFit/>
          </a:bodyPr>
          <a:lstStyle/>
          <a:p>
            <a:r>
              <a:rPr lang="en-US" sz="2400" dirty="0"/>
              <a:t>Defeat</a:t>
            </a:r>
          </a:p>
        </p:txBody>
      </p:sp>
      <p:sp>
        <p:nvSpPr>
          <p:cNvPr id="30" name="Trapezoid 29">
            <a:extLst>
              <a:ext uri="{FF2B5EF4-FFF2-40B4-BE49-F238E27FC236}">
                <a16:creationId xmlns:a16="http://schemas.microsoft.com/office/drawing/2014/main" id="{71BC6CDB-ACE2-5E40-E9FB-B8FB9719EF4B}"/>
              </a:ext>
            </a:extLst>
          </p:cNvPr>
          <p:cNvSpPr/>
          <p:nvPr/>
        </p:nvSpPr>
        <p:spPr>
          <a:xfrm>
            <a:off x="7045680" y="3621319"/>
            <a:ext cx="3363242" cy="843805"/>
          </a:xfrm>
          <a:prstGeom prst="trapezoid">
            <a:avLst>
              <a:gd name="adj" fmla="val 694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E3F7169-524D-0D4C-F379-BADEEA5F0DB5}"/>
              </a:ext>
            </a:extLst>
          </p:cNvPr>
          <p:cNvSpPr txBox="1"/>
          <p:nvPr/>
        </p:nvSpPr>
        <p:spPr>
          <a:xfrm>
            <a:off x="7768492" y="3770287"/>
            <a:ext cx="2485958" cy="830997"/>
          </a:xfrm>
          <a:prstGeom prst="rect">
            <a:avLst/>
          </a:prstGeom>
          <a:noFill/>
        </p:spPr>
        <p:txBody>
          <a:bodyPr wrap="square" rtlCol="0">
            <a:spAutoFit/>
          </a:bodyPr>
          <a:lstStyle/>
          <a:p>
            <a:r>
              <a:rPr lang="en-US" sz="2400" dirty="0"/>
              <a:t>Depression</a:t>
            </a:r>
          </a:p>
          <a:p>
            <a:endParaRPr lang="en-US" sz="2400" dirty="0"/>
          </a:p>
        </p:txBody>
      </p:sp>
      <p:sp>
        <p:nvSpPr>
          <p:cNvPr id="32" name="Trapezoid 31">
            <a:extLst>
              <a:ext uri="{FF2B5EF4-FFF2-40B4-BE49-F238E27FC236}">
                <a16:creationId xmlns:a16="http://schemas.microsoft.com/office/drawing/2014/main" id="{447B5DB4-1527-AE28-654C-6B00688E93F9}"/>
              </a:ext>
            </a:extLst>
          </p:cNvPr>
          <p:cNvSpPr/>
          <p:nvPr/>
        </p:nvSpPr>
        <p:spPr>
          <a:xfrm>
            <a:off x="6488715" y="4501039"/>
            <a:ext cx="4576825" cy="756986"/>
          </a:xfrm>
          <a:prstGeom prst="trapezoid">
            <a:avLst>
              <a:gd name="adj" fmla="val 7610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062E09E-B771-2653-AA2C-D2C9B3CD5244}"/>
              </a:ext>
            </a:extLst>
          </p:cNvPr>
          <p:cNvSpPr txBox="1"/>
          <p:nvPr/>
        </p:nvSpPr>
        <p:spPr>
          <a:xfrm>
            <a:off x="6840707" y="4603707"/>
            <a:ext cx="4252593" cy="461665"/>
          </a:xfrm>
          <a:prstGeom prst="rect">
            <a:avLst/>
          </a:prstGeom>
          <a:noFill/>
        </p:spPr>
        <p:txBody>
          <a:bodyPr wrap="square" rtlCol="0">
            <a:spAutoFit/>
          </a:bodyPr>
          <a:lstStyle/>
          <a:p>
            <a:r>
              <a:rPr lang="en-US" sz="2400" dirty="0"/>
              <a:t>Bitterness and Resentment</a:t>
            </a:r>
          </a:p>
        </p:txBody>
      </p:sp>
      <p:sp>
        <p:nvSpPr>
          <p:cNvPr id="34" name="Trapezoid 33">
            <a:extLst>
              <a:ext uri="{FF2B5EF4-FFF2-40B4-BE49-F238E27FC236}">
                <a16:creationId xmlns:a16="http://schemas.microsoft.com/office/drawing/2014/main" id="{3B3F50DD-1794-4137-9DCA-E022CCF93829}"/>
              </a:ext>
            </a:extLst>
          </p:cNvPr>
          <p:cNvSpPr/>
          <p:nvPr/>
        </p:nvSpPr>
        <p:spPr>
          <a:xfrm>
            <a:off x="5972529" y="5274719"/>
            <a:ext cx="5660019" cy="721294"/>
          </a:xfrm>
          <a:prstGeom prst="trapezoid">
            <a:avLst>
              <a:gd name="adj" fmla="val 738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BF17BF4-EC17-3307-C19E-68D3C6E40BC7}"/>
              </a:ext>
            </a:extLst>
          </p:cNvPr>
          <p:cNvSpPr/>
          <p:nvPr/>
        </p:nvSpPr>
        <p:spPr>
          <a:xfrm>
            <a:off x="133331" y="2255692"/>
            <a:ext cx="4943697" cy="883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bg1"/>
                </a:solidFill>
              </a:rPr>
              <a:t>Disappointment</a:t>
            </a:r>
          </a:p>
        </p:txBody>
      </p:sp>
      <p:sp>
        <p:nvSpPr>
          <p:cNvPr id="36" name="TextBox 35">
            <a:extLst>
              <a:ext uri="{FF2B5EF4-FFF2-40B4-BE49-F238E27FC236}">
                <a16:creationId xmlns:a16="http://schemas.microsoft.com/office/drawing/2014/main" id="{FE7E9686-9BDE-9D5D-3D96-DC29439E5DE4}"/>
              </a:ext>
            </a:extLst>
          </p:cNvPr>
          <p:cNvSpPr txBox="1"/>
          <p:nvPr/>
        </p:nvSpPr>
        <p:spPr>
          <a:xfrm>
            <a:off x="7560096" y="5391432"/>
            <a:ext cx="2523294" cy="461665"/>
          </a:xfrm>
          <a:prstGeom prst="rect">
            <a:avLst/>
          </a:prstGeom>
          <a:noFill/>
        </p:spPr>
        <p:txBody>
          <a:bodyPr wrap="square" rtlCol="0">
            <a:spAutoFit/>
          </a:bodyPr>
          <a:lstStyle/>
          <a:p>
            <a:r>
              <a:rPr lang="en-US" sz="2400" dirty="0"/>
              <a:t>Discouragement</a:t>
            </a:r>
          </a:p>
        </p:txBody>
      </p:sp>
      <p:sp>
        <p:nvSpPr>
          <p:cNvPr id="10" name="Rectangle 9">
            <a:extLst>
              <a:ext uri="{FF2B5EF4-FFF2-40B4-BE49-F238E27FC236}">
                <a16:creationId xmlns:a16="http://schemas.microsoft.com/office/drawing/2014/main" id="{EE0BED90-05B7-7D8C-BED4-3D250BFA9350}"/>
              </a:ext>
            </a:extLst>
          </p:cNvPr>
          <p:cNvSpPr/>
          <p:nvPr/>
        </p:nvSpPr>
        <p:spPr>
          <a:xfrm>
            <a:off x="133331" y="5874751"/>
            <a:ext cx="2477653" cy="8836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Defeat</a:t>
            </a:r>
          </a:p>
        </p:txBody>
      </p:sp>
      <p:sp>
        <p:nvSpPr>
          <p:cNvPr id="11" name="Rectangle 10">
            <a:extLst>
              <a:ext uri="{FF2B5EF4-FFF2-40B4-BE49-F238E27FC236}">
                <a16:creationId xmlns:a16="http://schemas.microsoft.com/office/drawing/2014/main" id="{FD5DDAF3-4E53-0D3E-030D-5E9B682E8EC9}"/>
              </a:ext>
            </a:extLst>
          </p:cNvPr>
          <p:cNvSpPr/>
          <p:nvPr/>
        </p:nvSpPr>
        <p:spPr>
          <a:xfrm>
            <a:off x="124094" y="4973059"/>
            <a:ext cx="3580398" cy="8836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4EF0E-3991-6FEE-53AC-57C7BA9CE4B6}"/>
              </a:ext>
            </a:extLst>
          </p:cNvPr>
          <p:cNvSpPr/>
          <p:nvPr/>
        </p:nvSpPr>
        <p:spPr>
          <a:xfrm>
            <a:off x="126761" y="4076470"/>
            <a:ext cx="6410490" cy="8836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A19C6E-85B0-8AA9-368A-559C41D7A511}"/>
              </a:ext>
            </a:extLst>
          </p:cNvPr>
          <p:cNvSpPr/>
          <p:nvPr/>
        </p:nvSpPr>
        <p:spPr>
          <a:xfrm>
            <a:off x="124094" y="3176198"/>
            <a:ext cx="4836419" cy="8836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99427A4-7A73-C77F-45D3-42E18499779E}"/>
              </a:ext>
            </a:extLst>
          </p:cNvPr>
          <p:cNvSpPr txBox="1"/>
          <p:nvPr/>
        </p:nvSpPr>
        <p:spPr>
          <a:xfrm flipH="1">
            <a:off x="95166" y="3142413"/>
            <a:ext cx="4770006" cy="923330"/>
          </a:xfrm>
          <a:prstGeom prst="rect">
            <a:avLst/>
          </a:prstGeom>
          <a:noFill/>
        </p:spPr>
        <p:txBody>
          <a:bodyPr wrap="square" rtlCol="0">
            <a:spAutoFit/>
          </a:bodyPr>
          <a:lstStyle/>
          <a:p>
            <a:r>
              <a:rPr lang="en-US" sz="5400" dirty="0">
                <a:latin typeface="+mn-lt"/>
              </a:rPr>
              <a:t>Discouragement</a:t>
            </a:r>
          </a:p>
        </p:txBody>
      </p:sp>
      <p:sp>
        <p:nvSpPr>
          <p:cNvPr id="15" name="TextBox 14">
            <a:extLst>
              <a:ext uri="{FF2B5EF4-FFF2-40B4-BE49-F238E27FC236}">
                <a16:creationId xmlns:a16="http://schemas.microsoft.com/office/drawing/2014/main" id="{F10698BD-E59F-ADE6-F926-95BF419C6530}"/>
              </a:ext>
            </a:extLst>
          </p:cNvPr>
          <p:cNvSpPr txBox="1"/>
          <p:nvPr/>
        </p:nvSpPr>
        <p:spPr>
          <a:xfrm>
            <a:off x="148483" y="4109739"/>
            <a:ext cx="6404525" cy="769441"/>
          </a:xfrm>
          <a:prstGeom prst="rect">
            <a:avLst/>
          </a:prstGeom>
          <a:noFill/>
        </p:spPr>
        <p:txBody>
          <a:bodyPr wrap="square" rtlCol="0">
            <a:spAutoFit/>
          </a:bodyPr>
          <a:lstStyle/>
          <a:p>
            <a:r>
              <a:rPr lang="en-US" sz="4400" dirty="0">
                <a:solidFill>
                  <a:schemeClr val="bg1"/>
                </a:solidFill>
                <a:latin typeface="+mn-lt"/>
              </a:rPr>
              <a:t>Bitterness and Resentment </a:t>
            </a:r>
          </a:p>
        </p:txBody>
      </p:sp>
      <p:sp>
        <p:nvSpPr>
          <p:cNvPr id="16" name="TextBox 15">
            <a:extLst>
              <a:ext uri="{FF2B5EF4-FFF2-40B4-BE49-F238E27FC236}">
                <a16:creationId xmlns:a16="http://schemas.microsoft.com/office/drawing/2014/main" id="{850822C2-424D-A327-6D03-5FC316E4D0DA}"/>
              </a:ext>
            </a:extLst>
          </p:cNvPr>
          <p:cNvSpPr txBox="1"/>
          <p:nvPr/>
        </p:nvSpPr>
        <p:spPr>
          <a:xfrm>
            <a:off x="262282" y="4930284"/>
            <a:ext cx="4044462" cy="923330"/>
          </a:xfrm>
          <a:prstGeom prst="rect">
            <a:avLst/>
          </a:prstGeom>
          <a:noFill/>
        </p:spPr>
        <p:txBody>
          <a:bodyPr wrap="square" rtlCol="0">
            <a:spAutoFit/>
          </a:bodyPr>
          <a:lstStyle/>
          <a:p>
            <a:r>
              <a:rPr lang="en-US" sz="5400" dirty="0">
                <a:solidFill>
                  <a:schemeClr val="bg1"/>
                </a:solidFill>
                <a:latin typeface="+mn-lt"/>
              </a:rPr>
              <a:t>Depression</a:t>
            </a:r>
          </a:p>
        </p:txBody>
      </p:sp>
      <p:cxnSp>
        <p:nvCxnSpPr>
          <p:cNvPr id="17" name="Straight Connector 16">
            <a:extLst>
              <a:ext uri="{FF2B5EF4-FFF2-40B4-BE49-F238E27FC236}">
                <a16:creationId xmlns:a16="http://schemas.microsoft.com/office/drawing/2014/main" id="{40081EA8-906C-3D68-35F7-954A8619B05D}"/>
              </a:ext>
            </a:extLst>
          </p:cNvPr>
          <p:cNvCxnSpPr>
            <a:cxnSpLocks/>
          </p:cNvCxnSpPr>
          <p:nvPr/>
        </p:nvCxnSpPr>
        <p:spPr>
          <a:xfrm>
            <a:off x="2344615" y="1211893"/>
            <a:ext cx="1899721"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91DED1-0187-0D77-AA10-66BE63D3366D}"/>
              </a:ext>
            </a:extLst>
          </p:cNvPr>
          <p:cNvCxnSpPr>
            <a:cxnSpLocks/>
          </p:cNvCxnSpPr>
          <p:nvPr/>
        </p:nvCxnSpPr>
        <p:spPr>
          <a:xfrm>
            <a:off x="6114612" y="2136376"/>
            <a:ext cx="5987719" cy="452339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CE8D8F-B30E-D87F-0BB8-EA678E014840}"/>
              </a:ext>
            </a:extLst>
          </p:cNvPr>
          <p:cNvCxnSpPr>
            <a:cxnSpLocks/>
          </p:cNvCxnSpPr>
          <p:nvPr/>
        </p:nvCxnSpPr>
        <p:spPr>
          <a:xfrm flipH="1">
            <a:off x="6330462" y="2092838"/>
            <a:ext cx="4315371" cy="4757861"/>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24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48483" y="-9007"/>
            <a:ext cx="12379568" cy="2785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0" i="0" u="none" strike="noStrike" cap="none" dirty="0">
                <a:solidFill>
                  <a:srgbClr val="FFFF00"/>
                </a:solidFill>
                <a:latin typeface="Calibri"/>
                <a:ea typeface="Calibri"/>
                <a:cs typeface="Calibri"/>
                <a:sym typeface="Calibri"/>
              </a:rPr>
              <a:t>Issues with Workplace Adv</a:t>
            </a:r>
            <a:r>
              <a:rPr lang="en-US" sz="4200" dirty="0">
                <a:solidFill>
                  <a:srgbClr val="FFFF00"/>
                </a:solidFill>
                <a:latin typeface="Calibri"/>
                <a:ea typeface="Calibri"/>
                <a:cs typeface="Calibri"/>
                <a:sym typeface="Calibri"/>
              </a:rPr>
              <a:t>ersity and Failure: Diagnose</a:t>
            </a: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1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200" b="0" i="0" u="none" strike="noStrike" cap="none" dirty="0">
                <a:solidFill>
                  <a:schemeClr val="tx1"/>
                </a:solidFill>
                <a:latin typeface="Calibri"/>
                <a:ea typeface="Calibri"/>
                <a:cs typeface="Calibri"/>
                <a:sym typeface="Calibri"/>
              </a:rPr>
              <a:t>Adversity:</a:t>
            </a: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4" name="Rectangle 3">
            <a:extLst>
              <a:ext uri="{FF2B5EF4-FFF2-40B4-BE49-F238E27FC236}">
                <a16:creationId xmlns:a16="http://schemas.microsoft.com/office/drawing/2014/main" id="{5BF17BF4-EC17-3307-C19E-68D3C6E40BC7}"/>
              </a:ext>
            </a:extLst>
          </p:cNvPr>
          <p:cNvSpPr/>
          <p:nvPr/>
        </p:nvSpPr>
        <p:spPr>
          <a:xfrm>
            <a:off x="2654614" y="2092627"/>
            <a:ext cx="6410489" cy="883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bg1"/>
                </a:solidFill>
              </a:rPr>
              <a:t>     Disappointment</a:t>
            </a:r>
          </a:p>
        </p:txBody>
      </p:sp>
      <p:sp>
        <p:nvSpPr>
          <p:cNvPr id="10" name="Rectangle 9">
            <a:extLst>
              <a:ext uri="{FF2B5EF4-FFF2-40B4-BE49-F238E27FC236}">
                <a16:creationId xmlns:a16="http://schemas.microsoft.com/office/drawing/2014/main" id="{EE0BED90-05B7-7D8C-BED4-3D250BFA9350}"/>
              </a:ext>
            </a:extLst>
          </p:cNvPr>
          <p:cNvSpPr/>
          <p:nvPr/>
        </p:nvSpPr>
        <p:spPr>
          <a:xfrm>
            <a:off x="2654614" y="5655262"/>
            <a:ext cx="6410487" cy="8836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Defeat</a:t>
            </a:r>
          </a:p>
        </p:txBody>
      </p:sp>
      <p:sp>
        <p:nvSpPr>
          <p:cNvPr id="11" name="Rectangle 10">
            <a:extLst>
              <a:ext uri="{FF2B5EF4-FFF2-40B4-BE49-F238E27FC236}">
                <a16:creationId xmlns:a16="http://schemas.microsoft.com/office/drawing/2014/main" id="{FD5DDAF3-4E53-0D3E-030D-5E9B682E8EC9}"/>
              </a:ext>
            </a:extLst>
          </p:cNvPr>
          <p:cNvSpPr/>
          <p:nvPr/>
        </p:nvSpPr>
        <p:spPr>
          <a:xfrm>
            <a:off x="2654614" y="4750062"/>
            <a:ext cx="6410488" cy="8836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4EF0E-3991-6FEE-53AC-57C7BA9CE4B6}"/>
              </a:ext>
            </a:extLst>
          </p:cNvPr>
          <p:cNvSpPr/>
          <p:nvPr/>
        </p:nvSpPr>
        <p:spPr>
          <a:xfrm>
            <a:off x="2654614" y="3854702"/>
            <a:ext cx="6410490" cy="8836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A19C6E-85B0-8AA9-368A-559C41D7A511}"/>
              </a:ext>
            </a:extLst>
          </p:cNvPr>
          <p:cNvSpPr/>
          <p:nvPr/>
        </p:nvSpPr>
        <p:spPr>
          <a:xfrm>
            <a:off x="2654614" y="2962494"/>
            <a:ext cx="6410490" cy="8836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99427A4-7A73-C77F-45D3-42E18499779E}"/>
              </a:ext>
            </a:extLst>
          </p:cNvPr>
          <p:cNvSpPr txBox="1"/>
          <p:nvPr/>
        </p:nvSpPr>
        <p:spPr>
          <a:xfrm flipH="1">
            <a:off x="3437414" y="2904400"/>
            <a:ext cx="4906109" cy="923330"/>
          </a:xfrm>
          <a:prstGeom prst="rect">
            <a:avLst/>
          </a:prstGeom>
          <a:noFill/>
        </p:spPr>
        <p:txBody>
          <a:bodyPr wrap="square" rtlCol="0">
            <a:spAutoFit/>
          </a:bodyPr>
          <a:lstStyle/>
          <a:p>
            <a:r>
              <a:rPr lang="en-US" sz="5400" dirty="0">
                <a:latin typeface="+mn-lt"/>
              </a:rPr>
              <a:t>Discouragement</a:t>
            </a:r>
          </a:p>
        </p:txBody>
      </p:sp>
      <p:sp>
        <p:nvSpPr>
          <p:cNvPr id="15" name="TextBox 14">
            <a:extLst>
              <a:ext uri="{FF2B5EF4-FFF2-40B4-BE49-F238E27FC236}">
                <a16:creationId xmlns:a16="http://schemas.microsoft.com/office/drawing/2014/main" id="{F10698BD-E59F-ADE6-F926-95BF419C6530}"/>
              </a:ext>
            </a:extLst>
          </p:cNvPr>
          <p:cNvSpPr txBox="1"/>
          <p:nvPr/>
        </p:nvSpPr>
        <p:spPr>
          <a:xfrm>
            <a:off x="2698444" y="3923523"/>
            <a:ext cx="6404525" cy="769441"/>
          </a:xfrm>
          <a:prstGeom prst="rect">
            <a:avLst/>
          </a:prstGeom>
          <a:noFill/>
        </p:spPr>
        <p:txBody>
          <a:bodyPr wrap="square" rtlCol="0">
            <a:spAutoFit/>
          </a:bodyPr>
          <a:lstStyle/>
          <a:p>
            <a:r>
              <a:rPr lang="en-US" sz="4400" dirty="0">
                <a:solidFill>
                  <a:schemeClr val="bg1"/>
                </a:solidFill>
                <a:latin typeface="+mn-lt"/>
              </a:rPr>
              <a:t>Bitterness and Resentment </a:t>
            </a:r>
          </a:p>
        </p:txBody>
      </p:sp>
      <p:sp>
        <p:nvSpPr>
          <p:cNvPr id="16" name="TextBox 15">
            <a:extLst>
              <a:ext uri="{FF2B5EF4-FFF2-40B4-BE49-F238E27FC236}">
                <a16:creationId xmlns:a16="http://schemas.microsoft.com/office/drawing/2014/main" id="{850822C2-424D-A327-6D03-5FC316E4D0DA}"/>
              </a:ext>
            </a:extLst>
          </p:cNvPr>
          <p:cNvSpPr txBox="1"/>
          <p:nvPr/>
        </p:nvSpPr>
        <p:spPr>
          <a:xfrm>
            <a:off x="4073769" y="4707162"/>
            <a:ext cx="4044462" cy="923330"/>
          </a:xfrm>
          <a:prstGeom prst="rect">
            <a:avLst/>
          </a:prstGeom>
          <a:noFill/>
        </p:spPr>
        <p:txBody>
          <a:bodyPr wrap="square" rtlCol="0">
            <a:spAutoFit/>
          </a:bodyPr>
          <a:lstStyle/>
          <a:p>
            <a:r>
              <a:rPr lang="en-US" sz="5400" dirty="0">
                <a:solidFill>
                  <a:schemeClr val="bg1"/>
                </a:solidFill>
                <a:latin typeface="+mn-lt"/>
              </a:rPr>
              <a:t>Depression</a:t>
            </a:r>
          </a:p>
        </p:txBody>
      </p:sp>
    </p:spTree>
    <p:extLst>
      <p:ext uri="{BB962C8B-B14F-4D97-AF65-F5344CB8AC3E}">
        <p14:creationId xmlns:p14="http://schemas.microsoft.com/office/powerpoint/2010/main" val="119012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77793" y="469903"/>
            <a:ext cx="11470512" cy="68325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5400" b="0" i="0" u="none" strike="noStrike" cap="none" dirty="0">
                <a:solidFill>
                  <a:srgbClr val="FFFF00"/>
                </a:solidFill>
                <a:latin typeface="Calibri"/>
                <a:ea typeface="Calibri"/>
                <a:cs typeface="Calibri"/>
                <a:sym typeface="Calibri"/>
              </a:rPr>
              <a:t>Issues with Workplace Adv</a:t>
            </a:r>
            <a:r>
              <a:rPr lang="en-US" sz="5400" dirty="0">
                <a:solidFill>
                  <a:srgbClr val="FFFF00"/>
                </a:solidFill>
                <a:latin typeface="Calibri"/>
                <a:ea typeface="Calibri"/>
                <a:cs typeface="Calibri"/>
                <a:sym typeface="Calibri"/>
              </a:rPr>
              <a:t>ersity and Failure: Definitions</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r>
              <a:rPr lang="en-US" sz="3200" u="sng" dirty="0">
                <a:solidFill>
                  <a:schemeClr val="tx1"/>
                </a:solidFill>
                <a:latin typeface="Calibri"/>
                <a:ea typeface="Calibri"/>
                <a:cs typeface="Calibri"/>
                <a:sym typeface="Calibri"/>
              </a:rPr>
              <a:t>Bitterness:</a:t>
            </a:r>
          </a:p>
          <a:p>
            <a:r>
              <a:rPr lang="en-US" sz="3200" dirty="0">
                <a:solidFill>
                  <a:schemeClr val="tx1"/>
                </a:solidFill>
                <a:latin typeface="Calibri"/>
                <a:ea typeface="Calibri"/>
                <a:cs typeface="Calibri"/>
                <a:sym typeface="Calibri"/>
              </a:rPr>
              <a:t>- Feeling of emotional pain or distress</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u="sng" dirty="0">
                <a:solidFill>
                  <a:schemeClr val="tx1"/>
                </a:solidFill>
                <a:latin typeface="Calibri"/>
                <a:ea typeface="Calibri"/>
                <a:cs typeface="Calibri"/>
                <a:sym typeface="Calibri"/>
              </a:rPr>
              <a:t>Resentment:</a:t>
            </a: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Feeling of indignant displeasure or persistent ill will resulting from     	a wrong, insult or injury</a:t>
            </a: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411486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258379"/>
            <a:ext cx="12192000" cy="7094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1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What Adversities can cause Bitterness and Resentment in the 	workplace or school?</a:t>
            </a: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 </a:t>
            </a:r>
            <a:r>
              <a:rPr lang="en-US" sz="3600" dirty="0">
                <a:solidFill>
                  <a:schemeClr val="tx1"/>
                </a:solidFill>
                <a:latin typeface="Calibri"/>
                <a:ea typeface="Calibri"/>
                <a:cs typeface="Calibri"/>
                <a:sym typeface="Calibri"/>
              </a:rPr>
              <a:t>Poor grades</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Disrespectful Professors/Coworkers/Supervisors</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Downsizing/Demotion/Outsourcing</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Lack of appreciation for efforts</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Not being offered desired positions/assignments</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Not enough resources to do the job</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Not enough money/hours to be self-sufficient</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66321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269809"/>
            <a:ext cx="12191999" cy="83407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4000" dirty="0">
                <a:solidFill>
                  <a:schemeClr val="tx1"/>
                </a:solidFill>
                <a:latin typeface="Calibri"/>
                <a:ea typeface="Calibri"/>
                <a:cs typeface="Calibri"/>
                <a:sym typeface="Calibri"/>
              </a:rPr>
              <a:t>How do Bitter and Resentful people act?</a:t>
            </a:r>
          </a:p>
          <a:p>
            <a:pPr lvl="0"/>
            <a:r>
              <a:rPr lang="en-US" sz="3600" dirty="0">
                <a:solidFill>
                  <a:schemeClr val="tx1"/>
                </a:solidFill>
                <a:latin typeface="Calibri"/>
                <a:ea typeface="Calibri"/>
                <a:cs typeface="Calibri"/>
                <a:sym typeface="Calibri"/>
              </a:rPr>
              <a:t>   - Passive Aggressive behavior</a:t>
            </a:r>
          </a:p>
          <a:p>
            <a:pPr lvl="0"/>
            <a:r>
              <a:rPr lang="en-US" sz="3600" dirty="0">
                <a:solidFill>
                  <a:schemeClr val="tx1"/>
                </a:solidFill>
                <a:latin typeface="Calibri"/>
                <a:ea typeface="Calibri"/>
                <a:cs typeface="Calibri"/>
                <a:sym typeface="Calibri"/>
              </a:rPr>
              <a:t>   - Find gratification in upsetting others</a:t>
            </a:r>
          </a:p>
          <a:p>
            <a:pPr lvl="0"/>
            <a:r>
              <a:rPr lang="en-US" sz="3600" dirty="0">
                <a:solidFill>
                  <a:schemeClr val="tx1"/>
                </a:solidFill>
                <a:latin typeface="Calibri"/>
                <a:ea typeface="Calibri"/>
                <a:cs typeface="Calibri"/>
                <a:sym typeface="Calibri"/>
              </a:rPr>
              <a:t>   - Can’t sympathize or empathize</a:t>
            </a:r>
          </a:p>
          <a:p>
            <a:pPr lvl="0"/>
            <a:r>
              <a:rPr lang="en-US" sz="3600" dirty="0">
                <a:solidFill>
                  <a:schemeClr val="tx1"/>
                </a:solidFill>
                <a:latin typeface="Calibri"/>
                <a:ea typeface="Calibri"/>
                <a:cs typeface="Calibri"/>
                <a:sym typeface="Calibri"/>
              </a:rPr>
              <a:t>   - Disrespectful</a:t>
            </a:r>
          </a:p>
          <a:p>
            <a:pPr lvl="0"/>
            <a:r>
              <a:rPr lang="en-US" sz="3600" dirty="0">
                <a:solidFill>
                  <a:schemeClr val="tx1"/>
                </a:solidFill>
                <a:latin typeface="Calibri"/>
                <a:ea typeface="Calibri"/>
                <a:cs typeface="Calibri"/>
                <a:sym typeface="Calibri"/>
              </a:rPr>
              <a:t>   - Misplace Priorities</a:t>
            </a:r>
          </a:p>
          <a:p>
            <a:pPr lvl="0"/>
            <a:r>
              <a:rPr lang="en-US" sz="3600" dirty="0">
                <a:solidFill>
                  <a:schemeClr val="tx1"/>
                </a:solidFill>
                <a:latin typeface="Calibri"/>
                <a:ea typeface="Calibri"/>
                <a:cs typeface="Calibri"/>
                <a:sym typeface="Calibri"/>
              </a:rPr>
              <a:t>   - Depressed</a:t>
            </a:r>
          </a:p>
          <a:p>
            <a:pPr lvl="0"/>
            <a:r>
              <a:rPr lang="en-US" sz="3600" dirty="0">
                <a:solidFill>
                  <a:schemeClr val="tx1"/>
                </a:solidFill>
                <a:latin typeface="Calibri"/>
                <a:ea typeface="Calibri"/>
                <a:cs typeface="Calibri"/>
                <a:sym typeface="Calibri"/>
              </a:rPr>
              <a:t>   - Stress/Anxiety</a:t>
            </a:r>
          </a:p>
          <a:p>
            <a:pPr lvl="0"/>
            <a:r>
              <a:rPr lang="en-US" sz="3600" dirty="0">
                <a:solidFill>
                  <a:schemeClr val="tx1"/>
                </a:solidFill>
                <a:latin typeface="Calibri"/>
                <a:ea typeface="Calibri"/>
                <a:cs typeface="Calibri"/>
                <a:sym typeface="Calibri"/>
              </a:rPr>
              <a:t>   - Blame: God/ourselves</a:t>
            </a:r>
          </a:p>
          <a:p>
            <a:pPr lvl="0"/>
            <a:r>
              <a:rPr lang="en-US" sz="3600" dirty="0">
                <a:solidFill>
                  <a:schemeClr val="tx1"/>
                </a:solidFill>
                <a:latin typeface="Calibri"/>
                <a:ea typeface="Calibri"/>
                <a:cs typeface="Calibri"/>
                <a:sym typeface="Calibri"/>
              </a:rPr>
              <a:t>   - Self Esteem issues </a:t>
            </a:r>
          </a:p>
          <a:p>
            <a:pPr marL="0" marR="0" lvl="0" indent="0" algn="l" rtl="0">
              <a:spcBef>
                <a:spcPts val="0"/>
              </a:spcBef>
              <a:spcAft>
                <a:spcPts val="0"/>
              </a:spcAft>
              <a:buNone/>
            </a:pPr>
            <a:endParaRPr lang="en-US" sz="3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58183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921319"/>
            <a:ext cx="12192000" cy="4770496"/>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B</a:t>
            </a:r>
            <a:r>
              <a:rPr lang="en-US" sz="3600" dirty="0">
                <a:solidFill>
                  <a:schemeClr val="tx1"/>
                </a:solidFill>
                <a:latin typeface="Calibri"/>
                <a:ea typeface="Calibri"/>
                <a:cs typeface="Calibri"/>
                <a:sym typeface="Calibri"/>
              </a:rPr>
              <a:t>iblical examples of people who were overcome with 			bitterness and resentment?</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91147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62047" y="271622"/>
            <a:ext cx="11759878" cy="7417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r>
              <a:rPr lang="en-US" sz="3600" dirty="0">
                <a:solidFill>
                  <a:schemeClr val="tx1"/>
                </a:solidFill>
                <a:latin typeface="Calibri"/>
                <a:ea typeface="Calibri"/>
                <a:cs typeface="Calibri"/>
                <a:sym typeface="Calibri"/>
              </a:rPr>
              <a:t>What sins are likely to accompany bitterness and resentment: </a:t>
            </a:r>
          </a:p>
          <a:p>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Envy					- Evil speaking and thoughts</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Strife/Quarreling		- Hatred/Wrath</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Gossip/Backbiting		- Judging</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Complaining/Moaning	- Malice</a:t>
            </a: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 Deceitfulness			- Slander</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74364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19485" y="536600"/>
            <a:ext cx="11470511" cy="6401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600" u="sng" dirty="0">
                <a:solidFill>
                  <a:schemeClr val="tx1"/>
                </a:solidFill>
                <a:latin typeface="Calibri"/>
                <a:ea typeface="Calibri"/>
                <a:cs typeface="Calibri"/>
                <a:sym typeface="Calibri"/>
              </a:rPr>
              <a:t>Psalms 73 – a Psalm of Asaph</a:t>
            </a:r>
            <a:r>
              <a:rPr lang="en-US" sz="3600" dirty="0">
                <a:solidFill>
                  <a:schemeClr val="tx1"/>
                </a:solidFill>
                <a:latin typeface="Calibri"/>
                <a:ea typeface="Calibri"/>
                <a:cs typeface="Calibri"/>
                <a:sym typeface="Calibri"/>
              </a:rPr>
              <a:t>:</a:t>
            </a:r>
          </a:p>
          <a:p>
            <a:pPr marL="0" marR="0" lvl="0" indent="0" algn="l" rtl="0">
              <a:spcBef>
                <a:spcPts val="0"/>
              </a:spcBef>
              <a:spcAft>
                <a:spcPts val="0"/>
              </a:spcAft>
              <a:buNone/>
            </a:pPr>
            <a:endParaRPr lang="en-US" dirty="0">
              <a:solidFill>
                <a:schemeClr val="tx1"/>
              </a:solidFill>
              <a:latin typeface="Calibri"/>
              <a:ea typeface="Calibri"/>
              <a:cs typeface="Calibri"/>
              <a:sym typeface="Calibri"/>
            </a:endParaRPr>
          </a:p>
          <a:p>
            <a:pPr marR="0" lvl="0" algn="l" rtl="0">
              <a:spcBef>
                <a:spcPts val="0"/>
              </a:spcBef>
              <a:spcAft>
                <a:spcPts val="0"/>
              </a:spcAft>
            </a:pPr>
            <a:r>
              <a:rPr lang="en-US" sz="3600" dirty="0">
                <a:solidFill>
                  <a:schemeClr val="tx1"/>
                </a:solidFill>
                <a:latin typeface="Calibri"/>
                <a:ea typeface="Calibri"/>
                <a:cs typeface="Calibri"/>
                <a:sym typeface="Calibri"/>
              </a:rPr>
              <a:t>- How did Asaph describe his condition at the beginning of 	this chapter? (v. 2-3)</a:t>
            </a:r>
          </a:p>
          <a:p>
            <a:pPr marR="0" lvl="0" algn="l" rtl="0">
              <a:spcBef>
                <a:spcPts val="0"/>
              </a:spcBef>
              <a:spcAft>
                <a:spcPts val="0"/>
              </a:spcAft>
            </a:pPr>
            <a:endParaRPr lang="en-US" sz="3600" dirty="0">
              <a:solidFill>
                <a:schemeClr val="tx1"/>
              </a:solidFill>
              <a:latin typeface="Calibri"/>
              <a:ea typeface="Calibri"/>
              <a:cs typeface="Calibri"/>
              <a:sym typeface="Calibri"/>
            </a:endParaRPr>
          </a:p>
          <a:p>
            <a:pPr marR="0" lvl="0" algn="l" rtl="0">
              <a:spcBef>
                <a:spcPts val="0"/>
              </a:spcBef>
              <a:spcAft>
                <a:spcPts val="0"/>
              </a:spcAft>
            </a:pPr>
            <a:r>
              <a:rPr lang="en-US" sz="3600" dirty="0">
                <a:solidFill>
                  <a:schemeClr val="tx1"/>
                </a:solidFill>
                <a:latin typeface="Calibri"/>
                <a:ea typeface="Calibri"/>
                <a:cs typeface="Calibri"/>
                <a:sym typeface="Calibri"/>
              </a:rPr>
              <a:t>- What was the turning point of his understanding? (v. 17)</a:t>
            </a:r>
          </a:p>
          <a:p>
            <a:pPr marL="571500" marR="0" lvl="0" indent="-571500" algn="l" rtl="0">
              <a:spcBef>
                <a:spcPts val="0"/>
              </a:spcBef>
              <a:spcAft>
                <a:spcPts val="0"/>
              </a:spcAft>
              <a:buFontTx/>
              <a:buChar char="-"/>
            </a:pPr>
            <a:endParaRPr lang="en-US" sz="3600" dirty="0">
              <a:solidFill>
                <a:schemeClr val="tx1"/>
              </a:solidFill>
              <a:latin typeface="Calibri"/>
              <a:ea typeface="Calibri"/>
              <a:cs typeface="Calibri"/>
              <a:sym typeface="Calibri"/>
            </a:endParaRPr>
          </a:p>
          <a:p>
            <a:pPr marR="0" lvl="0" algn="l" rtl="0">
              <a:spcBef>
                <a:spcPts val="0"/>
              </a:spcBef>
              <a:spcAft>
                <a:spcPts val="0"/>
              </a:spcAft>
            </a:pPr>
            <a:r>
              <a:rPr lang="en-US" sz="3600" dirty="0">
                <a:solidFill>
                  <a:schemeClr val="tx1"/>
                </a:solidFill>
                <a:latin typeface="Calibri"/>
                <a:ea typeface="Calibri"/>
                <a:cs typeface="Calibri"/>
                <a:sym typeface="Calibri"/>
              </a:rPr>
              <a:t>- What did Asaph take solace in? (v. 23-26)</a:t>
            </a:r>
          </a:p>
          <a:p>
            <a:pPr marL="571500" marR="0" lvl="0" indent="-571500" algn="l" rtl="0">
              <a:spcBef>
                <a:spcPts val="0"/>
              </a:spcBef>
              <a:spcAft>
                <a:spcPts val="0"/>
              </a:spcAft>
              <a:buFontTx/>
              <a:buChar char="-"/>
            </a:pPr>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39331313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18613</TotalTime>
  <Words>1429</Words>
  <Application>Microsoft Office PowerPoint</Application>
  <PresentationFormat>Widescreen</PresentationFormat>
  <Paragraphs>211</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dag40</dc:creator>
  <cp:lastModifiedBy>Robert McDonald</cp:lastModifiedBy>
  <cp:revision>26</cp:revision>
  <cp:lastPrinted>2023-01-04T22:49:33Z</cp:lastPrinted>
  <dcterms:created xsi:type="dcterms:W3CDTF">2022-11-19T17:58:23Z</dcterms:created>
  <dcterms:modified xsi:type="dcterms:W3CDTF">2023-01-05T01:15:50Z</dcterms:modified>
</cp:coreProperties>
</file>