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86" r:id="rId3"/>
    <p:sldId id="294" r:id="rId4"/>
    <p:sldId id="275" r:id="rId5"/>
    <p:sldId id="287" r:id="rId6"/>
    <p:sldId id="295" r:id="rId7"/>
    <p:sldId id="307" r:id="rId8"/>
    <p:sldId id="305" r:id="rId9"/>
    <p:sldId id="288" r:id="rId10"/>
    <p:sldId id="296" r:id="rId11"/>
    <p:sldId id="298" r:id="rId12"/>
    <p:sldId id="299" r:id="rId13"/>
    <p:sldId id="300" r:id="rId14"/>
    <p:sldId id="304" r:id="rId15"/>
    <p:sldId id="301" r:id="rId16"/>
    <p:sldId id="302" r:id="rId17"/>
    <p:sldId id="303" r:id="rId18"/>
    <p:sldId id="309" r:id="rId19"/>
    <p:sldId id="308" r:id="rId20"/>
    <p:sldId id="306" r:id="rId21"/>
    <p:sldId id="277" r:id="rId22"/>
  </p:sldIdLst>
  <p:sldSz cx="12192000" cy="6858000"/>
  <p:notesSz cx="7010400" cy="9296400"/>
  <p:embeddedFontLs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xwas0FkDNlcEpQcd9dSEcMLh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660"/>
  </p:normalViewPr>
  <p:slideViewPr>
    <p:cSldViewPr snapToGrid="0">
      <p:cViewPr varScale="1">
        <p:scale>
          <a:sx n="84" d="100"/>
          <a:sy n="84" d="100"/>
        </p:scale>
        <p:origin x="7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145171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2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60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05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33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139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1672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7642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538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036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12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630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60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72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24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89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15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69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35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15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6" name="Google Shape;16;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 name="Google Shape;21;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2" name="Google Shape;22;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7" name="Google Shape;27;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8" name="Google Shape;28;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4" name="Google Shape;34;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5" name="Google Shape;35;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3" name="Google Shape;43;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9" name="Google Shape;59;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500"/>
          </a:xfrm>
          <a:prstGeom prst="rect">
            <a:avLst/>
          </a:prstGeom>
          <a:noFill/>
          <a:ln>
            <a:noFill/>
          </a:ln>
        </p:spPr>
      </p:sp>
      <p:sp>
        <p:nvSpPr>
          <p:cNvPr id="64" name="Google Shape;64;p1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6" name="Google Shape;66;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7" name="Google Shape;67;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2" name="Google Shape;72;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8" name="Google Shape;78;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9" name="Google Shape;79;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hrbartender.com/2018/technology-and-social-media/transform-company-culture-analytic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113440" y="1001050"/>
            <a:ext cx="10141009" cy="51398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Goals of our Study: Christians in the Workplace</a:t>
            </a:r>
          </a:p>
          <a:p>
            <a:pPr marL="0" marR="0" lvl="0" indent="0" algn="l" rtl="0">
              <a:spcBef>
                <a:spcPts val="0"/>
              </a:spcBef>
              <a:spcAft>
                <a:spcPts val="0"/>
              </a:spcAft>
              <a:buNone/>
            </a:pPr>
            <a:endParaRPr lang="en-US" sz="2800" b="0" i="0" u="none" strike="noStrike" cap="none" dirty="0">
              <a:solidFill>
                <a:srgbClr val="FFFF00"/>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Work for God’s Glory</a:t>
            </a:r>
          </a:p>
          <a:p>
            <a:pPr marR="0" lvl="0" algn="l" rtl="0">
              <a:spcBef>
                <a:spcPts val="0"/>
              </a:spcBef>
              <a:spcAft>
                <a:spcPts val="0"/>
              </a:spcAft>
            </a:pPr>
            <a:r>
              <a:rPr lang="en-US" sz="2400" dirty="0">
                <a:solidFill>
                  <a:schemeClr val="tx1"/>
                </a:solidFill>
                <a:latin typeface="Calibri"/>
                <a:ea typeface="Calibri"/>
                <a:cs typeface="Calibri"/>
                <a:sym typeface="Calibri"/>
              </a:rPr>
              <a:t>2.  Set Christlike examples to those around us</a:t>
            </a:r>
          </a:p>
          <a:p>
            <a:pPr marR="0" lvl="0" algn="l" rtl="0">
              <a:spcBef>
                <a:spcPts val="0"/>
              </a:spcBef>
              <a:spcAft>
                <a:spcPts val="0"/>
              </a:spcAft>
            </a:pPr>
            <a:r>
              <a:rPr lang="en-US" sz="2400" b="0" i="0" u="none" strike="noStrike" cap="none" dirty="0">
                <a:solidFill>
                  <a:schemeClr val="tx1"/>
                </a:solidFill>
                <a:latin typeface="Calibri"/>
                <a:ea typeface="Calibri"/>
                <a:cs typeface="Calibri"/>
                <a:sym typeface="Calibri"/>
              </a:rPr>
              <a:t>3.  Identify and Overcome Spiritual Challenges</a:t>
            </a:r>
          </a:p>
          <a:p>
            <a:pPr marR="0" lvl="0" algn="l" rtl="0">
              <a:spcBef>
                <a:spcPts val="0"/>
              </a:spcBef>
              <a:spcAft>
                <a:spcPts val="0"/>
              </a:spcAft>
            </a:pPr>
            <a:r>
              <a:rPr lang="en-US" sz="2400" dirty="0">
                <a:solidFill>
                  <a:schemeClr val="tx1"/>
                </a:solidFill>
                <a:latin typeface="Calibri"/>
                <a:ea typeface="Calibri"/>
                <a:cs typeface="Calibri"/>
                <a:sym typeface="Calibri"/>
              </a:rPr>
              <a:t>4.  Create a Forum for Guidance from Godly People</a:t>
            </a:r>
          </a:p>
          <a:p>
            <a:pPr marR="0" lvl="0" algn="l" rtl="0">
              <a:spcBef>
                <a:spcPts val="0"/>
              </a:spcBef>
              <a:spcAft>
                <a:spcPts val="0"/>
              </a:spcAft>
            </a:pPr>
            <a:r>
              <a:rPr lang="en-US" sz="2400" dirty="0">
                <a:solidFill>
                  <a:schemeClr val="tx1"/>
                </a:solidFill>
                <a:latin typeface="Calibri"/>
                <a:ea typeface="Calibri"/>
                <a:cs typeface="Calibri"/>
                <a:sym typeface="Calibri"/>
              </a:rPr>
              <a:t>5.  Seek Guidance in Scripture</a:t>
            </a:r>
          </a:p>
          <a:p>
            <a:pPr marR="0" lvl="0" algn="l" rtl="0">
              <a:spcBef>
                <a:spcPts val="0"/>
              </a:spcBef>
              <a:spcAft>
                <a:spcPts val="0"/>
              </a:spcAft>
            </a:pPr>
            <a:r>
              <a:rPr lang="en-US" sz="2400" dirty="0">
                <a:solidFill>
                  <a:schemeClr val="tx1"/>
                </a:solidFill>
                <a:latin typeface="Calibri"/>
                <a:ea typeface="Calibri"/>
                <a:cs typeface="Calibri"/>
                <a:sym typeface="Calibri"/>
              </a:rPr>
              <a:t>6.  Make Godly Decisions</a:t>
            </a:r>
          </a:p>
          <a:p>
            <a:pPr marL="1143000" marR="0" lvl="0" indent="-1143000" algn="l" rtl="0">
              <a:spcBef>
                <a:spcPts val="0"/>
              </a:spcBef>
              <a:spcAft>
                <a:spcPts val="0"/>
              </a:spcAft>
              <a:buFont typeface="+mj-lt"/>
              <a:buAutoNum type="arabicPeriod"/>
            </a:pPr>
            <a:endParaRPr lang="en-US" sz="2400" b="0" i="0" u="none" strike="noStrike" cap="none" dirty="0">
              <a:solidFill>
                <a:srgbClr val="FFFF00"/>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032" name="Picture 8" descr="156,847 Plumbing Stock Photos, Pictures &amp; Royalty-Free Images - iStock">
            <a:extLst>
              <a:ext uri="{FF2B5EF4-FFF2-40B4-BE49-F238E27FC236}">
                <a16:creationId xmlns:a16="http://schemas.microsoft.com/office/drawing/2014/main" id="{3C5A19CA-889C-D9E9-30E5-510526D9C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687" y="2151884"/>
            <a:ext cx="3285103" cy="2190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E2881C-CBC7-28F5-9643-1C031AC15E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36026" y="4110475"/>
            <a:ext cx="3342534" cy="1977305"/>
          </a:xfrm>
          <a:prstGeom prst="rect">
            <a:avLst/>
          </a:prstGeom>
        </p:spPr>
      </p:pic>
      <p:pic>
        <p:nvPicPr>
          <p:cNvPr id="5" name="Picture 2" descr="Free welding Stock Photos - Stockvault.net">
            <a:extLst>
              <a:ext uri="{FF2B5EF4-FFF2-40B4-BE49-F238E27FC236}">
                <a16:creationId xmlns:a16="http://schemas.microsoft.com/office/drawing/2014/main" id="{1992245B-47C7-852A-F058-91565FF593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929" y="5099127"/>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2A0EB85-1022-0979-0636-67BD146843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921319"/>
            <a:ext cx="12192000" cy="4216499"/>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dirty="0">
              <a:solidFill>
                <a:srgbClr val="FFFF00"/>
              </a:solidFill>
              <a:latin typeface="Calibri"/>
              <a:ea typeface="Calibri"/>
              <a:cs typeface="Calibri"/>
              <a:sym typeface="Calibri"/>
            </a:endParaRPr>
          </a:p>
          <a:p>
            <a:pPr marL="0" marR="0" lvl="0" indent="0" algn="l" rtl="0">
              <a:spcBef>
                <a:spcPts val="0"/>
              </a:spcBef>
              <a:spcAft>
                <a:spcPts val="0"/>
              </a:spcAft>
              <a:buNone/>
            </a:pPr>
            <a:endParaRPr lang="en-US" sz="40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3600" b="0" i="0" u="none" strike="noStrike" cap="none" dirty="0">
                <a:solidFill>
                  <a:schemeClr val="tx1"/>
                </a:solidFill>
                <a:latin typeface="Calibri"/>
                <a:ea typeface="Calibri"/>
                <a:cs typeface="Calibri"/>
                <a:sym typeface="Calibri"/>
              </a:rPr>
              <a:t>           B</a:t>
            </a:r>
            <a:r>
              <a:rPr lang="en-US" sz="3600" dirty="0">
                <a:solidFill>
                  <a:schemeClr val="tx1"/>
                </a:solidFill>
                <a:latin typeface="Calibri"/>
                <a:ea typeface="Calibri"/>
                <a:cs typeface="Calibri"/>
                <a:sym typeface="Calibri"/>
              </a:rPr>
              <a:t>iblical examples of people who faced adversity?</a:t>
            </a: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291147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921319"/>
            <a:ext cx="12192000" cy="4216499"/>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dirty="0">
              <a:solidFill>
                <a:srgbClr val="FFFF00"/>
              </a:solidFill>
              <a:latin typeface="Calibri"/>
              <a:ea typeface="Calibri"/>
              <a:cs typeface="Calibri"/>
              <a:sym typeface="Calibri"/>
            </a:endParaRPr>
          </a:p>
          <a:p>
            <a:pPr marL="0" marR="0" lvl="0" indent="0" algn="l" rtl="0">
              <a:spcBef>
                <a:spcPts val="0"/>
              </a:spcBef>
              <a:spcAft>
                <a:spcPts val="0"/>
              </a:spcAft>
              <a:buNone/>
            </a:pPr>
            <a:endParaRPr lang="en-US" sz="40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3600" b="0" i="0" u="none" strike="noStrike" cap="none" dirty="0">
                <a:solidFill>
                  <a:schemeClr val="tx1"/>
                </a:solidFill>
                <a:latin typeface="Calibri"/>
                <a:ea typeface="Calibri"/>
                <a:cs typeface="Calibri"/>
                <a:sym typeface="Calibri"/>
              </a:rPr>
              <a:t>           Does God want us to be Discouraged</a:t>
            </a:r>
            <a:r>
              <a:rPr lang="en-US" sz="3600" dirty="0">
                <a:solidFill>
                  <a:schemeClr val="tx1"/>
                </a:solidFill>
                <a:latin typeface="Calibri"/>
                <a:ea typeface="Calibri"/>
                <a:cs typeface="Calibri"/>
                <a:sym typeface="Calibri"/>
              </a:rPr>
              <a:t>?</a:t>
            </a: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98252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862704"/>
            <a:ext cx="12192000" cy="4770496"/>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dirty="0">
              <a:solidFill>
                <a:srgbClr val="FFFF00"/>
              </a:solidFill>
              <a:latin typeface="Calibri"/>
              <a:ea typeface="Calibri"/>
              <a:cs typeface="Calibri"/>
              <a:sym typeface="Calibri"/>
            </a:endParaRPr>
          </a:p>
          <a:p>
            <a:pPr marL="0" marR="0" lvl="0" indent="0" algn="l" rtl="0">
              <a:spcBef>
                <a:spcPts val="0"/>
              </a:spcBef>
              <a:spcAft>
                <a:spcPts val="0"/>
              </a:spcAft>
              <a:buNone/>
            </a:pPr>
            <a:endParaRPr lang="en-US" sz="40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3600" dirty="0">
                <a:solidFill>
                  <a:schemeClr val="tx1"/>
                </a:solidFill>
                <a:latin typeface="Calibri"/>
                <a:ea typeface="Calibri"/>
                <a:cs typeface="Calibri"/>
                <a:sym typeface="Calibri"/>
              </a:rPr>
              <a:t>     Proverbs 24:10 – If you faint in the day of adversity, your                      				strength is small.</a:t>
            </a: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141494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482278" y="0"/>
            <a:ext cx="11227444" cy="6832599"/>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a:t>
            </a:r>
            <a:r>
              <a:rPr lang="en-US" sz="3600" dirty="0">
                <a:solidFill>
                  <a:srgbClr val="FFFF00"/>
                </a:solidFill>
                <a:latin typeface="Calibri"/>
                <a:ea typeface="Calibri"/>
                <a:cs typeface="Calibri"/>
                <a:sym typeface="Calibri"/>
              </a:rPr>
              <a:t>The Bible, from the beginning to the end describes a God 	who cares for his people:</a:t>
            </a:r>
          </a:p>
          <a:p>
            <a:endParaRPr lang="en-US" sz="1600"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2600" b="0" i="0" u="sng" strike="noStrike" dirty="0">
                <a:solidFill>
                  <a:schemeClr val="tx1"/>
                </a:solidFill>
                <a:effectLst/>
                <a:latin typeface="+mn-lt"/>
              </a:rPr>
              <a:t>Isaiah 41:10</a:t>
            </a:r>
            <a:r>
              <a:rPr lang="en-US" sz="2600" b="0" i="0" strike="noStrike" dirty="0">
                <a:solidFill>
                  <a:schemeClr val="tx1"/>
                </a:solidFill>
                <a:effectLst/>
                <a:latin typeface="+mn-lt"/>
              </a:rPr>
              <a:t> </a:t>
            </a:r>
            <a:r>
              <a:rPr lang="en-US" sz="2600" b="0" i="0" u="none" strike="noStrike" dirty="0">
                <a:solidFill>
                  <a:schemeClr val="tx1"/>
                </a:solidFill>
                <a:effectLst/>
                <a:latin typeface="+mn-lt"/>
              </a:rPr>
              <a:t>- Fear not, for I </a:t>
            </a:r>
            <a:r>
              <a:rPr lang="en-US" sz="2600" b="0" i="1" u="none" strike="noStrike" dirty="0">
                <a:solidFill>
                  <a:schemeClr val="tx1"/>
                </a:solidFill>
                <a:effectLst/>
                <a:latin typeface="+mn-lt"/>
              </a:rPr>
              <a:t>am</a:t>
            </a:r>
            <a:r>
              <a:rPr lang="en-US" sz="2600" b="0" i="0" u="none" strike="noStrike" dirty="0">
                <a:solidFill>
                  <a:schemeClr val="tx1"/>
                </a:solidFill>
                <a:effectLst/>
                <a:latin typeface="+mn-lt"/>
              </a:rPr>
              <a:t> with you; Be not dismayed, for I </a:t>
            </a:r>
            <a:r>
              <a:rPr lang="en-US" sz="2600" b="0" i="1" u="none" strike="noStrike" dirty="0">
                <a:solidFill>
                  <a:schemeClr val="tx1"/>
                </a:solidFill>
                <a:effectLst/>
                <a:latin typeface="+mn-lt"/>
              </a:rPr>
              <a:t>am</a:t>
            </a:r>
            <a:r>
              <a:rPr lang="en-US" sz="2600" b="0" i="0" u="none" strike="noStrike" dirty="0">
                <a:solidFill>
                  <a:schemeClr val="tx1"/>
                </a:solidFill>
                <a:effectLst/>
                <a:latin typeface="+mn-lt"/>
              </a:rPr>
              <a:t> your God. I will strengthen you, Yes, I will help you, I will uphold you with My righteous right hand.</a:t>
            </a:r>
          </a:p>
          <a:p>
            <a:endParaRPr lang="en-US" b="0" i="0" u="sng" strike="noStrike" dirty="0">
              <a:solidFill>
                <a:schemeClr val="tx1"/>
              </a:solidFill>
              <a:effectLst/>
              <a:latin typeface="+mn-lt"/>
            </a:endParaRPr>
          </a:p>
          <a:p>
            <a:r>
              <a:rPr lang="en-US" sz="2600" b="0" i="0" u="sng" strike="noStrike" dirty="0">
                <a:solidFill>
                  <a:schemeClr val="tx1"/>
                </a:solidFill>
                <a:effectLst/>
                <a:latin typeface="+mn-lt"/>
              </a:rPr>
              <a:t>Psalms 55:22</a:t>
            </a:r>
            <a:r>
              <a:rPr lang="en-US" sz="2600" b="0" i="0" strike="noStrike" dirty="0">
                <a:solidFill>
                  <a:schemeClr val="tx1"/>
                </a:solidFill>
                <a:effectLst/>
                <a:latin typeface="+mn-lt"/>
              </a:rPr>
              <a:t> </a:t>
            </a:r>
            <a:r>
              <a:rPr lang="en-US" sz="2600" b="0" i="0" u="none" strike="noStrike" dirty="0">
                <a:solidFill>
                  <a:schemeClr val="tx1"/>
                </a:solidFill>
                <a:effectLst/>
                <a:latin typeface="+mn-lt"/>
              </a:rPr>
              <a:t>- Cast your burden on the Lord, And He shall sustain you; He shall never permit the righteous to be moved.</a:t>
            </a:r>
          </a:p>
          <a:p>
            <a:endParaRPr lang="en-US" b="0" i="0" u="sng" strike="noStrike" dirty="0">
              <a:solidFill>
                <a:schemeClr val="tx1"/>
              </a:solidFill>
              <a:effectLst/>
              <a:latin typeface="+mn-lt"/>
            </a:endParaRPr>
          </a:p>
          <a:p>
            <a:r>
              <a:rPr lang="en-US" sz="2600" b="0" i="0" u="sng" strike="noStrike" dirty="0">
                <a:solidFill>
                  <a:schemeClr val="tx1"/>
                </a:solidFill>
                <a:effectLst/>
                <a:latin typeface="+mn-lt"/>
              </a:rPr>
              <a:t>Psalms 34:19</a:t>
            </a:r>
            <a:r>
              <a:rPr lang="en-US" sz="2600" b="0" i="0" strike="noStrike" dirty="0">
                <a:solidFill>
                  <a:schemeClr val="tx1"/>
                </a:solidFill>
                <a:effectLst/>
                <a:latin typeface="+mn-lt"/>
              </a:rPr>
              <a:t> </a:t>
            </a:r>
            <a:r>
              <a:rPr lang="en-US" sz="2600" b="0" i="0" u="none" strike="noStrike" dirty="0">
                <a:solidFill>
                  <a:schemeClr val="tx1"/>
                </a:solidFill>
                <a:effectLst/>
                <a:latin typeface="+mn-lt"/>
              </a:rPr>
              <a:t>- Many </a:t>
            </a:r>
            <a:r>
              <a:rPr lang="en-US" sz="2600" b="0" i="1" u="none" strike="noStrike" dirty="0">
                <a:solidFill>
                  <a:schemeClr val="tx1"/>
                </a:solidFill>
                <a:effectLst/>
                <a:latin typeface="+mn-lt"/>
              </a:rPr>
              <a:t>are</a:t>
            </a:r>
            <a:r>
              <a:rPr lang="en-US" sz="2600" b="0" i="0" u="none" strike="noStrike" dirty="0">
                <a:solidFill>
                  <a:schemeClr val="tx1"/>
                </a:solidFill>
                <a:effectLst/>
                <a:latin typeface="+mn-lt"/>
              </a:rPr>
              <a:t> the afflictions of the righteous, But the Lord delivers him out of them all.</a:t>
            </a:r>
          </a:p>
          <a:p>
            <a:endParaRPr lang="en-US" b="0" i="0" u="sng" strike="noStrike" dirty="0">
              <a:solidFill>
                <a:schemeClr val="tx1"/>
              </a:solidFill>
              <a:effectLst/>
              <a:latin typeface="+mn-lt"/>
            </a:endParaRPr>
          </a:p>
          <a:p>
            <a:r>
              <a:rPr lang="en-US" sz="2600" b="0" i="0" u="sng" strike="noStrike" dirty="0">
                <a:solidFill>
                  <a:schemeClr val="tx1"/>
                </a:solidFill>
                <a:effectLst/>
                <a:latin typeface="+mn-lt"/>
              </a:rPr>
              <a:t>Matthew 11:28-30</a:t>
            </a:r>
            <a:r>
              <a:rPr lang="en-US" sz="2600" b="0" i="0" strike="noStrike" dirty="0">
                <a:solidFill>
                  <a:schemeClr val="tx1"/>
                </a:solidFill>
                <a:effectLst/>
                <a:latin typeface="+mn-lt"/>
              </a:rPr>
              <a:t> </a:t>
            </a:r>
            <a:r>
              <a:rPr lang="en-US" sz="2600" b="0" i="0" u="none" strike="noStrike" dirty="0">
                <a:solidFill>
                  <a:schemeClr val="tx1"/>
                </a:solidFill>
                <a:effectLst/>
                <a:latin typeface="+mn-lt"/>
              </a:rPr>
              <a:t>- Come to Me, all </a:t>
            </a:r>
            <a:r>
              <a:rPr lang="en-US" sz="2600" b="0" i="1" u="none" strike="noStrike" dirty="0">
                <a:solidFill>
                  <a:schemeClr val="tx1"/>
                </a:solidFill>
                <a:effectLst/>
                <a:latin typeface="+mn-lt"/>
              </a:rPr>
              <a:t>you</a:t>
            </a:r>
            <a:r>
              <a:rPr lang="en-US" sz="2600" b="0" i="0" u="none" strike="noStrike" dirty="0">
                <a:solidFill>
                  <a:schemeClr val="tx1"/>
                </a:solidFill>
                <a:effectLst/>
                <a:latin typeface="+mn-lt"/>
              </a:rPr>
              <a:t> who labor and are heavy laden, and I will give you rest. Take My yoke upon you and learn from Me, for I am gentle and lowly in heart, and you will find rest for your souls. For My yoke </a:t>
            </a:r>
            <a:r>
              <a:rPr lang="en-US" sz="2600" b="0" i="1" u="none" strike="noStrike" dirty="0">
                <a:solidFill>
                  <a:schemeClr val="tx1"/>
                </a:solidFill>
                <a:effectLst/>
                <a:latin typeface="+mn-lt"/>
              </a:rPr>
              <a:t>is</a:t>
            </a:r>
            <a:r>
              <a:rPr lang="en-US" sz="2600" b="0" i="0" u="none" strike="noStrike" dirty="0">
                <a:solidFill>
                  <a:schemeClr val="tx1"/>
                </a:solidFill>
                <a:effectLst/>
                <a:latin typeface="+mn-lt"/>
              </a:rPr>
              <a:t> easy and My burden is light.”</a:t>
            </a: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5876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567159" y="181977"/>
            <a:ext cx="11227444" cy="8494593"/>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a:t>
            </a:r>
            <a:r>
              <a:rPr lang="en-US" sz="3600" dirty="0">
                <a:solidFill>
                  <a:srgbClr val="FFFF00"/>
                </a:solidFill>
                <a:latin typeface="Calibri"/>
                <a:ea typeface="Calibri"/>
                <a:cs typeface="Calibri"/>
                <a:sym typeface="Calibri"/>
              </a:rPr>
              <a:t>The Bible, from the beginning to the end describes a God 	who cares for his people:</a:t>
            </a:r>
          </a:p>
          <a:p>
            <a:endParaRPr lang="en-US" sz="3600" dirty="0">
              <a:solidFill>
                <a:srgbClr val="FFFF00"/>
              </a:solidFill>
              <a:latin typeface="Calibri"/>
              <a:ea typeface="Calibri"/>
              <a:cs typeface="Calibri"/>
              <a:sym typeface="Calibri"/>
            </a:endParaRPr>
          </a:p>
          <a:p>
            <a:endParaRPr lang="en-US" sz="2600" b="0" i="0" u="sng" strike="noStrike" dirty="0">
              <a:solidFill>
                <a:schemeClr val="tx1"/>
              </a:solidFill>
              <a:effectLst/>
              <a:latin typeface="+mn-lt"/>
            </a:endParaRPr>
          </a:p>
          <a:p>
            <a:r>
              <a:rPr lang="en-US" sz="2600" b="0" i="0" u="sng" strike="noStrike" dirty="0">
                <a:solidFill>
                  <a:schemeClr val="tx1"/>
                </a:solidFill>
                <a:effectLst/>
                <a:latin typeface="+mn-lt"/>
              </a:rPr>
              <a:t>Hebrews 13:5-6</a:t>
            </a:r>
            <a:r>
              <a:rPr lang="en-US" sz="2600" b="0" i="0" u="none" strike="noStrike" dirty="0">
                <a:solidFill>
                  <a:schemeClr val="tx1"/>
                </a:solidFill>
                <a:effectLst/>
                <a:latin typeface="+mn-lt"/>
              </a:rPr>
              <a:t> - </a:t>
            </a:r>
            <a:r>
              <a:rPr lang="en-US" sz="2600" b="0" i="1" u="none" strike="noStrike" dirty="0">
                <a:solidFill>
                  <a:schemeClr val="tx1"/>
                </a:solidFill>
                <a:effectLst/>
                <a:latin typeface="+mn-lt"/>
              </a:rPr>
              <a:t>Let your</a:t>
            </a:r>
            <a:r>
              <a:rPr lang="en-US" sz="2600" b="0" i="0" u="none" strike="noStrike" dirty="0">
                <a:solidFill>
                  <a:schemeClr val="tx1"/>
                </a:solidFill>
                <a:effectLst/>
                <a:latin typeface="+mn-lt"/>
              </a:rPr>
              <a:t> conduct </a:t>
            </a:r>
            <a:r>
              <a:rPr lang="en-US" sz="2600" b="0" i="1" u="none" strike="noStrike" dirty="0">
                <a:solidFill>
                  <a:schemeClr val="tx1"/>
                </a:solidFill>
                <a:effectLst/>
                <a:latin typeface="+mn-lt"/>
              </a:rPr>
              <a:t>be</a:t>
            </a:r>
            <a:r>
              <a:rPr lang="en-US" sz="2600" b="0" i="0" u="none" strike="noStrike" dirty="0">
                <a:solidFill>
                  <a:schemeClr val="tx1"/>
                </a:solidFill>
                <a:effectLst/>
                <a:latin typeface="+mn-lt"/>
              </a:rPr>
              <a:t> without covetousness; </a:t>
            </a:r>
            <a:r>
              <a:rPr lang="en-US" sz="2600" b="0" i="1" u="none" strike="noStrike" dirty="0">
                <a:solidFill>
                  <a:schemeClr val="tx1"/>
                </a:solidFill>
                <a:effectLst/>
                <a:latin typeface="+mn-lt"/>
              </a:rPr>
              <a:t>be</a:t>
            </a:r>
            <a:r>
              <a:rPr lang="en-US" sz="2600" b="0" i="0" u="none" strike="noStrike" dirty="0">
                <a:solidFill>
                  <a:schemeClr val="tx1"/>
                </a:solidFill>
                <a:effectLst/>
                <a:latin typeface="+mn-lt"/>
              </a:rPr>
              <a:t> content with such things as you have. For He Himself has said, “I will never leave you nor forsake you.” So we may boldly say: “The Lord </a:t>
            </a:r>
            <a:r>
              <a:rPr lang="en-US" sz="2600" b="0" i="1" u="none" strike="noStrike" dirty="0">
                <a:solidFill>
                  <a:schemeClr val="tx1"/>
                </a:solidFill>
                <a:effectLst/>
                <a:latin typeface="+mn-lt"/>
              </a:rPr>
              <a:t>is</a:t>
            </a:r>
            <a:r>
              <a:rPr lang="en-US" sz="2600" b="0" i="0" u="none" strike="noStrike" dirty="0">
                <a:solidFill>
                  <a:schemeClr val="tx1"/>
                </a:solidFill>
                <a:effectLst/>
                <a:latin typeface="+mn-lt"/>
              </a:rPr>
              <a:t> my helper; I will not fear. What can man do to me?”</a:t>
            </a:r>
          </a:p>
          <a:p>
            <a:endParaRPr lang="en-US" sz="2600" b="0" i="0" u="none" strike="noStrike" dirty="0">
              <a:solidFill>
                <a:schemeClr val="tx1"/>
              </a:solidFill>
              <a:effectLst/>
              <a:latin typeface="+mn-lt"/>
            </a:endParaRPr>
          </a:p>
          <a:p>
            <a:pPr marL="0" marR="0" lvl="0" indent="0" algn="l" rtl="0">
              <a:spcBef>
                <a:spcPts val="0"/>
              </a:spcBef>
              <a:spcAft>
                <a:spcPts val="0"/>
              </a:spcAft>
              <a:buNone/>
            </a:pPr>
            <a:r>
              <a:rPr lang="en-US" sz="2600" b="0" i="0" u="sng" strike="noStrike" dirty="0">
                <a:solidFill>
                  <a:schemeClr val="tx1"/>
                </a:solidFill>
                <a:effectLst/>
                <a:latin typeface="+mn-lt"/>
              </a:rPr>
              <a:t>James 1:16-17</a:t>
            </a:r>
            <a:r>
              <a:rPr lang="en-US" sz="2600" b="0" i="0" u="none" strike="noStrike" dirty="0">
                <a:solidFill>
                  <a:schemeClr val="tx1"/>
                </a:solidFill>
                <a:effectLst/>
                <a:latin typeface="+mn-lt"/>
              </a:rPr>
              <a:t> - Do not be deceived, my beloved brethren. Every good gift and every perfect gift is from above, and comes down from the Father of lights</a:t>
            </a:r>
          </a:p>
          <a:p>
            <a:pPr marL="0" marR="0" lvl="0" indent="0" algn="l" rtl="0">
              <a:spcBef>
                <a:spcPts val="0"/>
              </a:spcBef>
              <a:spcAft>
                <a:spcPts val="0"/>
              </a:spcAft>
              <a:buNone/>
            </a:pPr>
            <a:endParaRPr lang="en-US" sz="2600" dirty="0">
              <a:solidFill>
                <a:schemeClr val="tx1"/>
              </a:solidFill>
              <a:latin typeface="+mn-lt"/>
            </a:endParaRPr>
          </a:p>
          <a:p>
            <a:r>
              <a:rPr lang="en-US" sz="2600" b="0" i="0" u="sng" strike="noStrike" dirty="0">
                <a:solidFill>
                  <a:schemeClr val="tx1"/>
                </a:solidFill>
                <a:effectLst/>
                <a:latin typeface="+mn-lt"/>
              </a:rPr>
              <a:t>Proverbs 17:17</a:t>
            </a:r>
            <a:r>
              <a:rPr lang="en-US" sz="2600" b="0" i="0" strike="noStrike" dirty="0">
                <a:solidFill>
                  <a:schemeClr val="tx1"/>
                </a:solidFill>
                <a:effectLst/>
                <a:latin typeface="+mn-lt"/>
              </a:rPr>
              <a:t> </a:t>
            </a:r>
            <a:r>
              <a:rPr lang="en-US" sz="2600" b="0" i="0" u="none" strike="noStrike" dirty="0">
                <a:solidFill>
                  <a:schemeClr val="tx1"/>
                </a:solidFill>
                <a:effectLst/>
                <a:latin typeface="+mn-lt"/>
              </a:rPr>
              <a:t>- A friend loves at all times, And a brother is born for adversity.</a:t>
            </a:r>
          </a:p>
          <a:p>
            <a:pPr marL="0" marR="0" lvl="0" indent="0" algn="l" rtl="0">
              <a:spcBef>
                <a:spcPts val="0"/>
              </a:spcBef>
              <a:spcAft>
                <a:spcPts val="0"/>
              </a:spcAft>
              <a:buNone/>
            </a:pPr>
            <a:endParaRPr lang="en-US" sz="2600" b="0" i="0" u="none" strike="noStrike" dirty="0">
              <a:solidFill>
                <a:schemeClr val="tx1"/>
              </a:solidFill>
              <a:effectLst/>
              <a:latin typeface="+mn-lt"/>
              <a:cs typeface="Calibri"/>
              <a:sym typeface="Calibri"/>
            </a:endParaRPr>
          </a:p>
          <a:p>
            <a:pPr marL="0" marR="0" lvl="0" indent="0" algn="l" rtl="0">
              <a:spcBef>
                <a:spcPts val="0"/>
              </a:spcBef>
              <a:spcAft>
                <a:spcPts val="0"/>
              </a:spcAft>
              <a:buNone/>
            </a:pPr>
            <a:endParaRPr lang="en-US" sz="2600" dirty="0">
              <a:solidFill>
                <a:schemeClr val="tx1"/>
              </a:solidFill>
              <a:latin typeface="+mn-lt"/>
              <a:ea typeface="Calibri"/>
              <a:cs typeface="Calibri"/>
              <a:sym typeface="Calibri"/>
            </a:endParaRPr>
          </a:p>
          <a:p>
            <a:pPr marL="0" marR="0" lvl="0" indent="0" algn="l" rtl="0">
              <a:spcBef>
                <a:spcPts val="0"/>
              </a:spcBef>
              <a:spcAft>
                <a:spcPts val="0"/>
              </a:spcAft>
              <a:buNone/>
            </a:pPr>
            <a:endParaRPr lang="en-US" sz="2600" dirty="0">
              <a:solidFill>
                <a:schemeClr val="tx1"/>
              </a:solidFill>
              <a:latin typeface="+mn-lt"/>
              <a:ea typeface="Calibri"/>
              <a:cs typeface="Calibri"/>
              <a:sym typeface="Calibri"/>
            </a:endParaRPr>
          </a:p>
          <a:p>
            <a:pPr marL="0" marR="0" lvl="0" indent="0" algn="l" rtl="0">
              <a:spcBef>
                <a:spcPts val="0"/>
              </a:spcBef>
              <a:spcAft>
                <a:spcPts val="0"/>
              </a:spcAft>
              <a:buNone/>
            </a:pPr>
            <a:endParaRPr lang="en-US" sz="2600" dirty="0">
              <a:solidFill>
                <a:schemeClr val="tx1"/>
              </a:solidFill>
              <a:latin typeface="+mn-lt"/>
              <a:ea typeface="Calibri"/>
              <a:cs typeface="Calibri"/>
              <a:sym typeface="Calibri"/>
            </a:endParaRPr>
          </a:p>
          <a:p>
            <a:pPr marL="0" marR="0" lvl="0" indent="0" algn="l" rtl="0">
              <a:spcBef>
                <a:spcPts val="0"/>
              </a:spcBef>
              <a:spcAft>
                <a:spcPts val="0"/>
              </a:spcAft>
              <a:buNone/>
            </a:pPr>
            <a:endParaRPr lang="en-US" sz="2600" dirty="0">
              <a:solidFill>
                <a:schemeClr val="tx1"/>
              </a:solidFill>
              <a:latin typeface="+mn-lt"/>
              <a:ea typeface="Calibri"/>
              <a:cs typeface="Calibri"/>
              <a:sym typeface="Calibri"/>
            </a:endParaRPr>
          </a:p>
          <a:p>
            <a:pPr marL="0" marR="0" lvl="0" indent="0" algn="l" rtl="0">
              <a:spcBef>
                <a:spcPts val="0"/>
              </a:spcBef>
              <a:spcAft>
                <a:spcPts val="0"/>
              </a:spcAft>
              <a:buNone/>
            </a:pPr>
            <a:endParaRPr lang="en-US" sz="2600" dirty="0">
              <a:solidFill>
                <a:schemeClr val="dk1"/>
              </a:solidFill>
              <a:latin typeface="+mn-lt"/>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78276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48761" y="651689"/>
            <a:ext cx="11494477" cy="6924932"/>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b="0" i="0" u="none" strike="noStrike" cap="none" dirty="0">
              <a:solidFill>
                <a:srgbClr val="FFFF00"/>
              </a:solidFill>
              <a:latin typeface="Calibri"/>
              <a:ea typeface="Calibri"/>
              <a:cs typeface="Calibri"/>
              <a:sym typeface="Calibri"/>
            </a:endParaRPr>
          </a:p>
          <a:p>
            <a:r>
              <a:rPr lang="en-US" sz="3600" u="sng" dirty="0">
                <a:solidFill>
                  <a:schemeClr val="tx1"/>
                </a:solidFill>
                <a:latin typeface="+mn-lt"/>
                <a:ea typeface="Calibri"/>
                <a:cs typeface="Calibri"/>
                <a:sym typeface="Calibri"/>
              </a:rPr>
              <a:t>Job’s response</a:t>
            </a:r>
            <a:r>
              <a:rPr lang="en-US" sz="3600" dirty="0">
                <a:solidFill>
                  <a:schemeClr val="tx1"/>
                </a:solidFill>
                <a:latin typeface="+mn-lt"/>
                <a:ea typeface="Calibri"/>
                <a:cs typeface="Calibri"/>
                <a:sym typeface="Calibri"/>
              </a:rPr>
              <a:t>: </a:t>
            </a:r>
            <a:r>
              <a:rPr lang="en-US" sz="3600" b="0" i="0" u="none" strike="noStrike" dirty="0">
                <a:solidFill>
                  <a:srgbClr val="000000"/>
                </a:solidFill>
                <a:effectLst/>
                <a:latin typeface="+mn-lt"/>
              </a:rPr>
              <a:t> </a:t>
            </a:r>
            <a:r>
              <a:rPr lang="en-US" sz="3600" b="0" i="0" u="none" strike="noStrike" dirty="0">
                <a:solidFill>
                  <a:schemeClr val="tx1"/>
                </a:solidFill>
                <a:effectLst/>
                <a:latin typeface="+mn-lt"/>
              </a:rPr>
              <a:t>Job 1:20-22 - Then Job arose, tore his robe, and shaved his head; and he fell to the ground and worshiped. And he said: “Naked I came from my mother’s womb, And naked shall I return there. The Lord gave, and the Lord has taken away; Blessed be the name of the Lord.” In all this Job did not sin nor charge God with wrong.</a:t>
            </a:r>
          </a:p>
          <a:p>
            <a:pPr marL="0" marR="0" lvl="0" indent="0" algn="l" rtl="0">
              <a:spcBef>
                <a:spcPts val="0"/>
              </a:spcBef>
              <a:spcAft>
                <a:spcPts val="0"/>
              </a:spcAft>
              <a:buNone/>
            </a:pPr>
            <a:endParaRPr lang="en-US" sz="36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308086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48761" y="651689"/>
            <a:ext cx="11494477" cy="5262939"/>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b="0" i="0" u="none" strike="noStrike" cap="none" dirty="0">
              <a:solidFill>
                <a:srgbClr val="FFFF00"/>
              </a:solidFill>
              <a:latin typeface="Calibri"/>
              <a:ea typeface="Calibri"/>
              <a:cs typeface="Calibri"/>
              <a:sym typeface="Calibri"/>
            </a:endParaRPr>
          </a:p>
          <a:p>
            <a:r>
              <a:rPr lang="en-US" sz="3600" u="sng" dirty="0">
                <a:solidFill>
                  <a:schemeClr val="tx1"/>
                </a:solidFill>
                <a:latin typeface="Calibri"/>
                <a:ea typeface="Calibri"/>
                <a:cs typeface="Calibri"/>
                <a:sym typeface="Calibri"/>
              </a:rPr>
              <a:t>Joseph’s response</a:t>
            </a:r>
            <a:r>
              <a:rPr lang="en-US" sz="3600" dirty="0">
                <a:solidFill>
                  <a:schemeClr val="tx1"/>
                </a:solidFill>
                <a:latin typeface="Calibri"/>
                <a:ea typeface="Calibri"/>
                <a:cs typeface="Calibri"/>
                <a:sym typeface="Calibri"/>
              </a:rPr>
              <a:t>: </a:t>
            </a:r>
            <a:r>
              <a:rPr lang="en-US" sz="1800" b="0" i="0" u="none" strike="noStrike" dirty="0">
                <a:solidFill>
                  <a:srgbClr val="000000"/>
                </a:solidFill>
                <a:effectLst/>
                <a:latin typeface="Arial" panose="020B0604020202020204" pitchFamily="34" charset="0"/>
              </a:rPr>
              <a:t> </a:t>
            </a:r>
            <a:r>
              <a:rPr lang="en-US" sz="3600" dirty="0">
                <a:solidFill>
                  <a:schemeClr val="tx1"/>
                </a:solidFill>
                <a:latin typeface="+mn-lt"/>
              </a:rPr>
              <a:t>Genesis 45:5 But now, </a:t>
            </a:r>
            <a:r>
              <a:rPr lang="en-US" sz="3600" b="0" i="0" u="none" strike="noStrike" dirty="0">
                <a:solidFill>
                  <a:schemeClr val="tx1"/>
                </a:solidFill>
                <a:effectLst/>
                <a:latin typeface="+mn-lt"/>
              </a:rPr>
              <a:t>do not therefore be grieved or angry with yourselves because you sold me here; for God sent me before you to preserve life.</a:t>
            </a:r>
          </a:p>
          <a:p>
            <a:endParaRPr lang="en-US" sz="36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18981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48761" y="651689"/>
            <a:ext cx="11494477" cy="8032928"/>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b="0" i="0" u="none" strike="noStrike" cap="none" dirty="0">
              <a:solidFill>
                <a:srgbClr val="FFFF00"/>
              </a:solidFill>
              <a:latin typeface="Calibri"/>
              <a:ea typeface="Calibri"/>
              <a:cs typeface="Calibri"/>
              <a:sym typeface="Calibri"/>
            </a:endParaRPr>
          </a:p>
          <a:p>
            <a:r>
              <a:rPr lang="en-US" sz="3600" b="0" i="0" u="sng" strike="noStrike" dirty="0">
                <a:solidFill>
                  <a:schemeClr val="tx1"/>
                </a:solidFill>
                <a:effectLst/>
                <a:latin typeface="+mn-lt"/>
              </a:rPr>
              <a:t>Paul’s response:</a:t>
            </a:r>
            <a:r>
              <a:rPr lang="en-US" sz="3600" b="0" i="0" u="none" strike="noStrike" dirty="0">
                <a:solidFill>
                  <a:schemeClr val="tx1"/>
                </a:solidFill>
                <a:effectLst/>
                <a:latin typeface="+mn-lt"/>
              </a:rPr>
              <a:t> 2 Corinthians 4:16-18 - Therefore we do not lose heart. Even though our outward man is perishing, yet the inward </a:t>
            </a:r>
            <a:r>
              <a:rPr lang="en-US" sz="3600" b="0" i="1" u="none" strike="noStrike" dirty="0">
                <a:solidFill>
                  <a:schemeClr val="tx1"/>
                </a:solidFill>
                <a:effectLst/>
                <a:latin typeface="+mn-lt"/>
              </a:rPr>
              <a:t>man</a:t>
            </a:r>
            <a:r>
              <a:rPr lang="en-US" sz="3600" b="0" i="0" u="none" strike="noStrike" dirty="0">
                <a:solidFill>
                  <a:schemeClr val="tx1"/>
                </a:solidFill>
                <a:effectLst/>
                <a:latin typeface="+mn-lt"/>
              </a:rPr>
              <a:t> is being renewed day by day. For our </a:t>
            </a:r>
            <a:r>
              <a:rPr lang="en-US" sz="3600" b="0" i="0" u="sng" strike="noStrike" dirty="0">
                <a:solidFill>
                  <a:schemeClr val="tx1"/>
                </a:solidFill>
                <a:effectLst/>
                <a:latin typeface="+mn-lt"/>
              </a:rPr>
              <a:t>light affliction</a:t>
            </a:r>
            <a:r>
              <a:rPr lang="en-US" sz="3600" b="0" i="0" u="none" strike="noStrike" dirty="0">
                <a:solidFill>
                  <a:schemeClr val="tx1"/>
                </a:solidFill>
                <a:effectLst/>
                <a:latin typeface="+mn-lt"/>
              </a:rPr>
              <a:t>, which is but for a moment, is working for us a far more exceeding </a:t>
            </a:r>
            <a:r>
              <a:rPr lang="en-US" sz="3600" b="0" i="1" u="none" strike="noStrike" dirty="0">
                <a:solidFill>
                  <a:schemeClr val="tx1"/>
                </a:solidFill>
                <a:effectLst/>
                <a:latin typeface="+mn-lt"/>
              </a:rPr>
              <a:t>and</a:t>
            </a:r>
            <a:r>
              <a:rPr lang="en-US" sz="3600" b="0" i="0" u="none" strike="noStrike" dirty="0">
                <a:solidFill>
                  <a:schemeClr val="tx1"/>
                </a:solidFill>
                <a:effectLst/>
                <a:latin typeface="+mn-lt"/>
              </a:rPr>
              <a:t> eternal weight of glory, while we do not look at the things which are seen, but at the things which are not seen. For the things which are seen </a:t>
            </a:r>
            <a:r>
              <a:rPr lang="en-US" sz="3600" b="0" i="1" u="none" strike="noStrike" dirty="0">
                <a:solidFill>
                  <a:schemeClr val="tx1"/>
                </a:solidFill>
                <a:effectLst/>
                <a:latin typeface="+mn-lt"/>
              </a:rPr>
              <a:t>are</a:t>
            </a:r>
            <a:r>
              <a:rPr lang="en-US" sz="3600" b="0" i="0" u="none" strike="noStrike" dirty="0">
                <a:solidFill>
                  <a:schemeClr val="tx1"/>
                </a:solidFill>
                <a:effectLst/>
                <a:latin typeface="+mn-lt"/>
              </a:rPr>
              <a:t> </a:t>
            </a:r>
            <a:r>
              <a:rPr lang="en-US" sz="3600" i="0" u="sng" strike="noStrike" dirty="0">
                <a:solidFill>
                  <a:schemeClr val="tx1"/>
                </a:solidFill>
                <a:effectLst/>
                <a:latin typeface="+mn-lt"/>
              </a:rPr>
              <a:t>temporary</a:t>
            </a:r>
            <a:r>
              <a:rPr lang="en-US" sz="3600" b="0" i="0" u="none" strike="noStrike" dirty="0">
                <a:solidFill>
                  <a:schemeClr val="tx1"/>
                </a:solidFill>
                <a:effectLst/>
                <a:latin typeface="+mn-lt"/>
              </a:rPr>
              <a:t>, but the things which are not seen </a:t>
            </a:r>
            <a:r>
              <a:rPr lang="en-US" sz="3600" b="0" i="1" u="none" strike="noStrike" dirty="0">
                <a:solidFill>
                  <a:schemeClr val="tx1"/>
                </a:solidFill>
                <a:effectLst/>
                <a:latin typeface="+mn-lt"/>
              </a:rPr>
              <a:t>are</a:t>
            </a:r>
            <a:r>
              <a:rPr lang="en-US" sz="3600" b="0" i="0" u="none" strike="noStrike" dirty="0">
                <a:solidFill>
                  <a:schemeClr val="tx1"/>
                </a:solidFill>
                <a:effectLst/>
                <a:latin typeface="+mn-lt"/>
              </a:rPr>
              <a:t> eternal.</a:t>
            </a:r>
          </a:p>
          <a:p>
            <a:endParaRPr lang="en-US" sz="36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237505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48761" y="15077"/>
            <a:ext cx="11494477" cy="8648481"/>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800" b="0" i="0" u="none" strike="noStrike" cap="none" dirty="0">
              <a:solidFill>
                <a:srgbClr val="FFFF00"/>
              </a:solidFill>
              <a:latin typeface="Calibri"/>
              <a:ea typeface="Calibri"/>
              <a:cs typeface="Calibri"/>
              <a:sym typeface="Calibri"/>
            </a:endParaRPr>
          </a:p>
          <a:p>
            <a:r>
              <a:rPr lang="en-US" sz="3200" b="0" i="0" u="sng" strike="noStrike" dirty="0">
                <a:solidFill>
                  <a:schemeClr val="tx1"/>
                </a:solidFill>
                <a:effectLst/>
                <a:latin typeface="+mn-lt"/>
              </a:rPr>
              <a:t>Job:</a:t>
            </a:r>
          </a:p>
          <a:p>
            <a:r>
              <a:rPr lang="en-US" sz="2400" dirty="0">
                <a:solidFill>
                  <a:schemeClr val="tx1"/>
                </a:solidFill>
                <a:latin typeface="+mn-lt"/>
              </a:rPr>
              <a:t>   </a:t>
            </a:r>
            <a:r>
              <a:rPr lang="en-US" sz="2400" b="0" i="0" strike="noStrike" dirty="0">
                <a:solidFill>
                  <a:schemeClr val="tx1"/>
                </a:solidFill>
                <a:effectLst/>
                <a:latin typeface="+mn-lt"/>
              </a:rPr>
              <a:t>- Turned to </a:t>
            </a:r>
            <a:r>
              <a:rPr lang="en-US" sz="2400" dirty="0">
                <a:solidFill>
                  <a:schemeClr val="tx1"/>
                </a:solidFill>
                <a:latin typeface="+mn-lt"/>
              </a:rPr>
              <a:t>God</a:t>
            </a:r>
          </a:p>
          <a:p>
            <a:r>
              <a:rPr lang="en-US" sz="2400" b="0" i="0" strike="noStrike" dirty="0">
                <a:solidFill>
                  <a:schemeClr val="tx1"/>
                </a:solidFill>
                <a:effectLst/>
                <a:latin typeface="+mn-lt"/>
              </a:rPr>
              <a:t>   - Did</a:t>
            </a:r>
            <a:r>
              <a:rPr lang="en-US" sz="2400" dirty="0">
                <a:solidFill>
                  <a:schemeClr val="tx1"/>
                </a:solidFill>
                <a:latin typeface="+mn-lt"/>
              </a:rPr>
              <a:t>n’t blame God</a:t>
            </a:r>
          </a:p>
          <a:p>
            <a:r>
              <a:rPr lang="en-US" sz="2400" b="0" i="0" strike="noStrike" dirty="0">
                <a:solidFill>
                  <a:schemeClr val="tx1"/>
                </a:solidFill>
                <a:effectLst/>
                <a:latin typeface="+mn-lt"/>
              </a:rPr>
              <a:t>   - Worshiped God</a:t>
            </a:r>
          </a:p>
          <a:p>
            <a:r>
              <a:rPr lang="en-US" sz="2400" dirty="0">
                <a:solidFill>
                  <a:schemeClr val="tx1"/>
                </a:solidFill>
                <a:latin typeface="+mn-lt"/>
              </a:rPr>
              <a:t>   - Knew God was in control of the plan</a:t>
            </a:r>
            <a:endParaRPr lang="en-US" sz="2400" b="0" i="0" strike="noStrike" dirty="0">
              <a:solidFill>
                <a:schemeClr val="tx1"/>
              </a:solidFill>
              <a:effectLst/>
              <a:latin typeface="+mn-lt"/>
            </a:endParaRPr>
          </a:p>
          <a:p>
            <a:r>
              <a:rPr lang="en-US" sz="3200" b="0" i="0" u="sng" strike="noStrike" dirty="0">
                <a:solidFill>
                  <a:schemeClr val="tx1"/>
                </a:solidFill>
                <a:effectLst/>
                <a:latin typeface="+mn-lt"/>
              </a:rPr>
              <a:t>Joseph</a:t>
            </a:r>
            <a:r>
              <a:rPr lang="en-US" sz="3200" b="0" i="0" strike="noStrike" dirty="0">
                <a:solidFill>
                  <a:schemeClr val="tx1"/>
                </a:solidFill>
                <a:effectLst/>
                <a:latin typeface="+mn-lt"/>
              </a:rPr>
              <a:t>:</a:t>
            </a:r>
          </a:p>
          <a:p>
            <a:r>
              <a:rPr lang="en-US" sz="2400" dirty="0">
                <a:solidFill>
                  <a:schemeClr val="tx1"/>
                </a:solidFill>
                <a:latin typeface="+mn-lt"/>
              </a:rPr>
              <a:t>   - Adversity gave strength to do a hard job at age 30</a:t>
            </a:r>
          </a:p>
          <a:p>
            <a:r>
              <a:rPr lang="en-US" sz="2400" b="0" i="0" strike="noStrike" dirty="0">
                <a:solidFill>
                  <a:schemeClr val="tx1"/>
                </a:solidFill>
                <a:effectLst/>
                <a:latin typeface="+mn-lt"/>
              </a:rPr>
              <a:t>   - Didn</a:t>
            </a:r>
            <a:r>
              <a:rPr lang="en-US" sz="2400" dirty="0">
                <a:solidFill>
                  <a:schemeClr val="tx1"/>
                </a:solidFill>
                <a:latin typeface="+mn-lt"/>
              </a:rPr>
              <a:t>’t try to get even </a:t>
            </a:r>
          </a:p>
          <a:p>
            <a:r>
              <a:rPr lang="en-US" sz="2400" dirty="0">
                <a:solidFill>
                  <a:schemeClr val="tx1"/>
                </a:solidFill>
                <a:latin typeface="+mn-lt"/>
              </a:rPr>
              <a:t>   - Took care of his family rather than taking it out on his family</a:t>
            </a:r>
          </a:p>
          <a:p>
            <a:r>
              <a:rPr lang="en-US" sz="2400" b="0" i="0" strike="noStrike" dirty="0">
                <a:solidFill>
                  <a:schemeClr val="tx1"/>
                </a:solidFill>
                <a:effectLst/>
                <a:latin typeface="+mn-lt"/>
              </a:rPr>
              <a:t>   - Knew God was in cont</a:t>
            </a:r>
            <a:r>
              <a:rPr lang="en-US" sz="2400" dirty="0">
                <a:solidFill>
                  <a:schemeClr val="tx1"/>
                </a:solidFill>
                <a:latin typeface="+mn-lt"/>
              </a:rPr>
              <a:t>rol of the plan</a:t>
            </a:r>
            <a:endParaRPr lang="en-US" sz="2400" b="0" i="0" strike="noStrike" dirty="0">
              <a:solidFill>
                <a:schemeClr val="tx1"/>
              </a:solidFill>
              <a:effectLst/>
              <a:latin typeface="+mn-lt"/>
            </a:endParaRPr>
          </a:p>
          <a:p>
            <a:r>
              <a:rPr lang="en-US" sz="3200" b="0" i="0" u="sng" strike="noStrike" dirty="0">
                <a:solidFill>
                  <a:schemeClr val="tx1"/>
                </a:solidFill>
                <a:effectLst/>
                <a:latin typeface="+mn-lt"/>
              </a:rPr>
              <a:t>Paul</a:t>
            </a:r>
            <a:r>
              <a:rPr lang="en-US" sz="3200" b="0" i="0" strike="noStrike" dirty="0">
                <a:solidFill>
                  <a:schemeClr val="tx1"/>
                </a:solidFill>
                <a:effectLst/>
                <a:latin typeface="+mn-lt"/>
              </a:rPr>
              <a:t>:</a:t>
            </a:r>
          </a:p>
          <a:p>
            <a:r>
              <a:rPr lang="en-US" sz="2400" dirty="0">
                <a:solidFill>
                  <a:schemeClr val="tx1"/>
                </a:solidFill>
                <a:latin typeface="+mn-lt"/>
              </a:rPr>
              <a:t>   - Affliction was </a:t>
            </a:r>
            <a:r>
              <a:rPr lang="en-US" sz="2400">
                <a:solidFill>
                  <a:schemeClr val="tx1"/>
                </a:solidFill>
                <a:latin typeface="+mn-lt"/>
              </a:rPr>
              <a:t>light compared </a:t>
            </a:r>
            <a:r>
              <a:rPr lang="en-US" sz="2400" dirty="0">
                <a:solidFill>
                  <a:schemeClr val="tx1"/>
                </a:solidFill>
                <a:latin typeface="+mn-lt"/>
              </a:rPr>
              <a:t>to eternal weight of glory</a:t>
            </a:r>
          </a:p>
          <a:p>
            <a:r>
              <a:rPr lang="en-US" sz="2400" b="0" i="0" strike="noStrike" dirty="0">
                <a:solidFill>
                  <a:schemeClr val="tx1"/>
                </a:solidFill>
                <a:effectLst/>
                <a:latin typeface="+mn-lt"/>
              </a:rPr>
              <a:t>   - Affliction was temporary compare to eternal life</a:t>
            </a:r>
          </a:p>
          <a:p>
            <a:r>
              <a:rPr lang="en-US" sz="2400" b="0" i="0" strike="noStrike" dirty="0">
                <a:solidFill>
                  <a:schemeClr val="tx1"/>
                </a:solidFill>
                <a:effectLst/>
                <a:latin typeface="+mn-lt"/>
              </a:rPr>
              <a:t>   - Knew God was in cont</a:t>
            </a:r>
            <a:r>
              <a:rPr lang="en-US" sz="2400" dirty="0">
                <a:solidFill>
                  <a:schemeClr val="tx1"/>
                </a:solidFill>
                <a:latin typeface="+mn-lt"/>
              </a:rPr>
              <a:t>rol of the plan</a:t>
            </a:r>
            <a:endParaRPr lang="en-US" sz="2400" b="0" i="0" strike="noStrike" dirty="0">
              <a:solidFill>
                <a:schemeClr val="tx1"/>
              </a:solidFill>
              <a:effectLst/>
              <a:latin typeface="+mn-lt"/>
            </a:endParaRPr>
          </a:p>
          <a:p>
            <a:endParaRPr lang="en-US" sz="36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318222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48761" y="651689"/>
            <a:ext cx="11494477" cy="6370934"/>
          </a:xfrm>
          <a:prstGeom prst="rect">
            <a:avLst/>
          </a:prstGeom>
          <a:noFill/>
          <a:ln>
            <a:noFill/>
          </a:ln>
        </p:spPr>
        <p:txBody>
          <a:bodyPr spcFirstLastPara="1" wrap="square" lIns="91425" tIns="45700" rIns="91425" bIns="45700" anchor="t" anchorCtr="0">
            <a:spAutoFit/>
          </a:bodyPr>
          <a:lstStyle/>
          <a:p>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Defend</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000" b="0" i="0" u="none" strike="noStrike" cap="none" dirty="0">
              <a:solidFill>
                <a:srgbClr val="FFFF00"/>
              </a:solidFill>
              <a:latin typeface="Calibri"/>
              <a:ea typeface="Calibri"/>
              <a:cs typeface="Calibri"/>
              <a:sym typeface="Calibri"/>
            </a:endParaRPr>
          </a:p>
          <a:p>
            <a:r>
              <a:rPr lang="en-US" sz="3600" u="sng" dirty="0">
                <a:solidFill>
                  <a:schemeClr val="tx1"/>
                </a:solidFill>
                <a:latin typeface="Calibri"/>
                <a:ea typeface="Calibri"/>
                <a:cs typeface="Calibri"/>
                <a:sym typeface="Calibri"/>
              </a:rPr>
              <a:t>Habakkuk 3:17-18</a:t>
            </a:r>
            <a:r>
              <a:rPr lang="en-US" sz="3600" dirty="0">
                <a:solidFill>
                  <a:schemeClr val="tx1"/>
                </a:solidFill>
                <a:latin typeface="Calibri"/>
                <a:ea typeface="Calibri"/>
                <a:cs typeface="Calibri"/>
                <a:sym typeface="Calibri"/>
              </a:rPr>
              <a:t>: Though fig tree may not blossom, nor the fruit be on the vines; Though the labor of the olive may fail, and the fields yield no food; Though the flock may be cut off from the fold, and there be no herd in the stalls – yet I will rejoice in the Lord, I will joy in the God of my salvation</a:t>
            </a:r>
            <a:r>
              <a:rPr lang="en-US" sz="3600" b="0" i="0" u="none" strike="noStrike" dirty="0">
                <a:solidFill>
                  <a:schemeClr val="tx1"/>
                </a:solidFill>
                <a:effectLst/>
                <a:latin typeface="+mn-lt"/>
              </a:rPr>
              <a:t>.</a:t>
            </a:r>
          </a:p>
          <a:p>
            <a:endParaRPr lang="en-US" sz="36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388775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4" name="Rectangle 3">
            <a:extLst>
              <a:ext uri="{FF2B5EF4-FFF2-40B4-BE49-F238E27FC236}">
                <a16:creationId xmlns:a16="http://schemas.microsoft.com/office/drawing/2014/main" id="{30952495-286A-4EB9-0F6E-051E27EAD018}"/>
              </a:ext>
            </a:extLst>
          </p:cNvPr>
          <p:cNvSpPr/>
          <p:nvPr/>
        </p:nvSpPr>
        <p:spPr>
          <a:xfrm>
            <a:off x="2286000" y="1303310"/>
            <a:ext cx="7406640" cy="1771650"/>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solidFill>
                  <a:srgbClr val="FFFF00"/>
                </a:solidFill>
              </a:rPr>
              <a:t>BIBLICAL FOUNDATION</a:t>
            </a:r>
            <a:r>
              <a:rPr lang="en-US" sz="2800" dirty="0">
                <a:solidFill>
                  <a:srgbClr val="FFFF00"/>
                </a:solidFill>
              </a:rPr>
              <a:t>:</a:t>
            </a:r>
          </a:p>
          <a:p>
            <a:r>
              <a:rPr lang="en-US" sz="2800" dirty="0">
                <a:solidFill>
                  <a:schemeClr val="tx1"/>
                </a:solidFill>
              </a:rPr>
              <a:t>God’s Viewpoint of Our Work</a:t>
            </a:r>
          </a:p>
          <a:p>
            <a:r>
              <a:rPr lang="en-US" sz="2800" dirty="0">
                <a:solidFill>
                  <a:schemeClr val="tx1"/>
                </a:solidFill>
              </a:rPr>
              <a:t>Our Viewpoint – Work Unto God, Not Man</a:t>
            </a:r>
          </a:p>
          <a:p>
            <a:r>
              <a:rPr lang="en-US" sz="2800" dirty="0">
                <a:solidFill>
                  <a:schemeClr val="tx1"/>
                </a:solidFill>
              </a:rPr>
              <a:t>Other’s Viewpoint – Setting Godly Examples</a:t>
            </a:r>
          </a:p>
        </p:txBody>
      </p:sp>
      <p:sp>
        <p:nvSpPr>
          <p:cNvPr id="5" name="Rectangle 4">
            <a:extLst>
              <a:ext uri="{FF2B5EF4-FFF2-40B4-BE49-F238E27FC236}">
                <a16:creationId xmlns:a16="http://schemas.microsoft.com/office/drawing/2014/main" id="{E8073E87-9CE5-6EFE-768B-9766729D97D2}"/>
              </a:ext>
            </a:extLst>
          </p:cNvPr>
          <p:cNvSpPr/>
          <p:nvPr/>
        </p:nvSpPr>
        <p:spPr>
          <a:xfrm>
            <a:off x="119605" y="4155711"/>
            <a:ext cx="3577590" cy="2580753"/>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rPr>
              <a:t>ISSUES with ACHIEVEMENT and SUCCESS:</a:t>
            </a:r>
          </a:p>
          <a:p>
            <a:endParaRPr lang="en-US" sz="1200" dirty="0"/>
          </a:p>
          <a:p>
            <a:r>
              <a:rPr lang="en-US" sz="2400" dirty="0"/>
              <a:t>- Pride and Competition</a:t>
            </a:r>
          </a:p>
          <a:p>
            <a:r>
              <a:rPr lang="en-US" sz="2400" dirty="0"/>
              <a:t>- Materialism </a:t>
            </a:r>
          </a:p>
          <a:p>
            <a:r>
              <a:rPr lang="en-US" sz="2400" dirty="0"/>
              <a:t>- Misplaced Priorities</a:t>
            </a:r>
          </a:p>
          <a:p>
            <a:pPr algn="ctr"/>
            <a:endParaRPr lang="en-US" dirty="0"/>
          </a:p>
        </p:txBody>
      </p:sp>
      <p:sp>
        <p:nvSpPr>
          <p:cNvPr id="9" name="Rectangle 8">
            <a:extLst>
              <a:ext uri="{FF2B5EF4-FFF2-40B4-BE49-F238E27FC236}">
                <a16:creationId xmlns:a16="http://schemas.microsoft.com/office/drawing/2014/main" id="{F6622B42-73DD-927C-5D3C-B3E9996A64E5}"/>
              </a:ext>
            </a:extLst>
          </p:cNvPr>
          <p:cNvSpPr/>
          <p:nvPr/>
        </p:nvSpPr>
        <p:spPr>
          <a:xfrm>
            <a:off x="3997121" y="4167695"/>
            <a:ext cx="3769103" cy="2580753"/>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rPr>
              <a:t>ISSUES with ADVERSITY and FAILURE:</a:t>
            </a:r>
          </a:p>
          <a:p>
            <a:endParaRPr lang="en-US" sz="1200" dirty="0"/>
          </a:p>
          <a:p>
            <a:r>
              <a:rPr lang="en-US" sz="2400" dirty="0"/>
              <a:t>- Discouragement</a:t>
            </a:r>
          </a:p>
          <a:p>
            <a:r>
              <a:rPr lang="en-US" sz="2400" dirty="0"/>
              <a:t>- Bitterness and Resentment</a:t>
            </a:r>
          </a:p>
          <a:p>
            <a:endParaRPr lang="en-US" sz="2400" dirty="0"/>
          </a:p>
          <a:p>
            <a:endParaRPr lang="en-US" dirty="0"/>
          </a:p>
        </p:txBody>
      </p:sp>
      <p:sp>
        <p:nvSpPr>
          <p:cNvPr id="10" name="Rectangle 9">
            <a:extLst>
              <a:ext uri="{FF2B5EF4-FFF2-40B4-BE49-F238E27FC236}">
                <a16:creationId xmlns:a16="http://schemas.microsoft.com/office/drawing/2014/main" id="{991D6F91-BD1C-1D05-F855-BE6CF5F11E54}"/>
              </a:ext>
            </a:extLst>
          </p:cNvPr>
          <p:cNvSpPr/>
          <p:nvPr/>
        </p:nvSpPr>
        <p:spPr>
          <a:xfrm>
            <a:off x="8044405" y="4167296"/>
            <a:ext cx="4027990" cy="2580753"/>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00"/>
              </a:solidFill>
            </a:endParaRPr>
          </a:p>
          <a:p>
            <a:pPr algn="ctr"/>
            <a:r>
              <a:rPr lang="en-US" sz="2400" dirty="0">
                <a:solidFill>
                  <a:srgbClr val="FFFF00"/>
                </a:solidFill>
              </a:rPr>
              <a:t>Workplace TEMPTATIONS and CHALLENGES:</a:t>
            </a:r>
          </a:p>
          <a:p>
            <a:pPr algn="ctr"/>
            <a:endParaRPr lang="en-US" sz="1200" dirty="0">
              <a:solidFill>
                <a:srgbClr val="FFFF00"/>
              </a:solidFill>
            </a:endParaRPr>
          </a:p>
          <a:p>
            <a:r>
              <a:rPr lang="en-US" sz="2400" dirty="0"/>
              <a:t>- Lying and Integrity</a:t>
            </a:r>
          </a:p>
          <a:p>
            <a:r>
              <a:rPr lang="en-US" sz="2400" dirty="0"/>
              <a:t>- Corporate and Peer Pressure</a:t>
            </a:r>
          </a:p>
          <a:p>
            <a:r>
              <a:rPr lang="en-US" sz="2400" dirty="0"/>
              <a:t>- Women in the Workplace</a:t>
            </a:r>
          </a:p>
          <a:p>
            <a:r>
              <a:rPr lang="en-US" sz="2400" dirty="0"/>
              <a:t>- Stress and Anxiety</a:t>
            </a:r>
          </a:p>
          <a:p>
            <a:pPr algn="ctr"/>
            <a:endParaRPr lang="en-US" dirty="0"/>
          </a:p>
        </p:txBody>
      </p:sp>
      <p:cxnSp>
        <p:nvCxnSpPr>
          <p:cNvPr id="19" name="Straight Arrow Connector 18">
            <a:extLst>
              <a:ext uri="{FF2B5EF4-FFF2-40B4-BE49-F238E27FC236}">
                <a16:creationId xmlns:a16="http://schemas.microsoft.com/office/drawing/2014/main" id="{73D15531-DC8C-CC7C-B427-5B00CF31239E}"/>
              </a:ext>
            </a:extLst>
          </p:cNvPr>
          <p:cNvCxnSpPr>
            <a:cxnSpLocks/>
          </p:cNvCxnSpPr>
          <p:nvPr/>
        </p:nvCxnSpPr>
        <p:spPr>
          <a:xfrm>
            <a:off x="5924185" y="3098113"/>
            <a:ext cx="4013618" cy="999329"/>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912AC0-620F-756B-8BAB-F2B023D60F62}"/>
              </a:ext>
            </a:extLst>
          </p:cNvPr>
          <p:cNvCxnSpPr>
            <a:cxnSpLocks/>
          </p:cNvCxnSpPr>
          <p:nvPr/>
        </p:nvCxnSpPr>
        <p:spPr>
          <a:xfrm>
            <a:off x="5935760" y="3063392"/>
            <a:ext cx="0" cy="1045625"/>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E5D6488-2F62-9048-2677-B97DCFA3B6D7}"/>
              </a:ext>
            </a:extLst>
          </p:cNvPr>
          <p:cNvCxnSpPr>
            <a:cxnSpLocks/>
          </p:cNvCxnSpPr>
          <p:nvPr/>
        </p:nvCxnSpPr>
        <p:spPr>
          <a:xfrm flipH="1">
            <a:off x="1817439" y="3086535"/>
            <a:ext cx="4171881" cy="1010903"/>
          </a:xfrm>
          <a:prstGeom prst="straightConnector1">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31BDD69-8D78-F905-A1B2-141733F7E672}"/>
              </a:ext>
            </a:extLst>
          </p:cNvPr>
          <p:cNvSpPr txBox="1"/>
          <p:nvPr/>
        </p:nvSpPr>
        <p:spPr>
          <a:xfrm>
            <a:off x="2372810" y="137572"/>
            <a:ext cx="7951808" cy="769441"/>
          </a:xfrm>
          <a:prstGeom prst="rect">
            <a:avLst/>
          </a:prstGeom>
          <a:noFill/>
        </p:spPr>
        <p:txBody>
          <a:bodyPr wrap="square" rtlCol="0">
            <a:spAutoFit/>
          </a:bodyPr>
          <a:lstStyle/>
          <a:p>
            <a:r>
              <a:rPr lang="en-US" sz="4400" dirty="0">
                <a:solidFill>
                  <a:srgbClr val="FFFF00"/>
                </a:solidFill>
              </a:rPr>
              <a:t>Christians In The Workplace</a:t>
            </a:r>
          </a:p>
        </p:txBody>
      </p:sp>
    </p:spTree>
    <p:extLst>
      <p:ext uri="{BB962C8B-B14F-4D97-AF65-F5344CB8AC3E}">
        <p14:creationId xmlns:p14="http://schemas.microsoft.com/office/powerpoint/2010/main" val="372567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2418681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313433" y="6774"/>
            <a:ext cx="11565134" cy="85099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0" i="0" u="none" strike="noStrike" cap="none" dirty="0">
                <a:solidFill>
                  <a:srgbClr val="FFFF00"/>
                </a:solidFill>
                <a:latin typeface="Calibri"/>
                <a:ea typeface="Calibri"/>
                <a:cs typeface="Calibri"/>
                <a:sym typeface="Calibri"/>
              </a:rPr>
              <a:t>Case </a:t>
            </a:r>
            <a:r>
              <a:rPr lang="en-US" sz="4000" dirty="0">
                <a:solidFill>
                  <a:srgbClr val="FFFF00"/>
                </a:solidFill>
                <a:latin typeface="Calibri"/>
                <a:ea typeface="Calibri"/>
                <a:cs typeface="Calibri"/>
                <a:sym typeface="Calibri"/>
              </a:rPr>
              <a:t>Study</a:t>
            </a:r>
            <a:r>
              <a:rPr lang="en-US" sz="4000" b="0" i="0" u="none" strike="noStrike" cap="none" dirty="0">
                <a:solidFill>
                  <a:srgbClr val="FFFF00"/>
                </a:solidFill>
                <a:latin typeface="Calibri"/>
                <a:ea typeface="Calibri"/>
                <a:cs typeface="Calibri"/>
                <a:sym typeface="Calibri"/>
              </a:rPr>
              <a:t>: </a:t>
            </a:r>
            <a:r>
              <a:rPr lang="en-US" sz="2300" dirty="0">
                <a:solidFill>
                  <a:schemeClr val="tx1"/>
                </a:solidFill>
                <a:latin typeface="Calibri"/>
                <a:ea typeface="Calibri"/>
                <a:cs typeface="Calibri"/>
                <a:sym typeface="Calibri"/>
              </a:rPr>
              <a:t>Christian A is 28 and a faithful Christian.  He is married with two small children.  He is an accountant in a corporate accounting firm.  He has been successful by any measure so far: excellent performance reviews, regular raises, and a number of clients who specifically ask for Christian A to be assigned to their account.  John enjoys his position, the partners in the firm are morally  minded, and he has never been asked by the firm or a client to do something that would violate his conscience.  However, two years ago, a favorite client went through a series of business transactions that required Christian A to work 65 -75 hours a week for a number of months.  He remembered going days in a row without any meaningful interaction with his wife and children.  He regularly missed Wednesday night services.  Recently, he had heard that this client was preparing to go through an even more intense period of transactions, and now, one of the partners has come to Christian A with great news!  The client stated that Christian A was the primary reason that he was using the firm and has specifically requested that Christian A lead the effort. The partner told Christian A that if all goes well, this will assure that Christian A will make partner with the firm.  Christian A is worried that another period of intense work will reduce his spiritual responsibilities to his wife, children and spiritual family.  He has calculated that their savings is sufficient for six months.  The job market for accountants is not good at the moment.  If he decides to leave, he can’t imagine getting a recommendation from anyone at the firm.  He has come to you for advice.</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01689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745226" y="1355514"/>
            <a:ext cx="6364484" cy="4770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Approach: </a:t>
            </a:r>
          </a:p>
          <a:p>
            <a:pPr marL="0" marR="0" lvl="0" indent="0" algn="l" rtl="0">
              <a:spcBef>
                <a:spcPts val="0"/>
              </a:spcBef>
              <a:spcAft>
                <a:spcPts val="0"/>
              </a:spcAft>
              <a:buNone/>
            </a:pPr>
            <a:endParaRPr lang="en-US" sz="2800" b="0" i="0" u="none" strike="noStrike" cap="none"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1. Define: What is it?</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2. Diagnose: What are the symptoms?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r>
              <a:rPr lang="en-US" sz="2400" dirty="0">
                <a:solidFill>
                  <a:schemeClr val="tx1"/>
                </a:solidFill>
                <a:latin typeface="Calibri"/>
                <a:ea typeface="Calibri"/>
                <a:cs typeface="Calibri"/>
                <a:sym typeface="Calibri"/>
              </a:rPr>
              <a:t>3. Defend: How do we protect ourselves/others?</a:t>
            </a:r>
          </a:p>
          <a:p>
            <a:pPr marR="0" lvl="0" algn="l" rtl="0">
              <a:spcBef>
                <a:spcPts val="0"/>
              </a:spcBef>
              <a:spcAft>
                <a:spcPts val="0"/>
              </a:spcAft>
            </a:pPr>
            <a:endParaRPr lang="en-US" sz="2400" dirty="0">
              <a:solidFill>
                <a:schemeClr val="tx1"/>
              </a:solidFill>
              <a:latin typeface="Calibri"/>
              <a:ea typeface="Calibri"/>
              <a:cs typeface="Calibri"/>
              <a:sym typeface="Calibri"/>
            </a:endParaRPr>
          </a:p>
          <a:p>
            <a:pPr marR="0" lvl="0" algn="l" rtl="0">
              <a:spcBef>
                <a:spcPts val="0"/>
              </a:spcBef>
              <a:spcAft>
                <a:spcPts val="0"/>
              </a:spcAft>
            </a:pPr>
            <a:endParaRPr lang="en-US" sz="6000" dirty="0">
              <a:solidFill>
                <a:schemeClr val="tx1"/>
              </a:solidFill>
              <a:latin typeface="Calibri"/>
              <a:cs typeface="Calibri"/>
              <a:sym typeface="Calibri"/>
            </a:endParaRPr>
          </a:p>
          <a:p>
            <a:pPr marL="342900" marR="0" lvl="0" indent="-342900" algn="l" rtl="0">
              <a:spcBef>
                <a:spcPts val="0"/>
              </a:spcBef>
              <a:spcAft>
                <a:spcPts val="0"/>
              </a:spcAft>
              <a:buFont typeface="+mj-lt"/>
              <a:buAutoNum type="arabicPeriod"/>
            </a:pPr>
            <a:endParaRPr dirty="0">
              <a:solidFill>
                <a:schemeClr val="tx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FC164B6-199A-BD06-538A-EB25486FB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196100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77793" y="469903"/>
            <a:ext cx="11470512" cy="71095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0" i="0" u="none" strike="noStrike" cap="none" dirty="0">
                <a:solidFill>
                  <a:schemeClr val="dk1"/>
                </a:solidFill>
                <a:latin typeface="Calibri"/>
                <a:ea typeface="Calibri"/>
                <a:cs typeface="Calibri"/>
                <a:sym typeface="Calibri"/>
              </a:rPr>
              <a:t> </a:t>
            </a: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Definitions</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r>
              <a:rPr lang="en-US" sz="3200" u="sng" dirty="0">
                <a:solidFill>
                  <a:schemeClr val="tx1"/>
                </a:solidFill>
                <a:latin typeface="Calibri"/>
                <a:ea typeface="Calibri"/>
                <a:cs typeface="Calibri"/>
                <a:sym typeface="Calibri"/>
              </a:rPr>
              <a:t>Adversity:</a:t>
            </a:r>
          </a:p>
          <a:p>
            <a:r>
              <a:rPr lang="en-US" sz="3200" dirty="0">
                <a:solidFill>
                  <a:schemeClr val="tx1"/>
                </a:solidFill>
                <a:latin typeface="Calibri"/>
                <a:ea typeface="Calibri"/>
                <a:cs typeface="Calibri"/>
                <a:sym typeface="Calibri"/>
              </a:rPr>
              <a:t>- a state or instance of continuous difficulty</a:t>
            </a:r>
          </a:p>
          <a:p>
            <a:r>
              <a:rPr lang="en-US" sz="3200" dirty="0">
                <a:solidFill>
                  <a:schemeClr val="tx1"/>
                </a:solidFill>
                <a:latin typeface="Calibri"/>
                <a:ea typeface="Calibri"/>
                <a:cs typeface="Calibri"/>
                <a:sym typeface="Calibri"/>
              </a:rPr>
              <a:t>- affliction, anguish, distress, tribulation and trouble (Bible)</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u="sng" dirty="0">
                <a:solidFill>
                  <a:schemeClr val="tx1"/>
                </a:solidFill>
                <a:latin typeface="Calibri"/>
                <a:ea typeface="Calibri"/>
                <a:cs typeface="Calibri"/>
                <a:sym typeface="Calibri"/>
              </a:rPr>
              <a:t>Discouragement:</a:t>
            </a: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the lack of confidence or enthusiasm for something or misfortune</a:t>
            </a: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to breakdown by violence or fear; beat down (Bible)</a:t>
            </a: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a:t>
            </a: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53217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921319"/>
            <a:ext cx="1219200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   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What Adversities can cause Discouragement in the workplace or 	school?</a:t>
            </a: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66321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416689" y="921319"/>
            <a:ext cx="11470511" cy="19697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How can Discouragement manifest itself in our behavior?</a:t>
            </a: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58183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451413" y="271622"/>
            <a:ext cx="11470511" cy="65863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200" dirty="0">
              <a:solidFill>
                <a:schemeClr val="tx1"/>
              </a:solidFill>
              <a:latin typeface="Calibri"/>
              <a:ea typeface="Calibri"/>
              <a:cs typeface="Calibri"/>
              <a:sym typeface="Calibri"/>
            </a:endParaRPr>
          </a:p>
          <a:p>
            <a:r>
              <a:rPr lang="en-US" sz="3200" dirty="0">
                <a:solidFill>
                  <a:schemeClr val="tx1"/>
                </a:solidFill>
                <a:latin typeface="Calibri"/>
                <a:ea typeface="Calibri"/>
                <a:cs typeface="Calibri"/>
                <a:sym typeface="Calibri"/>
              </a:rPr>
              <a:t>How can Discouragement manifest itself in our behavior?</a:t>
            </a: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   </a:t>
            </a:r>
            <a:r>
              <a:rPr lang="en-US" sz="3200" u="sng" dirty="0">
                <a:solidFill>
                  <a:schemeClr val="tx1"/>
                </a:solidFill>
                <a:latin typeface="Calibri"/>
                <a:ea typeface="Calibri"/>
                <a:cs typeface="Calibri"/>
                <a:sym typeface="Calibri"/>
              </a:rPr>
              <a:t>Negative Responses</a:t>
            </a:r>
            <a:r>
              <a:rPr lang="en-US" sz="3200" dirty="0">
                <a:solidFill>
                  <a:schemeClr val="tx1"/>
                </a:solidFill>
                <a:latin typeface="Calibri"/>
                <a:ea typeface="Calibri"/>
                <a:cs typeface="Calibri"/>
                <a:sym typeface="Calibri"/>
              </a:rPr>
              <a:t>:		   </a:t>
            </a:r>
            <a:r>
              <a:rPr lang="en-US" sz="3200" u="sng" dirty="0">
                <a:solidFill>
                  <a:schemeClr val="tx1"/>
                </a:solidFill>
                <a:latin typeface="Calibri"/>
                <a:ea typeface="Calibri"/>
                <a:cs typeface="Calibri"/>
                <a:sym typeface="Calibri"/>
              </a:rPr>
              <a:t>Positive Responses</a:t>
            </a:r>
            <a:r>
              <a:rPr lang="en-US" sz="3200" dirty="0">
                <a:solidFill>
                  <a:schemeClr val="tx1"/>
                </a:solidFill>
                <a:latin typeface="Calibri"/>
                <a:ea typeface="Calibri"/>
                <a:cs typeface="Calibri"/>
                <a:sym typeface="Calibri"/>
              </a:rPr>
              <a:t>:</a:t>
            </a:r>
          </a:p>
          <a:p>
            <a:pPr marL="914400" rtl="0" fontAlgn="base">
              <a:spcBef>
                <a:spcPts val="0"/>
              </a:spcBef>
              <a:spcAft>
                <a:spcPts val="0"/>
              </a:spcAft>
            </a:pPr>
            <a:r>
              <a:rPr lang="en-US" sz="3200" b="0" i="0" u="none" strike="noStrike" dirty="0">
                <a:solidFill>
                  <a:schemeClr val="tx1"/>
                </a:solidFill>
                <a:effectLst/>
                <a:latin typeface="+mn-lt"/>
              </a:rPr>
              <a:t>Passive Aggressive behavior 	Reliance upon God - Job</a:t>
            </a:r>
          </a:p>
          <a:p>
            <a:pPr marL="914400" rtl="0" fontAlgn="base">
              <a:spcBef>
                <a:spcPts val="0"/>
              </a:spcBef>
              <a:spcAft>
                <a:spcPts val="0"/>
              </a:spcAft>
            </a:pPr>
            <a:r>
              <a:rPr lang="en-US" sz="3200" b="0" i="0" u="none" strike="noStrike" dirty="0">
                <a:solidFill>
                  <a:schemeClr val="tx1"/>
                </a:solidFill>
                <a:effectLst/>
                <a:latin typeface="+mn-lt"/>
              </a:rPr>
              <a:t>Depression 				Growth/maturity </a:t>
            </a:r>
          </a:p>
          <a:p>
            <a:pPr marL="914400" rtl="0" fontAlgn="base">
              <a:spcBef>
                <a:spcPts val="0"/>
              </a:spcBef>
              <a:spcAft>
                <a:spcPts val="0"/>
              </a:spcAft>
            </a:pPr>
            <a:r>
              <a:rPr lang="en-US" sz="3200" b="0" i="0" u="none" strike="noStrike" dirty="0">
                <a:solidFill>
                  <a:schemeClr val="tx1"/>
                </a:solidFill>
                <a:effectLst/>
                <a:latin typeface="+mn-lt"/>
              </a:rPr>
              <a:t>Bitterness 					Character development</a:t>
            </a:r>
          </a:p>
          <a:p>
            <a:pPr marL="914400" rtl="0" fontAlgn="base">
              <a:spcBef>
                <a:spcPts val="0"/>
              </a:spcBef>
              <a:spcAft>
                <a:spcPts val="0"/>
              </a:spcAft>
            </a:pPr>
            <a:r>
              <a:rPr lang="en-US" sz="3200" b="0" i="0" u="none" strike="noStrike" dirty="0">
                <a:solidFill>
                  <a:schemeClr val="tx1"/>
                </a:solidFill>
                <a:effectLst/>
                <a:latin typeface="+mn-lt"/>
              </a:rPr>
              <a:t>Disrespect 					Resilience/Perseverance </a:t>
            </a:r>
          </a:p>
          <a:p>
            <a:pPr marL="914400" rtl="0" fontAlgn="base">
              <a:spcBef>
                <a:spcPts val="0"/>
              </a:spcBef>
              <a:spcAft>
                <a:spcPts val="0"/>
              </a:spcAft>
            </a:pPr>
            <a:r>
              <a:rPr lang="en-US" sz="3200" b="0" i="0" u="none" strike="noStrike" dirty="0">
                <a:solidFill>
                  <a:schemeClr val="tx1"/>
                </a:solidFill>
                <a:effectLst/>
                <a:latin typeface="+mn-lt"/>
              </a:rPr>
              <a:t>Stress/Misplace Priorities 		Sympathy/Empathy</a:t>
            </a:r>
          </a:p>
          <a:p>
            <a:pPr marL="914400" rtl="0" fontAlgn="base">
              <a:spcBef>
                <a:spcPts val="0"/>
              </a:spcBef>
              <a:spcAft>
                <a:spcPts val="0"/>
              </a:spcAft>
            </a:pPr>
            <a:r>
              <a:rPr lang="en-US" sz="3200" b="0" i="0" u="none" strike="noStrike" dirty="0">
                <a:solidFill>
                  <a:schemeClr val="tx1"/>
                </a:solidFill>
                <a:effectLst/>
                <a:latin typeface="+mn-lt"/>
              </a:rPr>
              <a:t>Anxiety 					Conviction</a:t>
            </a:r>
          </a:p>
          <a:p>
            <a:pPr marL="914400" rtl="0" fontAlgn="base">
              <a:spcBef>
                <a:spcPts val="0"/>
              </a:spcBef>
              <a:spcAft>
                <a:spcPts val="0"/>
              </a:spcAft>
            </a:pPr>
            <a:r>
              <a:rPr lang="en-US" sz="3200" b="0" i="0" u="none" strike="noStrike" dirty="0">
                <a:solidFill>
                  <a:schemeClr val="tx1"/>
                </a:solidFill>
                <a:effectLst/>
                <a:latin typeface="+mn-lt"/>
              </a:rPr>
              <a:t>Blame - God/ourself  			Patience/Hope</a:t>
            </a:r>
          </a:p>
          <a:p>
            <a:r>
              <a:rPr lang="en-US" sz="3200" b="0" i="0" u="none" strike="noStrike" dirty="0">
                <a:solidFill>
                  <a:schemeClr val="tx1"/>
                </a:solidFill>
                <a:effectLst/>
                <a:latin typeface="+mn-lt"/>
              </a:rPr>
              <a:t>	Self Esteem issues  			Mental/Spiritual toughness</a:t>
            </a:r>
            <a:endParaRPr lang="en-US" sz="3200" dirty="0">
              <a:solidFill>
                <a:schemeClr val="tx1"/>
              </a:solidFill>
              <a:latin typeface="+mn-lt"/>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30127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416689" y="921319"/>
            <a:ext cx="11470511"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3200" dirty="0">
              <a:solidFill>
                <a:schemeClr val="tx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tx1"/>
                </a:solidFill>
                <a:latin typeface="Calibri"/>
                <a:ea typeface="Calibri"/>
                <a:cs typeface="Calibri"/>
                <a:sym typeface="Calibri"/>
              </a:rPr>
              <a:t>Is it a sin to be in a state of discouragement?</a:t>
            </a: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393313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80201" y="932210"/>
            <a:ext cx="12002947"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dirty="0">
                <a:solidFill>
                  <a:srgbClr val="FFFF00"/>
                </a:solidFill>
                <a:latin typeface="Calibri"/>
                <a:ea typeface="Calibri"/>
                <a:cs typeface="Calibri"/>
                <a:sym typeface="Calibri"/>
              </a:rPr>
              <a:t>Issues with Workplace Adv</a:t>
            </a:r>
            <a:r>
              <a:rPr lang="en-US" sz="4000" dirty="0">
                <a:solidFill>
                  <a:srgbClr val="FFFF00"/>
                </a:solidFill>
                <a:latin typeface="Calibri"/>
                <a:ea typeface="Calibri"/>
                <a:cs typeface="Calibri"/>
                <a:sym typeface="Calibri"/>
              </a:rPr>
              <a:t>ersity and Failure: Diagnose</a:t>
            </a:r>
            <a:endParaRPr lang="en-US" sz="40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200" b="0" i="0" u="none" strike="noStrike" cap="none" dirty="0">
              <a:solidFill>
                <a:srgbClr val="FFFF00"/>
              </a:solidFill>
              <a:latin typeface="Calibri"/>
              <a:ea typeface="Calibri"/>
              <a:cs typeface="Calibri"/>
              <a:sym typeface="Calibri"/>
            </a:endParaRPr>
          </a:p>
          <a:p>
            <a:pPr marL="0" marR="0" lvl="0" indent="0" algn="l" rtl="0">
              <a:spcBef>
                <a:spcPts val="0"/>
              </a:spcBef>
              <a:spcAft>
                <a:spcPts val="0"/>
              </a:spcAft>
              <a:buNone/>
            </a:pPr>
            <a:r>
              <a:rPr lang="en-US" sz="4400" b="0" i="0" u="none" strike="noStrike" cap="none" dirty="0">
                <a:solidFill>
                  <a:schemeClr val="tx1"/>
                </a:solidFill>
                <a:latin typeface="Calibri"/>
                <a:ea typeface="Calibri"/>
                <a:cs typeface="Calibri"/>
                <a:sym typeface="Calibri"/>
              </a:rPr>
              <a:t>Adversity Pyramid:</a:t>
            </a: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B0CCCEE-8820-77C6-BD34-5AB2A35B2D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3" name="Isosceles Triangle 2">
            <a:extLst>
              <a:ext uri="{FF2B5EF4-FFF2-40B4-BE49-F238E27FC236}">
                <a16:creationId xmlns:a16="http://schemas.microsoft.com/office/drawing/2014/main" id="{182E1282-3604-93DC-8904-0BE87AB2084F}"/>
              </a:ext>
            </a:extLst>
          </p:cNvPr>
          <p:cNvSpPr/>
          <p:nvPr/>
        </p:nvSpPr>
        <p:spPr>
          <a:xfrm>
            <a:off x="4524904" y="2198235"/>
            <a:ext cx="6726483" cy="4500065"/>
          </a:xfrm>
          <a:prstGeom prst="triangle">
            <a:avLst>
              <a:gd name="adj" fmla="val 483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BAFFBC19-E43F-8790-70A3-0A09579E89E1}"/>
              </a:ext>
            </a:extLst>
          </p:cNvPr>
          <p:cNvCxnSpPr>
            <a:cxnSpLocks/>
          </p:cNvCxnSpPr>
          <p:nvPr/>
        </p:nvCxnSpPr>
        <p:spPr>
          <a:xfrm>
            <a:off x="6163413" y="4448268"/>
            <a:ext cx="3363242" cy="0"/>
          </a:xfrm>
          <a:prstGeom prst="line">
            <a:avLst/>
          </a:prstGeom>
          <a:ln w="66675"/>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A81E235E-150A-41DA-56B2-B1E9D08CEF1A}"/>
              </a:ext>
            </a:extLst>
          </p:cNvPr>
          <p:cNvCxnSpPr>
            <a:cxnSpLocks/>
          </p:cNvCxnSpPr>
          <p:nvPr/>
        </p:nvCxnSpPr>
        <p:spPr>
          <a:xfrm>
            <a:off x="5562598" y="5245262"/>
            <a:ext cx="4576825" cy="0"/>
          </a:xfrm>
          <a:prstGeom prst="line">
            <a:avLst/>
          </a:prstGeom>
          <a:ln w="66675"/>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id="{BE50D3EA-9252-44C7-6B9A-023839F9C533}"/>
              </a:ext>
            </a:extLst>
          </p:cNvPr>
          <p:cNvCxnSpPr>
            <a:cxnSpLocks/>
          </p:cNvCxnSpPr>
          <p:nvPr/>
        </p:nvCxnSpPr>
        <p:spPr>
          <a:xfrm>
            <a:off x="5046562" y="6022693"/>
            <a:ext cx="5660020" cy="0"/>
          </a:xfrm>
          <a:prstGeom prst="line">
            <a:avLst/>
          </a:prstGeom>
          <a:ln w="66675"/>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7C984188-5975-D489-5A17-5DE3317C5819}"/>
              </a:ext>
            </a:extLst>
          </p:cNvPr>
          <p:cNvCxnSpPr>
            <a:cxnSpLocks/>
          </p:cNvCxnSpPr>
          <p:nvPr/>
        </p:nvCxnSpPr>
        <p:spPr>
          <a:xfrm>
            <a:off x="6736459" y="3646024"/>
            <a:ext cx="2152896" cy="0"/>
          </a:xfrm>
          <a:prstGeom prst="line">
            <a:avLst/>
          </a:prstGeom>
          <a:ln w="66675"/>
        </p:spPr>
        <p:style>
          <a:lnRef idx="1">
            <a:schemeClr val="accent5"/>
          </a:lnRef>
          <a:fillRef idx="0">
            <a:schemeClr val="accent5"/>
          </a:fillRef>
          <a:effectRef idx="0">
            <a:schemeClr val="accent5"/>
          </a:effectRef>
          <a:fontRef idx="minor">
            <a:schemeClr val="tx1"/>
          </a:fontRef>
        </p:style>
      </p:cxnSp>
      <p:sp>
        <p:nvSpPr>
          <p:cNvPr id="20" name="TextBox 19">
            <a:extLst>
              <a:ext uri="{FF2B5EF4-FFF2-40B4-BE49-F238E27FC236}">
                <a16:creationId xmlns:a16="http://schemas.microsoft.com/office/drawing/2014/main" id="{888F7294-ADD3-5A70-BB7F-4F2E16657835}"/>
              </a:ext>
            </a:extLst>
          </p:cNvPr>
          <p:cNvSpPr txBox="1"/>
          <p:nvPr/>
        </p:nvSpPr>
        <p:spPr>
          <a:xfrm>
            <a:off x="6736459" y="6136640"/>
            <a:ext cx="2500143" cy="461665"/>
          </a:xfrm>
          <a:prstGeom prst="rect">
            <a:avLst/>
          </a:prstGeom>
          <a:noFill/>
        </p:spPr>
        <p:txBody>
          <a:bodyPr wrap="square" rtlCol="0">
            <a:spAutoFit/>
          </a:bodyPr>
          <a:lstStyle/>
          <a:p>
            <a:r>
              <a:rPr lang="en-US" sz="2400" dirty="0"/>
              <a:t>Disappointment</a:t>
            </a:r>
          </a:p>
        </p:txBody>
      </p:sp>
      <p:sp>
        <p:nvSpPr>
          <p:cNvPr id="27" name="Isosceles Triangle 26">
            <a:extLst>
              <a:ext uri="{FF2B5EF4-FFF2-40B4-BE49-F238E27FC236}">
                <a16:creationId xmlns:a16="http://schemas.microsoft.com/office/drawing/2014/main" id="{251A3CB8-61A1-D87A-F7A9-7F20949A50DF}"/>
              </a:ext>
            </a:extLst>
          </p:cNvPr>
          <p:cNvSpPr/>
          <p:nvPr/>
        </p:nvSpPr>
        <p:spPr>
          <a:xfrm>
            <a:off x="6736459" y="2174903"/>
            <a:ext cx="2152896" cy="142561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FE6AF9CF-273D-7A56-D99F-ACA3C7BF5F3B}"/>
              </a:ext>
            </a:extLst>
          </p:cNvPr>
          <p:cNvSpPr txBox="1"/>
          <p:nvPr/>
        </p:nvSpPr>
        <p:spPr>
          <a:xfrm>
            <a:off x="7277872" y="2905729"/>
            <a:ext cx="3258379" cy="461665"/>
          </a:xfrm>
          <a:prstGeom prst="rect">
            <a:avLst/>
          </a:prstGeom>
          <a:noFill/>
        </p:spPr>
        <p:txBody>
          <a:bodyPr wrap="square" rtlCol="0">
            <a:spAutoFit/>
          </a:bodyPr>
          <a:lstStyle/>
          <a:p>
            <a:r>
              <a:rPr lang="en-US" sz="2400" dirty="0"/>
              <a:t>Defeat</a:t>
            </a:r>
          </a:p>
        </p:txBody>
      </p:sp>
      <p:sp>
        <p:nvSpPr>
          <p:cNvPr id="30" name="Trapezoid 29">
            <a:extLst>
              <a:ext uri="{FF2B5EF4-FFF2-40B4-BE49-F238E27FC236}">
                <a16:creationId xmlns:a16="http://schemas.microsoft.com/office/drawing/2014/main" id="{71BC6CDB-ACE2-5E40-E9FB-B8FB9719EF4B}"/>
              </a:ext>
            </a:extLst>
          </p:cNvPr>
          <p:cNvSpPr/>
          <p:nvPr/>
        </p:nvSpPr>
        <p:spPr>
          <a:xfrm>
            <a:off x="6131286" y="3621319"/>
            <a:ext cx="3363242" cy="843805"/>
          </a:xfrm>
          <a:prstGeom prst="trapezoid">
            <a:avLst>
              <a:gd name="adj" fmla="val 6945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E3F7169-524D-0D4C-F379-BADEEA5F0DB5}"/>
              </a:ext>
            </a:extLst>
          </p:cNvPr>
          <p:cNvSpPr txBox="1"/>
          <p:nvPr/>
        </p:nvSpPr>
        <p:spPr>
          <a:xfrm>
            <a:off x="6983051" y="3770287"/>
            <a:ext cx="2485958" cy="830997"/>
          </a:xfrm>
          <a:prstGeom prst="rect">
            <a:avLst/>
          </a:prstGeom>
          <a:noFill/>
        </p:spPr>
        <p:txBody>
          <a:bodyPr wrap="square" rtlCol="0">
            <a:spAutoFit/>
          </a:bodyPr>
          <a:lstStyle/>
          <a:p>
            <a:r>
              <a:rPr lang="en-US" sz="2400" dirty="0"/>
              <a:t>Depression</a:t>
            </a:r>
          </a:p>
          <a:p>
            <a:endParaRPr lang="en-US" sz="2400" dirty="0"/>
          </a:p>
        </p:txBody>
      </p:sp>
      <p:sp>
        <p:nvSpPr>
          <p:cNvPr id="32" name="Trapezoid 31">
            <a:extLst>
              <a:ext uri="{FF2B5EF4-FFF2-40B4-BE49-F238E27FC236}">
                <a16:creationId xmlns:a16="http://schemas.microsoft.com/office/drawing/2014/main" id="{447B5DB4-1527-AE28-654C-6B00688E93F9}"/>
              </a:ext>
            </a:extLst>
          </p:cNvPr>
          <p:cNvSpPr/>
          <p:nvPr/>
        </p:nvSpPr>
        <p:spPr>
          <a:xfrm>
            <a:off x="5562597" y="4501039"/>
            <a:ext cx="4576825" cy="756986"/>
          </a:xfrm>
          <a:prstGeom prst="trapezoid">
            <a:avLst>
              <a:gd name="adj" fmla="val 7610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062E09E-B771-2653-AA2C-D2C9B3CD5244}"/>
              </a:ext>
            </a:extLst>
          </p:cNvPr>
          <p:cNvSpPr txBox="1"/>
          <p:nvPr/>
        </p:nvSpPr>
        <p:spPr>
          <a:xfrm>
            <a:off x="5938035" y="4662326"/>
            <a:ext cx="4252593" cy="461665"/>
          </a:xfrm>
          <a:prstGeom prst="rect">
            <a:avLst/>
          </a:prstGeom>
          <a:noFill/>
        </p:spPr>
        <p:txBody>
          <a:bodyPr wrap="square" rtlCol="0">
            <a:spAutoFit/>
          </a:bodyPr>
          <a:lstStyle/>
          <a:p>
            <a:r>
              <a:rPr lang="en-US" sz="2400" dirty="0"/>
              <a:t>Bitterness and Resentment</a:t>
            </a:r>
          </a:p>
        </p:txBody>
      </p:sp>
      <p:sp>
        <p:nvSpPr>
          <p:cNvPr id="34" name="Trapezoid 33">
            <a:extLst>
              <a:ext uri="{FF2B5EF4-FFF2-40B4-BE49-F238E27FC236}">
                <a16:creationId xmlns:a16="http://schemas.microsoft.com/office/drawing/2014/main" id="{3B3F50DD-1794-4137-9DCA-E022CCF93829}"/>
              </a:ext>
            </a:extLst>
          </p:cNvPr>
          <p:cNvSpPr/>
          <p:nvPr/>
        </p:nvSpPr>
        <p:spPr>
          <a:xfrm>
            <a:off x="5052347" y="5295865"/>
            <a:ext cx="5660019" cy="721294"/>
          </a:xfrm>
          <a:prstGeom prst="trapezoid">
            <a:avLst>
              <a:gd name="adj" fmla="val 738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FE7E9686-9BDE-9D5D-3D96-DC29439E5DE4}"/>
              </a:ext>
            </a:extLst>
          </p:cNvPr>
          <p:cNvSpPr txBox="1"/>
          <p:nvPr/>
        </p:nvSpPr>
        <p:spPr>
          <a:xfrm>
            <a:off x="6692592" y="5391432"/>
            <a:ext cx="2523294" cy="461665"/>
          </a:xfrm>
          <a:prstGeom prst="rect">
            <a:avLst/>
          </a:prstGeom>
          <a:noFill/>
        </p:spPr>
        <p:txBody>
          <a:bodyPr wrap="square" rtlCol="0">
            <a:spAutoFit/>
          </a:bodyPr>
          <a:lstStyle/>
          <a:p>
            <a:r>
              <a:rPr lang="en-US" sz="2400" dirty="0"/>
              <a:t>Discouragement</a:t>
            </a:r>
          </a:p>
        </p:txBody>
      </p:sp>
    </p:spTree>
    <p:extLst>
      <p:ext uri="{BB962C8B-B14F-4D97-AF65-F5344CB8AC3E}">
        <p14:creationId xmlns:p14="http://schemas.microsoft.com/office/powerpoint/2010/main" val="288009477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16217</TotalTime>
  <Words>1537</Words>
  <Application>Microsoft Office PowerPoint</Application>
  <PresentationFormat>Widescreen</PresentationFormat>
  <Paragraphs>189</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dag40</dc:creator>
  <cp:lastModifiedBy>Doug Greer</cp:lastModifiedBy>
  <cp:revision>26</cp:revision>
  <cp:lastPrinted>2023-01-01T00:07:08Z</cp:lastPrinted>
  <dcterms:created xsi:type="dcterms:W3CDTF">2022-11-19T17:58:23Z</dcterms:created>
  <dcterms:modified xsi:type="dcterms:W3CDTF">2023-01-01T00:17:43Z</dcterms:modified>
</cp:coreProperties>
</file>