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303" r:id="rId3"/>
    <p:sldId id="302" r:id="rId4"/>
    <p:sldId id="286" r:id="rId5"/>
    <p:sldId id="307" r:id="rId6"/>
    <p:sldId id="317" r:id="rId7"/>
    <p:sldId id="305" r:id="rId8"/>
    <p:sldId id="319" r:id="rId9"/>
    <p:sldId id="320" r:id="rId10"/>
    <p:sldId id="321" r:id="rId11"/>
    <p:sldId id="322" r:id="rId12"/>
    <p:sldId id="318" r:id="rId13"/>
    <p:sldId id="300" r:id="rId14"/>
    <p:sldId id="284" r:id="rId15"/>
    <p:sldId id="326" r:id="rId16"/>
    <p:sldId id="298" r:id="rId17"/>
    <p:sldId id="294" r:id="rId18"/>
    <p:sldId id="297" r:id="rId19"/>
    <p:sldId id="323" r:id="rId20"/>
    <p:sldId id="292" r:id="rId21"/>
    <p:sldId id="325" r:id="rId22"/>
    <p:sldId id="324" r:id="rId23"/>
    <p:sldId id="293" r:id="rId24"/>
    <p:sldId id="301" r:id="rId25"/>
  </p:sldIdLst>
  <p:sldSz cx="12192000" cy="6858000"/>
  <p:notesSz cx="7010400" cy="92964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j/xwas0FkDNlcEpQcd9dSEcMLh7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90" autoAdjust="0"/>
    <p:restoredTop sz="94660"/>
  </p:normalViewPr>
  <p:slideViewPr>
    <p:cSldViewPr snapToGrid="0">
      <p:cViewPr varScale="1">
        <p:scale>
          <a:sx n="84" d="100"/>
          <a:sy n="84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764443897637796"/>
          <c:y val="2.4874582485682424E-2"/>
          <c:w val="0.53096112204724411"/>
          <c:h val="0.9391954650349985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5E0-413D-B6AD-3296F9C6365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5E0-413D-B6AD-3296F9C63659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5E0-413D-B6AD-3296F9C6365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7A4-42FA-93E7-98160DEF768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7A4-42FA-93E7-98160DEF7686}"/>
              </c:ext>
            </c:extLst>
          </c:dPt>
          <c:cat>
            <c:strRef>
              <c:f>Sheet1!$A$2:$A$6</c:f>
              <c:strCache>
                <c:ptCount val="5"/>
                <c:pt idx="0">
                  <c:v>Spiritual </c:v>
                </c:pt>
                <c:pt idx="1">
                  <c:v>Work</c:v>
                </c:pt>
                <c:pt idx="2">
                  <c:v>Entertainment</c:v>
                </c:pt>
                <c:pt idx="3">
                  <c:v>Family</c:v>
                </c:pt>
                <c:pt idx="4">
                  <c:v>Sleep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</c:v>
                </c:pt>
                <c:pt idx="1">
                  <c:v>40</c:v>
                </c:pt>
                <c:pt idx="2">
                  <c:v>16</c:v>
                </c:pt>
                <c:pt idx="3">
                  <c:v>16</c:v>
                </c:pt>
                <c:pt idx="4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E0-413D-B6AD-3296F9C636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139443897637799"/>
          <c:y val="2.2110739987273267E-2"/>
          <c:w val="0.53096112204724411"/>
          <c:h val="0.9391954650349985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B050"/>
            </a:solidFill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5E0-413D-B6AD-3296F9C63659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5E0-413D-B6AD-3296F9C63659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5E0-413D-B6AD-3296F9C63659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6A4-42E1-8B05-A1ACBB3FA512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6A4-42E1-8B05-A1ACBB3FA512}"/>
              </c:ext>
            </c:extLst>
          </c:dPt>
          <c:cat>
            <c:strRef>
              <c:f>Sheet1!$A$2:$A$6</c:f>
              <c:strCache>
                <c:ptCount val="5"/>
                <c:pt idx="0">
                  <c:v>Spiritual </c:v>
                </c:pt>
                <c:pt idx="1">
                  <c:v>Work</c:v>
                </c:pt>
                <c:pt idx="2">
                  <c:v>Entertainment</c:v>
                </c:pt>
                <c:pt idx="3">
                  <c:v>Family</c:v>
                </c:pt>
                <c:pt idx="4">
                  <c:v>Sleep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</c:v>
                </c:pt>
                <c:pt idx="1">
                  <c:v>40</c:v>
                </c:pt>
                <c:pt idx="2">
                  <c:v>16</c:v>
                </c:pt>
                <c:pt idx="3">
                  <c:v>16</c:v>
                </c:pt>
                <c:pt idx="4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E0-413D-B6AD-3296F9C636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451712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5726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63574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35565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82138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30415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15047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42485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86363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31341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27758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07" name="Google Shape;1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1759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91235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07" name="Google Shape;1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15920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07" name="Google Shape;1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19892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07" name="Google Shape;1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51497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07" name="Google Shape;1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12643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07" name="Google Shape;1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8095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9713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9123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5697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4506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1915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4273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0713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" name="Google Shape;1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7" name="Google Shape;2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8" name="Google Shape;2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4" name="Google Shape;3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3" name="Google Shape;4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4" name="Google Shape;4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9" name="Google Shape;5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6" name="Google Shape;6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2" name="Google Shape;7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8" name="Google Shape;7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s://www.hrbartender.com/2018/technology-and-social-media/transform-company-culture-analytics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1025495" y="305088"/>
            <a:ext cx="10141009" cy="624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Goals of our Study: Christians in the Workplace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b="0" i="0" u="none" strike="noStrike" cap="none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1.  Work for God’s Glory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2.  Set Christlike examples to those around us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6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3.  Identify and Overcome Spiritual Challenges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4.  Create a Forum for Guidance from Godly People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5.  Seek Guidance in Scripture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6.  Make Godly Decisions</a:t>
            </a:r>
          </a:p>
          <a:p>
            <a:pPr marL="1143000" marR="0" lvl="0" indent="-11430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b="0" i="0" u="none" strike="noStrike" cap="none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US" sz="6000" dirty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dirty="0">
              <a:solidFill>
                <a:schemeClr val="tx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2" name="Picture 8" descr="156,847 Plumbing Stock Photos, Pictures &amp; Royalty-Free Images - iStock">
            <a:extLst>
              <a:ext uri="{FF2B5EF4-FFF2-40B4-BE49-F238E27FC236}">
                <a16:creationId xmlns:a16="http://schemas.microsoft.com/office/drawing/2014/main" id="{3C5A19CA-889C-D9E9-30E5-510526D9C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648" y="4323620"/>
            <a:ext cx="3285103" cy="219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E2881C-CBC7-28F5-9643-1C031AC15E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250792" y="4761942"/>
            <a:ext cx="3342534" cy="1977305"/>
          </a:xfrm>
          <a:prstGeom prst="rect">
            <a:avLst/>
          </a:prstGeom>
        </p:spPr>
      </p:pic>
      <p:pic>
        <p:nvPicPr>
          <p:cNvPr id="5" name="Picture 2" descr="Free welding Stock Photos - Stockvault.net">
            <a:extLst>
              <a:ext uri="{FF2B5EF4-FFF2-40B4-BE49-F238E27FC236}">
                <a16:creationId xmlns:a16="http://schemas.microsoft.com/office/drawing/2014/main" id="{1992245B-47C7-852A-F058-91565FF59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192" y="5182662"/>
            <a:ext cx="23812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0EB85-1022-0979-0636-67BD146843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C164B6-199A-BD06-538A-EB25486FBC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1E2288-F62B-2A94-4A0B-AE82FD922E7E}"/>
              </a:ext>
            </a:extLst>
          </p:cNvPr>
          <p:cNvSpPr txBox="1"/>
          <p:nvPr/>
        </p:nvSpPr>
        <p:spPr>
          <a:xfrm>
            <a:off x="537210" y="164873"/>
            <a:ext cx="1131341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What types of things cause stress and anxiety in the workplace?</a:t>
            </a:r>
          </a:p>
          <a:p>
            <a:endParaRPr lang="en-US" sz="4400" dirty="0">
              <a:solidFill>
                <a:schemeClr val="tx1"/>
              </a:solidFill>
            </a:endParaRPr>
          </a:p>
          <a:p>
            <a:r>
              <a:rPr lang="en-US" sz="4400" dirty="0">
                <a:solidFill>
                  <a:schemeClr val="tx1"/>
                </a:solidFill>
              </a:rPr>
              <a:t>1 Peter 5:6-7 – Therefore </a:t>
            </a:r>
            <a:r>
              <a:rPr lang="en-US" sz="4400" u="sng" dirty="0">
                <a:solidFill>
                  <a:schemeClr val="tx1"/>
                </a:solidFill>
              </a:rPr>
              <a:t>humble</a:t>
            </a:r>
            <a:r>
              <a:rPr lang="en-US" sz="4400" dirty="0">
                <a:solidFill>
                  <a:schemeClr val="tx1"/>
                </a:solidFill>
              </a:rPr>
              <a:t> yourselves under the mighty hand of God, that He may exalt you in due time, </a:t>
            </a:r>
            <a:r>
              <a:rPr lang="en-US" sz="4400" u="sng" dirty="0">
                <a:solidFill>
                  <a:schemeClr val="tx1"/>
                </a:solidFill>
              </a:rPr>
              <a:t>casting all you care upon him</a:t>
            </a:r>
            <a:r>
              <a:rPr lang="en-US" sz="4400" dirty="0">
                <a:solidFill>
                  <a:schemeClr val="tx1"/>
                </a:solidFill>
              </a:rPr>
              <a:t>, for he cares for you. </a:t>
            </a:r>
          </a:p>
        </p:txBody>
      </p:sp>
    </p:spTree>
    <p:extLst>
      <p:ext uri="{BB962C8B-B14F-4D97-AF65-F5344CB8AC3E}">
        <p14:creationId xmlns:p14="http://schemas.microsoft.com/office/powerpoint/2010/main" val="3373548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336176" y="24261"/>
            <a:ext cx="11631706" cy="824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What characteristics does a Christian in the Workplace exhibit? </a:t>
            </a:r>
            <a:endParaRPr lang="en-US" sz="12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lnSpc>
                <a:spcPts val="3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1.   </a:t>
            </a:r>
            <a:r>
              <a:rPr lang="en-US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Works to support family and help others</a:t>
            </a:r>
          </a:p>
          <a:p>
            <a:pPr marR="0" lvl="0" algn="l" rtl="0">
              <a:lnSpc>
                <a:spcPts val="3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2.   Works for the Lord (employer is the beneficiary)</a:t>
            </a:r>
          </a:p>
          <a:p>
            <a:pPr marR="0" lvl="0" algn="l" rtl="0">
              <a:lnSpc>
                <a:spcPts val="3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3.   Works to set a Godly example</a:t>
            </a:r>
          </a:p>
          <a:p>
            <a:pPr marR="0" lvl="0" algn="l" rtl="0">
              <a:lnSpc>
                <a:spcPts val="3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4.   Reliant upon God rather than self (pride)</a:t>
            </a:r>
          </a:p>
          <a:p>
            <a:pPr marR="0" lvl="0" algn="l" rtl="0">
              <a:lnSpc>
                <a:spcPts val="3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5.   Lays up treasures in Heaven rather than on Earth</a:t>
            </a:r>
          </a:p>
          <a:p>
            <a:pPr marR="0" lvl="0" algn="l" rtl="0">
              <a:lnSpc>
                <a:spcPts val="3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6.   Focused on spiritual things (priorities /values)</a:t>
            </a:r>
          </a:p>
          <a:p>
            <a:pPr marR="0" lvl="0" algn="l" rtl="0">
              <a:lnSpc>
                <a:spcPts val="3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7.   Turns Disappointments and Discouragements into motivation</a:t>
            </a:r>
          </a:p>
          <a:p>
            <a:pPr marR="0" lvl="0" algn="l" rtl="0">
              <a:lnSpc>
                <a:spcPts val="3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8.   Looks internally to when confronted with Bitterness and 	Ressentiment (came to himself/went to the sanctuary of God)  </a:t>
            </a:r>
          </a:p>
          <a:p>
            <a:pPr marR="0" lvl="0" algn="l" rtl="0">
              <a:lnSpc>
                <a:spcPts val="3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9.   Puts away falsehoods (Lying and Integrity) </a:t>
            </a:r>
          </a:p>
          <a:p>
            <a:pPr marR="0" lvl="0" algn="l" rtl="0">
              <a:lnSpc>
                <a:spcPts val="3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10. Stands firm against Corporate and Peer Pressure</a:t>
            </a:r>
          </a:p>
          <a:p>
            <a:pPr marR="0" lvl="0" algn="l" rtl="0">
              <a:lnSpc>
                <a:spcPts val="3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11. Manages Stress and Anxiety with the – Philippians 4:6 / 1 Peter 5:7 </a:t>
            </a:r>
          </a:p>
          <a:p>
            <a:pPr marR="0" lvl="0" algn="l" rtl="0">
              <a:lnSpc>
                <a:spcPts val="3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12. Should look like us: Men and Women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US" sz="6000" dirty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dirty="0">
              <a:solidFill>
                <a:schemeClr val="tx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C164B6-199A-BD06-538A-EB25486FBC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252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C164B6-199A-BD06-538A-EB25486FBC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1E2288-F62B-2A94-4A0B-AE82FD922E7E}"/>
              </a:ext>
            </a:extLst>
          </p:cNvPr>
          <p:cNvSpPr txBox="1"/>
          <p:nvPr/>
        </p:nvSpPr>
        <p:spPr>
          <a:xfrm>
            <a:off x="914400" y="1387883"/>
            <a:ext cx="1093622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Speaking of men and women in the workplace, does anyone have anyone have any strong feelings about men and women working together in a workplace? </a:t>
            </a:r>
          </a:p>
        </p:txBody>
      </p:sp>
    </p:spTree>
    <p:extLst>
      <p:ext uri="{BB962C8B-B14F-4D97-AF65-F5344CB8AC3E}">
        <p14:creationId xmlns:p14="http://schemas.microsoft.com/office/powerpoint/2010/main" val="2918202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0" y="627442"/>
            <a:ext cx="6003567" cy="5719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sng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Men</a:t>
            </a:r>
            <a:r>
              <a:rPr lang="en-US" sz="320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457200" marR="0" lvl="0" indent="-457200" algn="l" rtl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Work to provide for his family                                                                                 and others (1 Tim 5:8)</a:t>
            </a:r>
          </a:p>
          <a:p>
            <a:pPr marL="457200" marR="0" lvl="0" indent="-457200" algn="l" rtl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Be strong (1 Cor 16:13)</a:t>
            </a:r>
          </a:p>
          <a:p>
            <a:pPr marL="457200" marR="0" lvl="0" indent="-457200" algn="l" rtl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Be benevolent (Prov 28:7)</a:t>
            </a:r>
          </a:p>
          <a:p>
            <a:pPr marL="457200" marR="0" lvl="0" indent="-457200" algn="l" rtl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If a husband, be a husband (submittable worthy) (Eph 5:23)</a:t>
            </a:r>
          </a:p>
          <a:p>
            <a:pPr marL="457200" marR="0" lvl="0" indent="-457200" algn="l" rtl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If a father, be a father (Eph 6:4)</a:t>
            </a:r>
          </a:p>
          <a:p>
            <a:pPr marL="457200" indent="-457200">
              <a:lnSpc>
                <a:spcPts val="35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Lead &amp; love his family (Eph 5:25)</a:t>
            </a:r>
          </a:p>
          <a:p>
            <a:pPr marL="457200" marR="0" lvl="0" indent="-457200" algn="l" rtl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Be ready to give a defense of the hope that is within them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0CCCEE-8820-77C6-BD34-5AB2A35B2DA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1A12A9-B0AC-654A-FE22-2DB2E88F44AE}"/>
              </a:ext>
            </a:extLst>
          </p:cNvPr>
          <p:cNvSpPr txBox="1"/>
          <p:nvPr/>
        </p:nvSpPr>
        <p:spPr>
          <a:xfrm>
            <a:off x="5569873" y="640889"/>
            <a:ext cx="6962785" cy="4839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sng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Women</a:t>
            </a:r>
            <a:r>
              <a:rPr lang="en-US" sz="320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</a:p>
          <a:p>
            <a:pPr marL="457200" marR="0" lvl="0" indent="-457200" algn="l" rtl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Diligent to provide for her family and others (Exod 35:25 / Prov 31:16)</a:t>
            </a:r>
          </a:p>
          <a:p>
            <a:pPr marL="457200" marR="0" lvl="0" indent="-457200" algn="l" rtl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Be strong (Proverbs 31: 17/25)</a:t>
            </a:r>
          </a:p>
          <a:p>
            <a:pPr marL="457200" marR="0" lvl="0" indent="-457200" algn="l" rtl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Be benevolent (Prov 31:20)</a:t>
            </a:r>
          </a:p>
          <a:p>
            <a:pPr marL="457200" marR="0" lvl="0" indent="-457200" algn="l" rtl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If a wife, be a wife  (Gen 2:18/22-24)</a:t>
            </a:r>
          </a:p>
          <a:p>
            <a:pPr marL="457200" marR="0" lvl="0" indent="-457200" algn="l" rtl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If a mother, be a mother (Prov 31:28)</a:t>
            </a:r>
          </a:p>
          <a:p>
            <a:pPr marL="457200" marR="0" lvl="0" indent="-457200" algn="l" rtl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Manage &amp; love her family (1 Tim 5:14)</a:t>
            </a:r>
          </a:p>
          <a:p>
            <a:pPr marL="457200" marR="0" lvl="0" indent="-457200" algn="l" rtl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Be ready to give a defense of the hope that is within them</a:t>
            </a:r>
          </a:p>
          <a:p>
            <a:r>
              <a:rPr lang="en-US" dirty="0"/>
              <a:t>                    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543939-9EA8-A9DF-B5F1-1A7140FC6691}"/>
              </a:ext>
            </a:extLst>
          </p:cNvPr>
          <p:cNvSpPr txBox="1"/>
          <p:nvPr/>
        </p:nvSpPr>
        <p:spPr>
          <a:xfrm>
            <a:off x="3094216" y="17463"/>
            <a:ext cx="60035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Men and Women at Work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9C0DDC-DBE1-5FB8-39C7-E254B939E831}"/>
              </a:ext>
            </a:extLst>
          </p:cNvPr>
          <p:cNvSpPr txBox="1"/>
          <p:nvPr/>
        </p:nvSpPr>
        <p:spPr>
          <a:xfrm>
            <a:off x="1021975" y="5579707"/>
            <a:ext cx="10529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What do we need to do if we are not able to meet these expectations because of the workplace? </a:t>
            </a:r>
          </a:p>
        </p:txBody>
      </p:sp>
    </p:spTree>
    <p:extLst>
      <p:ext uri="{BB962C8B-B14F-4D97-AF65-F5344CB8AC3E}">
        <p14:creationId xmlns:p14="http://schemas.microsoft.com/office/powerpoint/2010/main" val="3873562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411480" y="486834"/>
            <a:ext cx="11132820" cy="2923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Christians in the Workplace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4000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Rank what’s important in this life:</a:t>
            </a:r>
            <a:r>
              <a:rPr lang="en-US" sz="4000" b="0" i="0" u="none" strike="noStrike" cap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2400" b="1" u="sng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chemeClr val="tx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C164B6-199A-BD06-538A-EB25486FBC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C27BA6-BD2E-B309-56C3-EFF553443149}"/>
              </a:ext>
            </a:extLst>
          </p:cNvPr>
          <p:cNvSpPr txBox="1"/>
          <p:nvPr/>
        </p:nvSpPr>
        <p:spPr>
          <a:xfrm>
            <a:off x="5813612" y="5633275"/>
            <a:ext cx="27969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Family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BD677E-33ED-274C-6D63-6E4E8F4E3A9D}"/>
              </a:ext>
            </a:extLst>
          </p:cNvPr>
          <p:cNvSpPr txBox="1"/>
          <p:nvPr/>
        </p:nvSpPr>
        <p:spPr>
          <a:xfrm>
            <a:off x="7212106" y="4139751"/>
            <a:ext cx="27969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God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1A4A62-CF0C-F9AA-C626-90D480595892}"/>
              </a:ext>
            </a:extLst>
          </p:cNvPr>
          <p:cNvSpPr txBox="1"/>
          <p:nvPr/>
        </p:nvSpPr>
        <p:spPr>
          <a:xfrm>
            <a:off x="3709147" y="3681309"/>
            <a:ext cx="27969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Work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42965F-0792-84AD-4125-DCF36C09098E}"/>
              </a:ext>
            </a:extLst>
          </p:cNvPr>
          <p:cNvSpPr txBox="1"/>
          <p:nvPr/>
        </p:nvSpPr>
        <p:spPr>
          <a:xfrm>
            <a:off x="1324536" y="4863834"/>
            <a:ext cx="32048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Recreation</a:t>
            </a:r>
          </a:p>
        </p:txBody>
      </p:sp>
    </p:spTree>
    <p:extLst>
      <p:ext uri="{BB962C8B-B14F-4D97-AF65-F5344CB8AC3E}">
        <p14:creationId xmlns:p14="http://schemas.microsoft.com/office/powerpoint/2010/main" val="2140211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411480" y="486834"/>
            <a:ext cx="11132820" cy="2923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Christians in the Workplace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4000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Rank what’s important in this life:</a:t>
            </a:r>
            <a:r>
              <a:rPr lang="en-US" sz="4000" b="0" i="0" u="none" strike="noStrike" cap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2400" b="1" u="sng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chemeClr val="tx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C164B6-199A-BD06-538A-EB25486FBC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C27BA6-BD2E-B309-56C3-EFF553443149}"/>
              </a:ext>
            </a:extLst>
          </p:cNvPr>
          <p:cNvSpPr txBox="1"/>
          <p:nvPr/>
        </p:nvSpPr>
        <p:spPr>
          <a:xfrm>
            <a:off x="2125756" y="3445615"/>
            <a:ext cx="27969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Family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BD677E-33ED-274C-6D63-6E4E8F4E3A9D}"/>
              </a:ext>
            </a:extLst>
          </p:cNvPr>
          <p:cNvSpPr txBox="1"/>
          <p:nvPr/>
        </p:nvSpPr>
        <p:spPr>
          <a:xfrm>
            <a:off x="2125756" y="2800569"/>
            <a:ext cx="27969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God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1A4A62-CF0C-F9AA-C626-90D480595892}"/>
              </a:ext>
            </a:extLst>
          </p:cNvPr>
          <p:cNvSpPr txBox="1"/>
          <p:nvPr/>
        </p:nvSpPr>
        <p:spPr>
          <a:xfrm>
            <a:off x="2125756" y="4154725"/>
            <a:ext cx="27969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Work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42965F-0792-84AD-4125-DCF36C09098E}"/>
              </a:ext>
            </a:extLst>
          </p:cNvPr>
          <p:cNvSpPr txBox="1"/>
          <p:nvPr/>
        </p:nvSpPr>
        <p:spPr>
          <a:xfrm>
            <a:off x="2125756" y="4863834"/>
            <a:ext cx="32048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Recreation</a:t>
            </a:r>
          </a:p>
        </p:txBody>
      </p:sp>
    </p:spTree>
    <p:extLst>
      <p:ext uri="{BB962C8B-B14F-4D97-AF65-F5344CB8AC3E}">
        <p14:creationId xmlns:p14="http://schemas.microsoft.com/office/powerpoint/2010/main" val="2421010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411480" y="486834"/>
            <a:ext cx="11132820" cy="403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Christians in the Workplace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4000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2400" b="1" u="sng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Is importance always defined by how much time you spend on something?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dirty="0">
              <a:solidFill>
                <a:schemeClr val="tx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C164B6-199A-BD06-538A-EB25486FBC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932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576580" y="-46203"/>
            <a:ext cx="11132820" cy="3231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Christians in the Workplace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4000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US" sz="6000" dirty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dirty="0">
              <a:solidFill>
                <a:schemeClr val="tx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C164B6-199A-BD06-538A-EB25486FBC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B1EBF51-6170-C664-E7CA-AE866D2A0E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5422266"/>
              </p:ext>
            </p:extLst>
          </p:nvPr>
        </p:nvGraphicFramePr>
        <p:xfrm>
          <a:off x="1867698" y="1848001"/>
          <a:ext cx="8128000" cy="4595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AD448EB-F4BD-7BCF-ACF6-4F553E40869C}"/>
              </a:ext>
            </a:extLst>
          </p:cNvPr>
          <p:cNvSpPr txBox="1"/>
          <p:nvPr/>
        </p:nvSpPr>
        <p:spPr>
          <a:xfrm>
            <a:off x="8876502" y="3310813"/>
            <a:ext cx="345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Work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2E6420-2AA7-CDBA-7117-92D396679215}"/>
              </a:ext>
            </a:extLst>
          </p:cNvPr>
          <p:cNvSpPr txBox="1"/>
          <p:nvPr/>
        </p:nvSpPr>
        <p:spPr>
          <a:xfrm>
            <a:off x="2102273" y="2053393"/>
            <a:ext cx="345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Sleep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4AF889-1098-A884-5B10-BD2FC8E431A4}"/>
              </a:ext>
            </a:extLst>
          </p:cNvPr>
          <p:cNvSpPr txBox="1"/>
          <p:nvPr/>
        </p:nvSpPr>
        <p:spPr>
          <a:xfrm>
            <a:off x="2253256" y="5847126"/>
            <a:ext cx="345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Family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01B8FE-7C91-C34E-A541-CC27D3DC92B0}"/>
              </a:ext>
            </a:extLst>
          </p:cNvPr>
          <p:cNvSpPr txBox="1"/>
          <p:nvPr/>
        </p:nvSpPr>
        <p:spPr>
          <a:xfrm>
            <a:off x="7203888" y="6082197"/>
            <a:ext cx="429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Recreation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2478C1-5672-062E-B36B-3CF7DD071D97}"/>
              </a:ext>
            </a:extLst>
          </p:cNvPr>
          <p:cNvSpPr txBox="1"/>
          <p:nvPr/>
        </p:nvSpPr>
        <p:spPr>
          <a:xfrm>
            <a:off x="6662495" y="822825"/>
            <a:ext cx="345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Church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D293A44-2851-BF0A-938E-C6BA6D91703F}"/>
              </a:ext>
            </a:extLst>
          </p:cNvPr>
          <p:cNvCxnSpPr/>
          <p:nvPr/>
        </p:nvCxnSpPr>
        <p:spPr>
          <a:xfrm flipH="1">
            <a:off x="6541298" y="1478765"/>
            <a:ext cx="242395" cy="4666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35F3DBA-0948-628C-2A0D-2B8F39F9EE90}"/>
              </a:ext>
            </a:extLst>
          </p:cNvPr>
          <p:cNvCxnSpPr>
            <a:cxnSpLocks/>
          </p:cNvCxnSpPr>
          <p:nvPr/>
        </p:nvCxnSpPr>
        <p:spPr>
          <a:xfrm>
            <a:off x="3258670" y="2901525"/>
            <a:ext cx="570803" cy="2757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CD7578D-483C-8A9D-D8A2-148F5DB206D1}"/>
              </a:ext>
            </a:extLst>
          </p:cNvPr>
          <p:cNvCxnSpPr>
            <a:cxnSpLocks/>
          </p:cNvCxnSpPr>
          <p:nvPr/>
        </p:nvCxnSpPr>
        <p:spPr>
          <a:xfrm flipV="1">
            <a:off x="4168588" y="5989308"/>
            <a:ext cx="389965" cy="4089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1A52C46-E064-E7D3-154F-5C53A6088EF0}"/>
              </a:ext>
            </a:extLst>
          </p:cNvPr>
          <p:cNvCxnSpPr>
            <a:cxnSpLocks/>
          </p:cNvCxnSpPr>
          <p:nvPr/>
        </p:nvCxnSpPr>
        <p:spPr>
          <a:xfrm flipH="1" flipV="1">
            <a:off x="6797315" y="6248875"/>
            <a:ext cx="298997" cy="3883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8199310-1BE0-1E96-CC5A-D306D419DDD2}"/>
              </a:ext>
            </a:extLst>
          </p:cNvPr>
          <p:cNvCxnSpPr>
            <a:cxnSpLocks/>
          </p:cNvCxnSpPr>
          <p:nvPr/>
        </p:nvCxnSpPr>
        <p:spPr>
          <a:xfrm flipH="1">
            <a:off x="8255000" y="3821278"/>
            <a:ext cx="621502" cy="820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594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560070" y="0"/>
            <a:ext cx="11132820" cy="3231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Christians in the Workplace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4000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US" sz="6000" dirty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dirty="0">
              <a:solidFill>
                <a:schemeClr val="tx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C164B6-199A-BD06-538A-EB25486FBC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B1EBF51-6170-C664-E7CA-AE866D2A0E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7301296"/>
              </p:ext>
            </p:extLst>
          </p:nvPr>
        </p:nvGraphicFramePr>
        <p:xfrm>
          <a:off x="1893171" y="1841088"/>
          <a:ext cx="8128000" cy="4595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AD448EB-F4BD-7BCF-ACF6-4F553E40869C}"/>
              </a:ext>
            </a:extLst>
          </p:cNvPr>
          <p:cNvSpPr txBox="1"/>
          <p:nvPr/>
        </p:nvSpPr>
        <p:spPr>
          <a:xfrm>
            <a:off x="8610600" y="3384014"/>
            <a:ext cx="345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Work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2E6420-2AA7-CDBA-7117-92D396679215}"/>
              </a:ext>
            </a:extLst>
          </p:cNvPr>
          <p:cNvSpPr txBox="1"/>
          <p:nvPr/>
        </p:nvSpPr>
        <p:spPr>
          <a:xfrm>
            <a:off x="2102273" y="2053393"/>
            <a:ext cx="345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Sleep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4AF889-1098-A884-5B10-BD2FC8E431A4}"/>
              </a:ext>
            </a:extLst>
          </p:cNvPr>
          <p:cNvSpPr txBox="1"/>
          <p:nvPr/>
        </p:nvSpPr>
        <p:spPr>
          <a:xfrm>
            <a:off x="2407770" y="5940851"/>
            <a:ext cx="345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Family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01B8FE-7C91-C34E-A541-CC27D3DC92B0}"/>
              </a:ext>
            </a:extLst>
          </p:cNvPr>
          <p:cNvSpPr txBox="1"/>
          <p:nvPr/>
        </p:nvSpPr>
        <p:spPr>
          <a:xfrm>
            <a:off x="7203888" y="6082197"/>
            <a:ext cx="429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Recreation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2478C1-5672-062E-B36B-3CF7DD071D97}"/>
              </a:ext>
            </a:extLst>
          </p:cNvPr>
          <p:cNvSpPr txBox="1"/>
          <p:nvPr/>
        </p:nvSpPr>
        <p:spPr>
          <a:xfrm>
            <a:off x="6713817" y="1083562"/>
            <a:ext cx="345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Church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4B1761-9FD4-00D5-2FAC-CB05F904FF49}"/>
              </a:ext>
            </a:extLst>
          </p:cNvPr>
          <p:cNvSpPr txBox="1"/>
          <p:nvPr/>
        </p:nvSpPr>
        <p:spPr>
          <a:xfrm>
            <a:off x="3810871" y="2637437"/>
            <a:ext cx="42925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Spiritual</a:t>
            </a:r>
          </a:p>
          <a:p>
            <a:pPr algn="ctr"/>
            <a:r>
              <a:rPr lang="en-US" sz="4800" dirty="0">
                <a:solidFill>
                  <a:schemeClr val="tx1"/>
                </a:solidFill>
              </a:rPr>
              <a:t>Culture</a:t>
            </a:r>
          </a:p>
          <a:p>
            <a:pPr algn="ctr"/>
            <a:r>
              <a:rPr lang="en-US" sz="4800" dirty="0">
                <a:solidFill>
                  <a:schemeClr val="tx1"/>
                </a:solidFill>
              </a:rPr>
              <a:t>(God Focused)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DA364C9-8927-08F2-90BC-F7FB71225FB9}"/>
              </a:ext>
            </a:extLst>
          </p:cNvPr>
          <p:cNvCxnSpPr/>
          <p:nvPr/>
        </p:nvCxnSpPr>
        <p:spPr>
          <a:xfrm>
            <a:off x="3184015" y="2810059"/>
            <a:ext cx="645458" cy="3270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5271B52-6AED-E166-E82E-5CA1B783D36E}"/>
              </a:ext>
            </a:extLst>
          </p:cNvPr>
          <p:cNvCxnSpPr>
            <a:cxnSpLocks/>
          </p:cNvCxnSpPr>
          <p:nvPr/>
        </p:nvCxnSpPr>
        <p:spPr>
          <a:xfrm flipH="1">
            <a:off x="8161044" y="4124516"/>
            <a:ext cx="899111" cy="1488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485D643-91D6-4A4E-23C8-8356ECD7F01E}"/>
              </a:ext>
            </a:extLst>
          </p:cNvPr>
          <p:cNvCxnSpPr>
            <a:cxnSpLocks/>
          </p:cNvCxnSpPr>
          <p:nvPr/>
        </p:nvCxnSpPr>
        <p:spPr>
          <a:xfrm flipH="1" flipV="1">
            <a:off x="6590926" y="6290641"/>
            <a:ext cx="576382" cy="3580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E987DBB-4FDD-A330-1A17-680AA436B606}"/>
              </a:ext>
            </a:extLst>
          </p:cNvPr>
          <p:cNvCxnSpPr>
            <a:cxnSpLocks/>
          </p:cNvCxnSpPr>
          <p:nvPr/>
        </p:nvCxnSpPr>
        <p:spPr>
          <a:xfrm flipV="1">
            <a:off x="4087905" y="5940851"/>
            <a:ext cx="470648" cy="364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F6344BA-C6F2-08A9-2F26-A63DD703D39E}"/>
              </a:ext>
            </a:extLst>
          </p:cNvPr>
          <p:cNvCxnSpPr>
            <a:cxnSpLocks/>
          </p:cNvCxnSpPr>
          <p:nvPr/>
        </p:nvCxnSpPr>
        <p:spPr>
          <a:xfrm flipH="1">
            <a:off x="6510243" y="1463240"/>
            <a:ext cx="245782" cy="449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168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"/>
          <p:cNvSpPr txBox="1"/>
          <p:nvPr/>
        </p:nvSpPr>
        <p:spPr>
          <a:xfrm>
            <a:off x="134471" y="550408"/>
            <a:ext cx="11927541" cy="6524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tx1"/>
                </a:solidFill>
                <a:latin typeface="+mn-lt"/>
              </a:rPr>
              <a:t>Case Study</a:t>
            </a:r>
            <a:r>
              <a:rPr lang="en-US" sz="3600" dirty="0">
                <a:solidFill>
                  <a:srgbClr val="FFFF00"/>
                </a:solidFill>
                <a:latin typeface="+mn-lt"/>
              </a:rPr>
              <a:t>: Person A and Person B are intent on improving their physical health in 2022.  Both join a gym and are consistently in the gym through the month of January.  However, during the month of February, Person B begins to skip the gym a few days a week.  Person A is doing great.  During March, Person B continues the decline until gym attendance is nonexistent. Person A maintains their gym participation through the end of the year, and is still consistently exercising in 2023.  Why was Person A successful  in maintaining the exercise program and Person B was not?</a:t>
            </a: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en-US" sz="36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B7CF27-0209-344D-4A22-D881C4A9BA6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870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C164B6-199A-BD06-538A-EB25486FBC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952495-286A-4EB9-0F6E-051E27EAD018}"/>
              </a:ext>
            </a:extLst>
          </p:cNvPr>
          <p:cNvSpPr/>
          <p:nvPr/>
        </p:nvSpPr>
        <p:spPr>
          <a:xfrm>
            <a:off x="1851591" y="1097577"/>
            <a:ext cx="8149590" cy="1965670"/>
          </a:xfrm>
          <a:prstGeom prst="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sng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BIBLICAL FOUNDATION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God’s Viewpoint of Our Work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Our Viewpoint – Work Unto God, Not Man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Other’s Viewpoint – Setting Godly Examples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073E87-9CE5-6EFE-768B-9766729D97D2}"/>
              </a:ext>
            </a:extLst>
          </p:cNvPr>
          <p:cNvSpPr/>
          <p:nvPr/>
        </p:nvSpPr>
        <p:spPr>
          <a:xfrm>
            <a:off x="51023" y="3783330"/>
            <a:ext cx="3769101" cy="2937098"/>
          </a:xfrm>
          <a:prstGeom prst="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ACHIEVEMENT and SUCCESS: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- Pride and Competition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- Materialism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- Misplaced Priorities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622B42-73DD-927C-5D3C-B3E9996A64E5}"/>
              </a:ext>
            </a:extLst>
          </p:cNvPr>
          <p:cNvSpPr/>
          <p:nvPr/>
        </p:nvSpPr>
        <p:spPr>
          <a:xfrm>
            <a:off x="3948628" y="3783330"/>
            <a:ext cx="4013618" cy="2937097"/>
          </a:xfrm>
          <a:prstGeom prst="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ADVERSITY &amp; FAILURE: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-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Discouragement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- Bitterness/Resentment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1D6F91-BD1C-1D05-F855-BE6CF5F11E54}"/>
              </a:ext>
            </a:extLst>
          </p:cNvPr>
          <p:cNvSpPr/>
          <p:nvPr/>
        </p:nvSpPr>
        <p:spPr>
          <a:xfrm>
            <a:off x="8109430" y="3794755"/>
            <a:ext cx="4027990" cy="2925674"/>
          </a:xfrm>
          <a:prstGeom prst="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TEMPTATIONS and CHALLENGES: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- 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Lying and Integrity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- </a:t>
            </a:r>
            <a:r>
              <a:rPr kumimoji="0" lang="en-US" sz="2600" i="0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Corporate/Peer Pressure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600" i="0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- </a:t>
            </a:r>
            <a:r>
              <a:rPr kumimoji="0" lang="en-US" sz="2600" i="1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Women in the Workplace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600" i="1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- Stress and anxiety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3D15531-DC8C-CC7C-B427-5B00CF31239E}"/>
              </a:ext>
            </a:extLst>
          </p:cNvPr>
          <p:cNvCxnSpPr>
            <a:cxnSpLocks/>
          </p:cNvCxnSpPr>
          <p:nvPr/>
        </p:nvCxnSpPr>
        <p:spPr>
          <a:xfrm>
            <a:off x="5924185" y="3098113"/>
            <a:ext cx="4156982" cy="634229"/>
          </a:xfrm>
          <a:prstGeom prst="straightConnector1">
            <a:avLst/>
          </a:prstGeom>
          <a:ln w="539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1912AC0-620F-756B-8BAB-F2B023D60F62}"/>
              </a:ext>
            </a:extLst>
          </p:cNvPr>
          <p:cNvCxnSpPr>
            <a:cxnSpLocks/>
          </p:cNvCxnSpPr>
          <p:nvPr/>
        </p:nvCxnSpPr>
        <p:spPr>
          <a:xfrm>
            <a:off x="5981480" y="3063392"/>
            <a:ext cx="0" cy="668950"/>
          </a:xfrm>
          <a:prstGeom prst="straightConnector1">
            <a:avLst/>
          </a:prstGeom>
          <a:ln w="539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E5D6488-2F62-9048-2677-B97DCFA3B6D7}"/>
              </a:ext>
            </a:extLst>
          </p:cNvPr>
          <p:cNvCxnSpPr>
            <a:cxnSpLocks/>
          </p:cNvCxnSpPr>
          <p:nvPr/>
        </p:nvCxnSpPr>
        <p:spPr>
          <a:xfrm flipH="1">
            <a:off x="2068830" y="3114235"/>
            <a:ext cx="3901440" cy="618107"/>
          </a:xfrm>
          <a:prstGeom prst="straightConnector1">
            <a:avLst/>
          </a:prstGeom>
          <a:ln w="539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31BDD69-8D78-F905-A1B2-141733F7E672}"/>
              </a:ext>
            </a:extLst>
          </p:cNvPr>
          <p:cNvSpPr txBox="1"/>
          <p:nvPr/>
        </p:nvSpPr>
        <p:spPr>
          <a:xfrm>
            <a:off x="2372810" y="137572"/>
            <a:ext cx="7951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Christians In The Workplace</a:t>
            </a:r>
          </a:p>
        </p:txBody>
      </p:sp>
    </p:spTree>
    <p:extLst>
      <p:ext uri="{BB962C8B-B14F-4D97-AF65-F5344CB8AC3E}">
        <p14:creationId xmlns:p14="http://schemas.microsoft.com/office/powerpoint/2010/main" val="3351393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"/>
          <p:cNvSpPr txBox="1"/>
          <p:nvPr/>
        </p:nvSpPr>
        <p:spPr>
          <a:xfrm>
            <a:off x="717401" y="2581315"/>
            <a:ext cx="11927541" cy="1600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+mn-lt"/>
              </a:rPr>
              <a:t>Priority -</a:t>
            </a:r>
            <a:r>
              <a:rPr lang="en-US" sz="4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a precedence in time, order or importance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3600" dirty="0">
                <a:solidFill>
                  <a:srgbClr val="FFFF00"/>
                </a:solidFill>
                <a:latin typeface="+mn-lt"/>
              </a:rPr>
              <a:t> </a:t>
            </a:r>
            <a:endParaRPr lang="en-US" sz="3600" dirty="0">
              <a:solidFill>
                <a:srgbClr val="FFFF0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B7CF27-0209-344D-4A22-D881C4A9BA6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550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"/>
          <p:cNvSpPr txBox="1"/>
          <p:nvPr/>
        </p:nvSpPr>
        <p:spPr>
          <a:xfrm>
            <a:off x="2431901" y="2628801"/>
            <a:ext cx="11927541" cy="1600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+mn-lt"/>
              </a:rPr>
              <a:t>Value -</a:t>
            </a:r>
            <a:r>
              <a:rPr lang="en-US" sz="4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a deeply held belief.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3600" dirty="0">
                <a:solidFill>
                  <a:srgbClr val="FFFF00"/>
                </a:solidFill>
                <a:latin typeface="+mn-lt"/>
              </a:rPr>
              <a:t> </a:t>
            </a:r>
            <a:endParaRPr lang="en-US" sz="3600" dirty="0">
              <a:solidFill>
                <a:srgbClr val="FFFF0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B7CF27-0209-344D-4A22-D881C4A9BA6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1265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"/>
          <p:cNvSpPr txBox="1"/>
          <p:nvPr/>
        </p:nvSpPr>
        <p:spPr>
          <a:xfrm>
            <a:off x="808841" y="2444155"/>
            <a:ext cx="11927541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FFFF00"/>
                </a:solidFill>
                <a:latin typeface="+mn-lt"/>
              </a:rPr>
              <a:t>What is easier to change, a </a:t>
            </a:r>
            <a:r>
              <a:rPr lang="en-US" sz="4000" u="sng" dirty="0">
                <a:solidFill>
                  <a:srgbClr val="FFFF00"/>
                </a:solidFill>
                <a:latin typeface="+mn-lt"/>
              </a:rPr>
              <a:t>Value</a:t>
            </a:r>
            <a:r>
              <a:rPr lang="en-US" sz="4000" dirty="0">
                <a:solidFill>
                  <a:srgbClr val="FFFF00"/>
                </a:solidFill>
                <a:latin typeface="+mn-lt"/>
              </a:rPr>
              <a:t> or a </a:t>
            </a:r>
            <a:r>
              <a:rPr lang="en-US" sz="4000" u="sng" dirty="0">
                <a:solidFill>
                  <a:srgbClr val="FFFF00"/>
                </a:solidFill>
                <a:latin typeface="+mn-lt"/>
              </a:rPr>
              <a:t>Priority</a:t>
            </a:r>
            <a:r>
              <a:rPr lang="en-US" sz="4000" dirty="0">
                <a:solidFill>
                  <a:srgbClr val="FFFF00"/>
                </a:solidFill>
                <a:latin typeface="+mn-lt"/>
              </a:rPr>
              <a:t>?</a:t>
            </a:r>
            <a:r>
              <a:rPr lang="en-US" sz="3600" dirty="0">
                <a:solidFill>
                  <a:srgbClr val="FFFF00"/>
                </a:solidFill>
                <a:latin typeface="+mn-lt"/>
              </a:rPr>
              <a:t> </a:t>
            </a:r>
            <a:endParaRPr lang="en-US" sz="3600" dirty="0">
              <a:solidFill>
                <a:srgbClr val="FFFF0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B7CF27-0209-344D-4A22-D881C4A9BA6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4582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"/>
          <p:cNvSpPr txBox="1"/>
          <p:nvPr/>
        </p:nvSpPr>
        <p:spPr>
          <a:xfrm>
            <a:off x="1813112" y="1514835"/>
            <a:ext cx="8016689" cy="4124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n-US" sz="4400" dirty="0">
                <a:solidFill>
                  <a:srgbClr val="FFFF00"/>
                </a:solidFill>
              </a:rPr>
              <a:t>           Culture Formula:</a:t>
            </a:r>
          </a:p>
          <a:p>
            <a:pPr algn="just"/>
            <a:endParaRPr lang="en-US" sz="4400" dirty="0">
              <a:solidFill>
                <a:srgbClr val="FFFF00"/>
              </a:solidFill>
            </a:endParaRPr>
          </a:p>
          <a:p>
            <a:pPr algn="just"/>
            <a:endParaRPr lang="en-US" sz="4400" dirty="0">
              <a:solidFill>
                <a:srgbClr val="FFFF00"/>
              </a:solidFill>
            </a:endParaRPr>
          </a:p>
          <a:p>
            <a:r>
              <a:rPr lang="en-US" sz="4400" dirty="0">
                <a:solidFill>
                  <a:schemeClr val="tx1"/>
                </a:solidFill>
              </a:rPr>
              <a:t>Values + Behaviors = Culture </a:t>
            </a:r>
          </a:p>
          <a:p>
            <a:endParaRPr lang="en-US" sz="3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FFFF00"/>
              </a:solidFill>
              <a:latin typeface="+mn-lt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en-US" sz="18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B7CF27-0209-344D-4A22-D881C4A9BA6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3852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"/>
          <p:cNvSpPr txBox="1"/>
          <p:nvPr/>
        </p:nvSpPr>
        <p:spPr>
          <a:xfrm>
            <a:off x="253253" y="1249652"/>
            <a:ext cx="11768418" cy="4124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n-US" sz="4400" dirty="0">
                <a:solidFill>
                  <a:srgbClr val="FFFF00"/>
                </a:solidFill>
              </a:rPr>
              <a:t>             Growing a Spiritual Culture:</a:t>
            </a:r>
          </a:p>
          <a:p>
            <a:pPr algn="just"/>
            <a:endParaRPr lang="en-US" sz="4400" dirty="0">
              <a:solidFill>
                <a:srgbClr val="FFFF00"/>
              </a:solidFill>
            </a:endParaRPr>
          </a:p>
          <a:p>
            <a:pPr algn="just"/>
            <a:r>
              <a:rPr lang="en-US" sz="4400" dirty="0">
                <a:solidFill>
                  <a:srgbClr val="FFFF00"/>
                </a:solidFill>
              </a:rPr>
              <a:t>           </a:t>
            </a:r>
          </a:p>
          <a:p>
            <a:r>
              <a:rPr lang="en-US" sz="3600" dirty="0">
                <a:solidFill>
                  <a:schemeClr val="tx1"/>
                </a:solidFill>
              </a:rPr>
              <a:t>Spiritual </a:t>
            </a:r>
            <a:r>
              <a:rPr lang="en-US" sz="3600" u="sng" dirty="0">
                <a:solidFill>
                  <a:schemeClr val="tx1"/>
                </a:solidFill>
              </a:rPr>
              <a:t>Values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4800" dirty="0">
                <a:solidFill>
                  <a:schemeClr val="tx1"/>
                </a:solidFill>
              </a:rPr>
              <a:t>+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Spiritual </a:t>
            </a:r>
            <a:r>
              <a:rPr lang="en-US" sz="3600" u="sng" dirty="0">
                <a:solidFill>
                  <a:schemeClr val="tx1"/>
                </a:solidFill>
              </a:rPr>
              <a:t>Behaviors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4400" dirty="0">
                <a:solidFill>
                  <a:schemeClr val="tx1"/>
                </a:solidFill>
              </a:rPr>
              <a:t>=</a:t>
            </a:r>
            <a:r>
              <a:rPr lang="en-US" sz="3600" dirty="0">
                <a:solidFill>
                  <a:schemeClr val="tx1"/>
                </a:solidFill>
              </a:rPr>
              <a:t> Spiritual </a:t>
            </a:r>
            <a:r>
              <a:rPr lang="en-US" sz="3600" u="sng" dirty="0">
                <a:solidFill>
                  <a:schemeClr val="tx1"/>
                </a:solidFill>
              </a:rPr>
              <a:t>Culture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</a:p>
          <a:p>
            <a:endParaRPr lang="en-US" sz="3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FFFF00"/>
              </a:solidFill>
              <a:latin typeface="+mn-lt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en-US" sz="18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B7CF27-0209-344D-4A22-D881C4A9BA6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79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280147" y="1046235"/>
            <a:ext cx="11631706" cy="5201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Christians in the Workplace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000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4000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Based on our study over the past weeks, describe the characteristics that </a:t>
            </a:r>
            <a:r>
              <a:rPr lang="en-US" sz="4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 Christian in the Workplace exhibits.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US" sz="6000" dirty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dirty="0">
              <a:solidFill>
                <a:schemeClr val="tx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C164B6-199A-BD06-538A-EB25486FBC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276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336176" y="24261"/>
            <a:ext cx="11631706" cy="824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What characteristics does a Christian in the Workplace exhibit? </a:t>
            </a:r>
            <a:endParaRPr lang="en-US" sz="12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lnSpc>
                <a:spcPts val="3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1.    </a:t>
            </a:r>
            <a:r>
              <a:rPr lang="en-US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Works to support family and help others</a:t>
            </a:r>
          </a:p>
          <a:p>
            <a:pPr marR="0" lvl="0" algn="l" rtl="0">
              <a:lnSpc>
                <a:spcPts val="3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2.   Works for the Lord (employer is a beneficiary)</a:t>
            </a:r>
          </a:p>
          <a:p>
            <a:pPr marR="0" lvl="0" algn="l" rtl="0">
              <a:lnSpc>
                <a:spcPts val="3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3.   Works to set a Godly example</a:t>
            </a:r>
          </a:p>
          <a:p>
            <a:pPr marR="0" lvl="0" algn="l" rtl="0">
              <a:lnSpc>
                <a:spcPts val="3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4.   Reliant upon God rather than self (pride)</a:t>
            </a:r>
          </a:p>
          <a:p>
            <a:pPr marR="0" lvl="0" algn="l" rtl="0">
              <a:lnSpc>
                <a:spcPts val="3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5.   Lays up treasures in Heaven rather than on Earth</a:t>
            </a:r>
          </a:p>
          <a:p>
            <a:pPr marR="0" lvl="0" algn="l" rtl="0">
              <a:lnSpc>
                <a:spcPts val="3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6.   Focused on spiritual things (priorities /values)</a:t>
            </a:r>
          </a:p>
          <a:p>
            <a:pPr marR="0" lvl="0" algn="l" rtl="0">
              <a:lnSpc>
                <a:spcPts val="3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7.   Turns Disappointments and Discouragements into motivation</a:t>
            </a:r>
          </a:p>
          <a:p>
            <a:pPr marR="0" lvl="0" algn="l" rtl="0">
              <a:lnSpc>
                <a:spcPts val="3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8.   Looks internally to when confronted with Bitterness and 	Ressentiment (came to himself/went to the sanctuary of God)  </a:t>
            </a:r>
          </a:p>
          <a:p>
            <a:pPr marR="0" lvl="0" algn="l" rtl="0">
              <a:lnSpc>
                <a:spcPts val="3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9.   Puts away falsehoods (Lying and Integrity) </a:t>
            </a:r>
          </a:p>
          <a:p>
            <a:pPr marR="0" lvl="0" algn="l" rtl="0">
              <a:lnSpc>
                <a:spcPts val="3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10. Stands firm against Corporate and Peer Pressure</a:t>
            </a:r>
          </a:p>
          <a:p>
            <a:pPr marR="0" lvl="0" algn="l" rtl="0">
              <a:lnSpc>
                <a:spcPts val="3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11. Manages Stress and Anxiety – Philippians 4:6 / 1 Peter 5:6-7 </a:t>
            </a:r>
          </a:p>
          <a:p>
            <a:pPr marR="0" lvl="0" algn="l" rtl="0">
              <a:lnSpc>
                <a:spcPts val="3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12. Should look like us: Men and Women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US" sz="6000" dirty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dirty="0">
              <a:solidFill>
                <a:schemeClr val="tx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C164B6-199A-BD06-538A-EB25486FBC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670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451413" y="271622"/>
            <a:ext cx="11470511" cy="6586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Issues with Workplace Adversity and Failure: Diagnose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How can Discouragement manifest itself in our behavior?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kumimoji="0" lang="en-US" sz="32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Negative Responses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:		   </a:t>
            </a:r>
            <a:r>
              <a:rPr kumimoji="0" lang="en-US" sz="32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Positive Responses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9144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Passive Aggressive behavior 	Reliance upon God - Job</a:t>
            </a:r>
          </a:p>
          <a:p>
            <a:pPr marL="9144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Depression 				Growth/maturity </a:t>
            </a:r>
          </a:p>
          <a:p>
            <a:pPr marL="9144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Bitterness 					Character development</a:t>
            </a:r>
          </a:p>
          <a:p>
            <a:pPr marL="9144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Disrespect 					Resilience/Perseverance </a:t>
            </a:r>
          </a:p>
          <a:p>
            <a:pPr marL="9144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Stress/Misplace Priorities 		Sympathy/Empathy</a:t>
            </a:r>
          </a:p>
          <a:p>
            <a:pPr marL="9144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Anxiety 					Conviction</a:t>
            </a:r>
          </a:p>
          <a:p>
            <a:pPr marL="9144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Blame - God/ourself  			Patience/Hope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	Self Esteem issues  			Mental/Spiritual toughness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0CCCEE-8820-77C6-BD34-5AB2A35B2DA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271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148483" y="-9007"/>
            <a:ext cx="12379568" cy="278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0" i="0" u="none" strike="noStrike" cap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Issues with Workplace Adv</a:t>
            </a:r>
            <a:r>
              <a:rPr lang="en-US" sz="420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ersity and Failure: Diagnose</a:t>
            </a:r>
            <a:endParaRPr lang="en-US" sz="4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 b="0" i="0" u="none" strike="noStrike" cap="none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Adversity Pyramid Stack:</a:t>
            </a:r>
            <a:endParaRPr lang="en-US" sz="4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44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0CCCEE-8820-77C6-BD34-5AB2A35B2DA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 dirty="0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182E1282-3604-93DC-8904-0BE87AB2084F}"/>
              </a:ext>
            </a:extLst>
          </p:cNvPr>
          <p:cNvSpPr/>
          <p:nvPr/>
        </p:nvSpPr>
        <p:spPr>
          <a:xfrm>
            <a:off x="5439298" y="2198235"/>
            <a:ext cx="6726483" cy="4500065"/>
          </a:xfrm>
          <a:prstGeom prst="triangle">
            <a:avLst>
              <a:gd name="adj" fmla="val 483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AFFBC19-E43F-8790-70A3-0A09579E89E1}"/>
              </a:ext>
            </a:extLst>
          </p:cNvPr>
          <p:cNvCxnSpPr>
            <a:cxnSpLocks/>
          </p:cNvCxnSpPr>
          <p:nvPr/>
        </p:nvCxnSpPr>
        <p:spPr>
          <a:xfrm>
            <a:off x="7066087" y="4448268"/>
            <a:ext cx="3363242" cy="0"/>
          </a:xfrm>
          <a:prstGeom prst="line">
            <a:avLst/>
          </a:prstGeom>
          <a:ln w="666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81E235E-150A-41DA-56B2-B1E9D08CEF1A}"/>
              </a:ext>
            </a:extLst>
          </p:cNvPr>
          <p:cNvCxnSpPr>
            <a:cxnSpLocks/>
          </p:cNvCxnSpPr>
          <p:nvPr/>
        </p:nvCxnSpPr>
        <p:spPr>
          <a:xfrm>
            <a:off x="6488715" y="5245262"/>
            <a:ext cx="4576825" cy="0"/>
          </a:xfrm>
          <a:prstGeom prst="line">
            <a:avLst/>
          </a:prstGeom>
          <a:ln w="666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E50D3EA-9252-44C7-6B9A-023839F9C533}"/>
              </a:ext>
            </a:extLst>
          </p:cNvPr>
          <p:cNvCxnSpPr>
            <a:cxnSpLocks/>
          </p:cNvCxnSpPr>
          <p:nvPr/>
        </p:nvCxnSpPr>
        <p:spPr>
          <a:xfrm>
            <a:off x="5960958" y="6022693"/>
            <a:ext cx="5660020" cy="0"/>
          </a:xfrm>
          <a:prstGeom prst="line">
            <a:avLst/>
          </a:prstGeom>
          <a:ln w="666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C984188-5975-D489-5A17-5DE3317C5819}"/>
              </a:ext>
            </a:extLst>
          </p:cNvPr>
          <p:cNvCxnSpPr>
            <a:cxnSpLocks/>
          </p:cNvCxnSpPr>
          <p:nvPr/>
        </p:nvCxnSpPr>
        <p:spPr>
          <a:xfrm>
            <a:off x="7639131" y="3646024"/>
            <a:ext cx="2152896" cy="0"/>
          </a:xfrm>
          <a:prstGeom prst="line">
            <a:avLst/>
          </a:prstGeom>
          <a:ln w="666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88F7294-ADD3-5A70-BB7F-4F2E16657835}"/>
              </a:ext>
            </a:extLst>
          </p:cNvPr>
          <p:cNvSpPr txBox="1"/>
          <p:nvPr/>
        </p:nvSpPr>
        <p:spPr>
          <a:xfrm>
            <a:off x="7521900" y="6136640"/>
            <a:ext cx="2500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Disappointment</a:t>
            </a:r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251A3CB8-61A1-D87A-F7A9-7F20949A50DF}"/>
              </a:ext>
            </a:extLst>
          </p:cNvPr>
          <p:cNvSpPr/>
          <p:nvPr/>
        </p:nvSpPr>
        <p:spPr>
          <a:xfrm>
            <a:off x="7650855" y="2174903"/>
            <a:ext cx="2152896" cy="1425617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E6AF9CF-273D-7A56-D99F-ACA3C7BF5F3B}"/>
              </a:ext>
            </a:extLst>
          </p:cNvPr>
          <p:cNvSpPr txBox="1"/>
          <p:nvPr/>
        </p:nvSpPr>
        <p:spPr>
          <a:xfrm>
            <a:off x="8192268" y="2905729"/>
            <a:ext cx="3258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Defeat</a:t>
            </a:r>
          </a:p>
        </p:txBody>
      </p:sp>
      <p:sp>
        <p:nvSpPr>
          <p:cNvPr id="30" name="Trapezoid 29">
            <a:extLst>
              <a:ext uri="{FF2B5EF4-FFF2-40B4-BE49-F238E27FC236}">
                <a16:creationId xmlns:a16="http://schemas.microsoft.com/office/drawing/2014/main" id="{71BC6CDB-ACE2-5E40-E9FB-B8FB9719EF4B}"/>
              </a:ext>
            </a:extLst>
          </p:cNvPr>
          <p:cNvSpPr/>
          <p:nvPr/>
        </p:nvSpPr>
        <p:spPr>
          <a:xfrm>
            <a:off x="7045680" y="3621319"/>
            <a:ext cx="3363242" cy="843805"/>
          </a:xfrm>
          <a:prstGeom prst="trapezoid">
            <a:avLst>
              <a:gd name="adj" fmla="val 69458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E3F7169-524D-0D4C-F379-BADEEA5F0DB5}"/>
              </a:ext>
            </a:extLst>
          </p:cNvPr>
          <p:cNvSpPr txBox="1"/>
          <p:nvPr/>
        </p:nvSpPr>
        <p:spPr>
          <a:xfrm>
            <a:off x="7768492" y="3770287"/>
            <a:ext cx="2485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Depression</a:t>
            </a:r>
          </a:p>
          <a:p>
            <a:endParaRPr lang="en-US" sz="2400" dirty="0"/>
          </a:p>
        </p:txBody>
      </p:sp>
      <p:sp>
        <p:nvSpPr>
          <p:cNvPr id="32" name="Trapezoid 31">
            <a:extLst>
              <a:ext uri="{FF2B5EF4-FFF2-40B4-BE49-F238E27FC236}">
                <a16:creationId xmlns:a16="http://schemas.microsoft.com/office/drawing/2014/main" id="{447B5DB4-1527-AE28-654C-6B00688E93F9}"/>
              </a:ext>
            </a:extLst>
          </p:cNvPr>
          <p:cNvSpPr/>
          <p:nvPr/>
        </p:nvSpPr>
        <p:spPr>
          <a:xfrm>
            <a:off x="6488715" y="4501039"/>
            <a:ext cx="4576825" cy="756986"/>
          </a:xfrm>
          <a:prstGeom prst="trapezoid">
            <a:avLst>
              <a:gd name="adj" fmla="val 7610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062E09E-B771-2653-AA2C-D2C9B3CD5244}"/>
              </a:ext>
            </a:extLst>
          </p:cNvPr>
          <p:cNvSpPr txBox="1"/>
          <p:nvPr/>
        </p:nvSpPr>
        <p:spPr>
          <a:xfrm>
            <a:off x="6840707" y="4603707"/>
            <a:ext cx="4252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Bitterness and Resentment</a:t>
            </a:r>
          </a:p>
        </p:txBody>
      </p:sp>
      <p:sp>
        <p:nvSpPr>
          <p:cNvPr id="34" name="Trapezoid 33">
            <a:extLst>
              <a:ext uri="{FF2B5EF4-FFF2-40B4-BE49-F238E27FC236}">
                <a16:creationId xmlns:a16="http://schemas.microsoft.com/office/drawing/2014/main" id="{3B3F50DD-1794-4137-9DCA-E022CCF93829}"/>
              </a:ext>
            </a:extLst>
          </p:cNvPr>
          <p:cNvSpPr/>
          <p:nvPr/>
        </p:nvSpPr>
        <p:spPr>
          <a:xfrm>
            <a:off x="5972529" y="5274719"/>
            <a:ext cx="5660019" cy="721294"/>
          </a:xfrm>
          <a:prstGeom prst="trapezoid">
            <a:avLst>
              <a:gd name="adj" fmla="val 7387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F17BF4-EC17-3307-C19E-68D3C6E40BC7}"/>
              </a:ext>
            </a:extLst>
          </p:cNvPr>
          <p:cNvSpPr/>
          <p:nvPr/>
        </p:nvSpPr>
        <p:spPr>
          <a:xfrm>
            <a:off x="155943" y="2274065"/>
            <a:ext cx="5390917" cy="883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>
                <a:solidFill>
                  <a:schemeClr val="bg1"/>
                </a:solidFill>
              </a:rPr>
              <a:t>  Disappointment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E7E9686-9BDE-9D5D-3D96-DC29439E5DE4}"/>
              </a:ext>
            </a:extLst>
          </p:cNvPr>
          <p:cNvSpPr txBox="1"/>
          <p:nvPr/>
        </p:nvSpPr>
        <p:spPr>
          <a:xfrm>
            <a:off x="7560096" y="5391432"/>
            <a:ext cx="2523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Discouragement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0BED90-05B7-7D8C-BED4-3D250BFA9350}"/>
              </a:ext>
            </a:extLst>
          </p:cNvPr>
          <p:cNvSpPr/>
          <p:nvPr/>
        </p:nvSpPr>
        <p:spPr>
          <a:xfrm>
            <a:off x="115746" y="5858658"/>
            <a:ext cx="5419492" cy="8836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Defeat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5DDAF3-4E53-0D3E-030D-5E9B682E8EC9}"/>
              </a:ext>
            </a:extLst>
          </p:cNvPr>
          <p:cNvSpPr/>
          <p:nvPr/>
        </p:nvSpPr>
        <p:spPr>
          <a:xfrm>
            <a:off x="135976" y="4957332"/>
            <a:ext cx="5388271" cy="88363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D4EF0E-3991-6FEE-53AC-57C7BA9CE4B6}"/>
              </a:ext>
            </a:extLst>
          </p:cNvPr>
          <p:cNvSpPr/>
          <p:nvPr/>
        </p:nvSpPr>
        <p:spPr>
          <a:xfrm>
            <a:off x="126761" y="4076470"/>
            <a:ext cx="5398887" cy="88363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A19C6E-85B0-8AA9-368A-559C41D7A511}"/>
              </a:ext>
            </a:extLst>
          </p:cNvPr>
          <p:cNvSpPr/>
          <p:nvPr/>
        </p:nvSpPr>
        <p:spPr>
          <a:xfrm>
            <a:off x="124094" y="3176198"/>
            <a:ext cx="5416392" cy="8836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9427A4-7A73-C77F-45D3-42E18499779E}"/>
              </a:ext>
            </a:extLst>
          </p:cNvPr>
          <p:cNvSpPr txBox="1"/>
          <p:nvPr/>
        </p:nvSpPr>
        <p:spPr>
          <a:xfrm flipH="1">
            <a:off x="318090" y="3124276"/>
            <a:ext cx="47700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+mn-lt"/>
              </a:rPr>
              <a:t>Discouragement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0698BD-E59F-ADE6-F926-95BF419C6530}"/>
              </a:ext>
            </a:extLst>
          </p:cNvPr>
          <p:cNvSpPr txBox="1"/>
          <p:nvPr/>
        </p:nvSpPr>
        <p:spPr>
          <a:xfrm>
            <a:off x="67802" y="4109739"/>
            <a:ext cx="5474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n-lt"/>
              </a:rPr>
              <a:t>Bitterness/Resentment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0822C2-424D-A327-6D03-5FC316E4D0DA}"/>
              </a:ext>
            </a:extLst>
          </p:cNvPr>
          <p:cNvSpPr txBox="1"/>
          <p:nvPr/>
        </p:nvSpPr>
        <p:spPr>
          <a:xfrm>
            <a:off x="1083435" y="4923176"/>
            <a:ext cx="4044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+mn-lt"/>
              </a:rPr>
              <a:t>Depression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081EA8-906C-3D68-35F7-954A8619B05D}"/>
              </a:ext>
            </a:extLst>
          </p:cNvPr>
          <p:cNvCxnSpPr>
            <a:cxnSpLocks/>
          </p:cNvCxnSpPr>
          <p:nvPr/>
        </p:nvCxnSpPr>
        <p:spPr>
          <a:xfrm flipV="1">
            <a:off x="2414016" y="1060704"/>
            <a:ext cx="1920240" cy="237744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E91DED1-0187-0D77-AA10-66BE63D3366D}"/>
              </a:ext>
            </a:extLst>
          </p:cNvPr>
          <p:cNvCxnSpPr>
            <a:cxnSpLocks/>
          </p:cNvCxnSpPr>
          <p:nvPr/>
        </p:nvCxnSpPr>
        <p:spPr>
          <a:xfrm>
            <a:off x="6114612" y="2136376"/>
            <a:ext cx="5987719" cy="4523397"/>
          </a:xfrm>
          <a:prstGeom prst="line">
            <a:avLst/>
          </a:prstGeom>
          <a:ln w="857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8CE8D8F-B30E-D87F-0BB8-EA678E014840}"/>
              </a:ext>
            </a:extLst>
          </p:cNvPr>
          <p:cNvCxnSpPr>
            <a:cxnSpLocks/>
          </p:cNvCxnSpPr>
          <p:nvPr/>
        </p:nvCxnSpPr>
        <p:spPr>
          <a:xfrm flipH="1">
            <a:off x="6330462" y="2092838"/>
            <a:ext cx="4315371" cy="4757861"/>
          </a:xfrm>
          <a:prstGeom prst="line">
            <a:avLst/>
          </a:prstGeom>
          <a:ln w="857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240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336176" y="24261"/>
            <a:ext cx="11631706" cy="824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What characteristics does a Christian in the Workplace exhibit? </a:t>
            </a:r>
            <a:endParaRPr lang="en-US" sz="12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lnSpc>
                <a:spcPts val="3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1.   </a:t>
            </a:r>
            <a:r>
              <a:rPr lang="en-US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Works to support family and help others</a:t>
            </a:r>
          </a:p>
          <a:p>
            <a:pPr marR="0" lvl="0" algn="l" rtl="0">
              <a:lnSpc>
                <a:spcPts val="3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2.   Works for the Lord (employer is the beneficiary)</a:t>
            </a:r>
          </a:p>
          <a:p>
            <a:pPr marR="0" lvl="0" algn="l" rtl="0">
              <a:lnSpc>
                <a:spcPts val="3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3.   Works to set a Godly example</a:t>
            </a:r>
          </a:p>
          <a:p>
            <a:pPr marR="0" lvl="0" algn="l" rtl="0">
              <a:lnSpc>
                <a:spcPts val="3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4.   Reliant upon God rather than self (pride)</a:t>
            </a:r>
          </a:p>
          <a:p>
            <a:pPr marR="0" lvl="0" algn="l" rtl="0">
              <a:lnSpc>
                <a:spcPts val="3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5.   Lays up treasures in Heaven rather than on Earth</a:t>
            </a:r>
          </a:p>
          <a:p>
            <a:pPr marR="0" lvl="0" algn="l" rtl="0">
              <a:lnSpc>
                <a:spcPts val="3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6.   Focused on spiritual things (priorities /values)</a:t>
            </a:r>
          </a:p>
          <a:p>
            <a:pPr marR="0" lvl="0" algn="l" rtl="0">
              <a:lnSpc>
                <a:spcPts val="3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7.   Turns Disappointments and Discouragements into motivation</a:t>
            </a:r>
          </a:p>
          <a:p>
            <a:pPr marR="0" lvl="0" algn="l" rtl="0">
              <a:lnSpc>
                <a:spcPts val="3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8.   Looks internally to when confronted with Bitterness and 	Ressentiment (came to himself/went to the sanctuary of God)  </a:t>
            </a:r>
          </a:p>
          <a:p>
            <a:pPr marR="0" lvl="0" algn="l" rtl="0">
              <a:lnSpc>
                <a:spcPts val="3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9.   Puts away falsehoods (Lying and Integrity) </a:t>
            </a:r>
          </a:p>
          <a:p>
            <a:pPr marR="0" lvl="0" algn="l" rtl="0">
              <a:lnSpc>
                <a:spcPts val="3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10. Stands firm against Corporate and Peer Pressure</a:t>
            </a:r>
          </a:p>
          <a:p>
            <a:pPr marR="0" lvl="0" algn="l" rtl="0">
              <a:lnSpc>
                <a:spcPts val="3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11. Manages Stress and Anxiety with the – Philippians 4:6 / 1 Peter 5:7 </a:t>
            </a:r>
          </a:p>
          <a:p>
            <a:pPr marR="0" lvl="0" algn="l" rtl="0">
              <a:lnSpc>
                <a:spcPts val="3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12. Should look like us: Men and Women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US" sz="6000" dirty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dirty="0">
              <a:solidFill>
                <a:schemeClr val="tx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C164B6-199A-BD06-538A-EB25486FBC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133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C164B6-199A-BD06-538A-EB25486FBC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1E2288-F62B-2A94-4A0B-AE82FD922E7E}"/>
              </a:ext>
            </a:extLst>
          </p:cNvPr>
          <p:cNvSpPr txBox="1"/>
          <p:nvPr/>
        </p:nvSpPr>
        <p:spPr>
          <a:xfrm>
            <a:off x="914400" y="1387883"/>
            <a:ext cx="109362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What types of things cause stress and anxiety in the workplace?</a:t>
            </a:r>
          </a:p>
          <a:p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176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C164B6-199A-BD06-538A-EB25486FBC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1E2288-F62B-2A94-4A0B-AE82FD922E7E}"/>
              </a:ext>
            </a:extLst>
          </p:cNvPr>
          <p:cNvSpPr txBox="1"/>
          <p:nvPr/>
        </p:nvSpPr>
        <p:spPr>
          <a:xfrm>
            <a:off x="537210" y="164873"/>
            <a:ext cx="1131341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What types of things cause stress and anxiety in the workplace?</a:t>
            </a:r>
          </a:p>
          <a:p>
            <a:endParaRPr lang="en-US" sz="4400" dirty="0">
              <a:solidFill>
                <a:schemeClr val="tx1"/>
              </a:solidFill>
            </a:endParaRPr>
          </a:p>
          <a:p>
            <a:r>
              <a:rPr lang="en-US" sz="4400" dirty="0">
                <a:solidFill>
                  <a:schemeClr val="tx1"/>
                </a:solidFill>
              </a:rPr>
              <a:t>Philippians 4:6 – Be anxious for nothing, but in everything by </a:t>
            </a:r>
            <a:r>
              <a:rPr lang="en-US" sz="4400" u="sng" dirty="0">
                <a:solidFill>
                  <a:schemeClr val="tx1"/>
                </a:solidFill>
              </a:rPr>
              <a:t>prayer</a:t>
            </a:r>
            <a:r>
              <a:rPr lang="en-US" sz="4400" dirty="0">
                <a:solidFill>
                  <a:schemeClr val="tx1"/>
                </a:solidFill>
              </a:rPr>
              <a:t> and </a:t>
            </a:r>
            <a:r>
              <a:rPr lang="en-US" sz="4400" u="sng" dirty="0">
                <a:solidFill>
                  <a:schemeClr val="tx1"/>
                </a:solidFill>
              </a:rPr>
              <a:t>supplication</a:t>
            </a:r>
            <a:r>
              <a:rPr lang="en-US" sz="4400" dirty="0">
                <a:solidFill>
                  <a:schemeClr val="tx1"/>
                </a:solidFill>
              </a:rPr>
              <a:t>, with </a:t>
            </a:r>
            <a:r>
              <a:rPr lang="en-US" sz="4400" u="sng" dirty="0">
                <a:solidFill>
                  <a:schemeClr val="tx1"/>
                </a:solidFill>
              </a:rPr>
              <a:t>thanksgiving</a:t>
            </a:r>
            <a:r>
              <a:rPr lang="en-US" sz="4400" dirty="0">
                <a:solidFill>
                  <a:schemeClr val="tx1"/>
                </a:solidFill>
              </a:rPr>
              <a:t>, let your </a:t>
            </a:r>
            <a:r>
              <a:rPr lang="en-US" sz="4400" u="sng" dirty="0">
                <a:solidFill>
                  <a:schemeClr val="tx1"/>
                </a:solidFill>
              </a:rPr>
              <a:t>requests</a:t>
            </a:r>
            <a:r>
              <a:rPr lang="en-US" sz="4400" dirty="0">
                <a:solidFill>
                  <a:schemeClr val="tx1"/>
                </a:solidFill>
              </a:rPr>
              <a:t> be made known to God, and the peace of God which surpasses all understanding, will guard your hearts and minds through Jesus Christ. </a:t>
            </a:r>
          </a:p>
        </p:txBody>
      </p:sp>
    </p:spTree>
    <p:extLst>
      <p:ext uri="{BB962C8B-B14F-4D97-AF65-F5344CB8AC3E}">
        <p14:creationId xmlns:p14="http://schemas.microsoft.com/office/powerpoint/2010/main" val="226382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16266</TotalTime>
  <Words>1306</Words>
  <Application>Microsoft Office PowerPoint</Application>
  <PresentationFormat>Widescreen</PresentationFormat>
  <Paragraphs>216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dag40</dc:creator>
  <cp:lastModifiedBy>Doug Greer</cp:lastModifiedBy>
  <cp:revision>30</cp:revision>
  <cp:lastPrinted>2023-01-15T14:07:09Z</cp:lastPrinted>
  <dcterms:created xsi:type="dcterms:W3CDTF">2022-11-19T17:58:23Z</dcterms:created>
  <dcterms:modified xsi:type="dcterms:W3CDTF">2023-01-15T14:07:37Z</dcterms:modified>
</cp:coreProperties>
</file>