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73" r:id="rId4"/>
    <p:sldId id="259" r:id="rId5"/>
    <p:sldId id="260" r:id="rId6"/>
    <p:sldId id="261" r:id="rId7"/>
    <p:sldId id="262" r:id="rId8"/>
    <p:sldId id="263" r:id="rId9"/>
    <p:sldId id="274" r:id="rId10"/>
    <p:sldId id="264" r:id="rId11"/>
    <p:sldId id="265" r:id="rId12"/>
    <p:sldId id="266" r:id="rId13"/>
    <p:sldId id="267" r:id="rId14"/>
    <p:sldId id="268" r:id="rId15"/>
    <p:sldId id="269" r:id="rId16"/>
    <p:sldId id="270" r:id="rId17"/>
    <p:sldId id="272"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p:restoredTop sz="94694"/>
  </p:normalViewPr>
  <p:slideViewPr>
    <p:cSldViewPr snapToGrid="0">
      <p:cViewPr varScale="1">
        <p:scale>
          <a:sx n="86" d="100"/>
          <a:sy n="86" d="100"/>
        </p:scale>
        <p:origin x="13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1FFDD4-BA7D-354E-971C-BFA87D659A4B}"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37249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1FFDD4-BA7D-354E-971C-BFA87D659A4B}"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100622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1FFDD4-BA7D-354E-971C-BFA87D659A4B}"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231581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1FFDD4-BA7D-354E-971C-BFA87D659A4B}"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224118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FFDD4-BA7D-354E-971C-BFA87D659A4B}" type="datetimeFigureOut">
              <a:rPr lang="en-US" smtClean="0"/>
              <a:t>12/25/2022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280277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1FFDD4-BA7D-354E-971C-BFA87D659A4B}" type="datetimeFigureOut">
              <a:rPr lang="en-US" smtClean="0"/>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130334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FFDD4-BA7D-354E-971C-BFA87D659A4B}" type="datetimeFigureOut">
              <a:rPr lang="en-US" smtClean="0"/>
              <a:t>12/25/2022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34339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1FFDD4-BA7D-354E-971C-BFA87D659A4B}" type="datetimeFigureOut">
              <a:rPr lang="en-US" smtClean="0"/>
              <a:t>12/25/2022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70191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FFDD4-BA7D-354E-971C-BFA87D659A4B}" type="datetimeFigureOut">
              <a:rPr lang="en-US" smtClean="0"/>
              <a:t>12/25/2022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1780981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1FFDD4-BA7D-354E-971C-BFA87D659A4B}" type="datetimeFigureOut">
              <a:rPr lang="en-US" smtClean="0"/>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398210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1FFDD4-BA7D-354E-971C-BFA87D659A4B}" type="datetimeFigureOut">
              <a:rPr lang="en-US" smtClean="0"/>
              <a:t>12/25/2022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758B9-8096-0347-A5EF-B47175043300}" type="slidenum">
              <a:rPr lang="en-US" smtClean="0"/>
              <a:t>‹#›</a:t>
            </a:fld>
            <a:endParaRPr lang="en-US"/>
          </a:p>
        </p:txBody>
      </p:sp>
    </p:spTree>
    <p:extLst>
      <p:ext uri="{BB962C8B-B14F-4D97-AF65-F5344CB8AC3E}">
        <p14:creationId xmlns:p14="http://schemas.microsoft.com/office/powerpoint/2010/main" val="15231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FFDD4-BA7D-354E-971C-BFA87D659A4B}" type="datetimeFigureOut">
              <a:rPr lang="en-US" smtClean="0"/>
              <a:t>12/25/2022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758B9-8096-0347-A5EF-B47175043300}" type="slidenum">
              <a:rPr lang="en-US" smtClean="0"/>
              <a:t>‹#›</a:t>
            </a:fld>
            <a:endParaRPr lang="en-US"/>
          </a:p>
        </p:txBody>
      </p:sp>
    </p:spTree>
    <p:extLst>
      <p:ext uri="{BB962C8B-B14F-4D97-AF65-F5344CB8AC3E}">
        <p14:creationId xmlns:p14="http://schemas.microsoft.com/office/powerpoint/2010/main" val="3144616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5674EA-0BC5-EF80-D2FE-7C179AB261F1}"/>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342842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indent="0" fontAlgn="base">
              <a:spcBef>
                <a:spcPts val="0"/>
              </a:spcBef>
              <a:spcAft>
                <a:spcPts val="2100"/>
              </a:spcAft>
              <a:buNone/>
            </a:pPr>
            <a:r>
              <a:rPr lang="en-US" b="1" dirty="0">
                <a:solidFill>
                  <a:schemeClr val="accent1"/>
                </a:solidFill>
                <a:latin typeface="Verdana" panose="020B0604030504040204" pitchFamily="34" charset="0"/>
                <a:ea typeface="Verdana" panose="020B0604030504040204" pitchFamily="34" charset="0"/>
                <a:cs typeface="Verdana" panose="020B0604030504040204" pitchFamily="34" charset="0"/>
              </a:rPr>
              <a:t>3. Restore with Gentle Kindness</a:t>
            </a:r>
            <a:r>
              <a:rPr lang="en-US" dirty="0">
                <a:solidFill>
                  <a:schemeClr val="accent1"/>
                </a:solidFill>
                <a:latin typeface="Verdana" panose="020B0604030504040204" pitchFamily="34" charset="0"/>
                <a:ea typeface="Verdana" panose="020B0604030504040204" pitchFamily="34" charset="0"/>
                <a:cs typeface="Verdana" panose="020B0604030504040204" pitchFamily="34" charset="0"/>
              </a:rPr>
              <a:t> –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Brothers, if anyone is caught in any transgression, </a:t>
            </a:r>
            <a:r>
              <a:rPr lang="en-US"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you who are spiritual should restore him in a spirit of gentleness. </a:t>
            </a:r>
            <a:r>
              <a:rPr lang="en-US"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rPr>
              <a:t>Keep watch on yourself, lest you too be tempted. </a:t>
            </a:r>
            <a:r>
              <a:rPr lang="en-US" dirty="0">
                <a:solidFill>
                  <a:schemeClr val="accent2"/>
                </a:solidFill>
                <a:effectLst/>
                <a:latin typeface="Arial" panose="020B0604020202020204" pitchFamily="34" charset="0"/>
                <a:ea typeface="Times New Roman" panose="02020603050405020304" pitchFamily="18" charset="0"/>
                <a:cs typeface="Arial" panose="020B0604020202020204" pitchFamily="34" charset="0"/>
              </a:rPr>
              <a:t>Bear one another's burdens, and so fulfill the law of Christ.  </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(Galatians 6:1-2)</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1.  I Can </a:t>
            </a:r>
            <a:r>
              <a:rPr 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O</a:t>
            </a: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verlook </a:t>
            </a:r>
            <a:r>
              <a:rPr 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M</a:t>
            </a: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inor </a:t>
            </a:r>
            <a:r>
              <a:rPr 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O</a:t>
            </a: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ffenses if I Choose </a:t>
            </a:r>
            <a:r>
              <a:rPr lang="en-US" b="1" dirty="0">
                <a:solidFill>
                  <a:srgbClr val="0070C0"/>
                </a:solidFill>
                <a:latin typeface="Arial" panose="020B0604020202020204" pitchFamily="34" charset="0"/>
                <a:ea typeface="Times New Roman" panose="02020603050405020304" pitchFamily="18" charset="0"/>
                <a:cs typeface="Arial" panose="020B0604020202020204" pitchFamily="34" charset="0"/>
              </a:rPr>
              <a:t>T</a:t>
            </a: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o.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Proverbs 19:11</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 </a:t>
            </a:r>
            <a:r>
              <a:rPr lang="en-US"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The discretion of a man makes him slow to anger, and his glory is to overlook a transgression.</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2214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marR="0" indent="0" fontAlgn="base">
              <a:spcBef>
                <a:spcPts val="0"/>
              </a:spcBef>
              <a:spcAft>
                <a:spcPts val="2100"/>
              </a:spcAft>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2.  But if my brother’s actions are sinful and he needs to be restored…I must go to him in peace.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“If your brother sins against you, go and tell him his fault, between you and him alone. If he listens to you, you have gained your brother. But if he does not listen, take one or two others along with you, that every charge may be established by the evidence of two or three witnesses. If he refuses to listen to them, tell it to the church. And if he refuses to listen even to the church, let him be to you as a Gentile and a tax collector.”</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Matthew 18:15-17)  </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85604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indent="0">
              <a:buNone/>
            </a:pPr>
            <a:endPar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3.  How can I do this in a way that creates hope for peace?  </a:t>
            </a:r>
            <a:r>
              <a:rPr lang="en-US" dirty="0">
                <a:latin typeface="Arial" panose="020B0604020202020204" pitchFamily="34" charset="0"/>
                <a:ea typeface="Times New Roman" panose="02020603050405020304" pitchFamily="18" charset="0"/>
                <a:cs typeface="Arial" panose="020B0604020202020204" pitchFamily="34" charset="0"/>
              </a:rPr>
              <a:t>                                                                    </a:t>
            </a:r>
            <a:endPar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Pray for humility and wisdom</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 He will guide you.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And the Lord's servant must not be quarrelsome but kind to everyone, able to teach, patiently enduring evil, correcting his opponents with gentleness. God may perhaps grant them repentance leading to a knowledge of the truth, and they may come to their senses and escape from the snare of the devil, after being captured by him to do his will.                         (</a:t>
            </a:r>
            <a:r>
              <a:rPr lang="en-US"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2 Timothy 2:24-26</a:t>
            </a:r>
            <a:r>
              <a:rPr lang="en-US" i="1" dirty="0">
                <a:solidFill>
                  <a:srgbClr val="1B1B1B"/>
                </a:solidFill>
                <a:latin typeface="Arial" panose="020B0604020202020204" pitchFamily="34" charset="0"/>
                <a:ea typeface="Times New Roman" panose="02020603050405020304" pitchFamily="18" charset="0"/>
                <a:cs typeface="Arial" panose="020B0604020202020204" pitchFamily="34" charset="0"/>
              </a:rPr>
              <a:t>)</a:t>
            </a:r>
          </a:p>
          <a:p>
            <a:pPr marL="0" indent="0">
              <a:buNone/>
            </a:pPr>
            <a:endParaRPr lang="en-US" dirty="0"/>
          </a:p>
        </p:txBody>
      </p:sp>
    </p:spTree>
    <p:extLst>
      <p:ext uri="{BB962C8B-B14F-4D97-AF65-F5344CB8AC3E}">
        <p14:creationId xmlns:p14="http://schemas.microsoft.com/office/powerpoint/2010/main" val="349834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normAutofit lnSpcReduction="10000"/>
          </a:bodyPr>
          <a:lstStyle/>
          <a:p>
            <a:pPr marL="0" marR="0" indent="0" fontAlgn="base">
              <a:spcBef>
                <a:spcPts val="0"/>
              </a:spcBef>
              <a:spcAft>
                <a:spcPts val="0"/>
              </a:spcAft>
              <a:buNone/>
            </a:pPr>
            <a:endPar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Consider your words carefully</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(Speak unto others as you would have them speak to you.)</a:t>
            </a:r>
            <a:r>
              <a:rPr lang="en-US" sz="1800" b="1" dirty="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marR="0" indent="0" fontAlgn="base">
              <a:spcBef>
                <a:spcPts val="0"/>
              </a:spcBef>
              <a:spcAft>
                <a:spcPts val="0"/>
              </a:spcAft>
              <a:buNone/>
            </a:pPr>
            <a:endParaRPr lang="en-US" sz="1800" b="1" dirty="0">
              <a:solidFill>
                <a:srgbClr val="1B1B1B"/>
              </a:solidFill>
              <a:latin typeface="Verdana" panose="020B0604030504040204" pitchFamily="34" charset="0"/>
              <a:ea typeface="Times New Roman" panose="02020603050405020304" pitchFamily="18" charset="0"/>
              <a:cs typeface="Times New Roman" panose="02020603050405020304" pitchFamily="18"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Pick the right time and place</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(talk in person whenever possible)</a:t>
            </a:r>
            <a:endParaRPr lang="en-US"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Assume the best about the other person</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(until you have facts to prove otherwise)</a:t>
            </a:r>
            <a:endParaRPr lang="en-US"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sz="28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28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Whoever diligently seeks good seeks favor, but evil comes to him who searches for it. (Proverbs 11:27)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sz="28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sz="28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If one gives an answer before he hears, it is his folly and shame.  (Proverbs 18:13)</a:t>
            </a:r>
          </a:p>
          <a:p>
            <a:pPr marL="0" marR="0" indent="0" fontAlgn="base">
              <a:spcBef>
                <a:spcPts val="0"/>
              </a:spcBef>
              <a:spcAft>
                <a:spcPts val="0"/>
              </a:spcAft>
              <a:buNone/>
            </a:pPr>
            <a:endParaRPr lang="en-US" sz="28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28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Speak only to build up</a:t>
            </a:r>
            <a:r>
              <a:rPr lang="en-US" sz="28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 </a:t>
            </a:r>
            <a:r>
              <a:rPr lang="en-US" sz="28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Ephesians 4:29</a:t>
            </a:r>
            <a:r>
              <a:rPr lang="en-US" sz="28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4063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151003" y="262758"/>
            <a:ext cx="8850384" cy="6481991"/>
          </a:xfrm>
        </p:spPr>
        <p:txBody>
          <a:bodyPr>
            <a:normAutofit lnSpcReduction="10000"/>
          </a:bodyPr>
          <a:lstStyle/>
          <a:p>
            <a:pPr marL="0" marR="0" indent="0" fontAlgn="base">
              <a:spcBef>
                <a:spcPts val="0"/>
              </a:spcBef>
              <a:spcAft>
                <a:spcPts val="0"/>
              </a:spcAft>
              <a:buNone/>
            </a:pPr>
            <a:r>
              <a:rPr lang="en-US" sz="2600"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sz="32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Col 4:6 – </a:t>
            </a:r>
            <a:r>
              <a:rPr lang="en-US" sz="3200"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Let your speech always be with grace, seasoned with salt, that you may know how you ought to answer each one.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sz="32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4.  If you can’t secure peace, Jesus says we are to:</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sz="32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sz="32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But if he does not listen, take one or two others along with you, that every charge may be established by the evidence of two or three witnesses. If he refuses to listen to them, tell it to the church. And if he refuses to listen even to the church, let him be to you as a Gentile and a tax collector. (Matt 18:16-17)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78469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marR="0" indent="0" fontAlgn="base">
              <a:spcBef>
                <a:spcPts val="0"/>
              </a:spcBef>
              <a:spcAft>
                <a:spcPts val="2100"/>
              </a:spcAft>
              <a:buNone/>
            </a:pPr>
            <a:r>
              <a:rPr lang="en-US" sz="32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1 Cor 6:5 – </a:t>
            </a:r>
            <a:r>
              <a:rPr lang="en-US" sz="3200"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Is it so, that there is not a wise man among you, not even one, who will be able to judge between his brethren?</a:t>
            </a:r>
            <a:r>
              <a:rPr lang="en-US" sz="3200" i="1" dirty="0">
                <a:latin typeface="Arial" panose="020B0604020202020204" pitchFamily="34" charset="0"/>
                <a:ea typeface="Times New Roman" panose="02020603050405020304" pitchFamily="18" charset="0"/>
                <a:cs typeface="Arial" panose="020B0604020202020204" pitchFamily="34" charset="0"/>
              </a:rPr>
              <a:t>                                              </a:t>
            </a:r>
          </a:p>
          <a:p>
            <a:pPr marL="0" marR="0" indent="0" fontAlgn="base">
              <a:spcBef>
                <a:spcPts val="0"/>
              </a:spcBef>
              <a:spcAft>
                <a:spcPts val="2100"/>
              </a:spcAft>
              <a:buNone/>
            </a:pPr>
            <a:r>
              <a:rPr lang="en-US" sz="3200" b="1"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Go and Be Reconciled </a:t>
            </a:r>
            <a:endParaRPr lang="en-US" sz="32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True reconciliation requires genuine forgiveness.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fontAlgn="base">
              <a:spcBef>
                <a:spcPts val="0"/>
              </a:spcBef>
              <a:spcAft>
                <a:spcPts val="0"/>
              </a:spcAft>
              <a:buNone/>
            </a:pPr>
            <a:r>
              <a:rPr lang="en-US" b="1" dirty="0">
                <a:solidFill>
                  <a:srgbClr val="1B1B1B"/>
                </a:solidFill>
                <a:latin typeface="Arial" panose="020B0604020202020204" pitchFamily="34" charset="0"/>
                <a:ea typeface="Calibri" panose="020F0502020204030204" pitchFamily="34" charset="0"/>
                <a:cs typeface="Arial" panose="020B0604020202020204" pitchFamily="34" charset="0"/>
              </a:rPr>
              <a:t>This is at the heart of our reconciliation to God.</a:t>
            </a:r>
          </a:p>
          <a:p>
            <a:pPr marL="0" marR="0" indent="0" fontAlgn="base">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We are reconciled because He truly forgives.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Often, we fail to have peace because we fail to show that forgiveness to others. </a:t>
            </a:r>
            <a:endParaRPr lang="en-US"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5188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normAutofit lnSpcReduction="10000"/>
          </a:bodyPr>
          <a:lstStyle/>
          <a:p>
            <a:pPr marL="0" marR="0" indent="0" fontAlgn="base">
              <a:spcBef>
                <a:spcPts val="0"/>
              </a:spcBef>
              <a:spcAft>
                <a:spcPts val="2100"/>
              </a:spcAft>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1. Reconciliation is a commitment to Forgive.</a:t>
            </a: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2. Forgiveness is a decision to make four promises:</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“I will not dwell on this incident.”</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“I will not bring up this incident again and use it against you.”</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“I will not talk to others about this incident.”</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“I will not let this incident stand between us or hinder our personal relationship.”</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3.  By making and keeping these promises, you can tear down the walls that stand between you and your offender.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10443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normAutofit/>
          </a:bodyPr>
          <a:lstStyle/>
          <a:p>
            <a:pPr marL="0" indent="0">
              <a:buNone/>
            </a:pPr>
            <a:endParaRPr lang="en-US" sz="3600" b="1" dirty="0">
              <a:solidFill>
                <a:srgbClr val="1B1B1B"/>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600" b="1" dirty="0">
              <a:solidFill>
                <a:srgbClr val="1B1B1B"/>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600" b="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Isaiah 43:25 </a:t>
            </a:r>
            <a:r>
              <a:rPr lang="en-US" sz="3600" b="1"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 </a:t>
            </a: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5 “I, even I, am He who blots out your transgressions for My own sake; And I will not remember your sins.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727524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5674EA-0BC5-EF80-D2FE-7C179AB261F1}"/>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40591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normAutofit/>
          </a:bodyPr>
          <a:lstStyle/>
          <a:p>
            <a:pPr marL="0" indent="0">
              <a:buNone/>
            </a:pPr>
            <a:r>
              <a:rPr lang="en-US" sz="30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Matthew 5:9</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 </a:t>
            </a:r>
            <a:r>
              <a:rPr lang="en-US" sz="3000"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9 Blessed are the peacemakers, For they shall be called sons of God</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a:t>
            </a:r>
          </a:p>
          <a:p>
            <a:pPr marL="0" marR="0" indent="0">
              <a:spcBef>
                <a:spcPts val="0"/>
              </a:spcBef>
              <a:spcAft>
                <a:spcPts val="0"/>
              </a:spcAft>
              <a:buNone/>
            </a:pPr>
            <a:endParaRPr lang="en-US" dirty="0">
              <a:solidFill>
                <a:srgbClr val="4472C4"/>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Christians understand where peace originates – the Father.</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God’s family respects and has confidence in God’s Word.</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spcBef>
                <a:spcPts val="0"/>
              </a:spcBef>
              <a:spcAft>
                <a:spcPts val="0"/>
              </a:spcAft>
              <a:buNone/>
            </a:pP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Peacemakers recognizes the source of conflict - </a:t>
            </a:r>
            <a:r>
              <a:rPr lang="en-US" dirty="0" err="1">
                <a:solidFill>
                  <a:srgbClr val="4472C4"/>
                </a:solidFill>
                <a:effectLst/>
                <a:latin typeface="Verdana" panose="020B0604030504040204" pitchFamily="34" charset="0"/>
                <a:ea typeface="Verdana" panose="020B0604030504040204" pitchFamily="34" charset="0"/>
                <a:cs typeface="Verdana" panose="020B0604030504040204" pitchFamily="34" charset="0"/>
              </a:rPr>
              <a:t>satan</a:t>
            </a: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 </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He recognizes peace is defined from God’s perspective.</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He leads others to make peace with God.</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spcBef>
                <a:spcPts val="0"/>
              </a:spcBef>
              <a:spcAft>
                <a:spcPts val="0"/>
              </a:spcAft>
              <a:buNone/>
            </a:pPr>
            <a:r>
              <a:rPr lang="en-US"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He understands we must seek Truth, Purity &amp; Peace. </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8361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indent="0">
              <a:buNone/>
            </a:pPr>
            <a:r>
              <a:rPr lang="en-US" sz="32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Peaceful Relationships are a Priority for the Christian:</a:t>
            </a:r>
            <a:r>
              <a:rPr lang="en-US" sz="32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3200" dirty="0"/>
              <a:t>So, if you are offering your gift at the altar and there remember that your brother has something against you, leave your gift there before the altar and go. </a:t>
            </a:r>
            <a:r>
              <a:rPr lang="en-US" sz="3200" dirty="0">
                <a:highlight>
                  <a:srgbClr val="FFFF00"/>
                </a:highlight>
              </a:rPr>
              <a:t>First be reconciled to your brother, and then come and offer your gift.</a:t>
            </a:r>
            <a:r>
              <a:rPr lang="en-US" sz="3200" dirty="0"/>
              <a:t> (Matt. 5:23-24)</a:t>
            </a:r>
          </a:p>
          <a:p>
            <a:pPr marL="0" indent="0">
              <a:buNone/>
            </a:pPr>
            <a:endParaRPr lang="en-US" sz="3200" dirty="0"/>
          </a:p>
          <a:p>
            <a:pPr marL="0" indent="0">
              <a:buNone/>
            </a:pPr>
            <a:r>
              <a:rPr lang="en-US" sz="3200" dirty="0"/>
              <a:t>…for you are still of the flesh. For while there is jealousy and strife among you, are you not of the flesh and behaving only in a human way? (1 Cor. 3:3)</a:t>
            </a:r>
          </a:p>
        </p:txBody>
      </p:sp>
    </p:spTree>
    <p:extLst>
      <p:ext uri="{BB962C8B-B14F-4D97-AF65-F5344CB8AC3E}">
        <p14:creationId xmlns:p14="http://schemas.microsoft.com/office/powerpoint/2010/main" val="357550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normAutofit/>
          </a:bodyPr>
          <a:lstStyle/>
          <a:p>
            <a:pPr marL="0" indent="0">
              <a:buNone/>
            </a:pPr>
            <a:r>
              <a:rPr lang="en-US" dirty="0"/>
              <a:t>So, whether you eat or drink, or whatever you do, </a:t>
            </a:r>
            <a:r>
              <a:rPr lang="en-US" dirty="0">
                <a:highlight>
                  <a:srgbClr val="00FFFF"/>
                </a:highlight>
              </a:rPr>
              <a:t>do all to the glory of God.</a:t>
            </a:r>
            <a:r>
              <a:rPr lang="en-US" dirty="0"/>
              <a:t> Give no offense to Jews or to Greeks or to the church of God, just as I try to please everyone in everything I do, </a:t>
            </a:r>
            <a:r>
              <a:rPr lang="en-US" dirty="0">
                <a:highlight>
                  <a:srgbClr val="FFFF00"/>
                </a:highlight>
              </a:rPr>
              <a:t>not seeking my own advantage, but that of many, that they may be saved. </a:t>
            </a:r>
            <a:r>
              <a:rPr lang="en-US" dirty="0"/>
              <a:t>Be imitators of me, as I am of Christ. (1 Cor. 10:31-11:1).                          </a:t>
            </a:r>
          </a:p>
          <a:p>
            <a:pPr marL="0" indent="0">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1.  </a:t>
            </a:r>
            <a:r>
              <a:rPr lang="en-US" sz="3000" b="1" u="sng"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God’s Glory</a:t>
            </a:r>
            <a:r>
              <a:rPr lang="en-US" sz="3000"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 </a:t>
            </a:r>
            <a:r>
              <a:rPr lang="en-US" sz="30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(v. 31)</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sz="3000" dirty="0">
                <a:latin typeface="Arial" panose="020B0604020202020204" pitchFamily="34" charset="0"/>
                <a:ea typeface="Times New Roman" panose="02020603050405020304" pitchFamily="18" charset="0"/>
                <a:cs typeface="Arial" panose="020B0604020202020204" pitchFamily="34" charset="0"/>
              </a:rPr>
              <a:t>            </a:t>
            </a:r>
          </a:p>
          <a:p>
            <a:pPr marL="0" indent="0">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2.  </a:t>
            </a:r>
            <a:r>
              <a:rPr lang="en-US" sz="3000" b="1" u="sng"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Evangelism-Teaching Truth- Salvation</a:t>
            </a:r>
            <a:r>
              <a:rPr lang="en-US" sz="3000" b="1" u="sng" dirty="0">
                <a:solidFill>
                  <a:srgbClr val="1B1B1B"/>
                </a:solidFill>
                <a:latin typeface="Arial" panose="020B0604020202020204" pitchFamily="34" charset="0"/>
                <a:ea typeface="Times New Roman" panose="02020603050405020304" pitchFamily="18" charset="0"/>
                <a:cs typeface="Arial" panose="020B0604020202020204" pitchFamily="34" charset="0"/>
              </a:rPr>
              <a:t>     </a:t>
            </a:r>
            <a:r>
              <a:rPr lang="en-US" sz="30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(v. 32-33)</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dirty="0"/>
              <a:t>For where jealousy and selfish ambition exist, there will be disorder and every vile practice. But the wisdom from above is first pure, then peaceable, gentle, open to reason, full of mercy and good fruits, impartial and sincere. (James 3:16-17)</a:t>
            </a:r>
          </a:p>
        </p:txBody>
      </p:sp>
    </p:spTree>
    <p:extLst>
      <p:ext uri="{BB962C8B-B14F-4D97-AF65-F5344CB8AC3E}">
        <p14:creationId xmlns:p14="http://schemas.microsoft.com/office/powerpoint/2010/main" val="63573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normAutofit/>
          </a:bodyPr>
          <a:lstStyle/>
          <a:p>
            <a:pPr marL="0" indent="0">
              <a:lnSpc>
                <a:spcPct val="100000"/>
              </a:lnSpc>
              <a:buNone/>
            </a:pPr>
            <a:r>
              <a:rPr lang="en-US" dirty="0">
                <a:latin typeface="Arial" panose="020B0604020202020204" pitchFamily="34" charset="0"/>
                <a:cs typeface="Arial" panose="020B0604020202020204" pitchFamily="34" charset="0"/>
              </a:rPr>
              <a:t>To have lawsuits at all with one another is already a defeat for you. Why not </a:t>
            </a:r>
            <a:r>
              <a:rPr lang="en-US" dirty="0">
                <a:highlight>
                  <a:srgbClr val="FFFF00"/>
                </a:highlight>
                <a:latin typeface="Arial" panose="020B0604020202020204" pitchFamily="34" charset="0"/>
                <a:cs typeface="Arial" panose="020B0604020202020204" pitchFamily="34" charset="0"/>
              </a:rPr>
              <a:t>rather suffer wrong</a:t>
            </a:r>
            <a:r>
              <a:rPr lang="en-US" dirty="0">
                <a:latin typeface="Arial" panose="020B0604020202020204" pitchFamily="34" charset="0"/>
                <a:cs typeface="Arial" panose="020B0604020202020204" pitchFamily="34" charset="0"/>
              </a:rPr>
              <a:t>? Why not </a:t>
            </a:r>
            <a:r>
              <a:rPr lang="en-US" dirty="0">
                <a:highlight>
                  <a:srgbClr val="FFFF00"/>
                </a:highlight>
                <a:latin typeface="Arial" panose="020B0604020202020204" pitchFamily="34" charset="0"/>
                <a:cs typeface="Arial" panose="020B0604020202020204" pitchFamily="34" charset="0"/>
              </a:rPr>
              <a:t>rather be defrauded? </a:t>
            </a:r>
            <a:r>
              <a:rPr lang="en-US" dirty="0">
                <a:latin typeface="Arial" panose="020B0604020202020204" pitchFamily="34" charset="0"/>
                <a:cs typeface="Arial" panose="020B0604020202020204" pitchFamily="34" charset="0"/>
              </a:rPr>
              <a:t>(1 Cor. 6:7)</a:t>
            </a:r>
            <a:r>
              <a:rPr lang="en-US" b="1" u="sng" dirty="0">
                <a:solidFill>
                  <a:srgbClr val="4472C4"/>
                </a:solidFill>
                <a:latin typeface="Arial" panose="020B0604020202020204" pitchFamily="34" charset="0"/>
                <a:cs typeface="Arial" panose="020B0604020202020204" pitchFamily="34" charset="0"/>
              </a:rPr>
              <a:t>                    </a:t>
            </a:r>
          </a:p>
          <a:p>
            <a:pPr marL="0" indent="0">
              <a:lnSpc>
                <a:spcPct val="100000"/>
              </a:lnSpc>
              <a:buNone/>
            </a:pPr>
            <a:r>
              <a:rPr lang="en-US" b="1" u="sng"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Jesus is the Perfect Example</a:t>
            </a:r>
            <a:r>
              <a:rPr lang="en-US"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 </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(11:1)    </a:t>
            </a:r>
          </a:p>
          <a:p>
            <a:pPr marL="0" indent="0">
              <a:lnSpc>
                <a:spcPct val="100000"/>
              </a:lnSpc>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Ephesians 4:32 – </a:t>
            </a:r>
            <a:r>
              <a:rPr lang="en-US"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32 And </a:t>
            </a:r>
            <a:r>
              <a:rPr lang="en-US" i="1" dirty="0">
                <a:solidFill>
                  <a:srgbClr val="1B1B1B"/>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be kind to one another, tenderhearted, forgiving one another</a:t>
            </a:r>
            <a:r>
              <a:rPr lang="en-US"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even as God in Christ forgave you</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a:t>
            </a:r>
            <a:r>
              <a:rPr lang="en-US" b="1" dirty="0">
                <a:solidFill>
                  <a:srgbClr val="1B1B1B"/>
                </a:solidFill>
                <a:latin typeface="Arial" panose="020B0604020202020204" pitchFamily="34" charset="0"/>
                <a:ea typeface="Times New Roman" panose="02020603050405020304" pitchFamily="18" charset="0"/>
                <a:cs typeface="Arial" panose="020B0604020202020204" pitchFamily="34" charset="0"/>
              </a:rPr>
              <a:t>                                                 </a:t>
            </a:r>
          </a:p>
          <a:p>
            <a:pPr marL="0" indent="0">
              <a:lnSpc>
                <a:spcPct val="100000"/>
              </a:lnSpc>
              <a:buNone/>
            </a:pPr>
            <a:r>
              <a:rPr lang="en-US" b="1" dirty="0">
                <a:solidFill>
                  <a:srgbClr val="1B1B1B"/>
                </a:solidFill>
                <a:latin typeface="Arial" panose="020B0604020202020204" pitchFamily="34" charset="0"/>
                <a:ea typeface="Times New Roman" panose="02020603050405020304" pitchFamily="18" charset="0"/>
                <a:cs typeface="Arial" panose="020B0604020202020204" pitchFamily="34" charset="0"/>
              </a:rPr>
              <a:t>How do I find the path of peace?</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                                  </a:t>
            </a:r>
            <a:endPar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Look in the Mirror – Be honest with yourself.</a:t>
            </a:r>
            <a:endParaRPr lang="en-US"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Matthew 7:5</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 5</a:t>
            </a:r>
            <a:r>
              <a:rPr lang="en-US"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Hypocrite! </a:t>
            </a:r>
            <a:r>
              <a:rPr lang="en-US" i="1" dirty="0">
                <a:solidFill>
                  <a:srgbClr val="1B1B1B"/>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First remove the plank from your own eye, </a:t>
            </a:r>
            <a:r>
              <a:rPr lang="en-US"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and then you will see clearly to remove the speck from your brother’s eye.</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79470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marR="0" indent="0" fontAlgn="base">
              <a:spcBef>
                <a:spcPts val="0"/>
              </a:spcBef>
              <a:spcAft>
                <a:spcPts val="2100"/>
              </a:spcAft>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1.  </a:t>
            </a:r>
            <a:r>
              <a:rPr lang="en-US" b="1" u="sng"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My</a:t>
            </a:r>
            <a:r>
              <a:rPr lang="en-US" b="1" i="1" u="sng"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 </a:t>
            </a:r>
            <a:r>
              <a:rPr lang="en-US" b="1" u="sng"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Sinful </a:t>
            </a:r>
            <a:r>
              <a:rPr lang="en-US" b="1" u="sng" dirty="0">
                <a:solidFill>
                  <a:srgbClr val="0070C0"/>
                </a:solidFill>
                <a:latin typeface="Arial" panose="020B0604020202020204" pitchFamily="34" charset="0"/>
                <a:ea typeface="Times New Roman" panose="02020603050405020304" pitchFamily="18" charset="0"/>
                <a:cs typeface="Arial" panose="020B0604020202020204" pitchFamily="34" charset="0"/>
              </a:rPr>
              <a:t>A</a:t>
            </a:r>
            <a:r>
              <a:rPr lang="en-US" b="1" u="sng"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ttitudes: </a:t>
            </a:r>
            <a:endParaRPr lang="en-US" u="sng"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a:t>
            </a:r>
            <a:r>
              <a:rPr lang="en-US" u="sng"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the God of peace will be with you.</a:t>
            </a:r>
            <a:r>
              <a:rPr lang="en-US"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(Phil 4:8-9)</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2.  </a:t>
            </a:r>
            <a:r>
              <a:rPr lang="en-US" b="1" u="sng"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My Sinful Words &amp; Actions:  </a:t>
            </a:r>
            <a:endParaRPr lang="en-US" u="sng"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Prov 15:1 – </a:t>
            </a:r>
            <a:r>
              <a:rPr lang="en-US" i="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A soft answer turns away wrath, But a harsh word stirs up anger.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0402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marR="0" indent="0" fontAlgn="base">
              <a:spcBef>
                <a:spcPts val="0"/>
              </a:spcBef>
              <a:spcAft>
                <a:spcPts val="2100"/>
              </a:spcAft>
              <a:buNone/>
            </a:pPr>
            <a:endParaRPr lang="en-US" sz="3200" dirty="0">
              <a:solidFill>
                <a:srgbClr val="1B1B1B"/>
              </a:solidFill>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spcBef>
                <a:spcPts val="0"/>
              </a:spcBef>
              <a:spcAft>
                <a:spcPts val="2100"/>
              </a:spcAft>
              <a:buNone/>
            </a:pPr>
            <a:r>
              <a:rPr lang="en-US" sz="4000" dirty="0">
                <a:solidFill>
                  <a:srgbClr val="1B1B1B"/>
                </a:solidFill>
                <a:effectLst/>
                <a:latin typeface="Arial" panose="020B0604020202020204" pitchFamily="34" charset="0"/>
                <a:ea typeface="Verdana" panose="020B0604030504040204" pitchFamily="34" charset="0"/>
                <a:cs typeface="Arial" panose="020B0604020202020204" pitchFamily="34" charset="0"/>
              </a:rPr>
              <a:t>A hot-tempered man stirs up strife, but he who is slow to anger quiets contention. (Prov 15:18)</a:t>
            </a:r>
            <a:endParaRPr lang="en-US" sz="4000" dirty="0">
              <a:effectLst/>
              <a:latin typeface="Arial" panose="020B0604020202020204" pitchFamily="34" charset="0"/>
              <a:ea typeface="Verdana" panose="020B0604030504040204" pitchFamily="34" charset="0"/>
              <a:cs typeface="Arial" panose="020B0604020202020204" pitchFamily="34" charset="0"/>
            </a:endParaRPr>
          </a:p>
          <a:p>
            <a:pPr marL="0" indent="0" fontAlgn="base">
              <a:spcBef>
                <a:spcPts val="0"/>
              </a:spcBef>
              <a:buNone/>
            </a:pPr>
            <a:r>
              <a:rPr lang="en-US" sz="4000" i="1" dirty="0">
                <a:solidFill>
                  <a:srgbClr val="1B1B1B"/>
                </a:solidFill>
                <a:effectLst/>
                <a:latin typeface="Arial" panose="020B0604020202020204" pitchFamily="34" charset="0"/>
                <a:ea typeface="Verdana" panose="020B0604030504040204" pitchFamily="34" charset="0"/>
                <a:cs typeface="Arial" panose="020B0604020202020204" pitchFamily="34" charset="0"/>
              </a:rPr>
              <a:t>Confess your trespasses</a:t>
            </a:r>
            <a:r>
              <a:rPr lang="en-US" sz="4000" b="1" i="1" dirty="0">
                <a:solidFill>
                  <a:srgbClr val="1B1B1B"/>
                </a:solidFill>
                <a:effectLst/>
                <a:latin typeface="Arial" panose="020B0604020202020204" pitchFamily="34" charset="0"/>
                <a:ea typeface="Verdana" panose="020B0604030504040204" pitchFamily="34" charset="0"/>
                <a:cs typeface="Arial" panose="020B0604020202020204" pitchFamily="34" charset="0"/>
              </a:rPr>
              <a:t> </a:t>
            </a:r>
            <a:r>
              <a:rPr lang="en-US" sz="4000" i="1" dirty="0">
                <a:solidFill>
                  <a:srgbClr val="1B1B1B"/>
                </a:solidFill>
                <a:effectLst/>
                <a:latin typeface="Arial" panose="020B0604020202020204" pitchFamily="34" charset="0"/>
                <a:ea typeface="Verdana" panose="020B0604030504040204" pitchFamily="34" charset="0"/>
                <a:cs typeface="Arial" panose="020B0604020202020204" pitchFamily="34" charset="0"/>
              </a:rPr>
              <a:t>to one another, and pray for one another, that you may be healed.</a:t>
            </a:r>
            <a:r>
              <a:rPr lang="en-US" sz="4000" dirty="0">
                <a:latin typeface="Arial" panose="020B0604020202020204" pitchFamily="34" charset="0"/>
                <a:ea typeface="Verdana" panose="020B0604030504040204" pitchFamily="34" charset="0"/>
                <a:cs typeface="Arial" panose="020B0604020202020204" pitchFamily="34" charset="0"/>
              </a:rPr>
              <a:t>         </a:t>
            </a:r>
            <a:r>
              <a:rPr lang="en-US" sz="4000" dirty="0">
                <a:solidFill>
                  <a:srgbClr val="1B1B1B"/>
                </a:solidFill>
                <a:effectLst/>
                <a:latin typeface="Arial" panose="020B0604020202020204" pitchFamily="34" charset="0"/>
                <a:ea typeface="Verdana" panose="020B0604030504040204" pitchFamily="34" charset="0"/>
                <a:cs typeface="Arial" panose="020B0604020202020204" pitchFamily="34" charset="0"/>
              </a:rPr>
              <a:t>(James 5:14)</a:t>
            </a:r>
            <a:r>
              <a:rPr lang="en-US" sz="4000" i="1" dirty="0">
                <a:solidFill>
                  <a:srgbClr val="1B1B1B"/>
                </a:solidFill>
                <a:latin typeface="Arial" panose="020B0604020202020204" pitchFamily="34" charset="0"/>
                <a:ea typeface="Verdana" panose="020B0604030504040204" pitchFamily="34" charset="0"/>
                <a:cs typeface="Arial" panose="020B0604020202020204" pitchFamily="34" charset="0"/>
              </a:rPr>
              <a:t>.                                                         </a:t>
            </a:r>
          </a:p>
          <a:p>
            <a:pPr marL="0" marR="0" indent="0" fontAlgn="base">
              <a:spcBef>
                <a:spcPts val="0"/>
              </a:spcBef>
              <a:spcAft>
                <a:spcPts val="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marR="0" indent="0" fontAlgn="base">
              <a:spcBef>
                <a:spcPts val="0"/>
              </a:spcBef>
              <a:spcAft>
                <a:spcPts val="0"/>
              </a:spcAft>
              <a:buNone/>
            </a:pPr>
            <a:endParaRPr lang="en-US" dirty="0"/>
          </a:p>
        </p:txBody>
      </p:sp>
    </p:spTree>
    <p:extLst>
      <p:ext uri="{BB962C8B-B14F-4D97-AF65-F5344CB8AC3E}">
        <p14:creationId xmlns:p14="http://schemas.microsoft.com/office/powerpoint/2010/main" val="353899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marR="0" indent="0" fontAlgn="base">
              <a:lnSpc>
                <a:spcPct val="100000"/>
              </a:lnSpc>
              <a:spcBef>
                <a:spcPts val="0"/>
              </a:spcBef>
              <a:spcAft>
                <a:spcPts val="2100"/>
              </a:spcAft>
              <a:buNone/>
            </a:pP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“I’m sorry if I hurt you.”</a:t>
            </a:r>
            <a:r>
              <a:rPr lang="en-US" sz="3600"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lnSpc>
                <a:spcPct val="100000"/>
              </a:lnSpc>
              <a:spcBef>
                <a:spcPts val="0"/>
              </a:spcBef>
              <a:spcAft>
                <a:spcPts val="0"/>
              </a:spcAft>
              <a:buNone/>
            </a:pPr>
            <a:r>
              <a:rPr lang="en-US" sz="3600"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a:t>
            </a: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Let’s just forget the past.”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lnSpc>
                <a:spcPct val="100000"/>
              </a:lnSpc>
              <a:spcBef>
                <a:spcPts val="0"/>
              </a:spcBef>
              <a:spcAft>
                <a:spcPts val="0"/>
              </a:spcAft>
              <a:buNone/>
            </a:pP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lnSpc>
                <a:spcPct val="100000"/>
              </a:lnSpc>
              <a:spcBef>
                <a:spcPts val="0"/>
              </a:spcBef>
              <a:spcAft>
                <a:spcPts val="0"/>
              </a:spcAft>
              <a:buNone/>
            </a:pP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“I suppose I could have done a better job.”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lnSpc>
                <a:spcPct val="100000"/>
              </a:lnSpc>
              <a:spcBef>
                <a:spcPts val="0"/>
              </a:spcBef>
              <a:spcAft>
                <a:spcPts val="0"/>
              </a:spcAft>
              <a:buNone/>
            </a:pP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lnSpc>
                <a:spcPct val="100000"/>
              </a:lnSpc>
              <a:spcBef>
                <a:spcPts val="0"/>
              </a:spcBef>
              <a:spcAft>
                <a:spcPts val="0"/>
              </a:spcAft>
              <a:buNone/>
            </a:pP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“I guess it’s not all your fault</a:t>
            </a:r>
            <a:r>
              <a:rPr lang="en-US" sz="3600"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lnSpc>
                <a:spcPct val="100000"/>
              </a:lnSpc>
              <a:spcBef>
                <a:spcPts val="0"/>
              </a:spcBef>
              <a:spcAft>
                <a:spcPts val="0"/>
              </a:spcAft>
              <a:buNone/>
            </a:pPr>
            <a:r>
              <a:rPr lang="en-US" sz="3600"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fontAlgn="base">
              <a:lnSpc>
                <a:spcPct val="100000"/>
              </a:lnSpc>
              <a:spcBef>
                <a:spcPts val="0"/>
              </a:spcBef>
              <a:spcAft>
                <a:spcPts val="0"/>
              </a:spcAft>
              <a:buNone/>
            </a:pPr>
            <a:r>
              <a:rPr lang="en-US" sz="3600" i="1" dirty="0">
                <a:solidFill>
                  <a:srgbClr val="1B1B1B"/>
                </a:solidFill>
                <a:effectLst/>
                <a:latin typeface="Verdana" panose="020B0604030504040204" pitchFamily="34" charset="0"/>
                <a:ea typeface="Verdana" panose="020B0604030504040204" pitchFamily="34" charset="0"/>
                <a:cs typeface="Verdana" panose="020B0604030504040204" pitchFamily="34" charset="0"/>
              </a:rPr>
              <a:t>“If I have hurt anyone, I am sorry.”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39210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79168-D4C2-4812-D85C-4D2934FF0A00}"/>
              </a:ext>
            </a:extLst>
          </p:cNvPr>
          <p:cNvSpPr>
            <a:spLocks noGrp="1"/>
          </p:cNvSpPr>
          <p:nvPr>
            <p:ph idx="1"/>
          </p:nvPr>
        </p:nvSpPr>
        <p:spPr>
          <a:xfrm>
            <a:off x="325821" y="262758"/>
            <a:ext cx="8523889" cy="6379779"/>
          </a:xfrm>
        </p:spPr>
        <p:txBody>
          <a:bodyPr/>
          <a:lstStyle/>
          <a:p>
            <a:pPr marL="0" marR="0" indent="0" fontAlgn="base">
              <a:spcBef>
                <a:spcPts val="0"/>
              </a:spcBef>
              <a:spcAft>
                <a:spcPts val="0"/>
              </a:spcAft>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Contact those you have wronged</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Don’t try to excuse your behavior with If, But or Maybe.</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Specifically address</a:t>
            </a:r>
            <a:r>
              <a:rPr lang="en-US" sz="30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sz="3000" dirty="0">
                <a:solidFill>
                  <a:srgbClr val="1B1B1B"/>
                </a:solidFill>
                <a:latin typeface="Arial" panose="020B0604020202020204" pitchFamily="34" charset="0"/>
                <a:ea typeface="Times New Roman" panose="02020603050405020304" pitchFamily="18" charset="0"/>
                <a:cs typeface="Arial" panose="020B0604020202020204" pitchFamily="34" charset="0"/>
              </a:rPr>
              <a:t>bad </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attitudes and actions.</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Express sorrow for hurting someone.</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Accept the consequences of your actions by making restitution</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Change your attitudes, behavior, and actions</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marR="0" indent="0" fontAlgn="base">
              <a:spcBef>
                <a:spcPts val="0"/>
              </a:spcBef>
              <a:spcAft>
                <a:spcPts val="0"/>
              </a:spcAft>
              <a:buNone/>
            </a:pPr>
            <a:endPar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fontAlgn="base">
              <a:spcBef>
                <a:spcPts val="0"/>
              </a:spcBef>
              <a:spcAft>
                <a:spcPts val="0"/>
              </a:spcAft>
              <a:buNone/>
            </a:pP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Request</a:t>
            </a:r>
            <a:r>
              <a:rPr lang="en-US" sz="3000" b="1"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r>
              <a:rPr lang="en-US" sz="300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forgiveness.  </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3857619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5813</TotalTime>
  <Words>1441</Words>
  <Application>Microsoft Office PowerPoint</Application>
  <PresentationFormat>On-screen Show (4:3)</PresentationFormat>
  <Paragraphs>109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Garrett</dc:creator>
  <cp:lastModifiedBy>Robert McDonald</cp:lastModifiedBy>
  <cp:revision>16</cp:revision>
  <dcterms:created xsi:type="dcterms:W3CDTF">2022-12-20T15:42:00Z</dcterms:created>
  <dcterms:modified xsi:type="dcterms:W3CDTF">2022-12-28T14:42:35Z</dcterms:modified>
</cp:coreProperties>
</file>