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74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4"/>
    <p:restoredTop sz="94694"/>
  </p:normalViewPr>
  <p:slideViewPr>
    <p:cSldViewPr snapToGrid="0">
      <p:cViewPr varScale="1">
        <p:scale>
          <a:sx n="121" d="100"/>
          <a:sy n="121" d="100"/>
        </p:scale>
        <p:origin x="17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10464C-0E15-5A4B-BCF3-5E084E52FABB}" type="datetimeFigureOut">
              <a:rPr lang="en-US" smtClean="0"/>
              <a:t>10/9/22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17576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0464C-0E15-5A4B-BCF3-5E084E52FABB}" type="datetimeFigureOut">
              <a:rPr lang="en-US" smtClean="0"/>
              <a:t>10/9/22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103037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0464C-0E15-5A4B-BCF3-5E084E52FABB}" type="datetimeFigureOut">
              <a:rPr lang="en-US" smtClean="0"/>
              <a:t>10/9/22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218319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0464C-0E15-5A4B-BCF3-5E084E52FABB}" type="datetimeFigureOut">
              <a:rPr lang="en-US" smtClean="0"/>
              <a:t>10/9/22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179008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0464C-0E15-5A4B-BCF3-5E084E52FABB}" type="datetimeFigureOut">
              <a:rPr lang="en-US" smtClean="0"/>
              <a:t>10/9/22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172055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10464C-0E15-5A4B-BCF3-5E084E52FABB}" type="datetimeFigureOut">
              <a:rPr lang="en-US" smtClean="0"/>
              <a:t>10/9/22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417610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10464C-0E15-5A4B-BCF3-5E084E52FABB}" type="datetimeFigureOut">
              <a:rPr lang="en-US" smtClean="0"/>
              <a:t>10/9/22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227627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10464C-0E15-5A4B-BCF3-5E084E52FABB}" type="datetimeFigureOut">
              <a:rPr lang="en-US" smtClean="0"/>
              <a:t>10/9/22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216787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0464C-0E15-5A4B-BCF3-5E084E52FABB}" type="datetimeFigureOut">
              <a:rPr lang="en-US" smtClean="0"/>
              <a:t>10/9/22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216797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0464C-0E15-5A4B-BCF3-5E084E52FABB}" type="datetimeFigureOut">
              <a:rPr lang="en-US" smtClean="0"/>
              <a:t>10/9/22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123549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0464C-0E15-5A4B-BCF3-5E084E52FABB}" type="datetimeFigureOut">
              <a:rPr lang="en-US" smtClean="0"/>
              <a:t>10/9/22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247854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464C-0E15-5A4B-BCF3-5E084E52FABB}" type="datetimeFigureOut">
              <a:rPr lang="en-US" smtClean="0"/>
              <a:t>10/9/22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4CEA8-AE2A-4B4F-8590-7164C0B014F2}" type="slidenum">
              <a:rPr lang="en-US" smtClean="0"/>
              <a:t>‹#›</a:t>
            </a:fld>
            <a:endParaRPr lang="en-US"/>
          </a:p>
        </p:txBody>
      </p:sp>
    </p:spTree>
    <p:extLst>
      <p:ext uri="{BB962C8B-B14F-4D97-AF65-F5344CB8AC3E}">
        <p14:creationId xmlns:p14="http://schemas.microsoft.com/office/powerpoint/2010/main" val="290682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1745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D2703E-511A-B3F2-AFD4-AB40079D4E63}"/>
              </a:ext>
            </a:extLst>
          </p:cNvPr>
          <p:cNvPicPr>
            <a:picLocks noChangeAspect="1"/>
          </p:cNvPicPr>
          <p:nvPr/>
        </p:nvPicPr>
        <p:blipFill>
          <a:blip r:embed="rId2"/>
          <a:stretch>
            <a:fillRect/>
          </a:stretch>
        </p:blipFill>
        <p:spPr>
          <a:xfrm>
            <a:off x="888124" y="386255"/>
            <a:ext cx="7367752" cy="6085489"/>
          </a:xfrm>
          <a:prstGeom prst="rect">
            <a:avLst/>
          </a:prstGeom>
        </p:spPr>
      </p:pic>
    </p:spTree>
    <p:extLst>
      <p:ext uri="{BB962C8B-B14F-4D97-AF65-F5344CB8AC3E}">
        <p14:creationId xmlns:p14="http://schemas.microsoft.com/office/powerpoint/2010/main" val="1649083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normAutofit fontScale="92500" lnSpcReduction="10000"/>
          </a:bodyPr>
          <a:lstStyle/>
          <a:p>
            <a:pPr marL="0" marR="0" indent="0" fontAlgn="base">
              <a:spcBef>
                <a:spcPts val="0"/>
              </a:spcBef>
              <a:spcAft>
                <a:spcPts val="2100"/>
              </a:spcAft>
              <a:buNone/>
            </a:pPr>
            <a:endParaRPr lang="en-US" sz="18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God uses the “spiritually poor”:</a:t>
            </a:r>
          </a:p>
          <a:p>
            <a:pPr marL="0" marR="0" indent="0" fontAlgn="base">
              <a:spcBef>
                <a:spcPts val="0"/>
              </a:spcBef>
              <a:spcAft>
                <a:spcPts val="2100"/>
              </a:spcAft>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Moses</a:t>
            </a:r>
            <a:endPar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John the Baptizer</a:t>
            </a: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fontAlgn="base">
              <a:spcBef>
                <a:spcPts val="0"/>
              </a:spcBef>
              <a:spcAft>
                <a:spcPts val="2100"/>
              </a:spcAft>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Peter</a:t>
            </a: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fontAlgn="base">
              <a:spcBef>
                <a:spcPts val="0"/>
              </a:spcBef>
              <a:spcAft>
                <a:spcPts val="2100"/>
              </a:spcAft>
              <a:buNone/>
            </a:pPr>
            <a:r>
              <a:rPr lang="en-US" sz="3600" i="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“Depart from me, for I am a sinful man, O Lord!”</a:t>
            </a: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(Luke 5:8</a:t>
            </a: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a:t>
            </a:r>
          </a:p>
          <a:p>
            <a:pPr marL="0" marR="0" indent="0" fontAlgn="base">
              <a:spcBef>
                <a:spcPts val="0"/>
              </a:spcBef>
              <a:spcAft>
                <a:spcPts val="2100"/>
              </a:spcAft>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Paul </a:t>
            </a:r>
          </a:p>
          <a:p>
            <a:pPr marL="0" marR="0" indent="0" fontAlgn="base">
              <a:spcBef>
                <a:spcPts val="0"/>
              </a:spcBef>
              <a:spcAft>
                <a:spcPts val="2100"/>
              </a:spcAft>
              <a:buNone/>
            </a:pP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a:t>
            </a:r>
            <a:r>
              <a:rPr lang="en-US" sz="3600" i="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nothing good dwells in me, that is, in my flesh”</a:t>
            </a: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(Rom 7:18), </a:t>
            </a:r>
          </a:p>
          <a:p>
            <a:pPr marL="0" marR="0" indent="0" fontAlgn="base">
              <a:spcBef>
                <a:spcPts val="0"/>
              </a:spcBef>
              <a:spcAft>
                <a:spcPts val="210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949274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trips(down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lstStyle/>
          <a:p>
            <a:pPr marL="0" marR="0" indent="0" fontAlgn="base">
              <a:spcBef>
                <a:spcPts val="0"/>
              </a:spcBef>
              <a:spcAft>
                <a:spcPts val="2100"/>
              </a:spcAft>
              <a:buNone/>
            </a:pPr>
            <a:endParaRPr lang="en-US" sz="1800" b="1"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2100"/>
              </a:spcAft>
              <a:buNone/>
            </a:pPr>
            <a:r>
              <a:rPr lang="en-US" sz="3600" b="1"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rPr>
              <a:t>He learned: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3400"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That he was the </a:t>
            </a:r>
            <a:r>
              <a:rPr lang="en-US" sz="3400" i="1"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chief of sinners</a:t>
            </a:r>
            <a:r>
              <a:rPr lang="en-US" sz="3400"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   </a:t>
            </a:r>
          </a:p>
          <a:p>
            <a:pPr marL="0" marR="0" indent="0" fontAlgn="base">
              <a:spcBef>
                <a:spcPts val="0"/>
              </a:spcBef>
              <a:spcAft>
                <a:spcPts val="0"/>
              </a:spcAft>
              <a:buNone/>
            </a:pPr>
            <a:r>
              <a:rPr lang="en-US" sz="3400"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(1 Tim 1:15)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3600"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3600"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That the best things he could do in himself were rubbish </a:t>
            </a:r>
            <a:r>
              <a:rPr lang="en-US" sz="3600" u="sng"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(Phil 3:8</a:t>
            </a:r>
            <a:r>
              <a:rPr lang="en-US" sz="3600"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3600"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r>
              <a:rPr lang="en-US" sz="3600"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He learned that knowing God’s grace was sufficient for him. </a:t>
            </a:r>
            <a:r>
              <a:rPr lang="en-US" sz="2800" b="1"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742770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normAutofit/>
          </a:bodyPr>
          <a:lstStyle/>
          <a:p>
            <a:pPr marL="0" marR="0" indent="0" fontAlgn="base">
              <a:spcBef>
                <a:spcPts val="0"/>
              </a:spcBef>
              <a:spcAft>
                <a:spcPts val="2100"/>
              </a:spcAft>
              <a:buNone/>
            </a:pPr>
            <a:endPar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theirs is the kingdom of heaven”</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0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a:t>
            </a:r>
            <a:r>
              <a:rPr lang="en-US" sz="3000" b="1"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The kingdom of God is at hand</a:t>
            </a:r>
            <a:r>
              <a:rPr lang="en-US" sz="30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meant more than just the coming of the church in Acts 2. </a:t>
            </a:r>
          </a:p>
          <a:p>
            <a:pPr marL="0" marR="0" indent="0" fontAlgn="base">
              <a:spcBef>
                <a:spcPts val="0"/>
              </a:spcBef>
              <a:spcAft>
                <a:spcPts val="0"/>
              </a:spcAft>
              <a:buNone/>
            </a:pP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0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The Pharisees had a legalistic view of the kingdom; those who were truly under God’s reign were those who kept the law best.</a:t>
            </a:r>
          </a:p>
          <a:p>
            <a:pPr marL="0" marR="0" indent="0" fontAlgn="base">
              <a:spcBef>
                <a:spcPts val="0"/>
              </a:spcBef>
              <a:spcAft>
                <a:spcPts val="0"/>
              </a:spcAft>
              <a:buNone/>
            </a:pPr>
            <a:r>
              <a:rPr lang="en-US" sz="32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0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Poverty of spirit is the key to greatness in the Kingdom.  Matthew 18:1-4</a:t>
            </a:r>
            <a:r>
              <a:rPr lang="en-US" sz="30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2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0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In God’s kingdom, the way up is down. </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4338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normAutofit/>
          </a:bodyPr>
          <a:lstStyle/>
          <a:p>
            <a:pPr marL="0" marR="0" indent="0" fontAlgn="base">
              <a:spcBef>
                <a:spcPts val="0"/>
              </a:spcBef>
              <a:spcAft>
                <a:spcPts val="2100"/>
              </a:spcAft>
              <a:buNone/>
            </a:pPr>
            <a:r>
              <a:rPr lang="en-US"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James 4:10</a:t>
            </a: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 </a:t>
            </a:r>
            <a:r>
              <a:rPr lang="en-US"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10 Humble yourselves in the sight of the Lord, and He will lift you up.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Proverbs 16:18</a:t>
            </a: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 </a:t>
            </a:r>
            <a:r>
              <a:rPr lang="en-US"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18 Pride goes before destruction, And a haughty spirit before a fall.</a:t>
            </a:r>
          </a:p>
          <a:p>
            <a:pPr marL="0" marR="0" indent="0" fontAlgn="base">
              <a:spcBef>
                <a:spcPts val="0"/>
              </a:spcBef>
              <a:spcAft>
                <a:spcPts val="0"/>
              </a:spcAft>
              <a:buNone/>
            </a:pPr>
            <a:r>
              <a:rPr lang="en-US"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2100"/>
              </a:spcAft>
              <a:buNone/>
            </a:pPr>
            <a:r>
              <a:rPr lang="en-US"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Some practical manifestations of poverty of spirit</a:t>
            </a: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A.</a:t>
            </a:r>
            <a:r>
              <a:rPr lang="en-US" b="1" i="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In Our Prayers:</a:t>
            </a:r>
            <a:r>
              <a:rPr lang="en-US"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B.</a:t>
            </a:r>
            <a:r>
              <a:rPr lang="en-US" b="1" i="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In Our Unity: (treatment of others) </a:t>
            </a:r>
          </a:p>
          <a:p>
            <a:pPr marL="0" marR="0" indent="0" fontAlgn="base">
              <a:spcBef>
                <a:spcPts val="0"/>
              </a:spcBef>
              <a:spcAft>
                <a:spcPts val="0"/>
              </a:spcAft>
              <a:buNone/>
            </a:pPr>
            <a:r>
              <a:rPr lang="en-US" dirty="0">
                <a:effectLst/>
                <a:latin typeface="Arial" panose="020B0604020202020204" pitchFamily="34" charset="0"/>
                <a:ea typeface="Calibri" panose="020F0502020204030204" pitchFamily="34" charset="0"/>
                <a:cs typeface="Arial" panose="020B0604020202020204" pitchFamily="34" charset="0"/>
              </a:rPr>
              <a:t>For by the grace given to me I say to everyone among you not to think of himself more highly than he ought to think, but to think with sober judgment, each according to the measure of faith that God has assigned.</a:t>
            </a:r>
            <a:r>
              <a:rPr lang="en-US" b="1" i="1" dirty="0">
                <a:solidFill>
                  <a:srgbClr val="4472C4"/>
                </a:solidFill>
                <a:latin typeface="Arial" panose="020B0604020202020204" pitchFamily="34" charset="0"/>
                <a:ea typeface="Calibri" panose="020F0502020204030204" pitchFamily="34" charset="0"/>
                <a:cs typeface="Arial" panose="020B0604020202020204" pitchFamily="34" charset="0"/>
              </a:rPr>
              <a:t> </a:t>
            </a:r>
            <a:r>
              <a:rPr lang="en-US" b="1" i="1" dirty="0">
                <a:latin typeface="Arial" panose="020B0604020202020204" pitchFamily="34" charset="0"/>
                <a:ea typeface="Calibri" panose="020F0502020204030204" pitchFamily="34" charset="0"/>
                <a:cs typeface="Arial" panose="020B0604020202020204" pitchFamily="34" charset="0"/>
              </a:rPr>
              <a:t>Rom. 12:3</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176981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lstStyle/>
          <a:p>
            <a:pPr marL="0" marR="0" indent="0" fontAlgn="base">
              <a:spcBef>
                <a:spcPts val="0"/>
              </a:spcBef>
              <a:spcAft>
                <a:spcPts val="2100"/>
              </a:spcAft>
              <a:buNone/>
            </a:pPr>
            <a:endParaRPr lang="en-US" sz="32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32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Philippians 2:3-4</a:t>
            </a:r>
            <a:r>
              <a:rPr lang="en-US" sz="32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Do nothing from selfish ambition or conceit, but in humility count others more significant than yourselves. Let each of you look not only to his own interests, but also to the interests of others.</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C.</a:t>
            </a:r>
            <a:r>
              <a:rPr lang="en-US" sz="3200" b="1" i="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In Our Obedience</a:t>
            </a:r>
            <a:r>
              <a:rPr lang="en-US" sz="3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a:t>
            </a:r>
            <a:r>
              <a:rPr lang="en-US" sz="32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893171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1745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D2703E-511A-B3F2-AFD4-AB40079D4E63}"/>
              </a:ext>
            </a:extLst>
          </p:cNvPr>
          <p:cNvPicPr>
            <a:picLocks noChangeAspect="1"/>
          </p:cNvPicPr>
          <p:nvPr/>
        </p:nvPicPr>
        <p:blipFill>
          <a:blip r:embed="rId2"/>
          <a:stretch>
            <a:fillRect/>
          </a:stretch>
        </p:blipFill>
        <p:spPr>
          <a:xfrm>
            <a:off x="888124" y="386255"/>
            <a:ext cx="7367752" cy="6085489"/>
          </a:xfrm>
          <a:prstGeom prst="rect">
            <a:avLst/>
          </a:prstGeom>
        </p:spPr>
      </p:pic>
    </p:spTree>
    <p:extLst>
      <p:ext uri="{BB962C8B-B14F-4D97-AF65-F5344CB8AC3E}">
        <p14:creationId xmlns:p14="http://schemas.microsoft.com/office/powerpoint/2010/main" val="788103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6CD5-CC06-3213-1011-3C78EABCCF95}"/>
              </a:ext>
            </a:extLst>
          </p:cNvPr>
          <p:cNvSpPr>
            <a:spLocks noGrp="1"/>
          </p:cNvSpPr>
          <p:nvPr>
            <p:ph type="ctrTitle"/>
          </p:nvPr>
        </p:nvSpPr>
        <p:spPr>
          <a:xfrm>
            <a:off x="262759" y="1652997"/>
            <a:ext cx="8576441" cy="3552005"/>
          </a:xfrm>
        </p:spPr>
        <p:txBody>
          <a:bodyPr>
            <a:noAutofit/>
          </a:bodyPr>
          <a:lstStyle/>
          <a:p>
            <a:pPr marL="0" marR="0" fontAlgn="base">
              <a:spcBef>
                <a:spcPts val="0"/>
              </a:spcBef>
              <a:spcAft>
                <a:spcPts val="2100"/>
              </a:spcAft>
            </a:pPr>
            <a:br>
              <a:rPr lang="en-US" sz="5400"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5400"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5400"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5400"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5400"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5400"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5400"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rPr>
            </a:br>
            <a:br>
              <a:rPr lang="en-US" sz="5400"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rPr>
            </a:br>
            <a:r>
              <a:rPr lang="en-US" sz="6600" dirty="0">
                <a:effectLst/>
                <a:latin typeface="Calibri" panose="020F0502020204030204" pitchFamily="34" charset="0"/>
                <a:ea typeface="Verdana" panose="020B0604030504040204" pitchFamily="34" charset="0"/>
                <a:cs typeface="Calibri" panose="020F0502020204030204" pitchFamily="34" charset="0"/>
              </a:rPr>
              <a:t>What Does It Mean?</a:t>
            </a:r>
            <a:br>
              <a:rPr lang="en-US" sz="6600" dirty="0">
                <a:effectLst/>
                <a:latin typeface="Calibri" panose="020F0502020204030204" pitchFamily="34" charset="0"/>
                <a:ea typeface="Verdana" panose="020B0604030504040204" pitchFamily="34" charset="0"/>
                <a:cs typeface="Calibri" panose="020F0502020204030204" pitchFamily="34" charset="0"/>
              </a:rPr>
            </a:br>
            <a:r>
              <a:rPr lang="en-US" sz="6600"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Poor in Spirit &amp;            The Kingdom of Heaven</a:t>
            </a:r>
            <a:br>
              <a:rPr lang="en-US" sz="5400" dirty="0">
                <a:effectLst/>
                <a:latin typeface="Calibri" panose="020F0502020204030204" pitchFamily="34" charset="0"/>
                <a:ea typeface="Calibri" panose="020F0502020204030204" pitchFamily="34" charset="0"/>
                <a:cs typeface="Times New Roman" panose="02020603050405020304" pitchFamily="18" charset="0"/>
              </a:rPr>
            </a:br>
            <a:endParaRPr lang="en-US" sz="5400" dirty="0"/>
          </a:p>
        </p:txBody>
      </p:sp>
    </p:spTree>
    <p:extLst>
      <p:ext uri="{BB962C8B-B14F-4D97-AF65-F5344CB8AC3E}">
        <p14:creationId xmlns:p14="http://schemas.microsoft.com/office/powerpoint/2010/main" val="40672185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lstStyle/>
          <a:p>
            <a:pPr marL="0" indent="0">
              <a:buNone/>
            </a:pPr>
            <a:r>
              <a:rPr lang="en-US" dirty="0"/>
              <a:t>For the word of the cross is </a:t>
            </a:r>
            <a:r>
              <a:rPr lang="en-US" dirty="0">
                <a:highlight>
                  <a:srgbClr val="FFFF00"/>
                </a:highlight>
              </a:rPr>
              <a:t>folly to those who are perishing</a:t>
            </a:r>
            <a:r>
              <a:rPr lang="en-US" dirty="0"/>
              <a:t>, but to us who are being saved it is the power of God. 1 Cor. 1:18</a:t>
            </a:r>
          </a:p>
          <a:p>
            <a:pPr marL="0" indent="0">
              <a:buNone/>
            </a:pPr>
            <a:r>
              <a:rPr lang="en-US" dirty="0"/>
              <a:t>For consider your calling, brothers: not many of you were wise according to worldly standards, not many were powerful, not many were of noble birth. </a:t>
            </a:r>
            <a:r>
              <a:rPr lang="en-US" dirty="0">
                <a:highlight>
                  <a:srgbClr val="FFFF00"/>
                </a:highlight>
              </a:rPr>
              <a:t>But God chose what is foolish in the world to shame the wise; God chose what is weak in the world to shame the strong; God chose what is low and despised in the world, even things that are not, to bring to nothing things that are, so that no human being might boast in the presence of God. </a:t>
            </a:r>
            <a:r>
              <a:rPr lang="en-US" dirty="0"/>
              <a:t>And because of him you are in Christ Jesus, who became to us wisdom from God, righteousness and sanctification and redemption, so that, as it is written, “Let the one who boasts, boast in the Lord.” 1 Cor. 1:26-31</a:t>
            </a:r>
          </a:p>
        </p:txBody>
      </p:sp>
    </p:spTree>
    <p:extLst>
      <p:ext uri="{BB962C8B-B14F-4D97-AF65-F5344CB8AC3E}">
        <p14:creationId xmlns:p14="http://schemas.microsoft.com/office/powerpoint/2010/main" val="11054048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normAutofit fontScale="92500" lnSpcReduction="20000"/>
          </a:bodyPr>
          <a:lstStyle/>
          <a:p>
            <a:pPr marL="0" indent="0">
              <a:buNone/>
            </a:pPr>
            <a:endParaRPr lang="en-US" sz="3000" i="1" dirty="0">
              <a:solidFill>
                <a:srgbClr val="1B1B1B"/>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500" i="1" dirty="0">
                <a:solidFill>
                  <a:srgbClr val="1B1B1B"/>
                </a:solidFill>
                <a:effectLst/>
                <a:latin typeface="Arial" panose="020B0604020202020204" pitchFamily="34" charset="0"/>
                <a:ea typeface="Verdana" panose="020B0604030504040204" pitchFamily="34" charset="0"/>
                <a:cs typeface="Arial" panose="020B0604020202020204" pitchFamily="34" charset="0"/>
              </a:rPr>
              <a:t>“Blessed are the poor in spirit, For theirs is the kingdom of heaven.”  </a:t>
            </a:r>
            <a:r>
              <a:rPr lang="en-US" sz="3500" i="1" dirty="0">
                <a:solidFill>
                  <a:srgbClr val="1B1B1B"/>
                </a:solidFill>
                <a:latin typeface="Arial" panose="020B0604020202020204" pitchFamily="34" charset="0"/>
                <a:ea typeface="Verdana" panose="020B0604030504040204" pitchFamily="34" charset="0"/>
                <a:cs typeface="Arial" panose="020B0604020202020204" pitchFamily="34" charset="0"/>
              </a:rPr>
              <a:t>Matt. 5:3</a:t>
            </a:r>
            <a:r>
              <a:rPr lang="en-US" sz="3500" i="1" dirty="0">
                <a:solidFill>
                  <a:srgbClr val="1B1B1B"/>
                </a:solidFill>
                <a:effectLst/>
                <a:latin typeface="Arial" panose="020B0604020202020204" pitchFamily="34" charset="0"/>
                <a:ea typeface="Verdana" panose="020B0604030504040204" pitchFamily="34" charset="0"/>
                <a:cs typeface="Arial" panose="020B0604020202020204" pitchFamily="34" charset="0"/>
              </a:rPr>
              <a:t>               </a:t>
            </a:r>
            <a:endParaRPr lang="en-US" sz="3500" i="1" dirty="0">
              <a:solidFill>
                <a:srgbClr val="1B1B1B"/>
              </a:solidFill>
              <a:latin typeface="Arial" panose="020B0604020202020204" pitchFamily="34" charset="0"/>
              <a:ea typeface="Verdana" panose="020B0604030504040204" pitchFamily="34" charset="0"/>
              <a:cs typeface="Arial" panose="020B0604020202020204" pitchFamily="34" charset="0"/>
            </a:endParaRPr>
          </a:p>
          <a:p>
            <a:pPr marL="0" indent="0">
              <a:buNone/>
            </a:pPr>
            <a:endParaRPr lang="en-US" sz="3500" dirty="0">
              <a:latin typeface="Arial" panose="020B0604020202020204" pitchFamily="34" charset="0"/>
              <a:cs typeface="Arial" panose="020B0604020202020204" pitchFamily="34" charset="0"/>
            </a:endParaRPr>
          </a:p>
          <a:p>
            <a:pPr marL="0" marR="0" indent="0" fontAlgn="base">
              <a:spcBef>
                <a:spcPts val="0"/>
              </a:spcBef>
              <a:spcAft>
                <a:spcPts val="2100"/>
              </a:spcAft>
              <a:buNone/>
            </a:pPr>
            <a:r>
              <a:rPr lang="en-US" sz="3500" b="1" i="1" dirty="0">
                <a:solidFill>
                  <a:schemeClr val="accent1"/>
                </a:solidFill>
                <a:effectLst/>
                <a:latin typeface="Arial" panose="020B0604020202020204" pitchFamily="34" charset="0"/>
                <a:ea typeface="Verdana" panose="020B0604030504040204" pitchFamily="34" charset="0"/>
                <a:cs typeface="Arial" panose="020B0604020202020204" pitchFamily="34" charset="0"/>
              </a:rPr>
              <a:t>Are you poor? </a:t>
            </a:r>
            <a:endParaRPr lang="en-US" sz="3500" dirty="0">
              <a:solidFill>
                <a:schemeClr val="accent1"/>
              </a:solidFill>
              <a:effectLst/>
              <a:latin typeface="Arial" panose="020B0604020202020204" pitchFamily="34" charset="0"/>
              <a:ea typeface="Verdana" panose="020B0604030504040204" pitchFamily="34" charset="0"/>
              <a:cs typeface="Arial" panose="020B0604020202020204" pitchFamily="34" charset="0"/>
            </a:endParaRPr>
          </a:p>
          <a:p>
            <a:pPr marL="0" marR="0" indent="0" fontAlgn="base">
              <a:spcBef>
                <a:spcPts val="0"/>
              </a:spcBef>
              <a:spcAft>
                <a:spcPts val="0"/>
              </a:spcAft>
              <a:buNone/>
            </a:pPr>
            <a:r>
              <a:rPr lang="en-US" sz="3500" b="1" i="1" dirty="0">
                <a:solidFill>
                  <a:schemeClr val="accent1"/>
                </a:solidFill>
                <a:effectLst/>
                <a:latin typeface="Arial" panose="020B0604020202020204" pitchFamily="34" charset="0"/>
                <a:ea typeface="Verdana" panose="020B0604030504040204" pitchFamily="34" charset="0"/>
                <a:cs typeface="Arial" panose="020B0604020202020204" pitchFamily="34" charset="0"/>
              </a:rPr>
              <a:t>Who are the poor among us? </a:t>
            </a:r>
          </a:p>
          <a:p>
            <a:pPr marL="0" marR="0" indent="0" fontAlgn="base">
              <a:spcBef>
                <a:spcPts val="0"/>
              </a:spcBef>
              <a:spcAft>
                <a:spcPts val="0"/>
              </a:spcAft>
              <a:buNone/>
            </a:pPr>
            <a:endParaRPr lang="en-US" sz="3500" b="1"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marL="0" indent="0" fontAlgn="base">
              <a:spcBef>
                <a:spcPts val="0"/>
              </a:spcBef>
              <a:buNone/>
            </a:pPr>
            <a:r>
              <a:rPr lang="en-US" sz="3500" b="1" dirty="0">
                <a:solidFill>
                  <a:srgbClr val="1B1B1B"/>
                </a:solidFill>
                <a:effectLst/>
                <a:latin typeface="Arial" panose="020B0604020202020204" pitchFamily="34" charset="0"/>
                <a:ea typeface="Verdana" panose="020B0604030504040204" pitchFamily="34" charset="0"/>
                <a:cs typeface="Arial" panose="020B0604020202020204" pitchFamily="34" charset="0"/>
              </a:rPr>
              <a:t>How is poor defined in the Bible?</a:t>
            </a:r>
          </a:p>
          <a:p>
            <a:pPr marL="0" indent="0" fontAlgn="base">
              <a:spcBef>
                <a:spcPts val="0"/>
              </a:spcBef>
              <a:buNone/>
            </a:pPr>
            <a:endParaRPr lang="en-US" sz="3500" b="1" dirty="0">
              <a:solidFill>
                <a:srgbClr val="1B1B1B"/>
              </a:solidFill>
              <a:latin typeface="Arial" panose="020B0604020202020204" pitchFamily="34" charset="0"/>
              <a:ea typeface="Verdana" panose="020B0604030504040204" pitchFamily="34" charset="0"/>
              <a:cs typeface="Arial" panose="020B0604020202020204" pitchFamily="34" charset="0"/>
            </a:endParaRPr>
          </a:p>
          <a:p>
            <a:pPr marL="0" marR="0" indent="0" fontAlgn="base">
              <a:spcBef>
                <a:spcPts val="0"/>
              </a:spcBef>
              <a:spcAft>
                <a:spcPts val="2100"/>
              </a:spcAft>
              <a:buNone/>
            </a:pPr>
            <a:r>
              <a:rPr lang="en-US" sz="3500" b="1" dirty="0">
                <a:solidFill>
                  <a:srgbClr val="1B1B1B"/>
                </a:solidFill>
                <a:effectLst/>
                <a:latin typeface="Arial" panose="020B0604020202020204" pitchFamily="34" charset="0"/>
                <a:ea typeface="Verdana" panose="020B0604030504040204" pitchFamily="34" charset="0"/>
                <a:cs typeface="Arial" panose="020B0604020202020204" pitchFamily="34" charset="0"/>
              </a:rPr>
              <a:t>1. Widow</a:t>
            </a:r>
            <a:r>
              <a:rPr lang="en-US" sz="3500" dirty="0">
                <a:solidFill>
                  <a:srgbClr val="1B1B1B"/>
                </a:solidFill>
                <a:effectLst/>
                <a:latin typeface="Arial" panose="020B0604020202020204" pitchFamily="34" charset="0"/>
                <a:ea typeface="Verdana" panose="020B0604030504040204" pitchFamily="34" charset="0"/>
                <a:cs typeface="Arial" panose="020B0604020202020204" pitchFamily="34" charset="0"/>
              </a:rPr>
              <a:t>: </a:t>
            </a:r>
            <a:r>
              <a:rPr lang="en-US" sz="3500" b="1" dirty="0">
                <a:solidFill>
                  <a:srgbClr val="1B1B1B"/>
                </a:solidFill>
                <a:effectLst/>
                <a:latin typeface="Arial" panose="020B0604020202020204" pitchFamily="34" charset="0"/>
                <a:ea typeface="Verdana" panose="020B0604030504040204" pitchFamily="34" charset="0"/>
                <a:cs typeface="Arial" panose="020B0604020202020204" pitchFamily="34" charset="0"/>
              </a:rPr>
              <a:t>Mark 12:43</a:t>
            </a:r>
            <a:r>
              <a:rPr lang="en-US" sz="3500" dirty="0">
                <a:solidFill>
                  <a:srgbClr val="1B1B1B"/>
                </a:solidFill>
                <a:effectLst/>
                <a:latin typeface="Arial" panose="020B0604020202020204" pitchFamily="34" charset="0"/>
                <a:ea typeface="Verdana" panose="020B0604030504040204" pitchFamily="34" charset="0"/>
                <a:cs typeface="Arial" panose="020B0604020202020204" pitchFamily="34" charset="0"/>
              </a:rPr>
              <a:t> </a:t>
            </a:r>
            <a:r>
              <a:rPr lang="en-US" sz="3500" dirty="0">
                <a:solidFill>
                  <a:schemeClr val="accent1"/>
                </a:solidFill>
                <a:effectLst/>
                <a:latin typeface="Arial" panose="020B0604020202020204" pitchFamily="34" charset="0"/>
                <a:ea typeface="Verdana" panose="020B0604030504040204" pitchFamily="34" charset="0"/>
                <a:cs typeface="Arial" panose="020B0604020202020204" pitchFamily="34" charset="0"/>
              </a:rPr>
              <a:t>the widow’s 2 mites were all that she had – “</a:t>
            </a:r>
            <a:r>
              <a:rPr lang="en-US" sz="3500" i="1" dirty="0">
                <a:solidFill>
                  <a:schemeClr val="accent1"/>
                </a:solidFill>
                <a:effectLst/>
                <a:latin typeface="Arial" panose="020B0604020202020204" pitchFamily="34" charset="0"/>
                <a:ea typeface="Verdana" panose="020B0604030504040204" pitchFamily="34" charset="0"/>
                <a:cs typeface="Arial" panose="020B0604020202020204" pitchFamily="34" charset="0"/>
              </a:rPr>
              <a:t>her whole livelihood</a:t>
            </a:r>
            <a:r>
              <a:rPr lang="en-US" sz="3500" dirty="0">
                <a:solidFill>
                  <a:schemeClr val="accent1"/>
                </a:solidFill>
                <a:effectLst/>
                <a:latin typeface="Arial" panose="020B0604020202020204" pitchFamily="34" charset="0"/>
                <a:ea typeface="Verdana" panose="020B0604030504040204" pitchFamily="34" charset="0"/>
                <a:cs typeface="Arial" panose="020B0604020202020204" pitchFamily="34" charset="0"/>
              </a:rPr>
              <a:t>”.</a:t>
            </a:r>
          </a:p>
          <a:p>
            <a:pPr marL="0" marR="0" indent="0" fontAlgn="base">
              <a:spcBef>
                <a:spcPts val="0"/>
              </a:spcBef>
              <a:spcAft>
                <a:spcPts val="0"/>
              </a:spcAft>
              <a:buNone/>
            </a:pPr>
            <a:r>
              <a:rPr lang="en-US" sz="3500" b="1" dirty="0">
                <a:solidFill>
                  <a:srgbClr val="1B1B1B"/>
                </a:solidFill>
                <a:effectLst/>
                <a:latin typeface="Arial" panose="020B0604020202020204" pitchFamily="34" charset="0"/>
                <a:ea typeface="Verdana" panose="020B0604030504040204" pitchFamily="34" charset="0"/>
                <a:cs typeface="Arial" panose="020B0604020202020204" pitchFamily="34" charset="0"/>
              </a:rPr>
              <a:t>2. Lazarus</a:t>
            </a:r>
            <a:r>
              <a:rPr lang="en-US" sz="3500" dirty="0">
                <a:solidFill>
                  <a:srgbClr val="1B1B1B"/>
                </a:solidFill>
                <a:effectLst/>
                <a:latin typeface="Arial" panose="020B0604020202020204" pitchFamily="34" charset="0"/>
                <a:ea typeface="Verdana" panose="020B0604030504040204" pitchFamily="34" charset="0"/>
                <a:cs typeface="Arial" panose="020B0604020202020204" pitchFamily="34" charset="0"/>
              </a:rPr>
              <a:t>: </a:t>
            </a:r>
            <a:r>
              <a:rPr lang="en-US" sz="3500" b="1" dirty="0">
                <a:solidFill>
                  <a:srgbClr val="1B1B1B"/>
                </a:solidFill>
                <a:effectLst/>
                <a:latin typeface="Arial" panose="020B0604020202020204" pitchFamily="34" charset="0"/>
                <a:ea typeface="Verdana" panose="020B0604030504040204" pitchFamily="34" charset="0"/>
                <a:cs typeface="Arial" panose="020B0604020202020204" pitchFamily="34" charset="0"/>
              </a:rPr>
              <a:t>Luke 16:20-21</a:t>
            </a:r>
            <a:r>
              <a:rPr lang="en-US" sz="3500" dirty="0">
                <a:solidFill>
                  <a:srgbClr val="1B1B1B"/>
                </a:solidFill>
                <a:effectLst/>
                <a:latin typeface="Arial" panose="020B0604020202020204" pitchFamily="34" charset="0"/>
                <a:ea typeface="Verdana" panose="020B0604030504040204" pitchFamily="34" charset="0"/>
                <a:cs typeface="Arial" panose="020B0604020202020204" pitchFamily="34" charset="0"/>
              </a:rPr>
              <a:t> </a:t>
            </a:r>
            <a:endParaRPr lang="en-US" sz="3500" dirty="0">
              <a:effectLst/>
              <a:latin typeface="Arial" panose="020B0604020202020204" pitchFamily="34" charset="0"/>
              <a:ea typeface="Verdana" panose="020B0604030504040204" pitchFamily="34" charset="0"/>
              <a:cs typeface="Arial" panose="020B0604020202020204" pitchFamily="34" charset="0"/>
            </a:endParaRPr>
          </a:p>
          <a:p>
            <a:pPr marL="0" marR="0" indent="0" fontAlgn="base">
              <a:spcBef>
                <a:spcPts val="0"/>
              </a:spcBef>
              <a:spcAft>
                <a:spcPts val="0"/>
              </a:spcAft>
              <a:buNone/>
            </a:pPr>
            <a:r>
              <a:rPr lang="en-US" sz="3500" dirty="0">
                <a:solidFill>
                  <a:srgbClr val="1B1B1B"/>
                </a:solidFill>
                <a:effectLst/>
                <a:latin typeface="Arial" panose="020B0604020202020204" pitchFamily="34" charset="0"/>
                <a:ea typeface="Verdana" panose="020B0604030504040204" pitchFamily="34" charset="0"/>
                <a:cs typeface="Arial" panose="020B0604020202020204" pitchFamily="34" charset="0"/>
              </a:rPr>
              <a:t> </a:t>
            </a:r>
            <a:endParaRPr lang="en-US" sz="3500" dirty="0">
              <a:effectLst/>
              <a:latin typeface="Arial" panose="020B0604020202020204" pitchFamily="34" charset="0"/>
              <a:ea typeface="Verdana" panose="020B0604030504040204" pitchFamily="34" charset="0"/>
              <a:cs typeface="Arial" panose="020B0604020202020204" pitchFamily="34" charset="0"/>
            </a:endParaRPr>
          </a:p>
          <a:p>
            <a:pPr marL="0" marR="0" indent="0" fontAlgn="base">
              <a:spcBef>
                <a:spcPts val="0"/>
              </a:spcBef>
              <a:spcAft>
                <a:spcPts val="0"/>
              </a:spcAft>
              <a:buNone/>
            </a:pPr>
            <a:r>
              <a:rPr lang="en-US" sz="3500" b="1" dirty="0">
                <a:solidFill>
                  <a:srgbClr val="1B1B1B"/>
                </a:solidFill>
                <a:effectLst/>
                <a:latin typeface="Arial" panose="020B0604020202020204" pitchFamily="34" charset="0"/>
                <a:ea typeface="Verdana" panose="020B0604030504040204" pitchFamily="34" charset="0"/>
                <a:cs typeface="Arial" panose="020B0604020202020204" pitchFamily="34" charset="0"/>
              </a:rPr>
              <a:t>3. Parable of Great Supper</a:t>
            </a:r>
            <a:r>
              <a:rPr lang="en-US" sz="3500" b="1" dirty="0">
                <a:solidFill>
                  <a:srgbClr val="1B1B1B"/>
                </a:solidFill>
                <a:latin typeface="Arial" panose="020B0604020202020204" pitchFamily="34" charset="0"/>
                <a:ea typeface="Verdana" panose="020B0604030504040204" pitchFamily="34" charset="0"/>
                <a:cs typeface="Arial" panose="020B0604020202020204" pitchFamily="34" charset="0"/>
              </a:rPr>
              <a:t>: </a:t>
            </a:r>
            <a:r>
              <a:rPr lang="en-US" sz="3500" b="1" dirty="0">
                <a:solidFill>
                  <a:srgbClr val="1B1B1B"/>
                </a:solidFill>
                <a:effectLst/>
                <a:latin typeface="Arial" panose="020B0604020202020204" pitchFamily="34" charset="0"/>
                <a:ea typeface="Verdana" panose="020B0604030504040204" pitchFamily="34" charset="0"/>
                <a:cs typeface="Arial" panose="020B0604020202020204" pitchFamily="34" charset="0"/>
              </a:rPr>
              <a:t>Luke 14:21</a:t>
            </a:r>
            <a:r>
              <a:rPr lang="en-US" sz="3000" dirty="0">
                <a:solidFill>
                  <a:srgbClr val="1B1B1B"/>
                </a:solidFill>
                <a:effectLst/>
                <a:latin typeface="Arial" panose="020B0604020202020204" pitchFamily="34" charset="0"/>
                <a:ea typeface="Verdana" panose="020B0604030504040204" pitchFamily="34" charset="0"/>
                <a:cs typeface="Arial" panose="020B0604020202020204" pitchFamily="34" charset="0"/>
              </a:rPr>
              <a:t> </a:t>
            </a:r>
            <a:endParaRPr lang="en-US" sz="3000" dirty="0">
              <a:effectLst/>
              <a:latin typeface="Arial" panose="020B0604020202020204" pitchFamily="34" charset="0"/>
              <a:ea typeface="Verdana" panose="020B0604030504040204" pitchFamily="34" charset="0"/>
              <a:cs typeface="Arial" panose="020B0604020202020204" pitchFamily="34" charset="0"/>
            </a:endParaRPr>
          </a:p>
          <a:p>
            <a:pPr marL="0" indent="0" fontAlgn="base">
              <a:spcBef>
                <a:spcPts val="0"/>
              </a:spcBef>
              <a:buNone/>
            </a:pPr>
            <a:r>
              <a:rPr lang="en-US" sz="30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endParaRPr lang="en-US" sz="3000"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0"/>
              </a:spcAft>
              <a:buNone/>
            </a:pPr>
            <a:endParaRPr lang="en-US" sz="3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2141200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normAutofit/>
          </a:bodyPr>
          <a:lstStyle/>
          <a:p>
            <a:pPr marL="0" indent="0">
              <a:buNone/>
            </a:pPr>
            <a:r>
              <a:rPr lang="en-US" dirty="0">
                <a:effectLst/>
                <a:latin typeface="Arial" panose="020B0604020202020204" pitchFamily="34" charset="0"/>
                <a:ea typeface="Times New Roman" panose="02020603050405020304" pitchFamily="18" charset="0"/>
                <a:cs typeface="Arial" panose="020B0604020202020204" pitchFamily="34" charset="0"/>
              </a:rPr>
              <a:t>1. In the language of Judaism the terms were synonymous.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dirty="0">
                <a:effectLst/>
                <a:latin typeface="Arial" panose="020B0604020202020204" pitchFamily="34" charset="0"/>
                <a:ea typeface="Times New Roman" panose="02020603050405020304" pitchFamily="18" charset="0"/>
                <a:cs typeface="Arial" panose="020B0604020202020204" pitchFamily="34" charset="0"/>
              </a:rPr>
              <a:t>2. Accurate interpretation of Scripture requires that, when two or more passages are </a:t>
            </a:r>
            <a:r>
              <a:rPr lang="en-US"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similar but not exactly alike, the clearer one explains the others </a:t>
            </a:r>
            <a:endParaRPr lang="en-US" u="sng"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indent="0">
              <a:buNone/>
            </a:pPr>
            <a:r>
              <a:rPr lang="en-US" dirty="0">
                <a:effectLst/>
                <a:latin typeface="Arial" panose="020B0604020202020204" pitchFamily="34" charset="0"/>
                <a:ea typeface="Times New Roman" panose="02020603050405020304" pitchFamily="18" charset="0"/>
                <a:cs typeface="Arial" panose="020B0604020202020204" pitchFamily="34" charset="0"/>
              </a:rPr>
              <a:t>3. If Jesus was promoting material poverty, he would have </a:t>
            </a:r>
            <a:r>
              <a:rPr lang="en-US"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contradicted other scriptures </a:t>
            </a:r>
            <a:r>
              <a:rPr lang="en-US" dirty="0">
                <a:effectLst/>
                <a:latin typeface="Arial" panose="020B0604020202020204" pitchFamily="34" charset="0"/>
                <a:ea typeface="Times New Roman" panose="02020603050405020304" pitchFamily="18" charset="0"/>
                <a:cs typeface="Arial" panose="020B0604020202020204" pitchFamily="34" charset="0"/>
              </a:rPr>
              <a:t>that teach us to give financial help to the poor.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dirty="0">
                <a:effectLst/>
                <a:latin typeface="Arial" panose="020B0604020202020204" pitchFamily="34" charset="0"/>
                <a:ea typeface="Times New Roman" panose="02020603050405020304" pitchFamily="18" charset="0"/>
                <a:cs typeface="Arial" panose="020B0604020202020204" pitchFamily="34" charset="0"/>
              </a:rPr>
              <a:t>4. The poor </a:t>
            </a:r>
            <a:r>
              <a:rPr lang="en-US"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do have certain spiritual advantages over the rich </a:t>
            </a:r>
            <a:r>
              <a:rPr lang="en-US" dirty="0">
                <a:effectLst/>
                <a:latin typeface="Arial" panose="020B0604020202020204" pitchFamily="34" charset="0"/>
                <a:ea typeface="Times New Roman" panose="02020603050405020304" pitchFamily="18" charset="0"/>
                <a:cs typeface="Arial" panose="020B0604020202020204" pitchFamily="34" charset="0"/>
              </a:rPr>
              <a:t>(not having certain distractions and temptations),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dirty="0">
                <a:effectLst/>
                <a:latin typeface="Arial" panose="020B0604020202020204" pitchFamily="34" charset="0"/>
                <a:ea typeface="Times New Roman" panose="02020603050405020304" pitchFamily="18" charset="0"/>
                <a:cs typeface="Arial" panose="020B0604020202020204" pitchFamily="34" charset="0"/>
              </a:rPr>
              <a:t>5. Jesus often had </a:t>
            </a:r>
            <a:r>
              <a:rPr lang="en-US" u="sng"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“nowhere to lay His head” </a:t>
            </a:r>
            <a:r>
              <a:rPr lang="en-US" dirty="0">
                <a:effectLst/>
                <a:latin typeface="Arial" panose="020B0604020202020204" pitchFamily="34" charset="0"/>
                <a:ea typeface="Times New Roman" panose="02020603050405020304" pitchFamily="18" charset="0"/>
                <a:cs typeface="Arial" panose="020B0604020202020204" pitchFamily="34" charset="0"/>
              </a:rPr>
              <a:t>(</a:t>
            </a:r>
            <a:r>
              <a:rPr lang="en-US" b="1" dirty="0">
                <a:effectLst/>
                <a:latin typeface="Arial" panose="020B0604020202020204" pitchFamily="34" charset="0"/>
                <a:ea typeface="Times New Roman" panose="02020603050405020304" pitchFamily="18" charset="0"/>
                <a:cs typeface="Arial" panose="020B0604020202020204" pitchFamily="34" charset="0"/>
              </a:rPr>
              <a:t>Matt 8:20</a:t>
            </a:r>
            <a:r>
              <a:rPr lang="en-US" dirty="0">
                <a:effectLst/>
                <a:latin typeface="Arial" panose="020B0604020202020204" pitchFamily="34" charset="0"/>
                <a:ea typeface="Times New Roman" panose="02020603050405020304" pitchFamily="18" charset="0"/>
                <a:cs typeface="Arial" panose="020B0604020202020204" pitchFamily="34" charset="0"/>
              </a:rPr>
              <a:t>), but He and His disciples were not beggars.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9577975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lstStyle/>
          <a:p>
            <a:pPr marL="0" marR="0" indent="0" fontAlgn="base">
              <a:spcBef>
                <a:spcPts val="0"/>
              </a:spcBef>
              <a:spcAft>
                <a:spcPts val="2100"/>
              </a:spcAft>
              <a:buNone/>
            </a:pPr>
            <a:endParaRPr lang="en-US" sz="14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30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What does it mean to be “poor in spirit”? </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000"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“To be poor in spirit is to have a humble opinion of ourselves; to be sensible that we are sinners, and have no righteousness of our own; to be willing to be saved only by the rich grace and mercy of God</a:t>
            </a:r>
            <a:r>
              <a:rPr lang="en-US" sz="30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a:t>
            </a:r>
            <a:r>
              <a:rPr lang="en-US" sz="30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(Barnes)</a:t>
            </a:r>
          </a:p>
          <a:p>
            <a:pPr marL="0" marR="0" indent="0" fontAlgn="base">
              <a:spcBef>
                <a:spcPts val="0"/>
              </a:spcBef>
              <a:spcAft>
                <a:spcPts val="0"/>
              </a:spcAft>
              <a:buNone/>
            </a:pPr>
            <a:endParaRPr lang="en-US" b="1"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2100"/>
              </a:spcAft>
              <a:buNone/>
            </a:pPr>
            <a:r>
              <a:rPr lang="en-US" sz="30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1. An opinion/conviction of one’s own spiritual poverty</a:t>
            </a:r>
            <a:r>
              <a:rPr lang="en-US" sz="30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0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2. Being “poor is spirit” involves 3 attitudes toward God and myself</a:t>
            </a:r>
            <a:r>
              <a:rPr lang="en-US" sz="30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8447325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lstStyle/>
          <a:p>
            <a:pPr marL="0" marR="0" indent="0" fontAlgn="base">
              <a:spcBef>
                <a:spcPts val="0"/>
              </a:spcBef>
              <a:spcAft>
                <a:spcPts val="2100"/>
              </a:spcAft>
              <a:buNone/>
            </a:pPr>
            <a:r>
              <a:rPr lang="en-US" sz="3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Humility</a:t>
            </a:r>
            <a:r>
              <a:rPr lang="en-US" sz="32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 God is everything, not me.</a:t>
            </a:r>
          </a:p>
          <a:p>
            <a:pPr marL="0" marR="0" indent="0" fontAlgn="base">
              <a:spcBef>
                <a:spcPts val="0"/>
              </a:spcBef>
              <a:spcAft>
                <a:spcPts val="2100"/>
              </a:spcAft>
              <a:buNone/>
            </a:pPr>
            <a:r>
              <a:rPr lang="en-US" sz="3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Devotion</a:t>
            </a:r>
            <a:r>
              <a:rPr lang="en-US" sz="32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 Because He is everything, He is to be praised and appeased; not me.</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Dependence</a:t>
            </a:r>
            <a:r>
              <a:rPr lang="en-US" sz="32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 Because God is everything, I must depend upon Him for everything; not me.</a:t>
            </a:r>
          </a:p>
          <a:p>
            <a:pPr marL="0" marR="0" indent="0" fontAlgn="base">
              <a:spcBef>
                <a:spcPts val="0"/>
              </a:spcBef>
              <a:spcAft>
                <a:spcPts val="0"/>
              </a:spcAft>
              <a:buNone/>
            </a:pPr>
            <a:endParaRPr lang="en-US" sz="3200" dirty="0">
              <a:solidFill>
                <a:srgbClr val="1B1B1B"/>
              </a:solidFill>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2100"/>
              </a:spcAft>
              <a:buNone/>
            </a:pPr>
            <a:r>
              <a:rPr lang="en-US"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What poor in spirit </a:t>
            </a:r>
            <a:r>
              <a:rPr lang="en-US" b="1" i="1" u="sng"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does not</a:t>
            </a:r>
            <a:r>
              <a:rPr lang="en-US" b="1" u="sng"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mean: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Weakness</a:t>
            </a:r>
            <a:r>
              <a:rPr lang="en-US" sz="32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fontAlgn="base">
              <a:spcBef>
                <a:spcPts val="0"/>
              </a:spcBef>
              <a:spcAft>
                <a:spcPts val="0"/>
              </a:spcAft>
              <a:buNone/>
            </a:pPr>
            <a:r>
              <a:rPr lang="en-US" dirty="0">
                <a:effectLst/>
                <a:latin typeface="Arial" panose="020B0604020202020204" pitchFamily="34" charset="0"/>
                <a:ea typeface="Times New Roman" panose="02020603050405020304" pitchFamily="18" charset="0"/>
                <a:cs typeface="Arial" panose="020B0604020202020204" pitchFamily="34" charset="0"/>
              </a:rPr>
              <a:t>And God is able to make all grace abound to you, so that having all sufficiency in all things at all times, you may abound in every good work.   1Cor. 9:8</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4565850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heckerboard(across)">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normAutofit lnSpcReduction="10000"/>
          </a:bodyPr>
          <a:lstStyle/>
          <a:p>
            <a:pPr marL="0" marR="0" indent="0" fontAlgn="base">
              <a:spcBef>
                <a:spcPts val="0"/>
              </a:spcBef>
              <a:spcAft>
                <a:spcPts val="2100"/>
              </a:spcAft>
              <a:buNone/>
            </a:pPr>
            <a:r>
              <a:rPr lang="en-US" sz="30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Cowardice:</a:t>
            </a:r>
            <a:r>
              <a:rPr lang="en-US" sz="30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fontAlgn="base">
              <a:spcBef>
                <a:spcPts val="0"/>
              </a:spcBef>
              <a:spcAft>
                <a:spcPts val="2100"/>
              </a:spcAft>
              <a:buNone/>
            </a:pPr>
            <a:r>
              <a:rPr lang="en-US" dirty="0">
                <a:effectLst/>
                <a:latin typeface="Arial" panose="020B0604020202020204" pitchFamily="34" charset="0"/>
                <a:ea typeface="Times New Roman" panose="02020603050405020304" pitchFamily="18" charset="0"/>
                <a:cs typeface="Arial" panose="020B0604020202020204" pitchFamily="34" charset="0"/>
              </a:rPr>
              <a:t>For you know the grace of our Lord Jesus Christ, that though he was rich, yet for your sake he became poor, so that you by his poverty might become rich. 2 Cor 8:9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2100"/>
              </a:spcAft>
              <a:buNone/>
            </a:pPr>
            <a:r>
              <a:rPr lang="en-US" sz="30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The Priority of being “poor in spirit”</a:t>
            </a:r>
            <a:r>
              <a:rPr lang="en-US" sz="30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 </a:t>
            </a:r>
            <a:endParaRPr lang="en-US" sz="3000" dirty="0">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30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God accepts “the spiritually poor”…</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0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1. Isaiah 57:15 – </a:t>
            </a:r>
            <a:r>
              <a:rPr lang="en-US" sz="30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For thus says the One who is high and lifted up, who inhabits eternity, whose name is Holy: “I dwell in the high and holy place, </a:t>
            </a:r>
            <a:r>
              <a:rPr lang="en-US" sz="3000" dirty="0">
                <a:solidFill>
                  <a:srgbClr val="1B1B1B"/>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and also with him who is of a contrite and lowly spirit, to revive the spirit of the lowly,</a:t>
            </a:r>
          </a:p>
          <a:p>
            <a:pPr marL="0" marR="0" indent="0" fontAlgn="base">
              <a:spcBef>
                <a:spcPts val="0"/>
              </a:spcBef>
              <a:spcAft>
                <a:spcPts val="0"/>
              </a:spcAft>
              <a:buNone/>
            </a:pPr>
            <a:r>
              <a:rPr lang="en-US" sz="3000" dirty="0">
                <a:solidFill>
                  <a:srgbClr val="1B1B1B"/>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and to revive the heart of the contrite. </a:t>
            </a:r>
            <a:r>
              <a:rPr lang="en-US" sz="30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For I will not contend forever,</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058325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271B3-7042-7A5B-86B7-E722DC95CBAE}"/>
              </a:ext>
            </a:extLst>
          </p:cNvPr>
          <p:cNvSpPr>
            <a:spLocks noGrp="1"/>
          </p:cNvSpPr>
          <p:nvPr>
            <p:ph idx="1"/>
          </p:nvPr>
        </p:nvSpPr>
        <p:spPr>
          <a:xfrm>
            <a:off x="477235" y="244365"/>
            <a:ext cx="8189529" cy="6369269"/>
          </a:xfrm>
        </p:spPr>
        <p:txBody>
          <a:bodyPr/>
          <a:lstStyle/>
          <a:p>
            <a:pPr marL="0" indent="0">
              <a:buNone/>
            </a:pPr>
            <a:endParaRPr lang="en-US" sz="14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2. Isaiah 66:1-2</a:t>
            </a: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 </a:t>
            </a:r>
          </a:p>
          <a:p>
            <a:pPr marL="0" indent="0">
              <a:buNone/>
            </a:pP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Thus says the LORD: “Heaven is my throne, and the earth is my footstool; what is the house that you would build for me, and what is the place of my rest? All these things my hand has made, and so all these things came to be, declares the LORD. </a:t>
            </a:r>
            <a:r>
              <a:rPr lang="en-US" dirty="0">
                <a:solidFill>
                  <a:srgbClr val="1B1B1B"/>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But this is the one to whom I will look: he who is humble and contrite in spirit and trembles at my word.</a:t>
            </a:r>
            <a:endParaRPr lang="en-US"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3. Psalms 51:17</a:t>
            </a:r>
            <a:r>
              <a:rPr lang="en-US"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 The sacrifices of God are a broken spirit; a broken and contrite heart, O God, you will not despise.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78956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1491</TotalTime>
  <Words>1142</Words>
  <Application>Microsoft Macintosh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Verdana</vt:lpstr>
      <vt:lpstr>Office Theme</vt:lpstr>
      <vt:lpstr>PowerPoint Presentation</vt:lpstr>
      <vt:lpstr>        What Does It Mean? Poor in Spirit &amp;            The Kingdom of Heaven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Steve Garrett</cp:lastModifiedBy>
  <cp:revision>10</cp:revision>
  <dcterms:created xsi:type="dcterms:W3CDTF">2022-10-07T19:27:24Z</dcterms:created>
  <dcterms:modified xsi:type="dcterms:W3CDTF">2022-10-09T11:41:12Z</dcterms:modified>
</cp:coreProperties>
</file>