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 id="2147483934" r:id="rId2"/>
  </p:sldMasterIdLst>
  <p:notesMasterIdLst>
    <p:notesMasterId r:id="rId15"/>
  </p:notesMasterIdLst>
  <p:sldIdLst>
    <p:sldId id="439" r:id="rId3"/>
    <p:sldId id="440" r:id="rId4"/>
    <p:sldId id="441" r:id="rId5"/>
    <p:sldId id="442" r:id="rId6"/>
    <p:sldId id="443" r:id="rId7"/>
    <p:sldId id="444" r:id="rId8"/>
    <p:sldId id="445" r:id="rId9"/>
    <p:sldId id="446" r:id="rId10"/>
    <p:sldId id="447" r:id="rId11"/>
    <p:sldId id="448" r:id="rId12"/>
    <p:sldId id="449" r:id="rId13"/>
    <p:sldId id="45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D1F4"/>
    <a:srgbClr val="BBC8E8"/>
    <a:srgbClr val="CBDEFF"/>
    <a:srgbClr val="FFCC66"/>
    <a:srgbClr val="FFFFCC"/>
    <a:srgbClr val="FFFFFF"/>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0" autoAdjust="0"/>
    <p:restoredTop sz="94660"/>
  </p:normalViewPr>
  <p:slideViewPr>
    <p:cSldViewPr>
      <p:cViewPr varScale="1">
        <p:scale>
          <a:sx n="77" d="100"/>
          <a:sy n="77" d="100"/>
        </p:scale>
        <p:origin x="90" y="6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2C7A04-EAB4-40F8-B060-34209511477D}" type="datetimeFigureOut">
              <a:rPr lang="en-US" smtClean="0"/>
              <a:t>9/21/2022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C35DAC-88D4-4DC1-823B-BFFAA41597FB}" type="slidenum">
              <a:rPr lang="en-US" smtClean="0"/>
              <a:t>‹#›</a:t>
            </a:fld>
            <a:endParaRPr lang="en-US"/>
          </a:p>
        </p:txBody>
      </p:sp>
    </p:spTree>
    <p:extLst>
      <p:ext uri="{BB962C8B-B14F-4D97-AF65-F5344CB8AC3E}">
        <p14:creationId xmlns:p14="http://schemas.microsoft.com/office/powerpoint/2010/main" val="820363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pPr lvl="0"/>
            <a:r>
              <a:rPr lang="en-US" altLang="en-US" noProof="0"/>
              <a:t>Click to edit Master title style</a:t>
            </a:r>
          </a:p>
        </p:txBody>
      </p:sp>
      <p:sp>
        <p:nvSpPr>
          <p:cNvPr id="23555"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pPr lvl="0"/>
            <a:r>
              <a:rPr lang="en-US" altLang="en-US" noProof="0"/>
              <a:t>Click to edit Master subtitle style</a:t>
            </a:r>
          </a:p>
        </p:txBody>
      </p:sp>
      <p:sp>
        <p:nvSpPr>
          <p:cNvPr id="23556" name="Rectangle 4"/>
          <p:cNvSpPr>
            <a:spLocks noGrp="1" noChangeArrowheads="1"/>
          </p:cNvSpPr>
          <p:nvPr>
            <p:ph type="dt" sz="half" idx="2"/>
          </p:nvPr>
        </p:nvSpPr>
        <p:spPr/>
        <p:txBody>
          <a:bodyPr/>
          <a:lstStyle>
            <a:lvl1pPr>
              <a:defRPr/>
            </a:lvl1pPr>
          </a:lstStyle>
          <a:p>
            <a:endParaRPr lang="en-US" altLang="en-US">
              <a:solidFill>
                <a:srgbClr val="FFFFFF"/>
              </a:solidFill>
            </a:endParaRPr>
          </a:p>
        </p:txBody>
      </p:sp>
      <p:sp>
        <p:nvSpPr>
          <p:cNvPr id="23557" name="Rectangle 5"/>
          <p:cNvSpPr>
            <a:spLocks noGrp="1" noChangeArrowheads="1"/>
          </p:cNvSpPr>
          <p:nvPr>
            <p:ph type="ftr" sz="quarter" idx="3"/>
          </p:nvPr>
        </p:nvSpPr>
        <p:spPr/>
        <p:txBody>
          <a:bodyPr/>
          <a:lstStyle>
            <a:lvl1pPr>
              <a:defRPr/>
            </a:lvl1pPr>
          </a:lstStyle>
          <a:p>
            <a:endParaRPr lang="en-US" altLang="en-US">
              <a:solidFill>
                <a:srgbClr val="FFFFFF"/>
              </a:solidFill>
            </a:endParaRPr>
          </a:p>
        </p:txBody>
      </p:sp>
      <p:sp>
        <p:nvSpPr>
          <p:cNvPr id="23558" name="Rectangle 6"/>
          <p:cNvSpPr>
            <a:spLocks noGrp="1" noChangeArrowheads="1"/>
          </p:cNvSpPr>
          <p:nvPr>
            <p:ph type="sldNum" sz="quarter" idx="4"/>
          </p:nvPr>
        </p:nvSpPr>
        <p:spPr/>
        <p:txBody>
          <a:bodyPr/>
          <a:lstStyle>
            <a:lvl1pPr>
              <a:defRPr/>
            </a:lvl1pPr>
          </a:lstStyle>
          <a:p>
            <a:fld id="{03251B95-66FB-4EF6-BFC9-54C84258AE52}"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905664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3E51BE6F-6F88-4544-9AD8-BD9AE95C7B13}"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722619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EF4E7CAF-344F-49D0-9E9E-9106AF40C86A}"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767805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DEAF067-3FF0-B741-A63D-49007799122E}" type="datetimeFigureOut">
              <a:rPr lang="en-US" smtClean="0"/>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0A7E1C-C2F9-1F41-8731-3E6ACD201773}" type="slidenum">
              <a:rPr lang="en-US" smtClean="0"/>
              <a:t>‹#›</a:t>
            </a:fld>
            <a:endParaRPr lang="en-US"/>
          </a:p>
        </p:txBody>
      </p:sp>
    </p:spTree>
    <p:extLst>
      <p:ext uri="{BB962C8B-B14F-4D97-AF65-F5344CB8AC3E}">
        <p14:creationId xmlns:p14="http://schemas.microsoft.com/office/powerpoint/2010/main" val="37326065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EAF067-3FF0-B741-A63D-49007799122E}" type="datetimeFigureOut">
              <a:rPr lang="en-US" smtClean="0"/>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0A7E1C-C2F9-1F41-8731-3E6ACD201773}" type="slidenum">
              <a:rPr lang="en-US" smtClean="0"/>
              <a:t>‹#›</a:t>
            </a:fld>
            <a:endParaRPr lang="en-US"/>
          </a:p>
        </p:txBody>
      </p:sp>
    </p:spTree>
    <p:extLst>
      <p:ext uri="{BB962C8B-B14F-4D97-AF65-F5344CB8AC3E}">
        <p14:creationId xmlns:p14="http://schemas.microsoft.com/office/powerpoint/2010/main" val="1457455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EAF067-3FF0-B741-A63D-49007799122E}" type="datetimeFigureOut">
              <a:rPr lang="en-US" smtClean="0"/>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0A7E1C-C2F9-1F41-8731-3E6ACD201773}" type="slidenum">
              <a:rPr lang="en-US" smtClean="0"/>
              <a:t>‹#›</a:t>
            </a:fld>
            <a:endParaRPr lang="en-US"/>
          </a:p>
        </p:txBody>
      </p:sp>
    </p:spTree>
    <p:extLst>
      <p:ext uri="{BB962C8B-B14F-4D97-AF65-F5344CB8AC3E}">
        <p14:creationId xmlns:p14="http://schemas.microsoft.com/office/powerpoint/2010/main" val="1235759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DEAF067-3FF0-B741-A63D-49007799122E}" type="datetimeFigureOut">
              <a:rPr lang="en-US" smtClean="0"/>
              <a:t>9/21/2022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0A7E1C-C2F9-1F41-8731-3E6ACD201773}" type="slidenum">
              <a:rPr lang="en-US" smtClean="0"/>
              <a:t>‹#›</a:t>
            </a:fld>
            <a:endParaRPr lang="en-US"/>
          </a:p>
        </p:txBody>
      </p:sp>
    </p:spTree>
    <p:extLst>
      <p:ext uri="{BB962C8B-B14F-4D97-AF65-F5344CB8AC3E}">
        <p14:creationId xmlns:p14="http://schemas.microsoft.com/office/powerpoint/2010/main" val="31228155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DEAF067-3FF0-B741-A63D-49007799122E}" type="datetimeFigureOut">
              <a:rPr lang="en-US" smtClean="0"/>
              <a:t>9/21/2022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0A7E1C-C2F9-1F41-8731-3E6ACD201773}" type="slidenum">
              <a:rPr lang="en-US" smtClean="0"/>
              <a:t>‹#›</a:t>
            </a:fld>
            <a:endParaRPr lang="en-US"/>
          </a:p>
        </p:txBody>
      </p:sp>
    </p:spTree>
    <p:extLst>
      <p:ext uri="{BB962C8B-B14F-4D97-AF65-F5344CB8AC3E}">
        <p14:creationId xmlns:p14="http://schemas.microsoft.com/office/powerpoint/2010/main" val="12770301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DEAF067-3FF0-B741-A63D-49007799122E}" type="datetimeFigureOut">
              <a:rPr lang="en-US" smtClean="0"/>
              <a:t>9/21/2022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0A7E1C-C2F9-1F41-8731-3E6ACD201773}" type="slidenum">
              <a:rPr lang="en-US" smtClean="0"/>
              <a:t>‹#›</a:t>
            </a:fld>
            <a:endParaRPr lang="en-US"/>
          </a:p>
        </p:txBody>
      </p:sp>
    </p:spTree>
    <p:extLst>
      <p:ext uri="{BB962C8B-B14F-4D97-AF65-F5344CB8AC3E}">
        <p14:creationId xmlns:p14="http://schemas.microsoft.com/office/powerpoint/2010/main" val="16300467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EAF067-3FF0-B741-A63D-49007799122E}" type="datetimeFigureOut">
              <a:rPr lang="en-US" smtClean="0"/>
              <a:t>9/21/2022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0A7E1C-C2F9-1F41-8731-3E6ACD201773}" type="slidenum">
              <a:rPr lang="en-US" smtClean="0"/>
              <a:t>‹#›</a:t>
            </a:fld>
            <a:endParaRPr lang="en-US"/>
          </a:p>
        </p:txBody>
      </p:sp>
    </p:spTree>
    <p:extLst>
      <p:ext uri="{BB962C8B-B14F-4D97-AF65-F5344CB8AC3E}">
        <p14:creationId xmlns:p14="http://schemas.microsoft.com/office/powerpoint/2010/main" val="39285657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EAF067-3FF0-B741-A63D-49007799122E}" type="datetimeFigureOut">
              <a:rPr lang="en-US" smtClean="0"/>
              <a:t>9/21/2022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0A7E1C-C2F9-1F41-8731-3E6ACD201773}" type="slidenum">
              <a:rPr lang="en-US" smtClean="0"/>
              <a:t>‹#›</a:t>
            </a:fld>
            <a:endParaRPr lang="en-US"/>
          </a:p>
        </p:txBody>
      </p:sp>
    </p:spTree>
    <p:extLst>
      <p:ext uri="{BB962C8B-B14F-4D97-AF65-F5344CB8AC3E}">
        <p14:creationId xmlns:p14="http://schemas.microsoft.com/office/powerpoint/2010/main" val="1890260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C6876356-6E14-403D-BFEE-14281BB94AD8}"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6923010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EAF067-3FF0-B741-A63D-49007799122E}" type="datetimeFigureOut">
              <a:rPr lang="en-US" smtClean="0"/>
              <a:t>9/21/2022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0A7E1C-C2F9-1F41-8731-3E6ACD201773}" type="slidenum">
              <a:rPr lang="en-US" smtClean="0"/>
              <a:t>‹#›</a:t>
            </a:fld>
            <a:endParaRPr lang="en-US"/>
          </a:p>
        </p:txBody>
      </p:sp>
    </p:spTree>
    <p:extLst>
      <p:ext uri="{BB962C8B-B14F-4D97-AF65-F5344CB8AC3E}">
        <p14:creationId xmlns:p14="http://schemas.microsoft.com/office/powerpoint/2010/main" val="25767017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EAF067-3FF0-B741-A63D-49007799122E}" type="datetimeFigureOut">
              <a:rPr lang="en-US" smtClean="0"/>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0A7E1C-C2F9-1F41-8731-3E6ACD201773}" type="slidenum">
              <a:rPr lang="en-US" smtClean="0"/>
              <a:t>‹#›</a:t>
            </a:fld>
            <a:endParaRPr lang="en-US"/>
          </a:p>
        </p:txBody>
      </p:sp>
    </p:spTree>
    <p:extLst>
      <p:ext uri="{BB962C8B-B14F-4D97-AF65-F5344CB8AC3E}">
        <p14:creationId xmlns:p14="http://schemas.microsoft.com/office/powerpoint/2010/main" val="27575664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EAF067-3FF0-B741-A63D-49007799122E}" type="datetimeFigureOut">
              <a:rPr lang="en-US" smtClean="0"/>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0A7E1C-C2F9-1F41-8731-3E6ACD201773}" type="slidenum">
              <a:rPr lang="en-US" smtClean="0"/>
              <a:t>‹#›</a:t>
            </a:fld>
            <a:endParaRPr lang="en-US"/>
          </a:p>
        </p:txBody>
      </p:sp>
    </p:spTree>
    <p:extLst>
      <p:ext uri="{BB962C8B-B14F-4D97-AF65-F5344CB8AC3E}">
        <p14:creationId xmlns:p14="http://schemas.microsoft.com/office/powerpoint/2010/main" val="3109348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F0AC541E-B3A4-4EEE-A6B6-934C75E0E54B}"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640339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4F499297-502E-498D-9230-5CB7BD592ED3}"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171563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A2E0A890-9A52-41D4-B94D-12037336C0E1}"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215248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5C8F7C61-499C-4524-B342-BEF5CC55D539}"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824528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5FE0CFD0-705D-4AAA-9E26-3313B837BC9A}"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189559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0145B5CB-E973-45F2-8602-8D4624EB8097}"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597756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87979261-7EE6-426B-A82E-0955308BF6D1}"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198534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DB8B15A0-6E0E-4107-A9E2-D09BA9E0BAC5}" type="slidenum">
              <a:rPr lang="en-US" altLang="en-US" smtClean="0">
                <a:solidFill>
                  <a:srgbClr val="FFFFFF"/>
                </a:solidFill>
              </a:rPr>
              <a:pPr fontAlgn="base">
                <a:spcBef>
                  <a:spcPct val="0"/>
                </a:spcBef>
                <a:spcAft>
                  <a:spcPct val="0"/>
                </a:spcAft>
              </a:pPr>
              <a:t>‹#›</a:t>
            </a:fld>
            <a:endParaRPr lang="en-US" altLang="en-US">
              <a:solidFill>
                <a:srgbClr val="FFFFFF"/>
              </a:solidFill>
            </a:endParaRPr>
          </a:p>
        </p:txBody>
      </p:sp>
    </p:spTree>
    <p:extLst>
      <p:ext uri="{BB962C8B-B14F-4D97-AF65-F5344CB8AC3E}">
        <p14:creationId xmlns:p14="http://schemas.microsoft.com/office/powerpoint/2010/main" val="3511197117"/>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defRPr>
      </a:lvl2pPr>
      <a:lvl3pPr algn="l" rtl="0" eaLnBrk="1" fontAlgn="base" hangingPunct="1">
        <a:spcBef>
          <a:spcPct val="0"/>
        </a:spcBef>
        <a:spcAft>
          <a:spcPct val="0"/>
        </a:spcAft>
        <a:buClr>
          <a:schemeClr val="tx1"/>
        </a:buClr>
        <a:defRPr sz="3200">
          <a:solidFill>
            <a:schemeClr val="tx1"/>
          </a:solidFill>
          <a:latin typeface="Arial" charset="0"/>
        </a:defRPr>
      </a:lvl3pPr>
      <a:lvl4pPr algn="l" rtl="0" eaLnBrk="1" fontAlgn="base" hangingPunct="1">
        <a:spcBef>
          <a:spcPct val="0"/>
        </a:spcBef>
        <a:spcAft>
          <a:spcPct val="0"/>
        </a:spcAft>
        <a:buClr>
          <a:schemeClr val="tx1"/>
        </a:buClr>
        <a:defRPr sz="3200">
          <a:solidFill>
            <a:schemeClr val="tx1"/>
          </a:solidFill>
          <a:latin typeface="Arial" charset="0"/>
        </a:defRPr>
      </a:lvl4pPr>
      <a:lvl5pPr algn="l" rtl="0" eaLnBrk="1" fontAlgn="base" hangingPunct="1">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EAF067-3FF0-B741-A63D-49007799122E}" type="datetimeFigureOut">
              <a:rPr lang="en-US" smtClean="0"/>
              <a:t>9/21/2022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0A7E1C-C2F9-1F41-8731-3E6ACD201773}" type="slidenum">
              <a:rPr lang="en-US" smtClean="0"/>
              <a:t>‹#›</a:t>
            </a:fld>
            <a:endParaRPr lang="en-US"/>
          </a:p>
        </p:txBody>
      </p:sp>
    </p:spTree>
    <p:extLst>
      <p:ext uri="{BB962C8B-B14F-4D97-AF65-F5344CB8AC3E}">
        <p14:creationId xmlns:p14="http://schemas.microsoft.com/office/powerpoint/2010/main" val="1848593647"/>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65C8F4-AE9F-9A34-BC89-DD72BCA64450}"/>
              </a:ext>
            </a:extLst>
          </p:cNvPr>
          <p:cNvPicPr>
            <a:picLocks noChangeAspect="1"/>
          </p:cNvPicPr>
          <p:nvPr/>
        </p:nvPicPr>
        <p:blipFill>
          <a:blip r:embed="rId2">
            <a:alphaModFix amt="35000"/>
          </a:blip>
          <a:stretch>
            <a:fillRect/>
          </a:stretch>
        </p:blipFill>
        <p:spPr>
          <a:xfrm>
            <a:off x="1936750" y="349250"/>
            <a:ext cx="5270500" cy="6159500"/>
          </a:xfrm>
          <a:prstGeom prst="rect">
            <a:avLst/>
          </a:prstGeom>
          <a:effectLst>
            <a:outerShdw blurRad="771425" dir="5400000" algn="ctr" rotWithShape="0">
              <a:schemeClr val="accent3">
                <a:lumMod val="20000"/>
                <a:lumOff val="80000"/>
                <a:alpha val="20000"/>
              </a:schemeClr>
            </a:outerShdw>
          </a:effectLst>
        </p:spPr>
      </p:pic>
      <p:sp>
        <p:nvSpPr>
          <p:cNvPr id="2" name="Title 1">
            <a:extLst>
              <a:ext uri="{FF2B5EF4-FFF2-40B4-BE49-F238E27FC236}">
                <a16:creationId xmlns:a16="http://schemas.microsoft.com/office/drawing/2014/main" id="{CACBF449-C987-E2EA-6568-B72549A80877}"/>
              </a:ext>
            </a:extLst>
          </p:cNvPr>
          <p:cNvSpPr>
            <a:spLocks noGrp="1"/>
          </p:cNvSpPr>
          <p:nvPr>
            <p:ph type="ctrTitle"/>
          </p:nvPr>
        </p:nvSpPr>
        <p:spPr/>
        <p:txBody>
          <a:bodyPr/>
          <a:lstStyle/>
          <a:p>
            <a:r>
              <a:rPr lang="en-US" b="1" dirty="0">
                <a:latin typeface="Verdana" panose="020B0604030504040204" pitchFamily="34" charset="0"/>
                <a:ea typeface="Verdana" panose="020B0604030504040204" pitchFamily="34" charset="0"/>
                <a:cs typeface="Verdana" panose="020B0604030504040204" pitchFamily="34" charset="0"/>
              </a:rPr>
              <a:t>Jesus’ Invitation</a:t>
            </a:r>
          </a:p>
        </p:txBody>
      </p:sp>
      <p:sp>
        <p:nvSpPr>
          <p:cNvPr id="3" name="Subtitle 2">
            <a:extLst>
              <a:ext uri="{FF2B5EF4-FFF2-40B4-BE49-F238E27FC236}">
                <a16:creationId xmlns:a16="http://schemas.microsoft.com/office/drawing/2014/main" id="{975B6BCD-B7D5-7468-4E88-B05365A0BE48}"/>
              </a:ext>
            </a:extLst>
          </p:cNvPr>
          <p:cNvSpPr>
            <a:spLocks noGrp="1"/>
          </p:cNvSpPr>
          <p:nvPr>
            <p:ph type="subTitle" idx="1"/>
          </p:nvPr>
        </p:nvSpPr>
        <p:spPr/>
        <p:txBody>
          <a:bodyPr>
            <a:normAutofit/>
          </a:bodyPr>
          <a:lstStyle/>
          <a:p>
            <a:r>
              <a:rPr lang="en-US" sz="4400" dirty="0">
                <a:latin typeface="Verdana" panose="020B0604030504040204" pitchFamily="34" charset="0"/>
                <a:ea typeface="Verdana" panose="020B0604030504040204" pitchFamily="34" charset="0"/>
                <a:cs typeface="Verdana" panose="020B0604030504040204" pitchFamily="34" charset="0"/>
              </a:rPr>
              <a:t>Matt. 11:28-30</a:t>
            </a:r>
          </a:p>
          <a:p>
            <a:r>
              <a:rPr lang="en-US" sz="4400" dirty="0">
                <a:latin typeface="Verdana" panose="020B0604030504040204" pitchFamily="34" charset="0"/>
                <a:ea typeface="Verdana" panose="020B0604030504040204" pitchFamily="34" charset="0"/>
                <a:cs typeface="Verdana" panose="020B0604030504040204" pitchFamily="34" charset="0"/>
              </a:rPr>
              <a:t>Isa. 61:1-11</a:t>
            </a:r>
          </a:p>
        </p:txBody>
      </p:sp>
    </p:spTree>
    <p:extLst>
      <p:ext uri="{BB962C8B-B14F-4D97-AF65-F5344CB8AC3E}">
        <p14:creationId xmlns:p14="http://schemas.microsoft.com/office/powerpoint/2010/main" val="23905658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987AF9D-EC5B-C5B9-66AF-2A6A19318A7B}"/>
              </a:ext>
            </a:extLst>
          </p:cNvPr>
          <p:cNvPicPr>
            <a:picLocks noGrp="1" noChangeAspect="1"/>
          </p:cNvPicPr>
          <p:nvPr>
            <p:ph idx="1"/>
          </p:nvPr>
        </p:nvPicPr>
        <p:blipFill>
          <a:blip r:embed="rId2">
            <a:alphaModFix amt="35000"/>
          </a:blip>
          <a:stretch>
            <a:fillRect/>
          </a:stretch>
        </p:blipFill>
        <p:spPr>
          <a:xfrm>
            <a:off x="2207173" y="1253331"/>
            <a:ext cx="4729654" cy="4351338"/>
          </a:xfrm>
        </p:spPr>
      </p:pic>
      <p:sp>
        <p:nvSpPr>
          <p:cNvPr id="3" name="TextBox 2">
            <a:extLst>
              <a:ext uri="{FF2B5EF4-FFF2-40B4-BE49-F238E27FC236}">
                <a16:creationId xmlns:a16="http://schemas.microsoft.com/office/drawing/2014/main" id="{062C5CE0-D58C-9EC0-B5BA-CA93E8D03C59}"/>
              </a:ext>
            </a:extLst>
          </p:cNvPr>
          <p:cNvSpPr txBox="1"/>
          <p:nvPr/>
        </p:nvSpPr>
        <p:spPr>
          <a:xfrm>
            <a:off x="380010" y="201904"/>
            <a:ext cx="8383979" cy="618630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Everyone who believes that Jesus is the Christ has been born of God, and everyone who loves the Father loves whoever has been born of him. By this we know that we love the children of God, when we love God and obey his commandments. For this is the love of God, that we keep his commandments. And his commandments are not burdensome. 1 John 5:1-3</a:t>
            </a:r>
          </a:p>
        </p:txBody>
      </p:sp>
    </p:spTree>
    <p:extLst>
      <p:ext uri="{BB962C8B-B14F-4D97-AF65-F5344CB8AC3E}">
        <p14:creationId xmlns:p14="http://schemas.microsoft.com/office/powerpoint/2010/main" val="2106538037"/>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987AF9D-EC5B-C5B9-66AF-2A6A19318A7B}"/>
              </a:ext>
            </a:extLst>
          </p:cNvPr>
          <p:cNvPicPr>
            <a:picLocks noGrp="1" noChangeAspect="1"/>
          </p:cNvPicPr>
          <p:nvPr>
            <p:ph idx="1"/>
          </p:nvPr>
        </p:nvPicPr>
        <p:blipFill>
          <a:blip r:embed="rId2">
            <a:alphaModFix amt="35000"/>
          </a:blip>
          <a:stretch>
            <a:fillRect/>
          </a:stretch>
        </p:blipFill>
        <p:spPr>
          <a:xfrm>
            <a:off x="2207173" y="1253331"/>
            <a:ext cx="4729654" cy="4351338"/>
          </a:xfrm>
        </p:spPr>
      </p:pic>
      <p:sp>
        <p:nvSpPr>
          <p:cNvPr id="3" name="TextBox 2">
            <a:extLst>
              <a:ext uri="{FF2B5EF4-FFF2-40B4-BE49-F238E27FC236}">
                <a16:creationId xmlns:a16="http://schemas.microsoft.com/office/drawing/2014/main" id="{C8F14E11-2762-6D06-8127-97EB4868966E}"/>
              </a:ext>
            </a:extLst>
          </p:cNvPr>
          <p:cNvSpPr txBox="1"/>
          <p:nvPr/>
        </p:nvSpPr>
        <p:spPr>
          <a:xfrm>
            <a:off x="237506" y="607000"/>
            <a:ext cx="8597736" cy="415498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For I consider that the sufferings of this present time are not worth comparing with the glory that is to be revealed to us.   Rom. 8:18</a:t>
            </a:r>
          </a:p>
        </p:txBody>
      </p:sp>
    </p:spTree>
    <p:extLst>
      <p:ext uri="{BB962C8B-B14F-4D97-AF65-F5344CB8AC3E}">
        <p14:creationId xmlns:p14="http://schemas.microsoft.com/office/powerpoint/2010/main" val="2146594491"/>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65C8F4-AE9F-9A34-BC89-DD72BCA64450}"/>
              </a:ext>
            </a:extLst>
          </p:cNvPr>
          <p:cNvPicPr>
            <a:picLocks noChangeAspect="1"/>
          </p:cNvPicPr>
          <p:nvPr/>
        </p:nvPicPr>
        <p:blipFill>
          <a:blip r:embed="rId2">
            <a:alphaModFix amt="35000"/>
          </a:blip>
          <a:stretch>
            <a:fillRect/>
          </a:stretch>
        </p:blipFill>
        <p:spPr>
          <a:xfrm>
            <a:off x="1936750" y="349250"/>
            <a:ext cx="5270500" cy="6159500"/>
          </a:xfrm>
          <a:prstGeom prst="rect">
            <a:avLst/>
          </a:prstGeom>
          <a:effectLst>
            <a:outerShdw blurRad="771425" dir="5400000" algn="ctr" rotWithShape="0">
              <a:schemeClr val="accent3">
                <a:lumMod val="20000"/>
                <a:lumOff val="80000"/>
                <a:alpha val="20000"/>
              </a:schemeClr>
            </a:outerShdw>
          </a:effectLst>
        </p:spPr>
      </p:pic>
      <p:sp>
        <p:nvSpPr>
          <p:cNvPr id="2" name="Title 1">
            <a:extLst>
              <a:ext uri="{FF2B5EF4-FFF2-40B4-BE49-F238E27FC236}">
                <a16:creationId xmlns:a16="http://schemas.microsoft.com/office/drawing/2014/main" id="{CACBF449-C987-E2EA-6568-B72549A80877}"/>
              </a:ext>
            </a:extLst>
          </p:cNvPr>
          <p:cNvSpPr>
            <a:spLocks noGrp="1"/>
          </p:cNvSpPr>
          <p:nvPr>
            <p:ph type="ctrTitle"/>
          </p:nvPr>
        </p:nvSpPr>
        <p:spPr/>
        <p:txBody>
          <a:bodyPr/>
          <a:lstStyle/>
          <a:p>
            <a:r>
              <a:rPr lang="en-US" b="1" dirty="0">
                <a:latin typeface="Verdana" panose="020B0604030504040204" pitchFamily="34" charset="0"/>
                <a:ea typeface="Verdana" panose="020B0604030504040204" pitchFamily="34" charset="0"/>
                <a:cs typeface="Verdana" panose="020B0604030504040204" pitchFamily="34" charset="0"/>
              </a:rPr>
              <a:t>Jesus’ Invitation</a:t>
            </a:r>
          </a:p>
        </p:txBody>
      </p:sp>
      <p:sp>
        <p:nvSpPr>
          <p:cNvPr id="3" name="Subtitle 2">
            <a:extLst>
              <a:ext uri="{FF2B5EF4-FFF2-40B4-BE49-F238E27FC236}">
                <a16:creationId xmlns:a16="http://schemas.microsoft.com/office/drawing/2014/main" id="{975B6BCD-B7D5-7468-4E88-B05365A0BE48}"/>
              </a:ext>
            </a:extLst>
          </p:cNvPr>
          <p:cNvSpPr>
            <a:spLocks noGrp="1"/>
          </p:cNvSpPr>
          <p:nvPr>
            <p:ph type="subTitle" idx="1"/>
          </p:nvPr>
        </p:nvSpPr>
        <p:spPr/>
        <p:txBody>
          <a:bodyPr>
            <a:normAutofit/>
          </a:bodyPr>
          <a:lstStyle/>
          <a:p>
            <a:r>
              <a:rPr lang="en-US" sz="4400" dirty="0">
                <a:latin typeface="Verdana" panose="020B0604030504040204" pitchFamily="34" charset="0"/>
                <a:ea typeface="Verdana" panose="020B0604030504040204" pitchFamily="34" charset="0"/>
                <a:cs typeface="Verdana" panose="020B0604030504040204" pitchFamily="34" charset="0"/>
              </a:rPr>
              <a:t>Matt. 11:28-30</a:t>
            </a:r>
          </a:p>
          <a:p>
            <a:r>
              <a:rPr lang="en-US" sz="4400" dirty="0">
                <a:latin typeface="Verdana" panose="020B0604030504040204" pitchFamily="34" charset="0"/>
                <a:ea typeface="Verdana" panose="020B0604030504040204" pitchFamily="34" charset="0"/>
                <a:cs typeface="Verdana" panose="020B0604030504040204" pitchFamily="34" charset="0"/>
              </a:rPr>
              <a:t>Isa. 61:1-11</a:t>
            </a:r>
          </a:p>
        </p:txBody>
      </p:sp>
    </p:spTree>
    <p:extLst>
      <p:ext uri="{BB962C8B-B14F-4D97-AF65-F5344CB8AC3E}">
        <p14:creationId xmlns:p14="http://schemas.microsoft.com/office/powerpoint/2010/main" val="3948613727"/>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D3961E-A4D9-52F4-8BA4-4D671126CA58}"/>
              </a:ext>
            </a:extLst>
          </p:cNvPr>
          <p:cNvSpPr>
            <a:spLocks noGrp="1"/>
          </p:cNvSpPr>
          <p:nvPr>
            <p:ph idx="1"/>
          </p:nvPr>
        </p:nvSpPr>
        <p:spPr>
          <a:xfrm>
            <a:off x="262759" y="252248"/>
            <a:ext cx="8555420" cy="6316718"/>
          </a:xfrm>
        </p:spPr>
        <p:txBody>
          <a:bodyPr>
            <a:normAutofit/>
          </a:bodyPr>
          <a:lstStyle/>
          <a:p>
            <a:pPr marL="0" marR="0" indent="0" fontAlgn="base">
              <a:spcBef>
                <a:spcPts val="0"/>
              </a:spcBef>
              <a:spcAft>
                <a:spcPts val="2100"/>
              </a:spcAft>
              <a:buNone/>
            </a:pPr>
            <a:r>
              <a:rPr lang="en-US" sz="3600" dirty="0">
                <a:effectLst/>
                <a:latin typeface="Verdana" panose="020B0604030504040204" pitchFamily="34" charset="0"/>
                <a:ea typeface="Verdana" panose="020B0604030504040204" pitchFamily="34" charset="0"/>
                <a:cs typeface="Verdana" panose="020B0604030504040204" pitchFamily="34" charset="0"/>
              </a:rPr>
              <a:t>1. These words depict what is often referred to as the “invitation of Jesus” – “</a:t>
            </a:r>
            <a:r>
              <a:rPr lang="en-US" sz="3600" b="1" i="1" dirty="0">
                <a:effectLst/>
                <a:latin typeface="Verdana" panose="020B0604030504040204" pitchFamily="34" charset="0"/>
                <a:ea typeface="Verdana" panose="020B0604030504040204" pitchFamily="34" charset="0"/>
                <a:cs typeface="Verdana" panose="020B0604030504040204" pitchFamily="34" charset="0"/>
              </a:rPr>
              <a:t>Come unto Me</a:t>
            </a:r>
            <a:r>
              <a:rPr lang="en-US" sz="3600" dirty="0">
                <a:effectLst/>
                <a:latin typeface="Verdana" panose="020B0604030504040204" pitchFamily="34" charset="0"/>
                <a:ea typeface="Verdana" panose="020B0604030504040204" pitchFamily="34" charset="0"/>
                <a:cs typeface="Verdana" panose="020B0604030504040204" pitchFamily="34" charset="0"/>
              </a:rPr>
              <a:t>”. </a:t>
            </a:r>
          </a:p>
          <a:p>
            <a:pPr marL="0" marR="0" indent="0" fontAlgn="base">
              <a:spcBef>
                <a:spcPts val="0"/>
              </a:spcBef>
              <a:spcAft>
                <a:spcPts val="2100"/>
              </a:spcAft>
              <a:buNone/>
            </a:pPr>
            <a:r>
              <a:rPr lang="en-US" sz="3600" dirty="0">
                <a:effectLst/>
                <a:latin typeface="Verdana" panose="020B0604030504040204" pitchFamily="34" charset="0"/>
                <a:ea typeface="Verdana" panose="020B0604030504040204" pitchFamily="34" charset="0"/>
                <a:cs typeface="Verdana" panose="020B0604030504040204" pitchFamily="34" charset="0"/>
              </a:rPr>
              <a:t>2. To whom did Jesus make this promise? Why does he promise them rest? What is the basis of Jesus’ invitation to come?</a:t>
            </a:r>
          </a:p>
          <a:p>
            <a:pPr marL="0" marR="0" indent="0" algn="l" fontAlgn="base">
              <a:spcBef>
                <a:spcPts val="0"/>
              </a:spcBef>
              <a:spcAft>
                <a:spcPts val="2100"/>
              </a:spcAft>
              <a:buNone/>
            </a:pPr>
            <a:r>
              <a:rPr lang="en-US" sz="3600" dirty="0">
                <a:effectLst/>
                <a:latin typeface="Verdana" panose="020B0604030504040204" pitchFamily="34" charset="0"/>
                <a:ea typeface="Verdana" panose="020B0604030504040204" pitchFamily="34" charset="0"/>
                <a:cs typeface="Verdana" panose="020B0604030504040204" pitchFamily="34" charset="0"/>
              </a:rPr>
              <a:t>3. To view the context of Jesus words, go back with me to       Matt.11</a:t>
            </a:r>
          </a:p>
          <a:p>
            <a:endParaRPr lang="en-US" dirty="0"/>
          </a:p>
        </p:txBody>
      </p:sp>
      <p:pic>
        <p:nvPicPr>
          <p:cNvPr id="4" name="Content Placeholder 4">
            <a:extLst>
              <a:ext uri="{FF2B5EF4-FFF2-40B4-BE49-F238E27FC236}">
                <a16:creationId xmlns:a16="http://schemas.microsoft.com/office/drawing/2014/main" id="{2667C4C6-6617-ED14-1C02-54144A537069}"/>
              </a:ext>
            </a:extLst>
          </p:cNvPr>
          <p:cNvPicPr>
            <a:picLocks noChangeAspect="1"/>
          </p:cNvPicPr>
          <p:nvPr/>
        </p:nvPicPr>
        <p:blipFill>
          <a:blip r:embed="rId2">
            <a:alphaModFix amt="35000"/>
          </a:blip>
          <a:stretch>
            <a:fillRect/>
          </a:stretch>
        </p:blipFill>
        <p:spPr>
          <a:xfrm>
            <a:off x="2207173" y="1253331"/>
            <a:ext cx="4729654" cy="4351338"/>
          </a:xfrm>
          <a:prstGeom prst="rect">
            <a:avLst/>
          </a:prstGeom>
        </p:spPr>
      </p:pic>
    </p:spTree>
    <p:extLst>
      <p:ext uri="{BB962C8B-B14F-4D97-AF65-F5344CB8AC3E}">
        <p14:creationId xmlns:p14="http://schemas.microsoft.com/office/powerpoint/2010/main" val="14203626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D3961E-A4D9-52F4-8BA4-4D671126CA58}"/>
              </a:ext>
            </a:extLst>
          </p:cNvPr>
          <p:cNvSpPr>
            <a:spLocks noGrp="1"/>
          </p:cNvSpPr>
          <p:nvPr>
            <p:ph idx="1"/>
          </p:nvPr>
        </p:nvSpPr>
        <p:spPr>
          <a:xfrm>
            <a:off x="262759" y="252248"/>
            <a:ext cx="8555420" cy="6316718"/>
          </a:xfrm>
        </p:spPr>
        <p:txBody>
          <a:bodyPr>
            <a:normAutofit/>
          </a:bodyPr>
          <a:lstStyle/>
          <a:p>
            <a:pPr marL="0" indent="0">
              <a:buNone/>
            </a:pPr>
            <a:endParaRPr lang="en-US" sz="40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4000" dirty="0">
              <a:latin typeface="Verdana" panose="020B0604030504040204" pitchFamily="34" charset="0"/>
              <a:ea typeface="Verdana" panose="020B0604030504040204" pitchFamily="34" charset="0"/>
              <a:cs typeface="Verdana" panose="020B0604030504040204" pitchFamily="34" charset="0"/>
            </a:endParaRPr>
          </a:p>
          <a:p>
            <a:pPr marL="0" indent="0" algn="ctr">
              <a:buNone/>
            </a:pPr>
            <a:endParaRPr lang="en-US" sz="4000" dirty="0">
              <a:latin typeface="Verdana" panose="020B0604030504040204" pitchFamily="34" charset="0"/>
              <a:ea typeface="Verdana" panose="020B0604030504040204" pitchFamily="34" charset="0"/>
              <a:cs typeface="Verdana" panose="020B0604030504040204" pitchFamily="34" charset="0"/>
            </a:endParaRPr>
          </a:p>
          <a:p>
            <a:pPr marL="0" indent="0" algn="ctr">
              <a:buNone/>
            </a:pPr>
            <a:endParaRPr lang="en-US" sz="4000" dirty="0">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en-US" sz="4000" b="1" dirty="0">
                <a:latin typeface="Verdana" panose="020B0604030504040204" pitchFamily="34" charset="0"/>
                <a:ea typeface="Verdana" panose="020B0604030504040204" pitchFamily="34" charset="0"/>
                <a:cs typeface="Verdana" panose="020B0604030504040204" pitchFamily="34" charset="0"/>
              </a:rPr>
              <a:t>The Old Testament Key is found in Isaiah 61:1-11</a:t>
            </a:r>
          </a:p>
        </p:txBody>
      </p:sp>
      <p:pic>
        <p:nvPicPr>
          <p:cNvPr id="4" name="Content Placeholder 4">
            <a:extLst>
              <a:ext uri="{FF2B5EF4-FFF2-40B4-BE49-F238E27FC236}">
                <a16:creationId xmlns:a16="http://schemas.microsoft.com/office/drawing/2014/main" id="{2667C4C6-6617-ED14-1C02-54144A537069}"/>
              </a:ext>
            </a:extLst>
          </p:cNvPr>
          <p:cNvPicPr>
            <a:picLocks noChangeAspect="1"/>
          </p:cNvPicPr>
          <p:nvPr/>
        </p:nvPicPr>
        <p:blipFill>
          <a:blip r:embed="rId2">
            <a:alphaModFix amt="35000"/>
          </a:blip>
          <a:stretch>
            <a:fillRect/>
          </a:stretch>
        </p:blipFill>
        <p:spPr>
          <a:xfrm>
            <a:off x="2207173" y="1253331"/>
            <a:ext cx="4729654" cy="4351338"/>
          </a:xfrm>
          <a:prstGeom prst="rect">
            <a:avLst/>
          </a:prstGeom>
        </p:spPr>
      </p:pic>
    </p:spTree>
    <p:extLst>
      <p:ext uri="{BB962C8B-B14F-4D97-AF65-F5344CB8AC3E}">
        <p14:creationId xmlns:p14="http://schemas.microsoft.com/office/powerpoint/2010/main" val="26869328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4E307D-AB4E-707F-C637-806D6DBA2299}"/>
              </a:ext>
            </a:extLst>
          </p:cNvPr>
          <p:cNvSpPr>
            <a:spLocks noGrp="1"/>
          </p:cNvSpPr>
          <p:nvPr>
            <p:ph idx="1"/>
          </p:nvPr>
        </p:nvSpPr>
        <p:spPr>
          <a:xfrm>
            <a:off x="278524" y="328448"/>
            <a:ext cx="8586952" cy="6201103"/>
          </a:xfrm>
        </p:spPr>
        <p:txBody>
          <a:bodyPr>
            <a:normAutofit fontScale="77500" lnSpcReduction="20000"/>
          </a:bodyPr>
          <a:lstStyle/>
          <a:p>
            <a:pPr marL="0" marR="0" indent="0" algn="ctr" fontAlgn="base">
              <a:spcBef>
                <a:spcPts val="0"/>
              </a:spcBef>
              <a:spcAft>
                <a:spcPts val="2100"/>
              </a:spcAft>
              <a:buNone/>
            </a:pPr>
            <a:r>
              <a:rPr lang="en-US" sz="4100" b="1" i="1" dirty="0">
                <a:solidFill>
                  <a:srgbClr val="044BF3"/>
                </a:solidFill>
                <a:effectLst/>
                <a:latin typeface="Verdana" panose="020B0604030504040204" pitchFamily="34" charset="0"/>
                <a:ea typeface="Verdana" panose="020B0604030504040204" pitchFamily="34" charset="0"/>
                <a:cs typeface="Verdana" panose="020B0604030504040204" pitchFamily="34" charset="0"/>
              </a:rPr>
              <a:t>In the year of the Lord’s favor</a:t>
            </a:r>
            <a:r>
              <a:rPr lang="en-US" sz="3500" dirty="0">
                <a:solidFill>
                  <a:srgbClr val="044BF3"/>
                </a:solidFill>
                <a:effectLst/>
                <a:latin typeface="Verdana" panose="020B0604030504040204" pitchFamily="34" charset="0"/>
                <a:ea typeface="Verdana" panose="020B0604030504040204" pitchFamily="34" charset="0"/>
                <a:cs typeface="Verdana" panose="020B0604030504040204" pitchFamily="34" charset="0"/>
              </a:rPr>
              <a:t>: </a:t>
            </a:r>
            <a:endParaRPr lang="en-US" b="1" dirty="0">
              <a:effectLst/>
              <a:latin typeface="Verdana" panose="020B0604030504040204" pitchFamily="34" charset="0"/>
              <a:ea typeface="Verdana" panose="020B0604030504040204" pitchFamily="34" charset="0"/>
              <a:cs typeface="Verdana" panose="020B0604030504040204" pitchFamily="34" charset="0"/>
            </a:endParaRPr>
          </a:p>
          <a:p>
            <a:pPr marL="0" marR="0" indent="0" fontAlgn="base">
              <a:spcBef>
                <a:spcPts val="0"/>
              </a:spcBef>
              <a:spcAft>
                <a:spcPts val="2100"/>
              </a:spcAft>
              <a:buNone/>
            </a:pPr>
            <a:r>
              <a:rPr lang="en-US" sz="3500" dirty="0">
                <a:latin typeface="Verdana" panose="020B0604030504040204" pitchFamily="34" charset="0"/>
                <a:ea typeface="Verdana" panose="020B0604030504040204" pitchFamily="34" charset="0"/>
                <a:cs typeface="Verdana" panose="020B0604030504040204" pitchFamily="34" charset="0"/>
              </a:rPr>
              <a:t>1. </a:t>
            </a:r>
            <a:r>
              <a:rPr lang="en-US" sz="3500" dirty="0">
                <a:effectLst/>
                <a:latin typeface="Verdana" panose="020B0604030504040204" pitchFamily="34" charset="0"/>
                <a:ea typeface="Verdana" panose="020B0604030504040204" pitchFamily="34" charset="0"/>
                <a:cs typeface="Verdana" panose="020B0604030504040204" pitchFamily="34" charset="0"/>
              </a:rPr>
              <a:t>That day will be a day of judgment against  those who rebel. </a:t>
            </a:r>
          </a:p>
          <a:p>
            <a:pPr marL="0" marR="0" indent="0" fontAlgn="base">
              <a:spcBef>
                <a:spcPts val="0"/>
              </a:spcBef>
              <a:spcAft>
                <a:spcPts val="2100"/>
              </a:spcAft>
              <a:buNone/>
            </a:pPr>
            <a:r>
              <a:rPr lang="en-US" sz="3500" dirty="0">
                <a:effectLst/>
                <a:latin typeface="Verdana" panose="020B0604030504040204" pitchFamily="34" charset="0"/>
                <a:ea typeface="Verdana" panose="020B0604030504040204" pitchFamily="34" charset="0"/>
                <a:cs typeface="Verdana" panose="020B0604030504040204" pitchFamily="34" charset="0"/>
              </a:rPr>
              <a:t>2. But it will also be a day when those who mourn in Zion will be comforted. </a:t>
            </a:r>
          </a:p>
          <a:p>
            <a:pPr marL="0" marR="0" indent="0" fontAlgn="base">
              <a:spcBef>
                <a:spcPts val="0"/>
              </a:spcBef>
              <a:spcAft>
                <a:spcPts val="2100"/>
              </a:spcAft>
              <a:buNone/>
            </a:pPr>
            <a:r>
              <a:rPr lang="en-US" sz="3500" dirty="0">
                <a:effectLst/>
                <a:latin typeface="Verdana" panose="020B0604030504040204" pitchFamily="34" charset="0"/>
                <a:ea typeface="Verdana" panose="020B0604030504040204" pitchFamily="34" charset="0"/>
                <a:cs typeface="Verdana" panose="020B0604030504040204" pitchFamily="34" charset="0"/>
              </a:rPr>
              <a:t>3. The cities that had been destroyed by God’s judgment will be rebuilt. </a:t>
            </a:r>
          </a:p>
          <a:p>
            <a:pPr marL="0" marR="0" indent="0" fontAlgn="base">
              <a:spcBef>
                <a:spcPts val="0"/>
              </a:spcBef>
              <a:spcAft>
                <a:spcPts val="2100"/>
              </a:spcAft>
              <a:buNone/>
            </a:pPr>
            <a:r>
              <a:rPr lang="en-US" sz="3500" dirty="0">
                <a:effectLst/>
                <a:latin typeface="Verdana" panose="020B0604030504040204" pitchFamily="34" charset="0"/>
                <a:ea typeface="Verdana" panose="020B0604030504040204" pitchFamily="34" charset="0"/>
                <a:cs typeface="Verdana" panose="020B0604030504040204" pitchFamily="34" charset="0"/>
              </a:rPr>
              <a:t>4. Isaiah continues to describe the Messianic age as a time when God’s people will rest from their labors – </a:t>
            </a:r>
          </a:p>
          <a:p>
            <a:pPr marL="0" indent="0" fontAlgn="base">
              <a:spcBef>
                <a:spcPts val="0"/>
              </a:spcBef>
              <a:spcAft>
                <a:spcPts val="2100"/>
              </a:spcAft>
              <a:buNone/>
            </a:pPr>
            <a:r>
              <a:rPr lang="en-US" sz="3500" dirty="0">
                <a:effectLst/>
                <a:latin typeface="Verdana" panose="020B0604030504040204" pitchFamily="34" charset="0"/>
                <a:ea typeface="Verdana" panose="020B0604030504040204" pitchFamily="34" charset="0"/>
                <a:cs typeface="Verdana" panose="020B0604030504040204" pitchFamily="34" charset="0"/>
              </a:rPr>
              <a:t>5. </a:t>
            </a:r>
            <a:r>
              <a:rPr lang="en-US" sz="3500" dirty="0">
                <a:latin typeface="Verdana" panose="020B0604030504040204" pitchFamily="34" charset="0"/>
                <a:ea typeface="Verdana" panose="020B0604030504040204" pitchFamily="34" charset="0"/>
                <a:cs typeface="Verdana" panose="020B0604030504040204" pitchFamily="34" charset="0"/>
              </a:rPr>
              <a:t>vs. </a:t>
            </a:r>
            <a:r>
              <a:rPr lang="en-US" sz="3500" dirty="0">
                <a:effectLst/>
                <a:latin typeface="Verdana" panose="020B0604030504040204" pitchFamily="34" charset="0"/>
                <a:ea typeface="Verdana" panose="020B0604030504040204" pitchFamily="34" charset="0"/>
                <a:cs typeface="Verdana" panose="020B0604030504040204" pitchFamily="34" charset="0"/>
              </a:rPr>
              <a:t>7-10 - The land will provide a double portion; more than enough. </a:t>
            </a:r>
          </a:p>
          <a:p>
            <a:pPr marL="0" indent="0" fontAlgn="base">
              <a:spcBef>
                <a:spcPts val="0"/>
              </a:spcBef>
              <a:spcAft>
                <a:spcPts val="2100"/>
              </a:spcAft>
              <a:buNone/>
            </a:pPr>
            <a:r>
              <a:rPr lang="en-US" sz="3500" dirty="0">
                <a:effectLst/>
                <a:latin typeface="Verdana" panose="020B0604030504040204" pitchFamily="34" charset="0"/>
                <a:ea typeface="Verdana" panose="020B0604030504040204" pitchFamily="34" charset="0"/>
                <a:cs typeface="Verdana" panose="020B0604030504040204" pitchFamily="34" charset="0"/>
              </a:rPr>
              <a:t>6. Righteousness will sprout up before the nations. </a:t>
            </a:r>
          </a:p>
          <a:p>
            <a:pPr marL="0" marR="0" indent="0" fontAlgn="base">
              <a:spcBef>
                <a:spcPts val="0"/>
              </a:spcBef>
              <a:spcAft>
                <a:spcPts val="2100"/>
              </a:spcAft>
              <a:buNone/>
            </a:pPr>
            <a:endParaRPr lang="en-US" dirty="0">
              <a:effectLst/>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a:p>
        </p:txBody>
      </p:sp>
      <p:pic>
        <p:nvPicPr>
          <p:cNvPr id="4" name="Content Placeholder 4">
            <a:extLst>
              <a:ext uri="{FF2B5EF4-FFF2-40B4-BE49-F238E27FC236}">
                <a16:creationId xmlns:a16="http://schemas.microsoft.com/office/drawing/2014/main" id="{B9D9EF33-42CD-411D-183D-D7005667B357}"/>
              </a:ext>
            </a:extLst>
          </p:cNvPr>
          <p:cNvPicPr>
            <a:picLocks noChangeAspect="1"/>
          </p:cNvPicPr>
          <p:nvPr/>
        </p:nvPicPr>
        <p:blipFill>
          <a:blip r:embed="rId2">
            <a:alphaModFix amt="20000"/>
          </a:blip>
          <a:stretch>
            <a:fillRect/>
          </a:stretch>
        </p:blipFill>
        <p:spPr>
          <a:xfrm>
            <a:off x="2207173" y="1253331"/>
            <a:ext cx="4729654" cy="4351338"/>
          </a:xfrm>
          <a:prstGeom prst="rect">
            <a:avLst/>
          </a:prstGeom>
        </p:spPr>
      </p:pic>
    </p:spTree>
    <p:extLst>
      <p:ext uri="{BB962C8B-B14F-4D97-AF65-F5344CB8AC3E}">
        <p14:creationId xmlns:p14="http://schemas.microsoft.com/office/powerpoint/2010/main" val="172604798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6009AF-A84F-843C-1C79-BBB877B19585}"/>
              </a:ext>
            </a:extLst>
          </p:cNvPr>
          <p:cNvSpPr>
            <a:spLocks noGrp="1"/>
          </p:cNvSpPr>
          <p:nvPr>
            <p:ph idx="1"/>
          </p:nvPr>
        </p:nvSpPr>
        <p:spPr>
          <a:xfrm>
            <a:off x="136635" y="231228"/>
            <a:ext cx="8860220" cy="6474372"/>
          </a:xfrm>
        </p:spPr>
        <p:txBody>
          <a:bodyPr>
            <a:normAutofit lnSpcReduction="10000"/>
          </a:bodyPr>
          <a:lstStyle/>
          <a:p>
            <a:pPr marL="0" indent="0" algn="ctr">
              <a:buNone/>
            </a:pPr>
            <a:r>
              <a:rPr lang="en-US" sz="4000" b="1" dirty="0">
                <a:solidFill>
                  <a:srgbClr val="044BF3"/>
                </a:solidFill>
                <a:effectLst/>
                <a:latin typeface="Verdana" panose="020B0604030504040204" pitchFamily="34" charset="0"/>
                <a:ea typeface="Times New Roman" panose="02020603050405020304" pitchFamily="18" charset="0"/>
                <a:cs typeface="Calibri" panose="020F0502020204030204" pitchFamily="34" charset="0"/>
              </a:rPr>
              <a:t>Repentance Equals Rest:</a:t>
            </a:r>
            <a:r>
              <a:rPr lang="en-US" sz="4000" dirty="0">
                <a:solidFill>
                  <a:srgbClr val="044BF3"/>
                </a:solidFill>
                <a:effectLst/>
                <a:latin typeface="Verdana" panose="020B0604030504040204" pitchFamily="34" charset="0"/>
                <a:ea typeface="Times New Roman" panose="02020603050405020304" pitchFamily="18" charset="0"/>
                <a:cs typeface="Calibri" panose="020F0502020204030204" pitchFamily="34" charset="0"/>
              </a:rPr>
              <a:t> </a:t>
            </a:r>
          </a:p>
          <a:p>
            <a:pPr marL="0" indent="0">
              <a:buNone/>
            </a:pPr>
            <a:endParaRPr lang="en-US" sz="1800" dirty="0">
              <a:solidFill>
                <a:srgbClr val="044BF3"/>
              </a:solidFill>
              <a:latin typeface="Verdana" panose="020B0604030504040204" pitchFamily="34" charset="0"/>
              <a:ea typeface="Times New Roman" panose="02020603050405020304" pitchFamily="18" charset="0"/>
              <a:cs typeface="Calibri" panose="020F0502020204030204" pitchFamily="34" charset="0"/>
            </a:endParaRPr>
          </a:p>
          <a:p>
            <a:pPr marL="0" indent="0">
              <a:buNone/>
            </a:pPr>
            <a:r>
              <a:rPr lang="en-US" sz="3200" dirty="0">
                <a:latin typeface="Verdana" panose="020B0604030504040204" pitchFamily="34" charset="0"/>
                <a:ea typeface="Verdana" panose="020B0604030504040204" pitchFamily="34" charset="0"/>
                <a:cs typeface="Verdana" panose="020B0604030504040204" pitchFamily="34" charset="0"/>
              </a:rPr>
              <a:t>The events between the beginning of Matthew 11 and the promise of v. 28-30 help us see the continuing picture of rest.</a:t>
            </a:r>
          </a:p>
          <a:p>
            <a:pPr marL="0" indent="0">
              <a:buNone/>
            </a:pPr>
            <a:endParaRPr lang="en-US" sz="1500" dirty="0">
              <a:solidFill>
                <a:srgbClr val="044BF3"/>
              </a:solidFill>
              <a:latin typeface="Verdana" panose="020B0604030504040204" pitchFamily="34" charset="0"/>
              <a:ea typeface="Times New Roman" panose="02020603050405020304" pitchFamily="18" charset="0"/>
              <a:cs typeface="Calibri" panose="020F0502020204030204" pitchFamily="34" charset="0"/>
            </a:endParaRPr>
          </a:p>
          <a:p>
            <a:pPr marL="0" marR="0" indent="0" fontAlgn="base">
              <a:spcBef>
                <a:spcPts val="0"/>
              </a:spcBef>
              <a:spcAft>
                <a:spcPts val="2100"/>
              </a:spcAft>
              <a:buNone/>
            </a:pPr>
            <a:r>
              <a:rPr lang="en-US" sz="3200" dirty="0">
                <a:solidFill>
                  <a:srgbClr val="1B1B1B"/>
                </a:solidFill>
                <a:effectLst/>
                <a:latin typeface="Verdana" panose="020B0604030504040204" pitchFamily="34" charset="0"/>
                <a:ea typeface="Verdana" panose="020B0604030504040204" pitchFamily="34" charset="0"/>
                <a:cs typeface="Verdana" panose="020B0604030504040204" pitchFamily="34" charset="0"/>
              </a:rPr>
              <a:t>1. v. 8-15; John was </a:t>
            </a:r>
            <a:r>
              <a:rPr lang="en-US" sz="3200" b="1" i="1" dirty="0">
                <a:solidFill>
                  <a:srgbClr val="1B1B1B"/>
                </a:solidFill>
                <a:effectLst/>
                <a:latin typeface="Verdana" panose="020B0604030504040204" pitchFamily="34" charset="0"/>
                <a:ea typeface="Verdana" panose="020B0604030504040204" pitchFamily="34" charset="0"/>
                <a:cs typeface="Verdana" panose="020B0604030504040204" pitchFamily="34" charset="0"/>
              </a:rPr>
              <a:t>“more than a prophet</a:t>
            </a:r>
            <a:r>
              <a:rPr lang="en-US" sz="3200" dirty="0">
                <a:solidFill>
                  <a:srgbClr val="1B1B1B"/>
                </a:solidFill>
                <a:effectLst/>
                <a:latin typeface="Verdana" panose="020B0604030504040204" pitchFamily="34" charset="0"/>
                <a:ea typeface="Verdana" panose="020B0604030504040204" pitchFamily="34" charset="0"/>
                <a:cs typeface="Verdana" panose="020B0604030504040204" pitchFamily="34" charset="0"/>
              </a:rPr>
              <a:t>”: </a:t>
            </a:r>
            <a:endParaRPr lang="en-US" sz="3200" dirty="0">
              <a:effectLst/>
              <a:latin typeface="Verdana" panose="020B0604030504040204" pitchFamily="34" charset="0"/>
              <a:ea typeface="Verdana" panose="020B0604030504040204" pitchFamily="34" charset="0"/>
              <a:cs typeface="Verdana" panose="020B0604030504040204" pitchFamily="34" charset="0"/>
            </a:endParaRPr>
          </a:p>
          <a:p>
            <a:pPr marL="0" marR="0" indent="0" fontAlgn="base">
              <a:spcBef>
                <a:spcPts val="0"/>
              </a:spcBef>
              <a:spcAft>
                <a:spcPts val="2100"/>
              </a:spcAft>
              <a:buNone/>
            </a:pPr>
            <a:r>
              <a:rPr lang="en-US" sz="3200" dirty="0">
                <a:solidFill>
                  <a:srgbClr val="1B1B1B"/>
                </a:solidFill>
                <a:effectLst/>
                <a:latin typeface="Verdana" panose="020B0604030504040204" pitchFamily="34" charset="0"/>
                <a:ea typeface="Verdana" panose="020B0604030504040204" pitchFamily="34" charset="0"/>
                <a:cs typeface="Verdana" panose="020B0604030504040204" pitchFamily="34" charset="0"/>
              </a:rPr>
              <a:t>2. v. 16-19; “</a:t>
            </a:r>
            <a:r>
              <a:rPr lang="en-US" sz="3200" b="1" i="1" dirty="0">
                <a:solidFill>
                  <a:srgbClr val="1B1B1B"/>
                </a:solidFill>
                <a:effectLst/>
                <a:latin typeface="Verdana" panose="020B0604030504040204" pitchFamily="34" charset="0"/>
                <a:ea typeface="Verdana" panose="020B0604030504040204" pitchFamily="34" charset="0"/>
                <a:cs typeface="Verdana" panose="020B0604030504040204" pitchFamily="34" charset="0"/>
              </a:rPr>
              <a:t>To what can I compare this generation?”</a:t>
            </a:r>
            <a:r>
              <a:rPr lang="en-US" sz="3200" dirty="0">
                <a:solidFill>
                  <a:srgbClr val="1B1B1B"/>
                </a:solidFill>
                <a:effectLst/>
                <a:latin typeface="Verdana" panose="020B0604030504040204" pitchFamily="34" charset="0"/>
                <a:ea typeface="Verdana" panose="020B0604030504040204" pitchFamily="34" charset="0"/>
                <a:cs typeface="Verdana" panose="020B0604030504040204" pitchFamily="34" charset="0"/>
              </a:rPr>
              <a:t> </a:t>
            </a:r>
            <a:endParaRPr lang="en-US" sz="3200" dirty="0">
              <a:effectLst/>
              <a:latin typeface="Verdana" panose="020B0604030504040204" pitchFamily="34" charset="0"/>
              <a:ea typeface="Verdana" panose="020B0604030504040204" pitchFamily="34" charset="0"/>
              <a:cs typeface="Verdana" panose="020B0604030504040204" pitchFamily="34" charset="0"/>
            </a:endParaRPr>
          </a:p>
          <a:p>
            <a:pPr marL="0" marR="0" indent="0" fontAlgn="base">
              <a:spcBef>
                <a:spcPts val="0"/>
              </a:spcBef>
              <a:spcAft>
                <a:spcPts val="2100"/>
              </a:spcAft>
              <a:buNone/>
            </a:pPr>
            <a:r>
              <a:rPr lang="en-US" sz="3200" dirty="0">
                <a:solidFill>
                  <a:srgbClr val="1B1B1B"/>
                </a:solidFill>
                <a:effectLst/>
                <a:latin typeface="Verdana" panose="020B0604030504040204" pitchFamily="34" charset="0"/>
                <a:ea typeface="Verdana" panose="020B0604030504040204" pitchFamily="34" charset="0"/>
                <a:cs typeface="Verdana" panose="020B0604030504040204" pitchFamily="34" charset="0"/>
              </a:rPr>
              <a:t>3. v. 20-24; “</a:t>
            </a:r>
            <a:r>
              <a:rPr lang="en-US" sz="3200" b="1" i="1" dirty="0">
                <a:solidFill>
                  <a:srgbClr val="1B1B1B"/>
                </a:solidFill>
                <a:effectLst/>
                <a:latin typeface="Verdana" panose="020B0604030504040204" pitchFamily="34" charset="0"/>
                <a:ea typeface="Verdana" panose="020B0604030504040204" pitchFamily="34" charset="0"/>
                <a:cs typeface="Verdana" panose="020B0604030504040204" pitchFamily="34" charset="0"/>
              </a:rPr>
              <a:t>Woe to you, </a:t>
            </a:r>
            <a:r>
              <a:rPr lang="en-US" sz="3200" b="1" i="1" dirty="0" err="1">
                <a:solidFill>
                  <a:srgbClr val="1B1B1B"/>
                </a:solidFill>
                <a:effectLst/>
                <a:latin typeface="Verdana" panose="020B0604030504040204" pitchFamily="34" charset="0"/>
                <a:ea typeface="Verdana" panose="020B0604030504040204" pitchFamily="34" charset="0"/>
                <a:cs typeface="Verdana" panose="020B0604030504040204" pitchFamily="34" charset="0"/>
              </a:rPr>
              <a:t>Korazin</a:t>
            </a:r>
            <a:r>
              <a:rPr lang="en-US" sz="3200" b="1" i="1" dirty="0">
                <a:solidFill>
                  <a:srgbClr val="1B1B1B"/>
                </a:solidFill>
                <a:effectLst/>
                <a:latin typeface="Verdana" panose="020B0604030504040204" pitchFamily="34" charset="0"/>
                <a:ea typeface="Verdana" panose="020B0604030504040204" pitchFamily="34" charset="0"/>
                <a:cs typeface="Verdana" panose="020B0604030504040204" pitchFamily="34" charset="0"/>
              </a:rPr>
              <a:t>…” </a:t>
            </a:r>
            <a:endParaRPr lang="en-US" sz="3200" dirty="0">
              <a:effectLst/>
              <a:latin typeface="Verdana" panose="020B0604030504040204" pitchFamily="34" charset="0"/>
              <a:ea typeface="Verdana" panose="020B0604030504040204" pitchFamily="34" charset="0"/>
              <a:cs typeface="Verdana" panose="020B0604030504040204" pitchFamily="34" charset="0"/>
            </a:endParaRPr>
          </a:p>
          <a:p>
            <a:pPr marL="0" marR="0" indent="0" fontAlgn="base">
              <a:spcBef>
                <a:spcPts val="0"/>
              </a:spcBef>
              <a:spcAft>
                <a:spcPts val="2100"/>
              </a:spcAft>
              <a:buNone/>
            </a:pPr>
            <a:r>
              <a:rPr lang="en-US" sz="3200" dirty="0">
                <a:solidFill>
                  <a:srgbClr val="1B1B1B"/>
                </a:solidFill>
                <a:effectLst/>
                <a:latin typeface="Verdana" panose="020B0604030504040204" pitchFamily="34" charset="0"/>
                <a:ea typeface="Verdana" panose="020B0604030504040204" pitchFamily="34" charset="0"/>
                <a:cs typeface="Verdana" panose="020B0604030504040204" pitchFamily="34" charset="0"/>
              </a:rPr>
              <a:t>4. v. 25-27; </a:t>
            </a:r>
            <a:r>
              <a:rPr lang="en-US" sz="3200" b="1" dirty="0">
                <a:solidFill>
                  <a:srgbClr val="1B1B1B"/>
                </a:solidFill>
                <a:effectLst/>
                <a:latin typeface="Verdana" panose="020B0604030504040204" pitchFamily="34" charset="0"/>
                <a:ea typeface="Verdana" panose="020B0604030504040204" pitchFamily="34" charset="0"/>
                <a:cs typeface="Verdana" panose="020B0604030504040204" pitchFamily="34" charset="0"/>
              </a:rPr>
              <a:t>Arrogance vs. Humility:</a:t>
            </a:r>
            <a:r>
              <a:rPr lang="en-US" sz="3200" dirty="0">
                <a:solidFill>
                  <a:srgbClr val="1B1B1B"/>
                </a:solidFill>
                <a:effectLst/>
                <a:latin typeface="Verdana" panose="020B0604030504040204" pitchFamily="34" charset="0"/>
                <a:ea typeface="Verdana" panose="020B0604030504040204" pitchFamily="34" charset="0"/>
                <a:cs typeface="Verdana" panose="020B0604030504040204" pitchFamily="34" charset="0"/>
              </a:rPr>
              <a:t> </a:t>
            </a:r>
            <a:endParaRPr lang="en-US" sz="3200" dirty="0">
              <a:effectLst/>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800" dirty="0">
              <a:effectLst/>
              <a:latin typeface="Times New Roman" panose="02020603050405020304" pitchFamily="18" charset="0"/>
              <a:ea typeface="Times New Roman" panose="02020603050405020304" pitchFamily="18" charset="0"/>
            </a:endParaRPr>
          </a:p>
          <a:p>
            <a:pPr marL="0" indent="0">
              <a:buNone/>
            </a:pPr>
            <a:endParaRPr lang="en-US" dirty="0"/>
          </a:p>
        </p:txBody>
      </p:sp>
      <p:pic>
        <p:nvPicPr>
          <p:cNvPr id="6" name="Content Placeholder 4">
            <a:extLst>
              <a:ext uri="{FF2B5EF4-FFF2-40B4-BE49-F238E27FC236}">
                <a16:creationId xmlns:a16="http://schemas.microsoft.com/office/drawing/2014/main" id="{57772F76-9A74-185D-1353-DC3F2C4D653D}"/>
              </a:ext>
            </a:extLst>
          </p:cNvPr>
          <p:cNvPicPr>
            <a:picLocks noChangeAspect="1"/>
          </p:cNvPicPr>
          <p:nvPr/>
        </p:nvPicPr>
        <p:blipFill>
          <a:blip r:embed="rId2">
            <a:alphaModFix amt="20000"/>
          </a:blip>
          <a:stretch>
            <a:fillRect/>
          </a:stretch>
        </p:blipFill>
        <p:spPr>
          <a:xfrm>
            <a:off x="2207173" y="1253331"/>
            <a:ext cx="4729654" cy="4351338"/>
          </a:xfrm>
          <a:prstGeom prst="rect">
            <a:avLst/>
          </a:prstGeom>
        </p:spPr>
      </p:pic>
    </p:spTree>
    <p:extLst>
      <p:ext uri="{BB962C8B-B14F-4D97-AF65-F5344CB8AC3E}">
        <p14:creationId xmlns:p14="http://schemas.microsoft.com/office/powerpoint/2010/main" val="62414673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4D7082-62E5-B35A-B6A8-846ACD1FF001}"/>
              </a:ext>
            </a:extLst>
          </p:cNvPr>
          <p:cNvSpPr>
            <a:spLocks noGrp="1"/>
          </p:cNvSpPr>
          <p:nvPr>
            <p:ph idx="1"/>
          </p:nvPr>
        </p:nvSpPr>
        <p:spPr>
          <a:xfrm>
            <a:off x="283779" y="210206"/>
            <a:ext cx="8502869" cy="6379779"/>
          </a:xfrm>
        </p:spPr>
        <p:txBody>
          <a:bodyPr>
            <a:normAutofit fontScale="62500" lnSpcReduction="20000"/>
          </a:bodyPr>
          <a:lstStyle/>
          <a:p>
            <a:pPr marL="0" marR="0" indent="0" fontAlgn="base">
              <a:spcBef>
                <a:spcPts val="0"/>
              </a:spcBef>
              <a:spcAft>
                <a:spcPts val="2100"/>
              </a:spcAft>
              <a:buNone/>
            </a:pPr>
            <a:r>
              <a:rPr lang="en-US" sz="4500" b="1" dirty="0">
                <a:solidFill>
                  <a:srgbClr val="044BF3"/>
                </a:solidFill>
                <a:effectLst/>
                <a:latin typeface="Verdana" panose="020B0604030504040204" pitchFamily="34" charset="0"/>
                <a:ea typeface="Verdana" panose="020B0604030504040204" pitchFamily="34" charset="0"/>
                <a:cs typeface="Verdana" panose="020B0604030504040204" pitchFamily="34" charset="0"/>
              </a:rPr>
              <a:t>“</a:t>
            </a:r>
            <a:r>
              <a:rPr lang="en-US" sz="4500" b="1" i="1" dirty="0">
                <a:solidFill>
                  <a:srgbClr val="044BF3"/>
                </a:solidFill>
                <a:effectLst/>
                <a:latin typeface="Verdana" panose="020B0604030504040204" pitchFamily="34" charset="0"/>
                <a:ea typeface="Verdana" panose="020B0604030504040204" pitchFamily="34" charset="0"/>
                <a:cs typeface="Verdana" panose="020B0604030504040204" pitchFamily="34" charset="0"/>
              </a:rPr>
              <a:t>Come to Me…” </a:t>
            </a:r>
            <a:r>
              <a:rPr lang="en-US" sz="4500" b="1" dirty="0">
                <a:solidFill>
                  <a:srgbClr val="044BF3"/>
                </a:solidFill>
                <a:effectLst/>
                <a:latin typeface="Verdana" panose="020B0604030504040204" pitchFamily="34" charset="0"/>
                <a:ea typeface="Verdana" panose="020B0604030504040204" pitchFamily="34" charset="0"/>
                <a:cs typeface="Verdana" panose="020B0604030504040204" pitchFamily="34" charset="0"/>
              </a:rPr>
              <a:t>(Matt 11:28-30)</a:t>
            </a:r>
            <a:endParaRPr lang="en-US" sz="4500" dirty="0">
              <a:effectLst/>
              <a:latin typeface="Verdana" panose="020B0604030504040204" pitchFamily="34" charset="0"/>
              <a:ea typeface="Verdana" panose="020B0604030504040204" pitchFamily="34" charset="0"/>
              <a:cs typeface="Verdana" panose="020B0604030504040204" pitchFamily="34" charset="0"/>
            </a:endParaRPr>
          </a:p>
          <a:p>
            <a:pPr marL="0" marR="0" indent="0" fontAlgn="base">
              <a:spcBef>
                <a:spcPts val="0"/>
              </a:spcBef>
              <a:spcAft>
                <a:spcPts val="2100"/>
              </a:spcAft>
              <a:buNone/>
            </a:pPr>
            <a:r>
              <a:rPr lang="en-US" sz="4500" b="0" i="1" dirty="0">
                <a:solidFill>
                  <a:srgbClr val="044BF3"/>
                </a:solidFill>
                <a:effectLst/>
                <a:latin typeface="Verdana" panose="020B0604030504040204" pitchFamily="34" charset="0"/>
                <a:ea typeface="Verdana" panose="020B0604030504040204" pitchFamily="34" charset="0"/>
                <a:cs typeface="Verdana" panose="020B0604030504040204" pitchFamily="34" charset="0"/>
              </a:rPr>
              <a:t>But who are the “</a:t>
            </a:r>
            <a:r>
              <a:rPr lang="en-US" sz="4500" b="1" i="1" dirty="0">
                <a:solidFill>
                  <a:srgbClr val="044BF3"/>
                </a:solidFill>
                <a:effectLst/>
                <a:latin typeface="Verdana" panose="020B0604030504040204" pitchFamily="34" charset="0"/>
                <a:ea typeface="Verdana" panose="020B0604030504040204" pitchFamily="34" charset="0"/>
                <a:cs typeface="Verdana" panose="020B0604030504040204" pitchFamily="34" charset="0"/>
              </a:rPr>
              <a:t>weary and heavy laden</a:t>
            </a:r>
            <a:r>
              <a:rPr lang="en-US" sz="4500" b="0" i="1" dirty="0">
                <a:solidFill>
                  <a:srgbClr val="044BF3"/>
                </a:solidFill>
                <a:effectLst/>
                <a:latin typeface="Verdana" panose="020B0604030504040204" pitchFamily="34" charset="0"/>
                <a:ea typeface="Verdana" panose="020B0604030504040204" pitchFamily="34" charset="0"/>
                <a:cs typeface="Verdana" panose="020B0604030504040204" pitchFamily="34" charset="0"/>
              </a:rPr>
              <a:t>”?</a:t>
            </a:r>
          </a:p>
          <a:p>
            <a:pPr marL="0" indent="0" fontAlgn="base">
              <a:spcBef>
                <a:spcPts val="0"/>
              </a:spcBef>
              <a:spcAft>
                <a:spcPts val="2100"/>
              </a:spcAft>
              <a:buNone/>
            </a:pPr>
            <a:endParaRPr lang="en-US" sz="4500" dirty="0">
              <a:latin typeface="Verdana" panose="020B0604030504040204" pitchFamily="34" charset="0"/>
              <a:ea typeface="Verdana" panose="020B0604030504040204" pitchFamily="34" charset="0"/>
              <a:cs typeface="Verdana" panose="020B0604030504040204" pitchFamily="34" charset="0"/>
            </a:endParaRPr>
          </a:p>
          <a:p>
            <a:pPr marL="0" indent="0" fontAlgn="base">
              <a:spcBef>
                <a:spcPts val="0"/>
              </a:spcBef>
              <a:spcAft>
                <a:spcPts val="2100"/>
              </a:spcAft>
              <a:buNone/>
            </a:pPr>
            <a:r>
              <a:rPr lang="en-US" sz="4500" dirty="0">
                <a:latin typeface="Verdana" panose="020B0604030504040204" pitchFamily="34" charset="0"/>
                <a:ea typeface="Verdana" panose="020B0604030504040204" pitchFamily="34" charset="0"/>
                <a:cs typeface="Verdana" panose="020B0604030504040204" pitchFamily="34" charset="0"/>
              </a:rPr>
              <a:t>“the poor, lost, ruined sinner: </a:t>
            </a:r>
          </a:p>
          <a:p>
            <a:pPr marL="0" indent="0" fontAlgn="base">
              <a:spcBef>
                <a:spcPts val="0"/>
              </a:spcBef>
              <a:spcAft>
                <a:spcPts val="2100"/>
              </a:spcAft>
              <a:buNone/>
            </a:pPr>
            <a:r>
              <a:rPr lang="en-US" sz="4500" dirty="0">
                <a:latin typeface="Verdana" panose="020B0604030504040204" pitchFamily="34" charset="0"/>
                <a:ea typeface="Verdana" panose="020B0604030504040204" pitchFamily="34" charset="0"/>
                <a:cs typeface="Verdana" panose="020B0604030504040204" pitchFamily="34" charset="0"/>
              </a:rPr>
              <a:t>the man “burdened” with a consciousness of his transgressions, trembling at his danger, and seeking deliverance.”</a:t>
            </a:r>
            <a:endParaRPr lang="en-US" sz="4500" dirty="0">
              <a:solidFill>
                <a:srgbClr val="044BF3"/>
              </a:solidFill>
              <a:effectLst/>
              <a:latin typeface="Verdana" panose="020B0604030504040204" pitchFamily="34" charset="0"/>
              <a:ea typeface="Verdana" panose="020B0604030504040204" pitchFamily="34" charset="0"/>
              <a:cs typeface="Verdana" panose="020B0604030504040204" pitchFamily="34" charset="0"/>
            </a:endParaRPr>
          </a:p>
          <a:p>
            <a:pPr marL="0" marR="0" indent="0" fontAlgn="base">
              <a:spcBef>
                <a:spcPts val="0"/>
              </a:spcBef>
              <a:spcAft>
                <a:spcPts val="2100"/>
              </a:spcAft>
              <a:buNone/>
            </a:pPr>
            <a:r>
              <a:rPr lang="en-US" sz="4500" dirty="0">
                <a:solidFill>
                  <a:srgbClr val="044BF3"/>
                </a:solidFill>
                <a:effectLst/>
                <a:latin typeface="Verdana" panose="020B0604030504040204" pitchFamily="34" charset="0"/>
                <a:ea typeface="Verdana" panose="020B0604030504040204" pitchFamily="34" charset="0"/>
                <a:cs typeface="Verdana" panose="020B0604030504040204" pitchFamily="34" charset="0"/>
              </a:rPr>
              <a:t>How were they Burdened?</a:t>
            </a:r>
          </a:p>
          <a:p>
            <a:pPr marL="0" marR="0" indent="0" fontAlgn="base">
              <a:spcBef>
                <a:spcPts val="0"/>
              </a:spcBef>
              <a:spcAft>
                <a:spcPts val="2100"/>
              </a:spcAft>
              <a:buNone/>
            </a:pPr>
            <a:r>
              <a:rPr lang="en-US" sz="4500" dirty="0">
                <a:solidFill>
                  <a:srgbClr val="044BF3"/>
                </a:solidFill>
                <a:effectLst/>
                <a:latin typeface="Verdana" panose="020B0604030504040204" pitchFamily="34" charset="0"/>
                <a:ea typeface="Verdana" panose="020B0604030504040204" pitchFamily="34" charset="0"/>
                <a:cs typeface="Verdana" panose="020B0604030504040204" pitchFamily="34" charset="0"/>
              </a:rPr>
              <a:t>Burden of the Pharisaical Traditions: </a:t>
            </a:r>
            <a:endParaRPr lang="en-US" sz="4500" dirty="0">
              <a:effectLst/>
              <a:latin typeface="Verdana" panose="020B0604030504040204" pitchFamily="34" charset="0"/>
              <a:ea typeface="Verdana" panose="020B0604030504040204" pitchFamily="34" charset="0"/>
              <a:cs typeface="Verdana" panose="020B0604030504040204" pitchFamily="34" charset="0"/>
            </a:endParaRPr>
          </a:p>
          <a:p>
            <a:pPr marL="0" marR="0" indent="0" fontAlgn="base">
              <a:spcBef>
                <a:spcPts val="0"/>
              </a:spcBef>
              <a:spcAft>
                <a:spcPts val="2100"/>
              </a:spcAft>
              <a:buNone/>
            </a:pPr>
            <a:r>
              <a:rPr lang="en-US" sz="4500" dirty="0">
                <a:solidFill>
                  <a:srgbClr val="044BF3"/>
                </a:solidFill>
                <a:effectLst/>
                <a:latin typeface="Verdana" panose="020B0604030504040204" pitchFamily="34" charset="0"/>
                <a:ea typeface="Verdana" panose="020B0604030504040204" pitchFamily="34" charset="0"/>
                <a:cs typeface="Verdana" panose="020B0604030504040204" pitchFamily="34" charset="0"/>
              </a:rPr>
              <a:t>Burden of Personal Sin: </a:t>
            </a:r>
            <a:endParaRPr lang="en-US" sz="4500" dirty="0">
              <a:effectLst/>
              <a:latin typeface="Verdana" panose="020B0604030504040204" pitchFamily="34" charset="0"/>
              <a:ea typeface="Verdana" panose="020B0604030504040204" pitchFamily="34" charset="0"/>
              <a:cs typeface="Verdana" panose="020B0604030504040204" pitchFamily="34" charset="0"/>
            </a:endParaRPr>
          </a:p>
          <a:p>
            <a:pPr marL="0" marR="0" indent="0" fontAlgn="base">
              <a:spcBef>
                <a:spcPts val="0"/>
              </a:spcBef>
              <a:spcAft>
                <a:spcPts val="2100"/>
              </a:spcAft>
              <a:buNone/>
            </a:pPr>
            <a:r>
              <a:rPr lang="en-US" sz="4500" dirty="0">
                <a:solidFill>
                  <a:srgbClr val="044BF3"/>
                </a:solidFill>
                <a:latin typeface="Verdana" panose="020B0604030504040204" pitchFamily="34" charset="0"/>
                <a:ea typeface="Verdana" panose="020B0604030504040204" pitchFamily="34" charset="0"/>
                <a:cs typeface="Verdana" panose="020B0604030504040204" pitchFamily="34" charset="0"/>
              </a:rPr>
              <a:t>B</a:t>
            </a:r>
            <a:r>
              <a:rPr lang="en-US" sz="4500" dirty="0">
                <a:solidFill>
                  <a:srgbClr val="044BF3"/>
                </a:solidFill>
                <a:effectLst/>
                <a:latin typeface="Verdana" panose="020B0604030504040204" pitchFamily="34" charset="0"/>
                <a:ea typeface="Verdana" panose="020B0604030504040204" pitchFamily="34" charset="0"/>
                <a:cs typeface="Verdana" panose="020B0604030504040204" pitchFamily="34" charset="0"/>
              </a:rPr>
              <a:t>urden of Moral </a:t>
            </a:r>
            <a:r>
              <a:rPr lang="en-US" sz="4500" dirty="0">
                <a:solidFill>
                  <a:srgbClr val="044BF3"/>
                </a:solidFill>
                <a:latin typeface="Verdana" panose="020B0604030504040204" pitchFamily="34" charset="0"/>
                <a:ea typeface="Verdana" panose="020B0604030504040204" pitchFamily="34" charset="0"/>
                <a:cs typeface="Verdana" panose="020B0604030504040204" pitchFamily="34" charset="0"/>
              </a:rPr>
              <a:t>G</a:t>
            </a:r>
            <a:r>
              <a:rPr lang="en-US" sz="4500" dirty="0">
                <a:solidFill>
                  <a:srgbClr val="044BF3"/>
                </a:solidFill>
                <a:effectLst/>
                <a:latin typeface="Verdana" panose="020B0604030504040204" pitchFamily="34" charset="0"/>
                <a:ea typeface="Verdana" panose="020B0604030504040204" pitchFamily="34" charset="0"/>
                <a:cs typeface="Verdana" panose="020B0604030504040204" pitchFamily="34" charset="0"/>
              </a:rPr>
              <a:t>uilt: </a:t>
            </a:r>
            <a:endParaRPr lang="en-US" sz="4500" dirty="0">
              <a:effectLst/>
              <a:latin typeface="Verdana" panose="020B0604030504040204" pitchFamily="34" charset="0"/>
              <a:ea typeface="Verdana" panose="020B0604030504040204" pitchFamily="34" charset="0"/>
              <a:cs typeface="Verdana" panose="020B0604030504040204" pitchFamily="34" charset="0"/>
            </a:endParaRPr>
          </a:p>
          <a:p>
            <a:pPr marL="0" marR="0" indent="0" fontAlgn="base">
              <a:spcBef>
                <a:spcPts val="0"/>
              </a:spcBef>
              <a:spcAft>
                <a:spcPts val="2100"/>
              </a:spcAft>
              <a:buNone/>
            </a:pPr>
            <a:r>
              <a:rPr lang="en-US" sz="4500" dirty="0">
                <a:solidFill>
                  <a:srgbClr val="044BF3"/>
                </a:solidFill>
                <a:latin typeface="Verdana" panose="020B0604030504040204" pitchFamily="34" charset="0"/>
                <a:ea typeface="Verdana" panose="020B0604030504040204" pitchFamily="34" charset="0"/>
                <a:cs typeface="Verdana" panose="020B0604030504040204" pitchFamily="34" charset="0"/>
              </a:rPr>
              <a:t>B</a:t>
            </a:r>
            <a:r>
              <a:rPr lang="en-US" sz="4500" dirty="0">
                <a:solidFill>
                  <a:srgbClr val="044BF3"/>
                </a:solidFill>
                <a:effectLst/>
                <a:latin typeface="Verdana" panose="020B0604030504040204" pitchFamily="34" charset="0"/>
                <a:ea typeface="Verdana" panose="020B0604030504040204" pitchFamily="34" charset="0"/>
                <a:cs typeface="Verdana" panose="020B0604030504040204" pitchFamily="34" charset="0"/>
              </a:rPr>
              <a:t>urden of the Practice of Sin:</a:t>
            </a:r>
            <a:endParaRPr lang="en-US" sz="4500" dirty="0">
              <a:effectLst/>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a:p>
        </p:txBody>
      </p:sp>
      <p:pic>
        <p:nvPicPr>
          <p:cNvPr id="4" name="Content Placeholder 4">
            <a:extLst>
              <a:ext uri="{FF2B5EF4-FFF2-40B4-BE49-F238E27FC236}">
                <a16:creationId xmlns:a16="http://schemas.microsoft.com/office/drawing/2014/main" id="{15411E58-D0B9-8059-CEFE-DD1D6674AE72}"/>
              </a:ext>
            </a:extLst>
          </p:cNvPr>
          <p:cNvPicPr>
            <a:picLocks noChangeAspect="1"/>
          </p:cNvPicPr>
          <p:nvPr/>
        </p:nvPicPr>
        <p:blipFill>
          <a:blip r:embed="rId2">
            <a:alphaModFix amt="20000"/>
          </a:blip>
          <a:stretch>
            <a:fillRect/>
          </a:stretch>
        </p:blipFill>
        <p:spPr>
          <a:xfrm>
            <a:off x="2207173" y="1224426"/>
            <a:ext cx="4729654" cy="4351338"/>
          </a:xfrm>
          <a:prstGeom prst="rect">
            <a:avLst/>
          </a:prstGeom>
        </p:spPr>
      </p:pic>
    </p:spTree>
    <p:extLst>
      <p:ext uri="{BB962C8B-B14F-4D97-AF65-F5344CB8AC3E}">
        <p14:creationId xmlns:p14="http://schemas.microsoft.com/office/powerpoint/2010/main" val="6069016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73F832-DBA7-3D23-F298-256645B6DBCC}"/>
              </a:ext>
            </a:extLst>
          </p:cNvPr>
          <p:cNvSpPr>
            <a:spLocks noGrp="1"/>
          </p:cNvSpPr>
          <p:nvPr>
            <p:ph idx="1"/>
          </p:nvPr>
        </p:nvSpPr>
        <p:spPr>
          <a:xfrm>
            <a:off x="350874" y="223284"/>
            <a:ext cx="8484782" cy="6358269"/>
          </a:xfrm>
        </p:spPr>
        <p:txBody>
          <a:bodyPr>
            <a:normAutofit fontScale="92500"/>
          </a:bodyPr>
          <a:lstStyle/>
          <a:p>
            <a:pPr marL="0" indent="0">
              <a:buNone/>
            </a:pPr>
            <a:r>
              <a:rPr lang="en-US" sz="3200" dirty="0"/>
              <a:t>For to set the mind on the flesh is death, but to set the mind on the Spirit is life and peace.     Rom. 8:6</a:t>
            </a:r>
          </a:p>
          <a:p>
            <a:pPr marL="0" indent="0" algn="ctr">
              <a:buNone/>
            </a:pPr>
            <a:r>
              <a:rPr lang="en-US" sz="3000" b="1" i="1" dirty="0">
                <a:solidFill>
                  <a:srgbClr val="002060"/>
                </a:solidFill>
                <a:effectLst/>
                <a:latin typeface="Verdana" panose="020B0604030504040204" pitchFamily="34" charset="0"/>
                <a:ea typeface="Verdana" panose="020B0604030504040204" pitchFamily="34" charset="0"/>
                <a:cs typeface="Verdana" panose="020B0604030504040204" pitchFamily="34" charset="0"/>
              </a:rPr>
              <a:t>“I Will Give you Rest”</a:t>
            </a:r>
            <a:endParaRPr lang="en-US" sz="3000" dirty="0">
              <a:solidFill>
                <a:srgbClr val="002060"/>
              </a:solidFill>
              <a:effectLst/>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3000" dirty="0"/>
              <a:t>But now in Christ Jesus you who once were far off have been brought near by the blood of Christ. For he himself is our peace, who has made us both one and has broken down in his flesh the dividing wall of hostility by abolishing the law of commandments expressed in ordinances, that he might create in himself one new man in place of the two, so making peace, and might reconcile us both to God in one body through the cross, thereby killing the hostility. And he came and preached peace to you who were far off and peace to those who were near.</a:t>
            </a:r>
          </a:p>
          <a:p>
            <a:pPr marL="0" indent="0">
              <a:buNone/>
            </a:pPr>
            <a:r>
              <a:rPr lang="en-US" sz="3000" dirty="0"/>
              <a:t>(Eph. 2:13-17)</a:t>
            </a:r>
          </a:p>
          <a:p>
            <a:pPr marL="0" indent="0">
              <a:buNone/>
            </a:pPr>
            <a:endParaRPr lang="en-US" sz="3000" dirty="0"/>
          </a:p>
        </p:txBody>
      </p:sp>
      <p:pic>
        <p:nvPicPr>
          <p:cNvPr id="6" name="Content Placeholder 4">
            <a:extLst>
              <a:ext uri="{FF2B5EF4-FFF2-40B4-BE49-F238E27FC236}">
                <a16:creationId xmlns:a16="http://schemas.microsoft.com/office/drawing/2014/main" id="{B04F1873-7C83-9D82-AC4A-CC696C053302}"/>
              </a:ext>
            </a:extLst>
          </p:cNvPr>
          <p:cNvPicPr>
            <a:picLocks noChangeAspect="1"/>
          </p:cNvPicPr>
          <p:nvPr/>
        </p:nvPicPr>
        <p:blipFill>
          <a:blip r:embed="rId2">
            <a:alphaModFix amt="35000"/>
          </a:blip>
          <a:stretch>
            <a:fillRect/>
          </a:stretch>
        </p:blipFill>
        <p:spPr>
          <a:xfrm>
            <a:off x="2207173" y="1253331"/>
            <a:ext cx="4729654" cy="4351338"/>
          </a:xfrm>
          <a:prstGeom prst="rect">
            <a:avLst/>
          </a:prstGeom>
        </p:spPr>
      </p:pic>
    </p:spTree>
    <p:extLst>
      <p:ext uri="{BB962C8B-B14F-4D97-AF65-F5344CB8AC3E}">
        <p14:creationId xmlns:p14="http://schemas.microsoft.com/office/powerpoint/2010/main" val="27462990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FB3A1CD-50F7-ED7F-749C-4ECFCEB261C3}"/>
              </a:ext>
            </a:extLst>
          </p:cNvPr>
          <p:cNvPicPr>
            <a:picLocks noChangeAspect="1"/>
          </p:cNvPicPr>
          <p:nvPr/>
        </p:nvPicPr>
        <p:blipFill>
          <a:blip r:embed="rId2">
            <a:alphaModFix amt="20000"/>
          </a:blip>
          <a:stretch>
            <a:fillRect/>
          </a:stretch>
        </p:blipFill>
        <p:spPr>
          <a:xfrm>
            <a:off x="2209845" y="668409"/>
            <a:ext cx="4724310" cy="5521182"/>
          </a:xfrm>
          <a:prstGeom prst="rect">
            <a:avLst/>
          </a:prstGeom>
        </p:spPr>
      </p:pic>
      <p:sp>
        <p:nvSpPr>
          <p:cNvPr id="3" name="Content Placeholder 2">
            <a:extLst>
              <a:ext uri="{FF2B5EF4-FFF2-40B4-BE49-F238E27FC236}">
                <a16:creationId xmlns:a16="http://schemas.microsoft.com/office/drawing/2014/main" id="{8D6D98A2-D3DD-BF2A-48F0-21390FB36A53}"/>
              </a:ext>
            </a:extLst>
          </p:cNvPr>
          <p:cNvSpPr>
            <a:spLocks noGrp="1"/>
          </p:cNvSpPr>
          <p:nvPr>
            <p:ph idx="1"/>
          </p:nvPr>
        </p:nvSpPr>
        <p:spPr>
          <a:xfrm>
            <a:off x="285008" y="164804"/>
            <a:ext cx="8514608" cy="6528391"/>
          </a:xfrm>
        </p:spPr>
        <p:txBody>
          <a:bodyPr>
            <a:normAutofit fontScale="92500" lnSpcReduction="10000"/>
          </a:bodyPr>
          <a:lstStyle/>
          <a:p>
            <a:pPr marL="0" indent="0" algn="ctr">
              <a:buNone/>
            </a:pPr>
            <a:r>
              <a:rPr lang="en-US" sz="3500" b="1" i="1" dirty="0">
                <a:solidFill>
                  <a:schemeClr val="accent1"/>
                </a:solidFill>
                <a:effectLst/>
                <a:latin typeface="Verdana" panose="020B0604030504040204" pitchFamily="34" charset="0"/>
                <a:ea typeface="Verdana" panose="020B0604030504040204" pitchFamily="34" charset="0"/>
                <a:cs typeface="Verdana" panose="020B0604030504040204" pitchFamily="34" charset="0"/>
              </a:rPr>
              <a:t>“Take My Yoke Upon You and Learn from Me</a:t>
            </a:r>
            <a:r>
              <a:rPr lang="en-US" sz="3500" b="1" dirty="0">
                <a:solidFill>
                  <a:schemeClr val="accent1"/>
                </a:solidFill>
                <a:effectLst/>
                <a:latin typeface="Verdana" panose="020B0604030504040204" pitchFamily="34" charset="0"/>
                <a:ea typeface="Verdana" panose="020B0604030504040204" pitchFamily="34" charset="0"/>
                <a:cs typeface="Verdana" panose="020B0604030504040204" pitchFamily="34" charset="0"/>
              </a:rPr>
              <a:t>”</a:t>
            </a:r>
          </a:p>
          <a:p>
            <a:pPr marL="0" indent="0">
              <a:buNone/>
            </a:pPr>
            <a:endParaRPr lang="en-US" dirty="0"/>
          </a:p>
          <a:p>
            <a:pPr marL="0" indent="0">
              <a:buNone/>
            </a:pPr>
            <a:r>
              <a:rPr lang="en-US" dirty="0">
                <a:effectLst/>
                <a:latin typeface="Verdana" panose="020B0604030504040204" pitchFamily="34" charset="0"/>
                <a:ea typeface="Times New Roman" panose="02020603050405020304" pitchFamily="18" charset="0"/>
                <a:cs typeface="Calibri" panose="020F0502020204030204" pitchFamily="34" charset="0"/>
              </a:rPr>
              <a:t>- Submit to what? How do I take on the yoke? </a:t>
            </a:r>
            <a:endParaRPr lang="en-US" dirty="0">
              <a:effectLst/>
              <a:latin typeface="Times New Roman" panose="02020603050405020304" pitchFamily="18" charset="0"/>
              <a:ea typeface="Times New Roman" panose="02020603050405020304" pitchFamily="18" charset="0"/>
            </a:endParaRPr>
          </a:p>
          <a:p>
            <a:pPr marL="0" marR="0" indent="0" fontAlgn="base">
              <a:spcBef>
                <a:spcPts val="0"/>
              </a:spcBef>
              <a:spcAft>
                <a:spcPts val="2100"/>
              </a:spcAft>
              <a:buNone/>
            </a:pPr>
            <a:endParaRPr lang="en-US" sz="1800" dirty="0">
              <a:solidFill>
                <a:srgbClr val="1B1B1B"/>
              </a:solidFill>
              <a:effectLst/>
              <a:latin typeface="Verdana" panose="020B0604030504040204" pitchFamily="34" charset="0"/>
              <a:ea typeface="Times New Roman" panose="02020603050405020304" pitchFamily="18" charset="0"/>
              <a:cs typeface="Calibri" panose="020F0502020204030204" pitchFamily="34" charset="0"/>
            </a:endParaRPr>
          </a:p>
          <a:p>
            <a:pPr marL="0" marR="0" indent="0" fontAlgn="base">
              <a:spcBef>
                <a:spcPts val="0"/>
              </a:spcBef>
              <a:spcAft>
                <a:spcPts val="2100"/>
              </a:spcAft>
              <a:buNone/>
            </a:pPr>
            <a:r>
              <a:rPr lang="en-US" sz="3000" dirty="0">
                <a:solidFill>
                  <a:srgbClr val="1B1B1B"/>
                </a:solidFill>
                <a:effectLst/>
                <a:latin typeface="Verdana" panose="020B0604030504040204" pitchFamily="34" charset="0"/>
                <a:ea typeface="Times New Roman" panose="02020603050405020304" pitchFamily="18" charset="0"/>
                <a:cs typeface="Calibri" panose="020F0502020204030204" pitchFamily="34" charset="0"/>
              </a:rPr>
              <a:t>- Faith comes by hearing the word of God, and no one can come to Christ without being taught correctly. But Jesus is more specific here.</a:t>
            </a:r>
            <a:endParaRPr lang="en-US" sz="3000" dirty="0">
              <a:effectLst/>
              <a:latin typeface="Times New Roman" panose="02020603050405020304" pitchFamily="18" charset="0"/>
              <a:ea typeface="Times New Roman" panose="02020603050405020304" pitchFamily="18" charset="0"/>
            </a:endParaRPr>
          </a:p>
          <a:p>
            <a:pPr marL="0" marR="0" indent="0" algn="l" fontAlgn="base">
              <a:spcBef>
                <a:spcPts val="0"/>
              </a:spcBef>
              <a:spcAft>
                <a:spcPts val="2100"/>
              </a:spcAft>
              <a:buNone/>
            </a:pPr>
            <a:r>
              <a:rPr lang="en-US" sz="3000" dirty="0">
                <a:solidFill>
                  <a:srgbClr val="1B1B1B"/>
                </a:solidFill>
                <a:effectLst/>
                <a:latin typeface="Verdana" panose="020B0604030504040204" pitchFamily="34" charset="0"/>
                <a:ea typeface="Times New Roman" panose="02020603050405020304" pitchFamily="18" charset="0"/>
                <a:cs typeface="Calibri" panose="020F0502020204030204" pitchFamily="34" charset="0"/>
              </a:rPr>
              <a:t>- What must I learn from Jesus? </a:t>
            </a:r>
            <a:endParaRPr lang="en-US" sz="3000" dirty="0">
              <a:effectLst/>
              <a:latin typeface="Times New Roman" panose="02020603050405020304" pitchFamily="18" charset="0"/>
              <a:ea typeface="Times New Roman" panose="02020603050405020304" pitchFamily="18" charset="0"/>
            </a:endParaRPr>
          </a:p>
          <a:p>
            <a:pPr marL="0" marR="0" indent="0" fontAlgn="base">
              <a:spcBef>
                <a:spcPts val="0"/>
              </a:spcBef>
              <a:spcAft>
                <a:spcPts val="2100"/>
              </a:spcAft>
              <a:buNone/>
            </a:pPr>
            <a:r>
              <a:rPr lang="en-US" sz="3000" dirty="0">
                <a:solidFill>
                  <a:srgbClr val="1B1B1B"/>
                </a:solidFill>
                <a:effectLst/>
                <a:latin typeface="Verdana" panose="020B0604030504040204" pitchFamily="34" charset="0"/>
                <a:ea typeface="Times New Roman" panose="02020603050405020304" pitchFamily="18" charset="0"/>
                <a:cs typeface="Calibri" panose="020F0502020204030204" pitchFamily="34" charset="0"/>
              </a:rPr>
              <a:t>- There is no promise of rest for those who fail to learn from Jesus how to be humble before God. </a:t>
            </a:r>
          </a:p>
          <a:p>
            <a:pPr marL="0" marR="0" indent="0" algn="ctr" fontAlgn="base">
              <a:spcBef>
                <a:spcPts val="0"/>
              </a:spcBef>
              <a:spcAft>
                <a:spcPts val="2100"/>
              </a:spcAft>
              <a:buNone/>
            </a:pPr>
            <a:r>
              <a:rPr lang="en-US" sz="3000" dirty="0">
                <a:effectLst/>
                <a:latin typeface="Verdana" panose="020B0604030504040204" pitchFamily="34" charset="0"/>
                <a:ea typeface="Verdana" panose="020B0604030504040204" pitchFamily="34" charset="0"/>
                <a:cs typeface="Verdana" panose="020B0604030504040204" pitchFamily="34" charset="0"/>
              </a:rPr>
              <a:t> </a:t>
            </a:r>
          </a:p>
          <a:p>
            <a:pPr marL="0" indent="0">
              <a:buNone/>
            </a:pPr>
            <a:endParaRPr lang="en-US" dirty="0"/>
          </a:p>
        </p:txBody>
      </p:sp>
    </p:spTree>
    <p:extLst>
      <p:ext uri="{BB962C8B-B14F-4D97-AF65-F5344CB8AC3E}">
        <p14:creationId xmlns:p14="http://schemas.microsoft.com/office/powerpoint/2010/main" val="34162731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FB3A1CD-50F7-ED7F-749C-4ECFCEB261C3}"/>
              </a:ext>
            </a:extLst>
          </p:cNvPr>
          <p:cNvPicPr>
            <a:picLocks noChangeAspect="1"/>
          </p:cNvPicPr>
          <p:nvPr/>
        </p:nvPicPr>
        <p:blipFill>
          <a:blip r:embed="rId2">
            <a:alphaModFix amt="20000"/>
          </a:blip>
          <a:stretch>
            <a:fillRect/>
          </a:stretch>
        </p:blipFill>
        <p:spPr>
          <a:xfrm>
            <a:off x="2209845" y="668409"/>
            <a:ext cx="4724310" cy="5521182"/>
          </a:xfrm>
          <a:prstGeom prst="rect">
            <a:avLst/>
          </a:prstGeom>
        </p:spPr>
      </p:pic>
      <p:sp>
        <p:nvSpPr>
          <p:cNvPr id="3" name="Content Placeholder 2">
            <a:extLst>
              <a:ext uri="{FF2B5EF4-FFF2-40B4-BE49-F238E27FC236}">
                <a16:creationId xmlns:a16="http://schemas.microsoft.com/office/drawing/2014/main" id="{8D6D98A2-D3DD-BF2A-48F0-21390FB36A53}"/>
              </a:ext>
            </a:extLst>
          </p:cNvPr>
          <p:cNvSpPr>
            <a:spLocks noGrp="1"/>
          </p:cNvSpPr>
          <p:nvPr>
            <p:ph idx="1"/>
          </p:nvPr>
        </p:nvSpPr>
        <p:spPr>
          <a:xfrm>
            <a:off x="285008" y="164804"/>
            <a:ext cx="8514608" cy="6528391"/>
          </a:xfrm>
        </p:spPr>
        <p:txBody>
          <a:bodyPr>
            <a:normAutofit/>
          </a:bodyPr>
          <a:lstStyle/>
          <a:p>
            <a:pPr marL="0" marR="0" indent="0" fontAlgn="base">
              <a:spcBef>
                <a:spcPts val="0"/>
              </a:spcBef>
              <a:spcAft>
                <a:spcPts val="2100"/>
              </a:spcAft>
              <a:buNone/>
            </a:pPr>
            <a:r>
              <a:rPr lang="en-US" sz="3600" dirty="0">
                <a:effectLst/>
                <a:latin typeface="Verdana" panose="020B0604030504040204" pitchFamily="34" charset="0"/>
                <a:ea typeface="Verdana" panose="020B0604030504040204" pitchFamily="34" charset="0"/>
                <a:cs typeface="Verdana" panose="020B0604030504040204" pitchFamily="34" charset="0"/>
              </a:rPr>
              <a:t>And being found in human form, he humbled himself by becoming obedient to the point of death, even death on a cross. Therefore, God has highly exalted him and bestowed on him the name that is above every name. Phil. 2:8-9</a:t>
            </a:r>
          </a:p>
          <a:p>
            <a:pPr marL="0" marR="0" indent="0" algn="ctr" fontAlgn="base">
              <a:spcBef>
                <a:spcPts val="0"/>
              </a:spcBef>
              <a:spcAft>
                <a:spcPts val="2100"/>
              </a:spcAft>
              <a:buNone/>
            </a:pPr>
            <a:endParaRPr lang="en-US" sz="3000" b="1" i="1"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a:p>
            <a:pPr marL="0" marR="0" indent="0" algn="ctr" fontAlgn="base">
              <a:spcBef>
                <a:spcPts val="0"/>
              </a:spcBef>
              <a:spcAft>
                <a:spcPts val="2100"/>
              </a:spcAft>
              <a:buNone/>
            </a:pPr>
            <a:r>
              <a:rPr lang="en-US" sz="3600" b="1" i="1" dirty="0">
                <a:solidFill>
                  <a:schemeClr val="accent1"/>
                </a:solidFill>
                <a:effectLst/>
                <a:latin typeface="Verdana" panose="020B0604030504040204" pitchFamily="34" charset="0"/>
                <a:ea typeface="Verdana" panose="020B0604030504040204" pitchFamily="34" charset="0"/>
                <a:cs typeface="Verdana" panose="020B0604030504040204" pitchFamily="34" charset="0"/>
              </a:rPr>
              <a:t>“My yoke is easy; my burden is light”</a:t>
            </a:r>
            <a:r>
              <a:rPr lang="en-US" sz="3000" b="1" i="1" dirty="0">
                <a:solidFill>
                  <a:schemeClr val="accent1"/>
                </a:solidFill>
                <a:effectLst/>
                <a:latin typeface="Verdana" panose="020B0604030504040204" pitchFamily="34" charset="0"/>
                <a:ea typeface="Verdana" panose="020B0604030504040204" pitchFamily="34" charset="0"/>
                <a:cs typeface="Verdana" panose="020B0604030504040204" pitchFamily="34" charset="0"/>
              </a:rPr>
              <a:t> </a:t>
            </a:r>
            <a:r>
              <a:rPr lang="en-US" sz="3000" dirty="0">
                <a:effectLst/>
                <a:latin typeface="Verdana" panose="020B0604030504040204" pitchFamily="34" charset="0"/>
                <a:ea typeface="Verdana" panose="020B0604030504040204" pitchFamily="34" charset="0"/>
                <a:cs typeface="Verdana" panose="020B0604030504040204" pitchFamily="34" charset="0"/>
              </a:rPr>
              <a:t> </a:t>
            </a:r>
          </a:p>
          <a:p>
            <a:pPr marL="0" indent="0">
              <a:buNone/>
            </a:pPr>
            <a:endParaRPr lang="en-US" dirty="0"/>
          </a:p>
        </p:txBody>
      </p:sp>
    </p:spTree>
    <p:extLst>
      <p:ext uri="{BB962C8B-B14F-4D97-AF65-F5344CB8AC3E}">
        <p14:creationId xmlns:p14="http://schemas.microsoft.com/office/powerpoint/2010/main" val="13564467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heme/theme1.xml><?xml version="1.0" encoding="utf-8"?>
<a:theme xmlns:a="http://schemas.openxmlformats.org/drawingml/2006/main" name="ind_0130_slide">
  <a:themeElements>
    <a:clrScheme name="Office Theme 2">
      <a:dk1>
        <a:srgbClr val="333333"/>
      </a:dk1>
      <a:lt1>
        <a:srgbClr val="FFFFFF"/>
      </a:lt1>
      <a:dk2>
        <a:srgbClr val="CC6600"/>
      </a:dk2>
      <a:lt2>
        <a:srgbClr val="FFFFFF"/>
      </a:lt2>
      <a:accent1>
        <a:srgbClr val="FFAD99"/>
      </a:accent1>
      <a:accent2>
        <a:srgbClr val="FFD77A"/>
      </a:accent2>
      <a:accent3>
        <a:srgbClr val="E2B8AA"/>
      </a:accent3>
      <a:accent4>
        <a:srgbClr val="DADADA"/>
      </a:accent4>
      <a:accent5>
        <a:srgbClr val="FFD3CA"/>
      </a:accent5>
      <a:accent6>
        <a:srgbClr val="E7C36E"/>
      </a:accent6>
      <a:hlink>
        <a:srgbClr val="96E36D"/>
      </a:hlink>
      <a:folHlink>
        <a:srgbClr val="FFBD7A"/>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333333"/>
        </a:dk1>
        <a:lt1>
          <a:srgbClr val="FFFFFF"/>
        </a:lt1>
        <a:dk2>
          <a:srgbClr val="CC6600"/>
        </a:dk2>
        <a:lt2>
          <a:srgbClr val="FFFFFF"/>
        </a:lt2>
        <a:accent1>
          <a:srgbClr val="FFAE5B"/>
        </a:accent1>
        <a:accent2>
          <a:srgbClr val="F0C295"/>
        </a:accent2>
        <a:accent3>
          <a:srgbClr val="E2B8AA"/>
        </a:accent3>
        <a:accent4>
          <a:srgbClr val="DADADA"/>
        </a:accent4>
        <a:accent5>
          <a:srgbClr val="FFD3B5"/>
        </a:accent5>
        <a:accent6>
          <a:srgbClr val="D9B087"/>
        </a:accent6>
        <a:hlink>
          <a:srgbClr val="FFE1C2"/>
        </a:hlink>
        <a:folHlink>
          <a:srgbClr val="FFCC99"/>
        </a:folHlink>
      </a:clrScheme>
      <a:clrMap bg1="dk2" tx1="lt1" bg2="dk1" tx2="lt2" accent1="accent1" accent2="accent2" accent3="accent3" accent4="accent4" accent5="accent5" accent6="accent6" hlink="hlink" folHlink="folHlink"/>
    </a:extraClrScheme>
    <a:extraClrScheme>
      <a:clrScheme name="Office Theme 2">
        <a:dk1>
          <a:srgbClr val="333333"/>
        </a:dk1>
        <a:lt1>
          <a:srgbClr val="FFFFFF"/>
        </a:lt1>
        <a:dk2>
          <a:srgbClr val="CC6600"/>
        </a:dk2>
        <a:lt2>
          <a:srgbClr val="FFFFFF"/>
        </a:lt2>
        <a:accent1>
          <a:srgbClr val="FFAD99"/>
        </a:accent1>
        <a:accent2>
          <a:srgbClr val="FFD77A"/>
        </a:accent2>
        <a:accent3>
          <a:srgbClr val="E2B8AA"/>
        </a:accent3>
        <a:accent4>
          <a:srgbClr val="DADADA"/>
        </a:accent4>
        <a:accent5>
          <a:srgbClr val="FFD3CA"/>
        </a:accent5>
        <a:accent6>
          <a:srgbClr val="E7C36E"/>
        </a:accent6>
        <a:hlink>
          <a:srgbClr val="96E36D"/>
        </a:hlink>
        <a:folHlink>
          <a:srgbClr val="FFBD7A"/>
        </a:folHlink>
      </a:clrScheme>
      <a:clrMap bg1="dk2" tx1="lt1" bg2="dk1" tx2="lt2" accent1="accent1" accent2="accent2" accent3="accent3" accent4="accent4" accent5="accent5" accent6="accent6" hlink="hlink" folHlink="folHlink"/>
    </a:extraClrScheme>
    <a:extraClrScheme>
      <a:clrScheme name="Office Theme 3">
        <a:dk1>
          <a:srgbClr val="333333"/>
        </a:dk1>
        <a:lt1>
          <a:srgbClr val="FFFFFF"/>
        </a:lt1>
        <a:dk2>
          <a:srgbClr val="CC6600"/>
        </a:dk2>
        <a:lt2>
          <a:srgbClr val="FFFFFF"/>
        </a:lt2>
        <a:accent1>
          <a:srgbClr val="FFBD7A"/>
        </a:accent1>
        <a:accent2>
          <a:srgbClr val="98E66E"/>
        </a:accent2>
        <a:accent3>
          <a:srgbClr val="E2B8AA"/>
        </a:accent3>
        <a:accent4>
          <a:srgbClr val="DADADA"/>
        </a:accent4>
        <a:accent5>
          <a:srgbClr val="FFDBBE"/>
        </a:accent5>
        <a:accent6>
          <a:srgbClr val="89D063"/>
        </a:accent6>
        <a:hlink>
          <a:srgbClr val="FFB2BF"/>
        </a:hlink>
        <a:folHlink>
          <a:srgbClr val="B2BBFF"/>
        </a:folHlink>
      </a:clrScheme>
      <a:clrMap bg1="dk2" tx1="lt1" bg2="dk1" tx2="lt2" accent1="accent1" accent2="accent2" accent3="accent3" accent4="accent4" accent5="accent5" accent6="accent6" hlink="hlink" folHlink="folHlink"/>
    </a:extraClrScheme>
    <a:extraClrScheme>
      <a:clrScheme name="Office Theme 4">
        <a:dk1>
          <a:srgbClr val="333333"/>
        </a:dk1>
        <a:lt1>
          <a:srgbClr val="FFFFFF"/>
        </a:lt1>
        <a:dk2>
          <a:srgbClr val="CC6600"/>
        </a:dk2>
        <a:lt2>
          <a:srgbClr val="FFFFFF"/>
        </a:lt2>
        <a:accent1>
          <a:srgbClr val="FFBD7A"/>
        </a:accent1>
        <a:accent2>
          <a:srgbClr val="DAE66E"/>
        </a:accent2>
        <a:accent3>
          <a:srgbClr val="E2B8AA"/>
        </a:accent3>
        <a:accent4>
          <a:srgbClr val="DADADA"/>
        </a:accent4>
        <a:accent5>
          <a:srgbClr val="FFDBBE"/>
        </a:accent5>
        <a:accent6>
          <a:srgbClr val="C5D063"/>
        </a:accent6>
        <a:hlink>
          <a:srgbClr val="FFB2F9"/>
        </a:hlink>
        <a:folHlink>
          <a:srgbClr val="B2DFFF"/>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CCCCCC"/>
        </a:lt2>
        <a:accent1>
          <a:srgbClr val="FFAE5B"/>
        </a:accent1>
        <a:accent2>
          <a:srgbClr val="F0C295"/>
        </a:accent2>
        <a:accent3>
          <a:srgbClr val="FFFFFF"/>
        </a:accent3>
        <a:accent4>
          <a:srgbClr val="000000"/>
        </a:accent4>
        <a:accent5>
          <a:srgbClr val="FFD3B5"/>
        </a:accent5>
        <a:accent6>
          <a:srgbClr val="D9B087"/>
        </a:accent6>
        <a:hlink>
          <a:srgbClr val="FFE1C2"/>
        </a:hlink>
        <a:folHlink>
          <a:srgbClr val="FFCC99"/>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CCCCCC"/>
        </a:lt2>
        <a:accent1>
          <a:srgbClr val="FFAD99"/>
        </a:accent1>
        <a:accent2>
          <a:srgbClr val="FFD77A"/>
        </a:accent2>
        <a:accent3>
          <a:srgbClr val="FFFFFF"/>
        </a:accent3>
        <a:accent4>
          <a:srgbClr val="000000"/>
        </a:accent4>
        <a:accent5>
          <a:srgbClr val="FFD3CA"/>
        </a:accent5>
        <a:accent6>
          <a:srgbClr val="E7C36E"/>
        </a:accent6>
        <a:hlink>
          <a:srgbClr val="96E36D"/>
        </a:hlink>
        <a:folHlink>
          <a:srgbClr val="FFBD7A"/>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CCCCCC"/>
        </a:lt2>
        <a:accent1>
          <a:srgbClr val="FFBD7A"/>
        </a:accent1>
        <a:accent2>
          <a:srgbClr val="98E66E"/>
        </a:accent2>
        <a:accent3>
          <a:srgbClr val="FFFFFF"/>
        </a:accent3>
        <a:accent4>
          <a:srgbClr val="000000"/>
        </a:accent4>
        <a:accent5>
          <a:srgbClr val="FFDBBE"/>
        </a:accent5>
        <a:accent6>
          <a:srgbClr val="89D063"/>
        </a:accent6>
        <a:hlink>
          <a:srgbClr val="FFB2BF"/>
        </a:hlink>
        <a:folHlink>
          <a:srgbClr val="B2BBFF"/>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CCCCCC"/>
        </a:lt2>
        <a:accent1>
          <a:srgbClr val="FFBD7A"/>
        </a:accent1>
        <a:accent2>
          <a:srgbClr val="DAE66E"/>
        </a:accent2>
        <a:accent3>
          <a:srgbClr val="FFFFFF"/>
        </a:accent3>
        <a:accent4>
          <a:srgbClr val="000000"/>
        </a:accent4>
        <a:accent5>
          <a:srgbClr val="FFDBBE"/>
        </a:accent5>
        <a:accent6>
          <a:srgbClr val="C5D063"/>
        </a:accent6>
        <a:hlink>
          <a:srgbClr val="FFB2F9"/>
        </a:hlink>
        <a:folHlink>
          <a:srgbClr val="B2DF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2101</TotalTime>
  <Words>756</Words>
  <Application>Microsoft Office PowerPoint</Application>
  <PresentationFormat>On-screen Show (4:3)</PresentationFormat>
  <Paragraphs>56</Paragraphs>
  <Slides>12</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Calibri</vt:lpstr>
      <vt:lpstr>Calibri Light</vt:lpstr>
      <vt:lpstr>Times New Roman</vt:lpstr>
      <vt:lpstr>Verdana</vt:lpstr>
      <vt:lpstr>ind_0130_slide</vt:lpstr>
      <vt:lpstr>5_Office Theme</vt:lpstr>
      <vt:lpstr>Jesus’ Invitation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Jesus’ Invitation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am the Way, the Truth, and the Life” Matthew 6:13</dc:title>
  <dc:creator>Weston Andrew Hodge</dc:creator>
  <cp:lastModifiedBy>Robert McDonald</cp:lastModifiedBy>
  <cp:revision>119</cp:revision>
  <dcterms:created xsi:type="dcterms:W3CDTF">2012-10-26T19:55:55Z</dcterms:created>
  <dcterms:modified xsi:type="dcterms:W3CDTF">2022-09-21T23:50:41Z</dcterms:modified>
</cp:coreProperties>
</file>