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429" r:id="rId3"/>
    <p:sldId id="257" r:id="rId4"/>
    <p:sldId id="430" r:id="rId5"/>
    <p:sldId id="258" r:id="rId6"/>
    <p:sldId id="259" r:id="rId7"/>
    <p:sldId id="431" r:id="rId8"/>
    <p:sldId id="432" r:id="rId9"/>
    <p:sldId id="43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87" d="100"/>
          <a:sy n="87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2"/>
            <a:ext cx="8228013" cy="1927225"/>
          </a:xfrm>
        </p:spPr>
        <p:txBody>
          <a:bodyPr tIns="0" bIns="0" anchor="b" anchorCtr="0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225"/>
              </a:spcBef>
              <a:buNone/>
              <a:defRPr sz="135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9" y="5804648"/>
            <a:ext cx="275717" cy="5078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33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202615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23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3509683" cy="2209800"/>
          </a:xfrm>
        </p:spPr>
        <p:txBody>
          <a:bodyPr anchor="b"/>
          <a:lstStyle>
            <a:lvl1pPr algn="l">
              <a:defRPr sz="33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2"/>
            <a:ext cx="3657600" cy="5853113"/>
          </a:xfrm>
        </p:spPr>
        <p:txBody>
          <a:bodyPr>
            <a:normAutofit/>
          </a:bodyPr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459706" indent="-170260">
              <a:defRPr sz="1200"/>
            </a:lvl6pPr>
            <a:lvl7pPr marL="1629966" indent="-170260">
              <a:defRPr sz="1200"/>
            </a:lvl7pPr>
            <a:lvl8pPr marL="1799035" indent="-170260">
              <a:defRPr sz="1200"/>
            </a:lvl8pPr>
            <a:lvl9pPr marL="1969294" indent="-170260"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450"/>
              </a:spcBef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49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6" y="381001"/>
            <a:ext cx="3635375" cy="2209800"/>
          </a:xfrm>
        </p:spPr>
        <p:txBody>
          <a:bodyPr anchor="b"/>
          <a:lstStyle>
            <a:lvl1pPr algn="l">
              <a:defRPr sz="33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6" y="2649072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450"/>
              </a:spcBef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1632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6" y="381001"/>
            <a:ext cx="3635375" cy="2209800"/>
          </a:xfrm>
        </p:spPr>
        <p:txBody>
          <a:bodyPr anchor="b"/>
          <a:lstStyle>
            <a:lvl1pPr algn="l">
              <a:defRPr sz="33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6" y="2649072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450"/>
              </a:spcBef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6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6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29598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568390"/>
            <a:ext cx="8228013" cy="3468875"/>
          </a:xfrm>
        </p:spPr>
        <p:txBody>
          <a:bodyPr vert="eaVert"/>
          <a:lstStyle>
            <a:lvl5pPr>
              <a:defRPr/>
            </a:lvl5pPr>
            <a:lvl6pPr marL="1289304">
              <a:defRPr/>
            </a:lvl6pPr>
            <a:lvl7pPr marL="1289304">
              <a:defRPr/>
            </a:lvl7pPr>
            <a:lvl8pPr marL="1289304">
              <a:defRPr/>
            </a:lvl8pPr>
            <a:lvl9pPr marL="1289304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40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53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12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953173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50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92874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071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58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89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664059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63948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30672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429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78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757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778797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2773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6"/>
            <a:ext cx="6400800" cy="1362075"/>
          </a:xfrm>
        </p:spPr>
        <p:txBody>
          <a:bodyPr anchor="b" anchorCtr="0"/>
          <a:lstStyle>
            <a:lvl1pPr algn="r">
              <a:defRPr sz="345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09697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225"/>
              </a:spcBef>
              <a:buNone/>
              <a:defRPr sz="1350" baseline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2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9" y="5804648"/>
            <a:ext cx="275717" cy="5078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33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7464805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630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07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96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459706" indent="-170260">
              <a:defRPr sz="1200"/>
            </a:lvl6pPr>
            <a:lvl7pPr marL="1629966" indent="-170260">
              <a:defRPr sz="1200"/>
            </a:lvl7pPr>
            <a:lvl8pPr marL="1799035" indent="-170260">
              <a:defRPr sz="1200"/>
            </a:lvl8pPr>
            <a:lvl9pPr marL="1969294" indent="-170260"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459706" indent="-170260">
              <a:tabLst/>
              <a:defRPr sz="1200"/>
            </a:lvl6pPr>
            <a:lvl7pPr marL="1629966" indent="-170260">
              <a:tabLst/>
              <a:defRPr sz="1200"/>
            </a:lvl7pPr>
            <a:lvl8pPr marL="1799035" indent="-170260">
              <a:tabLst/>
              <a:defRPr sz="1200"/>
            </a:lvl8pPr>
            <a:lvl9pPr marL="1969294" indent="-170260">
              <a:tabLst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3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1950"/>
              </a:lnSpc>
              <a:spcBef>
                <a:spcPts val="0"/>
              </a:spcBef>
              <a:buNone/>
              <a:defRPr sz="1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61"/>
            <a:ext cx="3767328" cy="2891491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459706" indent="-176213">
              <a:defRPr sz="1200"/>
            </a:lvl6pPr>
            <a:lvl7pPr marL="1629966" indent="-176213">
              <a:defRPr sz="1200"/>
            </a:lvl7pPr>
            <a:lvl8pPr marL="1799035" indent="-176213">
              <a:defRPr sz="1200"/>
            </a:lvl8pPr>
            <a:lvl9pPr marL="1969294" indent="-176213"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1950"/>
              </a:lnSpc>
              <a:spcBef>
                <a:spcPts val="0"/>
              </a:spcBef>
              <a:buNone/>
              <a:defRPr sz="1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61"/>
            <a:ext cx="3767328" cy="2891491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459706" indent="-176213">
              <a:defRPr sz="1200"/>
            </a:lvl6pPr>
            <a:lvl7pPr marL="1629966" indent="-176213">
              <a:defRPr sz="1200"/>
            </a:lvl7pPr>
            <a:lvl8pPr marL="1799035" indent="-176213">
              <a:defRPr sz="1200"/>
            </a:lvl8pPr>
            <a:lvl9pPr marL="1969294" indent="-176213"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5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1" y="2784475"/>
            <a:ext cx="7656512" cy="1554480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1" y="4497070"/>
            <a:ext cx="7656512" cy="1554480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209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459706" indent="-170260">
              <a:defRPr sz="1200"/>
            </a:lvl6pPr>
            <a:lvl7pPr marL="1629966" indent="-170260">
              <a:defRPr sz="1200"/>
            </a:lvl7pPr>
            <a:lvl8pPr marL="1799035" indent="-170260">
              <a:defRPr sz="1200"/>
            </a:lvl8pPr>
            <a:lvl9pPr marL="1969294" indent="-170260"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459706" indent="-176213">
              <a:defRPr sz="1200"/>
            </a:lvl6pPr>
            <a:lvl7pPr marL="1629966" indent="-176213">
              <a:defRPr sz="1200"/>
            </a:lvl7pPr>
            <a:lvl8pPr marL="1799035" indent="-176213">
              <a:defRPr sz="1200"/>
            </a:lvl8pPr>
            <a:lvl9pPr marL="1969294" indent="-176213"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459706" indent="-176213">
              <a:defRPr sz="1200"/>
            </a:lvl6pPr>
            <a:lvl7pPr marL="1629966" indent="-176213">
              <a:defRPr sz="1200"/>
            </a:lvl7pPr>
            <a:lvl8pPr marL="1799035" indent="-176213">
              <a:defRPr sz="1200"/>
            </a:lvl8pPr>
            <a:lvl9pPr marL="1969294" indent="-176213"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399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459706" indent="-170260">
              <a:defRPr sz="1200"/>
            </a:lvl6pPr>
            <a:lvl7pPr marL="1629966" indent="-170260">
              <a:defRPr sz="1200"/>
            </a:lvl7pPr>
            <a:lvl8pPr marL="1799035" indent="-170260">
              <a:defRPr sz="1200"/>
            </a:lvl8pPr>
            <a:lvl9pPr marL="1969294" indent="-170260"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459706" indent="-176213" algn="l" defTabSz="6858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29966" indent="-176213" algn="l" defTabSz="6858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799035" indent="-176213" algn="l" defTabSz="6858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969294" indent="-176213" algn="l" defTabSz="6858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2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459706" indent="-170260">
              <a:defRPr sz="1200"/>
            </a:lvl6pPr>
            <a:lvl7pPr marL="1629966" indent="-170260">
              <a:defRPr sz="1200"/>
            </a:lvl7pPr>
            <a:lvl8pPr marL="1799035" indent="-170260">
              <a:defRPr sz="1200"/>
            </a:lvl8pPr>
            <a:lvl9pPr marL="1969294" indent="-170260"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459706" indent="-176213" algn="l" defTabSz="6858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29966" indent="-176213" algn="l" defTabSz="6858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799035" indent="-176213" algn="l" defTabSz="6858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969294" indent="-176213" algn="l" defTabSz="6858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2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424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4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6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2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0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685800" rtl="0" eaLnBrk="1" latinLnBrk="0" hangingPunct="1">
        <a:spcBef>
          <a:spcPct val="0"/>
        </a:spcBef>
        <a:buNone/>
        <a:defRPr sz="345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ts val="1500"/>
        </a:spcBef>
        <a:buClr>
          <a:schemeClr val="accent1"/>
        </a:buClr>
        <a:buSzPct val="90000"/>
        <a:buFont typeface="Wingdings" pitchFamily="2" charset="2"/>
        <a:buChar char="S"/>
        <a:defRPr sz="16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252413" algn="l" defTabSz="685800" rtl="0" eaLnBrk="1" latinLnBrk="0" hangingPunct="1">
        <a:spcBef>
          <a:spcPts val="45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6288" indent="-261938" algn="l" defTabSz="685800" rtl="0" eaLnBrk="1" latinLnBrk="0" hangingPunct="1">
        <a:spcBef>
          <a:spcPts val="450"/>
        </a:spcBef>
        <a:buClr>
          <a:schemeClr val="accent1"/>
        </a:buClr>
        <a:buSzPct val="90000"/>
        <a:buFont typeface="Wingdings" pitchFamily="2" charset="2"/>
        <a:buChar char="S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28700" indent="-252413" algn="l" defTabSz="685800" rtl="0" eaLnBrk="1" latinLnBrk="0" hangingPunct="1">
        <a:spcBef>
          <a:spcPts val="45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90638" indent="-261938" algn="l" defTabSz="685800" rtl="0" eaLnBrk="1" latinLnBrk="0" hangingPunct="1">
        <a:spcBef>
          <a:spcPts val="450"/>
        </a:spcBef>
        <a:buClr>
          <a:schemeClr val="accent1"/>
        </a:buClr>
        <a:buSzPct val="90000"/>
        <a:buFont typeface="Wingdings" pitchFamily="2" charset="2"/>
        <a:buChar char="S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541860" indent="-258366" algn="l" defTabSz="6858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35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799035" indent="-258366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35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58366" algn="l" defTabSz="6858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35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315766" indent="-258366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35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7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Christian Character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Romans 12:14-16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602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Christian Character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44" y="2449054"/>
            <a:ext cx="8423171" cy="4004010"/>
          </a:xfrm>
        </p:spPr>
        <p:txBody>
          <a:bodyPr/>
          <a:lstStyle/>
          <a:p>
            <a:r>
              <a:rPr lang="en-US" b="1" baseline="30000" dirty="0">
                <a:solidFill>
                  <a:schemeClr val="tx2"/>
                </a:solidFill>
              </a:rPr>
              <a:t>14</a:t>
            </a:r>
            <a:r>
              <a:rPr lang="en-US" b="1" dirty="0">
                <a:solidFill>
                  <a:schemeClr val="tx2"/>
                </a:solidFill>
              </a:rPr>
              <a:t>  Bless those who persecute you; bless and do not curse. </a:t>
            </a:r>
            <a:r>
              <a:rPr lang="en-US" b="1" baseline="30000" dirty="0">
                <a:solidFill>
                  <a:schemeClr val="tx2"/>
                </a:solidFill>
              </a:rPr>
              <a:t>15</a:t>
            </a:r>
            <a:r>
              <a:rPr lang="en-US" b="1" dirty="0">
                <a:solidFill>
                  <a:schemeClr val="tx2"/>
                </a:solidFill>
              </a:rPr>
              <a:t>  Rejoice with those who rejoice, and weep with those who weep. </a:t>
            </a:r>
            <a:r>
              <a:rPr lang="en-US" b="1" baseline="30000" dirty="0">
                <a:solidFill>
                  <a:schemeClr val="tx2"/>
                </a:solidFill>
              </a:rPr>
              <a:t>16</a:t>
            </a:r>
            <a:r>
              <a:rPr lang="en-US" b="1" dirty="0">
                <a:solidFill>
                  <a:schemeClr val="tx2"/>
                </a:solidFill>
              </a:rPr>
              <a:t>  Be of the same mind toward one another; do not be haughty in mind but associate with the lowly. Do not be wise in your own estimation. Romans 12:14-16</a:t>
            </a:r>
          </a:p>
          <a:p>
            <a:r>
              <a:rPr lang="en-US" b="1" dirty="0"/>
              <a:t>RESTRAINT AND PERSPECTIVE</a:t>
            </a:r>
            <a:r>
              <a:rPr lang="en-US" dirty="0"/>
              <a:t> </a:t>
            </a: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8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Christian Character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44" y="2449054"/>
            <a:ext cx="8423171" cy="4004010"/>
          </a:xfrm>
        </p:spPr>
        <p:txBody>
          <a:bodyPr/>
          <a:lstStyle/>
          <a:p>
            <a:r>
              <a:rPr lang="en-US" b="1" baseline="30000" dirty="0">
                <a:solidFill>
                  <a:schemeClr val="tx2"/>
                </a:solidFill>
              </a:rPr>
              <a:t>14</a:t>
            </a:r>
            <a:r>
              <a:rPr lang="en-US" b="1" dirty="0">
                <a:solidFill>
                  <a:schemeClr val="tx2"/>
                </a:solidFill>
              </a:rPr>
              <a:t>  </a:t>
            </a:r>
            <a:r>
              <a:rPr lang="en-US" b="1" dirty="0">
                <a:solidFill>
                  <a:schemeClr val="tx2"/>
                </a:solidFill>
                <a:highlight>
                  <a:srgbClr val="FFFF00"/>
                </a:highlight>
              </a:rPr>
              <a:t>Bless those who persecute you; bless and do not curse. </a:t>
            </a:r>
            <a:r>
              <a:rPr lang="en-US" b="1" baseline="30000" dirty="0">
                <a:solidFill>
                  <a:schemeClr val="tx2"/>
                </a:solidFill>
              </a:rPr>
              <a:t>15</a:t>
            </a:r>
            <a:r>
              <a:rPr lang="en-US" b="1" dirty="0">
                <a:solidFill>
                  <a:schemeClr val="tx2"/>
                </a:solidFill>
              </a:rPr>
              <a:t>  Rejoice with those who rejoice, and weep with those who weep. </a:t>
            </a:r>
            <a:r>
              <a:rPr lang="en-US" b="1" baseline="30000" dirty="0">
                <a:solidFill>
                  <a:schemeClr val="tx2"/>
                </a:solidFill>
              </a:rPr>
              <a:t>16</a:t>
            </a:r>
            <a:r>
              <a:rPr lang="en-US" b="1" dirty="0">
                <a:solidFill>
                  <a:schemeClr val="tx2"/>
                </a:solidFill>
              </a:rPr>
              <a:t>  Be of the same mind toward one another; do not be haughty in mind but associate with the lowly. Do not be wise in your own estimation. Romans 12:14-16</a:t>
            </a:r>
          </a:p>
          <a:p>
            <a:r>
              <a:rPr lang="en-US" b="1" dirty="0"/>
              <a:t>RESTRAINT AND PERSPECTIVE</a:t>
            </a:r>
            <a:r>
              <a:rPr lang="en-US" dirty="0"/>
              <a:t> </a:t>
            </a:r>
          </a:p>
          <a:p>
            <a:r>
              <a:rPr lang="en-US" b="1" dirty="0"/>
              <a:t>EMPATHY AND SELFLESSNESS</a:t>
            </a:r>
            <a:endParaRPr lang="en-US" dirty="0"/>
          </a:p>
          <a:p>
            <a:r>
              <a:rPr lang="en-US" b="1" dirty="0"/>
              <a:t>“A shared joy is twice a joy, a shared sorrow is half a sorrow.” 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7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Christian Character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88" y="2321960"/>
            <a:ext cx="8634586" cy="41829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To refuse to rejoice with another reveals envy in your own heart.  </a:t>
            </a:r>
          </a:p>
          <a:p>
            <a:pPr marL="0" indent="0">
              <a:buNone/>
            </a:pPr>
            <a:r>
              <a:rPr lang="en-US" b="1" dirty="0"/>
              <a:t>To refuse to weep with another is to reveal a lack of compassion in your heart.  </a:t>
            </a:r>
          </a:p>
          <a:p>
            <a:pPr marL="0" indent="0">
              <a:buNone/>
            </a:pPr>
            <a:r>
              <a:rPr lang="en-US" b="1" dirty="0"/>
              <a:t>Either way, you have a serious problem.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ARE WE EASY TO GET ALONG WITH?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Christians should be easy to get along with.  He is talking about not making sparks or causing turmoil. . . he is saying we should not be like those Christian crusaders who are always looking for a fight or hunting down “Christ’s enemies.”  We are to love and win people, not root them out to beat them senseless.  [</a:t>
            </a:r>
            <a:r>
              <a:rPr lang="en-US" b="1" dirty="0" err="1">
                <a:solidFill>
                  <a:schemeClr val="tx2"/>
                </a:solidFill>
              </a:rPr>
              <a:t>Boice</a:t>
            </a:r>
            <a:r>
              <a:rPr lang="en-US" b="1" dirty="0">
                <a:solidFill>
                  <a:schemeClr val="tx2"/>
                </a:solidFill>
              </a:rPr>
              <a:t> p. 1610]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3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Christian Character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927" y="2526802"/>
            <a:ext cx="8487964" cy="4016967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1.  Conflict is a part of life.  </a:t>
            </a:r>
          </a:p>
          <a:p>
            <a:r>
              <a:rPr lang="en-US" sz="2800" b="1" dirty="0"/>
              <a:t>2.  We are not always right. </a:t>
            </a:r>
            <a:endParaRPr lang="en-US" sz="2800" dirty="0"/>
          </a:p>
          <a:p>
            <a:r>
              <a:rPr lang="en-US" sz="2800" b="1" dirty="0"/>
              <a:t>3.  We are not all in the same place spiritually. 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70C0"/>
                </a:solidFill>
              </a:rPr>
              <a:t>The Christian life is not a competition; it’s a relationship</a:t>
            </a:r>
          </a:p>
          <a:p>
            <a:r>
              <a:rPr lang="en-US" sz="2800" b="1" dirty="0"/>
              <a:t>HUMILITY</a:t>
            </a:r>
            <a:endParaRPr lang="en-US" sz="2800" dirty="0"/>
          </a:p>
          <a:p>
            <a:r>
              <a:rPr lang="en-US" sz="2800" b="1" dirty="0"/>
              <a:t>“Do not be proud, but be willing to associate with people of low position. Do not be conceited.” 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2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6426F-9EC3-410F-9DC7-30B62D9AB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Christian Character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F4071-43DE-4C17-9B1D-DCCF5A0ED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038" y="2424702"/>
            <a:ext cx="8734655" cy="42124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123D7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Humble Person: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Appreciates Others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Willing to learn from others.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Admits when he is wrong.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Builds bridges rather than walls.</a:t>
            </a:r>
          </a:p>
          <a:p>
            <a:pPr marL="0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Is often used by the Lord in His service.</a:t>
            </a:r>
          </a:p>
        </p:txBody>
      </p:sp>
    </p:spTree>
    <p:extLst>
      <p:ext uri="{BB962C8B-B14F-4D97-AF65-F5344CB8AC3E}">
        <p14:creationId xmlns:p14="http://schemas.microsoft.com/office/powerpoint/2010/main" val="397107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5E6A-4C65-48D8-91D4-EE1CED8E1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Christian Character</a:t>
            </a:r>
            <a:br>
              <a:rPr lang="en-US" b="1" dirty="0"/>
            </a:br>
            <a:r>
              <a:rPr lang="en-US" sz="3200" b="1" dirty="0"/>
              <a:t>Romans 12:14-16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97E4A-9787-455A-8D04-8239C4BE1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072" y="2373330"/>
            <a:ext cx="8758719" cy="4253501"/>
          </a:xfrm>
        </p:spPr>
        <p:txBody>
          <a:bodyPr>
            <a:normAutofit fontScale="92500" lnSpcReduction="10000"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So, what should we look like?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123D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123D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People with self-control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123D74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123D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Perspective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123D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123D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Empathetic and Selfless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123D74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123D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Easy to get along with - develop friendships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123D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123D7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Humble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5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Christian Character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Romans 12:14-16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7707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416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Calisto MT</vt:lpstr>
      <vt:lpstr>Verdana</vt:lpstr>
      <vt:lpstr>Wingdings</vt:lpstr>
      <vt:lpstr>Genesis</vt:lpstr>
      <vt:lpstr>1_Genesis</vt:lpstr>
      <vt:lpstr>Christian Character  </vt:lpstr>
      <vt:lpstr>Christian Character  </vt:lpstr>
      <vt:lpstr>Christian Character  </vt:lpstr>
      <vt:lpstr>Christian Character  </vt:lpstr>
      <vt:lpstr>Christian Character  </vt:lpstr>
      <vt:lpstr>Christian Character</vt:lpstr>
      <vt:lpstr>Christian Character Romans 12:14-16</vt:lpstr>
      <vt:lpstr>Christian Character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Character  </dc:title>
  <dc:creator>Robert McDonald</dc:creator>
  <cp:lastModifiedBy>Robert McDonald</cp:lastModifiedBy>
  <cp:revision>1</cp:revision>
  <dcterms:created xsi:type="dcterms:W3CDTF">2022-04-15T15:53:29Z</dcterms:created>
  <dcterms:modified xsi:type="dcterms:W3CDTF">2022-04-15T15:54:32Z</dcterms:modified>
</cp:coreProperties>
</file>