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3"/>
  </p:handoutMasterIdLst>
  <p:sldIdLst>
    <p:sldId id="257" r:id="rId2"/>
    <p:sldId id="258" r:id="rId3"/>
    <p:sldId id="256" r:id="rId4"/>
    <p:sldId id="259" r:id="rId5"/>
    <p:sldId id="260" r:id="rId6"/>
    <p:sldId id="261" r:id="rId7"/>
    <p:sldId id="262" r:id="rId8"/>
    <p:sldId id="263" r:id="rId9"/>
    <p:sldId id="264" r:id="rId10"/>
    <p:sldId id="265" r:id="rId11"/>
    <p:sldId id="266"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21"/>
    <a:srgbClr val="31512A"/>
    <a:srgbClr val="2B542C"/>
    <a:srgbClr val="FF8AD8"/>
    <a:srgbClr val="315F32"/>
    <a:srgbClr val="0077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p:restoredTop sz="94611"/>
  </p:normalViewPr>
  <p:slideViewPr>
    <p:cSldViewPr snapToGrid="0" snapToObjects="1">
      <p:cViewPr varScale="1">
        <p:scale>
          <a:sx n="105" d="100"/>
          <a:sy n="105" d="100"/>
        </p:scale>
        <p:origin x="92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F4948C45-0859-0448-96C3-D28121D79812}" type="datetimeFigureOut">
              <a:rPr lang="en-US" smtClean="0"/>
              <a:t>3/5/22</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55454B55-0CDD-254F-B31F-2AD79CA27993}" type="slidenum">
              <a:rPr lang="en-US" smtClean="0"/>
              <a:t>‹#›</a:t>
            </a:fld>
            <a:endParaRPr lang="en-US"/>
          </a:p>
        </p:txBody>
      </p:sp>
    </p:spTree>
    <p:extLst>
      <p:ext uri="{BB962C8B-B14F-4D97-AF65-F5344CB8AC3E}">
        <p14:creationId xmlns:p14="http://schemas.microsoft.com/office/powerpoint/2010/main" val="2706849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799588-CCE9-844A-B51F-52A6D98C0A06}" type="datetimeFigureOut">
              <a:rPr lang="en-US" smtClean="0"/>
              <a:t>3/5/22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5495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99588-CCE9-844A-B51F-52A6D98C0A06}" type="datetimeFigureOut">
              <a:rPr lang="en-US" smtClean="0"/>
              <a:t>3/5/22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662829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99588-CCE9-844A-B51F-52A6D98C0A06}" type="datetimeFigureOut">
              <a:rPr lang="en-US" smtClean="0"/>
              <a:t>3/5/22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117882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99588-CCE9-844A-B51F-52A6D98C0A06}" type="datetimeFigureOut">
              <a:rPr lang="en-US" smtClean="0"/>
              <a:t>3/5/22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150379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99588-CCE9-844A-B51F-52A6D98C0A06}" type="datetimeFigureOut">
              <a:rPr lang="en-US" smtClean="0"/>
              <a:t>3/5/22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199017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799588-CCE9-844A-B51F-52A6D98C0A06}" type="datetimeFigureOut">
              <a:rPr lang="en-US" smtClean="0"/>
              <a:t>3/5/22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1842801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799588-CCE9-844A-B51F-52A6D98C0A06}" type="datetimeFigureOut">
              <a:rPr lang="en-US" smtClean="0"/>
              <a:t>3/5/22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957519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799588-CCE9-844A-B51F-52A6D98C0A06}" type="datetimeFigureOut">
              <a:rPr lang="en-US" smtClean="0"/>
              <a:t>3/5/22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192758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99588-CCE9-844A-B51F-52A6D98C0A06}" type="datetimeFigureOut">
              <a:rPr lang="en-US" smtClean="0"/>
              <a:t>3/5/22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45486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99588-CCE9-844A-B51F-52A6D98C0A06}" type="datetimeFigureOut">
              <a:rPr lang="en-US" smtClean="0"/>
              <a:t>3/5/22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213437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99588-CCE9-844A-B51F-52A6D98C0A06}" type="datetimeFigureOut">
              <a:rPr lang="en-US" smtClean="0"/>
              <a:t>3/5/22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8708E-D5C8-2549-A7F7-EFF4BBC330FA}" type="slidenum">
              <a:rPr lang="en-US" smtClean="0"/>
              <a:t>‹#›</a:t>
            </a:fld>
            <a:endParaRPr lang="en-US"/>
          </a:p>
        </p:txBody>
      </p:sp>
    </p:spTree>
    <p:extLst>
      <p:ext uri="{BB962C8B-B14F-4D97-AF65-F5344CB8AC3E}">
        <p14:creationId xmlns:p14="http://schemas.microsoft.com/office/powerpoint/2010/main" val="8400202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402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99588-CCE9-844A-B51F-52A6D98C0A06}" type="datetimeFigureOut">
              <a:rPr lang="en-US" smtClean="0"/>
              <a:t>3/5/22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8708E-D5C8-2549-A7F7-EFF4BBC330FA}" type="slidenum">
              <a:rPr lang="en-US" smtClean="0"/>
              <a:t>‹#›</a:t>
            </a:fld>
            <a:endParaRPr lang="en-US"/>
          </a:p>
        </p:txBody>
      </p:sp>
    </p:spTree>
    <p:extLst>
      <p:ext uri="{BB962C8B-B14F-4D97-AF65-F5344CB8AC3E}">
        <p14:creationId xmlns:p14="http://schemas.microsoft.com/office/powerpoint/2010/main" val="1835848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8185" y="1166843"/>
            <a:ext cx="7127630" cy="4524315"/>
          </a:xfrm>
          <a:prstGeom prst="rect">
            <a:avLst/>
          </a:prstGeom>
          <a:noFill/>
        </p:spPr>
        <p:txBody>
          <a:bodyPr wrap="square" rtlCol="0">
            <a:spAutoFit/>
          </a:bodyPr>
          <a:lstStyle/>
          <a:p>
            <a:pPr algn="ctr"/>
            <a:r>
              <a:rPr lang="en-US" sz="3600" b="1" dirty="0" smtClean="0">
                <a:solidFill>
                  <a:schemeClr val="accent4">
                    <a:lumMod val="40000"/>
                    <a:lumOff val="60000"/>
                  </a:schemeClr>
                </a:solidFill>
                <a:latin typeface="Candara" charset="0"/>
                <a:ea typeface="Candara" charset="0"/>
                <a:cs typeface="Candara" charset="0"/>
              </a:rPr>
              <a:t>Genesis 1:14 </a:t>
            </a:r>
            <a:r>
              <a:rPr lang="en-US" sz="3600" dirty="0" smtClean="0">
                <a:solidFill>
                  <a:schemeClr val="accent4">
                    <a:lumMod val="40000"/>
                    <a:lumOff val="60000"/>
                  </a:schemeClr>
                </a:solidFill>
                <a:latin typeface="Candara" charset="0"/>
                <a:ea typeface="Candara" charset="0"/>
                <a:cs typeface="Candara" charset="0"/>
              </a:rPr>
              <a:t>Then God said, “Let there be lights in the expanse of the heavens to separate the day from the night, and let them be for signs and for seasons and for days and years; </a:t>
            </a:r>
            <a:r>
              <a:rPr lang="en-US" sz="3600" baseline="30000" dirty="0" smtClean="0">
                <a:solidFill>
                  <a:schemeClr val="accent4">
                    <a:lumMod val="40000"/>
                    <a:lumOff val="60000"/>
                  </a:schemeClr>
                </a:solidFill>
                <a:latin typeface="Candara" charset="0"/>
                <a:ea typeface="Candara" charset="0"/>
                <a:cs typeface="Candara" charset="0"/>
              </a:rPr>
              <a:t>15</a:t>
            </a:r>
            <a:r>
              <a:rPr lang="en-US" sz="3600" dirty="0" smtClean="0">
                <a:solidFill>
                  <a:schemeClr val="accent4">
                    <a:lumMod val="40000"/>
                    <a:lumOff val="60000"/>
                  </a:schemeClr>
                </a:solidFill>
                <a:latin typeface="Candara" charset="0"/>
                <a:ea typeface="Candara" charset="0"/>
                <a:cs typeface="Candara" charset="0"/>
              </a:rPr>
              <a:t> and let them be for lights in the expanse of the heavens to give light on the earth”; and it was so. </a:t>
            </a:r>
            <a:endParaRPr lang="en-US" sz="3600" dirty="0">
              <a:solidFill>
                <a:schemeClr val="accent4">
                  <a:lumMod val="40000"/>
                  <a:lumOff val="60000"/>
                </a:schemeClr>
              </a:solidFill>
              <a:latin typeface="Candara" charset="0"/>
              <a:ea typeface="Candara" charset="0"/>
              <a:cs typeface="Candara" charset="0"/>
            </a:endParaRPr>
          </a:p>
        </p:txBody>
      </p:sp>
    </p:spTree>
    <p:extLst>
      <p:ext uri="{BB962C8B-B14F-4D97-AF65-F5344CB8AC3E}">
        <p14:creationId xmlns:p14="http://schemas.microsoft.com/office/powerpoint/2010/main" val="44910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lumMod val="40000"/>
                    <a:lumOff val="60000"/>
                  </a:schemeClr>
                </a:solidFill>
                <a:latin typeface="Candara" charset="0"/>
                <a:ea typeface="Candara" charset="0"/>
                <a:cs typeface="Candara" charset="0"/>
              </a:rPr>
              <a:t>The Sabbath and Us</a:t>
            </a:r>
            <a:endParaRPr lang="en-US" sz="4000" dirty="0">
              <a:solidFill>
                <a:schemeClr val="accent4">
                  <a:lumMod val="40000"/>
                  <a:lumOff val="60000"/>
                </a:schemeClr>
              </a:solidFill>
              <a:latin typeface="Candara" charset="0"/>
              <a:ea typeface="Candara" charset="0"/>
              <a:cs typeface="Candara" charset="0"/>
            </a:endParaRPr>
          </a:p>
        </p:txBody>
      </p:sp>
      <p:sp>
        <p:nvSpPr>
          <p:cNvPr id="5" name="TextBox 4"/>
          <p:cNvSpPr txBox="1"/>
          <p:nvPr/>
        </p:nvSpPr>
        <p:spPr>
          <a:xfrm>
            <a:off x="628650" y="1840525"/>
            <a:ext cx="3751384" cy="2308324"/>
          </a:xfrm>
          <a:prstGeom prst="rect">
            <a:avLst/>
          </a:prstGeom>
          <a:solidFill>
            <a:schemeClr val="accent4">
              <a:lumMod val="40000"/>
              <a:lumOff val="60000"/>
            </a:schemeClr>
          </a:solidFill>
          <a:ln w="38100">
            <a:solidFill>
              <a:schemeClr val="tx1"/>
            </a:solidFill>
          </a:ln>
        </p:spPr>
        <p:txBody>
          <a:bodyPr wrap="square" rtlCol="0">
            <a:spAutoFit/>
          </a:bodyPr>
          <a:lstStyle/>
          <a:p>
            <a:pPr algn="ctr"/>
            <a:r>
              <a:rPr lang="en-US" sz="3600" dirty="0" smtClean="0">
                <a:latin typeface="Candara" charset="0"/>
                <a:ea typeface="Candara" charset="0"/>
                <a:cs typeface="Candara" charset="0"/>
              </a:rPr>
              <a:t>Remember the 7</a:t>
            </a:r>
            <a:r>
              <a:rPr lang="en-US" sz="3600" baseline="30000" dirty="0" smtClean="0">
                <a:latin typeface="Candara" charset="0"/>
                <a:ea typeface="Candara" charset="0"/>
                <a:cs typeface="Candara" charset="0"/>
              </a:rPr>
              <a:t>th</a:t>
            </a:r>
            <a:r>
              <a:rPr lang="en-US" sz="3600" dirty="0" smtClean="0">
                <a:latin typeface="Candara" charset="0"/>
                <a:ea typeface="Candara" charset="0"/>
                <a:cs typeface="Candara" charset="0"/>
              </a:rPr>
              <a:t> </a:t>
            </a:r>
            <a:r>
              <a:rPr lang="en-US" sz="3600" smtClean="0">
                <a:latin typeface="Candara" charset="0"/>
                <a:ea typeface="Candara" charset="0"/>
                <a:cs typeface="Candara" charset="0"/>
              </a:rPr>
              <a:t>Day Rest </a:t>
            </a:r>
            <a:r>
              <a:rPr lang="en-US" sz="3600" dirty="0" smtClean="0">
                <a:latin typeface="Candara" charset="0"/>
                <a:ea typeface="Candara" charset="0"/>
                <a:cs typeface="Candara" charset="0"/>
              </a:rPr>
              <a:t>and what God’s done to bring us back</a:t>
            </a:r>
          </a:p>
        </p:txBody>
      </p:sp>
      <p:sp>
        <p:nvSpPr>
          <p:cNvPr id="6" name="TextBox 5"/>
          <p:cNvSpPr txBox="1"/>
          <p:nvPr/>
        </p:nvSpPr>
        <p:spPr>
          <a:xfrm>
            <a:off x="2594463" y="4453649"/>
            <a:ext cx="3955073" cy="1754326"/>
          </a:xfrm>
          <a:prstGeom prst="rect">
            <a:avLst/>
          </a:prstGeom>
          <a:solidFill>
            <a:schemeClr val="accent4">
              <a:lumMod val="40000"/>
              <a:lumOff val="60000"/>
            </a:schemeClr>
          </a:solidFill>
          <a:ln w="38100">
            <a:solidFill>
              <a:schemeClr val="tx1"/>
            </a:solidFill>
          </a:ln>
        </p:spPr>
        <p:txBody>
          <a:bodyPr wrap="square" rtlCol="0">
            <a:spAutoFit/>
          </a:bodyPr>
          <a:lstStyle/>
          <a:p>
            <a:pPr algn="ctr"/>
            <a:r>
              <a:rPr lang="en-US" sz="3600" smtClean="0">
                <a:latin typeface="Candara" charset="0"/>
                <a:ea typeface="Candara" charset="0"/>
                <a:cs typeface="Candara" charset="0"/>
              </a:rPr>
              <a:t>Stop regularly to commune with God and His people </a:t>
            </a:r>
            <a:endParaRPr lang="en-US" sz="3600" dirty="0" smtClean="0">
              <a:latin typeface="Candara" charset="0"/>
              <a:ea typeface="Candara" charset="0"/>
              <a:cs typeface="Candara" charset="0"/>
            </a:endParaRPr>
          </a:p>
        </p:txBody>
      </p:sp>
      <p:sp>
        <p:nvSpPr>
          <p:cNvPr id="8" name="TextBox 7"/>
          <p:cNvSpPr txBox="1"/>
          <p:nvPr/>
        </p:nvSpPr>
        <p:spPr>
          <a:xfrm>
            <a:off x="4763965" y="1840525"/>
            <a:ext cx="3751384" cy="2308324"/>
          </a:xfrm>
          <a:prstGeom prst="rect">
            <a:avLst/>
          </a:prstGeom>
          <a:solidFill>
            <a:schemeClr val="accent4">
              <a:lumMod val="40000"/>
              <a:lumOff val="60000"/>
            </a:schemeClr>
          </a:solidFill>
          <a:ln w="38100">
            <a:solidFill>
              <a:schemeClr val="tx1"/>
            </a:solidFill>
          </a:ln>
        </p:spPr>
        <p:txBody>
          <a:bodyPr wrap="square" rtlCol="0">
            <a:spAutoFit/>
          </a:bodyPr>
          <a:lstStyle/>
          <a:p>
            <a:pPr algn="ctr"/>
            <a:r>
              <a:rPr lang="en-US" sz="3600" dirty="0" smtClean="0">
                <a:latin typeface="Candara" charset="0"/>
                <a:ea typeface="Candara" charset="0"/>
                <a:cs typeface="Candara" charset="0"/>
              </a:rPr>
              <a:t>Anticipate the future rest and live as if it’s already here</a:t>
            </a:r>
          </a:p>
        </p:txBody>
      </p:sp>
    </p:spTree>
    <p:extLst>
      <p:ext uri="{BB962C8B-B14F-4D97-AF65-F5344CB8AC3E}">
        <p14:creationId xmlns:p14="http://schemas.microsoft.com/office/powerpoint/2010/main" val="46493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chemeClr val="accent4">
                    <a:lumMod val="40000"/>
                    <a:lumOff val="60000"/>
                  </a:schemeClr>
                </a:solidFill>
                <a:latin typeface="Candara" charset="0"/>
                <a:ea typeface="Candara" charset="0"/>
                <a:cs typeface="Candara" charset="0"/>
              </a:rPr>
              <a:t>The Sabbath</a:t>
            </a:r>
            <a:endParaRPr lang="en-US" sz="6600" dirty="0">
              <a:solidFill>
                <a:schemeClr val="accent4">
                  <a:lumMod val="40000"/>
                  <a:lumOff val="60000"/>
                </a:schemeClr>
              </a:solidFill>
              <a:latin typeface="Candara" charset="0"/>
              <a:ea typeface="Candara" charset="0"/>
              <a:cs typeface="Candara" charset="0"/>
            </a:endParaRPr>
          </a:p>
        </p:txBody>
      </p:sp>
      <p:sp>
        <p:nvSpPr>
          <p:cNvPr id="3" name="Subtitle 2"/>
          <p:cNvSpPr>
            <a:spLocks noGrp="1"/>
          </p:cNvSpPr>
          <p:nvPr>
            <p:ph type="subTitle" idx="1"/>
          </p:nvPr>
        </p:nvSpPr>
        <p:spPr/>
        <p:txBody>
          <a:bodyPr>
            <a:normAutofit/>
          </a:bodyPr>
          <a:lstStyle/>
          <a:p>
            <a:r>
              <a:rPr lang="en-US" sz="3600" dirty="0" smtClean="0">
                <a:solidFill>
                  <a:schemeClr val="accent4">
                    <a:lumMod val="40000"/>
                    <a:lumOff val="60000"/>
                  </a:schemeClr>
                </a:solidFill>
                <a:latin typeface="Candara" charset="0"/>
                <a:ea typeface="Candara" charset="0"/>
                <a:cs typeface="Candara" charset="0"/>
              </a:rPr>
              <a:t>Deliverance Unto Rest</a:t>
            </a:r>
            <a:endParaRPr lang="en-US" sz="3600" dirty="0">
              <a:solidFill>
                <a:schemeClr val="accent4">
                  <a:lumMod val="40000"/>
                  <a:lumOff val="60000"/>
                </a:schemeClr>
              </a:solidFill>
              <a:latin typeface="Candara" charset="0"/>
              <a:ea typeface="Candara" charset="0"/>
              <a:cs typeface="Candara" charset="0"/>
            </a:endParaRPr>
          </a:p>
        </p:txBody>
      </p:sp>
    </p:spTree>
    <p:extLst>
      <p:ext uri="{BB962C8B-B14F-4D97-AF65-F5344CB8AC3E}">
        <p14:creationId xmlns:p14="http://schemas.microsoft.com/office/powerpoint/2010/main" val="1462773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lumMod val="40000"/>
                    <a:lumOff val="60000"/>
                  </a:schemeClr>
                </a:solidFill>
                <a:latin typeface="Candara" charset="0"/>
                <a:ea typeface="Candara" charset="0"/>
                <a:cs typeface="Candara" charset="0"/>
              </a:rPr>
              <a:t>Holy Days in the Law of Moses</a:t>
            </a:r>
            <a:endParaRPr lang="en-US" b="1" dirty="0">
              <a:solidFill>
                <a:schemeClr val="accent4">
                  <a:lumMod val="40000"/>
                  <a:lumOff val="60000"/>
                </a:schemeClr>
              </a:solidFill>
              <a:latin typeface="Candara" charset="0"/>
              <a:ea typeface="Candara" charset="0"/>
              <a:cs typeface="Candara" charset="0"/>
            </a:endParaRPr>
          </a:p>
        </p:txBody>
      </p:sp>
      <p:sp>
        <p:nvSpPr>
          <p:cNvPr id="3" name="Content Placeholder 2"/>
          <p:cNvSpPr>
            <a:spLocks noGrp="1"/>
          </p:cNvSpPr>
          <p:nvPr>
            <p:ph idx="1"/>
          </p:nvPr>
        </p:nvSpPr>
        <p:spPr>
          <a:xfrm>
            <a:off x="628650" y="1690689"/>
            <a:ext cx="7886700" cy="3021986"/>
          </a:xfrm>
        </p:spPr>
        <p:txBody>
          <a:bodyPr>
            <a:normAutofit/>
          </a:bodyPr>
          <a:lstStyle/>
          <a:p>
            <a:pPr>
              <a:spcAft>
                <a:spcPts val="2400"/>
              </a:spcAft>
            </a:pPr>
            <a:r>
              <a:rPr lang="en-US" sz="4000" dirty="0" smtClean="0">
                <a:solidFill>
                  <a:schemeClr val="accent4">
                    <a:lumMod val="40000"/>
                    <a:lumOff val="60000"/>
                  </a:schemeClr>
                </a:solidFill>
                <a:latin typeface="Candara" charset="0"/>
                <a:ea typeface="Candara" charset="0"/>
                <a:cs typeface="Candara" charset="0"/>
              </a:rPr>
              <a:t>What was the purpose of them? </a:t>
            </a:r>
          </a:p>
          <a:p>
            <a:pPr>
              <a:spcAft>
                <a:spcPts val="2400"/>
              </a:spcAft>
            </a:pPr>
            <a:r>
              <a:rPr lang="en-US" sz="4000" dirty="0" smtClean="0">
                <a:solidFill>
                  <a:schemeClr val="accent4">
                    <a:lumMod val="40000"/>
                    <a:lumOff val="60000"/>
                  </a:schemeClr>
                </a:solidFill>
                <a:latin typeface="Candara" charset="0"/>
                <a:ea typeface="Candara" charset="0"/>
                <a:cs typeface="Candara" charset="0"/>
              </a:rPr>
              <a:t>What are the spiritual principles? </a:t>
            </a:r>
          </a:p>
          <a:p>
            <a:pPr>
              <a:spcAft>
                <a:spcPts val="2400"/>
              </a:spcAft>
            </a:pPr>
            <a:r>
              <a:rPr lang="en-US" sz="4000" dirty="0" smtClean="0">
                <a:solidFill>
                  <a:schemeClr val="accent4">
                    <a:lumMod val="40000"/>
                    <a:lumOff val="60000"/>
                  </a:schemeClr>
                </a:solidFill>
                <a:latin typeface="Candara" charset="0"/>
                <a:ea typeface="Candara" charset="0"/>
                <a:cs typeface="Candara" charset="0"/>
              </a:rPr>
              <a:t>How do they point to Jesus?</a:t>
            </a:r>
            <a:endParaRPr lang="en-US" sz="4000" dirty="0">
              <a:solidFill>
                <a:schemeClr val="accent4">
                  <a:lumMod val="40000"/>
                  <a:lumOff val="60000"/>
                </a:schemeClr>
              </a:solidFill>
              <a:latin typeface="Candara" charset="0"/>
              <a:ea typeface="Candara" charset="0"/>
              <a:cs typeface="Candara" charset="0"/>
            </a:endParaRPr>
          </a:p>
        </p:txBody>
      </p:sp>
      <p:sp>
        <p:nvSpPr>
          <p:cNvPr id="4" name="TextBox 3"/>
          <p:cNvSpPr txBox="1"/>
          <p:nvPr/>
        </p:nvSpPr>
        <p:spPr>
          <a:xfrm>
            <a:off x="759802" y="4712675"/>
            <a:ext cx="7624396" cy="1754326"/>
          </a:xfrm>
          <a:prstGeom prst="rect">
            <a:avLst/>
          </a:prstGeom>
          <a:solidFill>
            <a:schemeClr val="accent4">
              <a:lumMod val="40000"/>
              <a:lumOff val="60000"/>
            </a:schemeClr>
          </a:solidFill>
          <a:ln w="38100">
            <a:solidFill>
              <a:schemeClr val="tx1"/>
            </a:solidFill>
          </a:ln>
        </p:spPr>
        <p:txBody>
          <a:bodyPr wrap="square" rtlCol="0">
            <a:spAutoFit/>
          </a:bodyPr>
          <a:lstStyle/>
          <a:p>
            <a:pPr algn="ctr"/>
            <a:r>
              <a:rPr lang="en-US" sz="3600" b="1" dirty="0" smtClean="0">
                <a:latin typeface="Candara" charset="0"/>
                <a:ea typeface="Candara" charset="0"/>
                <a:cs typeface="Candara" charset="0"/>
              </a:rPr>
              <a:t>First, the Sabbath</a:t>
            </a:r>
            <a:r>
              <a:rPr lang="en-US" sz="3600" dirty="0" smtClean="0">
                <a:latin typeface="Candara" charset="0"/>
                <a:ea typeface="Candara" charset="0"/>
                <a:cs typeface="Candara" charset="0"/>
              </a:rPr>
              <a:t>:</a:t>
            </a:r>
          </a:p>
          <a:p>
            <a:pPr algn="ctr"/>
            <a:r>
              <a:rPr lang="en-US" sz="3600" dirty="0" smtClean="0">
                <a:latin typeface="Candara" charset="0"/>
                <a:ea typeface="Candara" charset="0"/>
                <a:cs typeface="Candara" charset="0"/>
              </a:rPr>
              <a:t>Today – </a:t>
            </a:r>
            <a:r>
              <a:rPr lang="en-US" sz="3600" i="1" dirty="0" smtClean="0">
                <a:latin typeface="Candara" charset="0"/>
                <a:ea typeface="Candara" charset="0"/>
                <a:cs typeface="Candara" charset="0"/>
              </a:rPr>
              <a:t>What is it all about</a:t>
            </a:r>
            <a:r>
              <a:rPr lang="en-US" sz="3600" dirty="0" smtClean="0">
                <a:latin typeface="Candara" charset="0"/>
                <a:ea typeface="Candara" charset="0"/>
                <a:cs typeface="Candara" charset="0"/>
              </a:rPr>
              <a:t>?</a:t>
            </a:r>
          </a:p>
          <a:p>
            <a:pPr algn="ctr"/>
            <a:r>
              <a:rPr lang="en-US" sz="3600" dirty="0" smtClean="0">
                <a:latin typeface="Candara" charset="0"/>
                <a:ea typeface="Candara" charset="0"/>
                <a:cs typeface="Candara" charset="0"/>
              </a:rPr>
              <a:t>Next week – </a:t>
            </a:r>
            <a:r>
              <a:rPr lang="en-US" sz="3600" i="1" dirty="0" smtClean="0">
                <a:latin typeface="Candara" charset="0"/>
                <a:ea typeface="Candara" charset="0"/>
                <a:cs typeface="Candara" charset="0"/>
              </a:rPr>
              <a:t>How is it fulfilled in Jesus</a:t>
            </a:r>
            <a:r>
              <a:rPr lang="en-US" sz="3600" dirty="0" smtClean="0">
                <a:latin typeface="Candara" charset="0"/>
                <a:ea typeface="Candara" charset="0"/>
                <a:cs typeface="Candara" charset="0"/>
              </a:rPr>
              <a:t>?</a:t>
            </a:r>
            <a:endParaRPr lang="en-US" sz="3600" dirty="0">
              <a:latin typeface="Candara" charset="0"/>
              <a:ea typeface="Candara" charset="0"/>
              <a:cs typeface="Candara" charset="0"/>
            </a:endParaRPr>
          </a:p>
        </p:txBody>
      </p:sp>
    </p:spTree>
    <p:extLst>
      <p:ext uri="{BB962C8B-B14F-4D97-AF65-F5344CB8AC3E}">
        <p14:creationId xmlns:p14="http://schemas.microsoft.com/office/powerpoint/2010/main" val="33483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chemeClr val="accent4">
                    <a:lumMod val="40000"/>
                    <a:lumOff val="60000"/>
                  </a:schemeClr>
                </a:solidFill>
                <a:latin typeface="Candara" charset="0"/>
                <a:ea typeface="Candara" charset="0"/>
                <a:cs typeface="Candara" charset="0"/>
              </a:rPr>
              <a:t>The Sabbath</a:t>
            </a:r>
            <a:endParaRPr lang="en-US" sz="6600" dirty="0">
              <a:solidFill>
                <a:schemeClr val="accent4">
                  <a:lumMod val="40000"/>
                  <a:lumOff val="60000"/>
                </a:schemeClr>
              </a:solidFill>
              <a:latin typeface="Candara" charset="0"/>
              <a:ea typeface="Candara" charset="0"/>
              <a:cs typeface="Candara" charset="0"/>
            </a:endParaRPr>
          </a:p>
        </p:txBody>
      </p:sp>
      <p:sp>
        <p:nvSpPr>
          <p:cNvPr id="3" name="Subtitle 2"/>
          <p:cNvSpPr>
            <a:spLocks noGrp="1"/>
          </p:cNvSpPr>
          <p:nvPr>
            <p:ph type="subTitle" idx="1"/>
          </p:nvPr>
        </p:nvSpPr>
        <p:spPr/>
        <p:txBody>
          <a:bodyPr>
            <a:normAutofit/>
          </a:bodyPr>
          <a:lstStyle/>
          <a:p>
            <a:r>
              <a:rPr lang="en-US" sz="3600" dirty="0" smtClean="0">
                <a:solidFill>
                  <a:schemeClr val="accent4">
                    <a:lumMod val="40000"/>
                    <a:lumOff val="60000"/>
                  </a:schemeClr>
                </a:solidFill>
                <a:latin typeface="Candara" charset="0"/>
                <a:ea typeface="Candara" charset="0"/>
                <a:cs typeface="Candara" charset="0"/>
              </a:rPr>
              <a:t>Rest &amp; Remembrance</a:t>
            </a:r>
            <a:endParaRPr lang="en-US" sz="3600" dirty="0">
              <a:solidFill>
                <a:schemeClr val="accent4">
                  <a:lumMod val="40000"/>
                  <a:lumOff val="60000"/>
                </a:schemeClr>
              </a:solidFill>
              <a:latin typeface="Candara" charset="0"/>
              <a:ea typeface="Candara" charset="0"/>
              <a:cs typeface="Candara" charset="0"/>
            </a:endParaRPr>
          </a:p>
        </p:txBody>
      </p:sp>
    </p:spTree>
    <p:extLst>
      <p:ext uri="{BB962C8B-B14F-4D97-AF65-F5344CB8AC3E}">
        <p14:creationId xmlns:p14="http://schemas.microsoft.com/office/powerpoint/2010/main" val="1661849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8554" y="889844"/>
            <a:ext cx="7666892" cy="5078313"/>
          </a:xfrm>
          <a:prstGeom prst="rect">
            <a:avLst/>
          </a:prstGeom>
          <a:noFill/>
        </p:spPr>
        <p:txBody>
          <a:bodyPr wrap="square" rtlCol="0">
            <a:spAutoFit/>
          </a:bodyPr>
          <a:lstStyle/>
          <a:p>
            <a:pPr algn="ctr"/>
            <a:r>
              <a:rPr lang="en-US" sz="3600" b="1" dirty="0" smtClean="0">
                <a:solidFill>
                  <a:schemeClr val="accent4">
                    <a:lumMod val="40000"/>
                    <a:lumOff val="60000"/>
                  </a:schemeClr>
                </a:solidFill>
                <a:latin typeface="Candara" charset="0"/>
                <a:ea typeface="Candara" charset="0"/>
                <a:cs typeface="Candara" charset="0"/>
              </a:rPr>
              <a:t>Genesis 2:1 </a:t>
            </a:r>
            <a:r>
              <a:rPr lang="en-US" sz="3600" dirty="0" smtClean="0">
                <a:solidFill>
                  <a:schemeClr val="accent4">
                    <a:lumMod val="40000"/>
                    <a:lumOff val="60000"/>
                  </a:schemeClr>
                </a:solidFill>
                <a:latin typeface="Candara" charset="0"/>
                <a:ea typeface="Candara" charset="0"/>
                <a:cs typeface="Candara" charset="0"/>
              </a:rPr>
              <a:t>Thus the heavens and the earth were finished, and all the host of them. </a:t>
            </a:r>
            <a:r>
              <a:rPr lang="en-US" sz="3600" baseline="30000" dirty="0" smtClean="0">
                <a:solidFill>
                  <a:schemeClr val="accent4">
                    <a:lumMod val="40000"/>
                    <a:lumOff val="60000"/>
                  </a:schemeClr>
                </a:solidFill>
                <a:latin typeface="Candara" charset="0"/>
                <a:ea typeface="Candara" charset="0"/>
                <a:cs typeface="Candara" charset="0"/>
              </a:rPr>
              <a:t>2</a:t>
            </a:r>
            <a:r>
              <a:rPr lang="en-US" sz="3600" dirty="0" smtClean="0">
                <a:solidFill>
                  <a:schemeClr val="accent4">
                    <a:lumMod val="40000"/>
                    <a:lumOff val="60000"/>
                  </a:schemeClr>
                </a:solidFill>
                <a:latin typeface="Candara" charset="0"/>
                <a:ea typeface="Candara" charset="0"/>
                <a:cs typeface="Candara" charset="0"/>
              </a:rPr>
              <a:t> And on the seventh day God finished his work that he had done, and he rested on the seventh day from all his work that he had done. </a:t>
            </a:r>
            <a:r>
              <a:rPr lang="en-US" sz="3600" baseline="30000" dirty="0" smtClean="0">
                <a:solidFill>
                  <a:schemeClr val="accent4">
                    <a:lumMod val="40000"/>
                    <a:lumOff val="60000"/>
                  </a:schemeClr>
                </a:solidFill>
                <a:latin typeface="Candara" charset="0"/>
                <a:ea typeface="Candara" charset="0"/>
                <a:cs typeface="Candara" charset="0"/>
              </a:rPr>
              <a:t>3</a:t>
            </a:r>
            <a:r>
              <a:rPr lang="en-US" sz="3600" dirty="0" smtClean="0">
                <a:solidFill>
                  <a:schemeClr val="accent4">
                    <a:lumMod val="40000"/>
                    <a:lumOff val="60000"/>
                  </a:schemeClr>
                </a:solidFill>
                <a:latin typeface="Candara" charset="0"/>
                <a:ea typeface="Candara" charset="0"/>
                <a:cs typeface="Candara" charset="0"/>
              </a:rPr>
              <a:t> So God blessed the seventh day and made it holy, because on it God rested from all his work that he had done in creation. </a:t>
            </a:r>
            <a:endParaRPr lang="en-US" sz="3600" dirty="0">
              <a:solidFill>
                <a:schemeClr val="accent4">
                  <a:lumMod val="40000"/>
                  <a:lumOff val="60000"/>
                </a:schemeClr>
              </a:solidFill>
              <a:latin typeface="Candara" charset="0"/>
              <a:ea typeface="Candara" charset="0"/>
              <a:cs typeface="Candara" charset="0"/>
            </a:endParaRPr>
          </a:p>
        </p:txBody>
      </p:sp>
    </p:spTree>
    <p:extLst>
      <p:ext uri="{BB962C8B-B14F-4D97-AF65-F5344CB8AC3E}">
        <p14:creationId xmlns:p14="http://schemas.microsoft.com/office/powerpoint/2010/main" val="1221615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lumMod val="40000"/>
                    <a:lumOff val="60000"/>
                  </a:schemeClr>
                </a:solidFill>
                <a:latin typeface="Candara" charset="0"/>
                <a:ea typeface="Candara" charset="0"/>
                <a:cs typeface="Candara" charset="0"/>
              </a:rPr>
              <a:t>The Seventh Day Rest </a:t>
            </a:r>
            <a:r>
              <a:rPr lang="en-US" sz="4000" dirty="0" smtClean="0">
                <a:solidFill>
                  <a:schemeClr val="accent4">
                    <a:lumMod val="40000"/>
                    <a:lumOff val="60000"/>
                  </a:schemeClr>
                </a:solidFill>
                <a:latin typeface="Candara" charset="0"/>
                <a:ea typeface="Candara" charset="0"/>
                <a:cs typeface="Candara" charset="0"/>
              </a:rPr>
              <a:t>(</a:t>
            </a:r>
            <a:r>
              <a:rPr lang="en-US" sz="4000" i="1" dirty="0" smtClean="0">
                <a:solidFill>
                  <a:schemeClr val="accent4">
                    <a:lumMod val="40000"/>
                    <a:lumOff val="60000"/>
                  </a:schemeClr>
                </a:solidFill>
                <a:latin typeface="Candara" charset="0"/>
                <a:ea typeface="Candara" charset="0"/>
                <a:cs typeface="Candara" charset="0"/>
              </a:rPr>
              <a:t>Genesis 2</a:t>
            </a:r>
            <a:r>
              <a:rPr lang="en-US" sz="4000" dirty="0" smtClean="0">
                <a:solidFill>
                  <a:schemeClr val="accent4">
                    <a:lumMod val="40000"/>
                    <a:lumOff val="60000"/>
                  </a:schemeClr>
                </a:solidFill>
                <a:latin typeface="Candara" charset="0"/>
                <a:ea typeface="Candara" charset="0"/>
                <a:cs typeface="Candara" charset="0"/>
              </a:rPr>
              <a:t>)</a:t>
            </a:r>
            <a:endParaRPr lang="en-US" sz="4000" dirty="0">
              <a:solidFill>
                <a:schemeClr val="accent4">
                  <a:lumMod val="40000"/>
                  <a:lumOff val="60000"/>
                </a:schemeClr>
              </a:solidFill>
              <a:latin typeface="Candara" charset="0"/>
              <a:ea typeface="Candara" charset="0"/>
              <a:cs typeface="Candara" charset="0"/>
            </a:endParaRPr>
          </a:p>
        </p:txBody>
      </p:sp>
      <p:sp>
        <p:nvSpPr>
          <p:cNvPr id="3" name="Content Placeholder 2"/>
          <p:cNvSpPr>
            <a:spLocks noGrp="1"/>
          </p:cNvSpPr>
          <p:nvPr>
            <p:ph idx="1"/>
          </p:nvPr>
        </p:nvSpPr>
        <p:spPr>
          <a:xfrm>
            <a:off x="628650" y="1690689"/>
            <a:ext cx="7886700" cy="2744695"/>
          </a:xfrm>
        </p:spPr>
        <p:txBody>
          <a:bodyPr>
            <a:normAutofit/>
          </a:bodyPr>
          <a:lstStyle/>
          <a:p>
            <a:pPr>
              <a:spcBef>
                <a:spcPts val="0"/>
              </a:spcBef>
              <a:spcAft>
                <a:spcPts val="1200"/>
              </a:spcAft>
            </a:pPr>
            <a:r>
              <a:rPr lang="en-US" sz="4000" dirty="0" smtClean="0">
                <a:solidFill>
                  <a:schemeClr val="accent4">
                    <a:lumMod val="40000"/>
                    <a:lumOff val="60000"/>
                  </a:schemeClr>
                </a:solidFill>
                <a:latin typeface="Candara" charset="0"/>
                <a:ea typeface="Candara" charset="0"/>
                <a:cs typeface="Candara" charset="0"/>
              </a:rPr>
              <a:t>The culmination of God’s creation</a:t>
            </a:r>
            <a:endParaRPr lang="en-US" sz="4000" dirty="0">
              <a:solidFill>
                <a:schemeClr val="accent4">
                  <a:lumMod val="40000"/>
                  <a:lumOff val="60000"/>
                </a:schemeClr>
              </a:solidFill>
              <a:latin typeface="Candara" charset="0"/>
              <a:ea typeface="Candara" charset="0"/>
              <a:cs typeface="Candara" charset="0"/>
            </a:endParaRPr>
          </a:p>
          <a:p>
            <a:pPr>
              <a:spcBef>
                <a:spcPts val="0"/>
              </a:spcBef>
              <a:spcAft>
                <a:spcPts val="1200"/>
              </a:spcAft>
            </a:pPr>
            <a:r>
              <a:rPr lang="en-US" sz="4000" dirty="0" smtClean="0">
                <a:solidFill>
                  <a:schemeClr val="accent4">
                    <a:lumMod val="40000"/>
                    <a:lumOff val="60000"/>
                  </a:schemeClr>
                </a:solidFill>
                <a:latin typeface="Candara" charset="0"/>
                <a:ea typeface="Candara" charset="0"/>
                <a:cs typeface="Candara" charset="0"/>
              </a:rPr>
              <a:t>God’s presence fills creation, blessing it making it holy </a:t>
            </a:r>
          </a:p>
          <a:p>
            <a:pPr>
              <a:spcBef>
                <a:spcPts val="0"/>
              </a:spcBef>
              <a:spcAft>
                <a:spcPts val="1200"/>
              </a:spcAft>
            </a:pPr>
            <a:r>
              <a:rPr lang="en-US" sz="4000" dirty="0" smtClean="0">
                <a:solidFill>
                  <a:schemeClr val="accent4">
                    <a:lumMod val="40000"/>
                    <a:lumOff val="60000"/>
                  </a:schemeClr>
                </a:solidFill>
                <a:latin typeface="Candara" charset="0"/>
                <a:ea typeface="Candara" charset="0"/>
                <a:cs typeface="Candara" charset="0"/>
              </a:rPr>
              <a:t>The endless day that God intended</a:t>
            </a:r>
            <a:endParaRPr lang="en-US" sz="4000" dirty="0">
              <a:solidFill>
                <a:schemeClr val="accent4">
                  <a:lumMod val="40000"/>
                  <a:lumOff val="60000"/>
                </a:schemeClr>
              </a:solidFill>
              <a:latin typeface="Candara" charset="0"/>
              <a:ea typeface="Candara" charset="0"/>
              <a:cs typeface="Candara" charset="0"/>
            </a:endParaRPr>
          </a:p>
        </p:txBody>
      </p:sp>
      <p:sp>
        <p:nvSpPr>
          <p:cNvPr id="4" name="TextBox 3"/>
          <p:cNvSpPr txBox="1"/>
          <p:nvPr/>
        </p:nvSpPr>
        <p:spPr>
          <a:xfrm>
            <a:off x="1885217" y="4435384"/>
            <a:ext cx="5373565" cy="2246769"/>
          </a:xfrm>
          <a:prstGeom prst="rect">
            <a:avLst/>
          </a:prstGeom>
          <a:solidFill>
            <a:schemeClr val="accent4">
              <a:lumMod val="40000"/>
              <a:lumOff val="60000"/>
            </a:schemeClr>
          </a:solidFill>
          <a:ln w="38100">
            <a:solidFill>
              <a:schemeClr val="tx1"/>
            </a:solidFill>
          </a:ln>
        </p:spPr>
        <p:txBody>
          <a:bodyPr wrap="square" rtlCol="0">
            <a:spAutoFit/>
          </a:bodyPr>
          <a:lstStyle/>
          <a:p>
            <a:pPr algn="ctr"/>
            <a:r>
              <a:rPr lang="en-US" sz="2800" b="1" dirty="0" smtClean="0">
                <a:latin typeface="Candara" charset="0"/>
                <a:ea typeface="Candara" charset="0"/>
                <a:cs typeface="Candara" charset="0"/>
              </a:rPr>
              <a:t>Man sins in Genesis 3</a:t>
            </a:r>
          </a:p>
          <a:p>
            <a:pPr marL="571500" indent="-571500">
              <a:buFont typeface="Arial" charset="0"/>
              <a:buChar char="•"/>
            </a:pPr>
            <a:r>
              <a:rPr lang="en-US" sz="2800" dirty="0" smtClean="0">
                <a:latin typeface="Candara" charset="0"/>
                <a:ea typeface="Candara" charset="0"/>
                <a:cs typeface="Candara" charset="0"/>
              </a:rPr>
              <a:t>Rejection of God’s good order</a:t>
            </a:r>
          </a:p>
          <a:p>
            <a:pPr marL="571500" indent="-571500">
              <a:buFont typeface="Arial" charset="0"/>
              <a:buChar char="•"/>
            </a:pPr>
            <a:r>
              <a:rPr lang="en-US" sz="2800" dirty="0" smtClean="0">
                <a:latin typeface="Candara" charset="0"/>
                <a:ea typeface="Candara" charset="0"/>
                <a:cs typeface="Candara" charset="0"/>
              </a:rPr>
              <a:t>Creation broken</a:t>
            </a:r>
            <a:endParaRPr lang="en-US" sz="2800" dirty="0" smtClean="0">
              <a:latin typeface="Candara" charset="0"/>
              <a:ea typeface="Candara" charset="0"/>
              <a:cs typeface="Candara" charset="0"/>
            </a:endParaRPr>
          </a:p>
          <a:p>
            <a:pPr marL="571500" indent="-571500">
              <a:buFont typeface="Arial" charset="0"/>
              <a:buChar char="•"/>
            </a:pPr>
            <a:r>
              <a:rPr lang="en-US" sz="2800" dirty="0" smtClean="0">
                <a:latin typeface="Candara" charset="0"/>
                <a:ea typeface="Candara" charset="0"/>
                <a:cs typeface="Candara" charset="0"/>
              </a:rPr>
              <a:t>Removal from God’s presence</a:t>
            </a:r>
          </a:p>
          <a:p>
            <a:pPr marL="571500" indent="-571500">
              <a:buFont typeface="Arial" charset="0"/>
              <a:buChar char="•"/>
            </a:pPr>
            <a:r>
              <a:rPr lang="en-US" sz="2800" dirty="0" smtClean="0">
                <a:latin typeface="Candara" charset="0"/>
                <a:ea typeface="Candara" charset="0"/>
                <a:cs typeface="Candara" charset="0"/>
              </a:rPr>
              <a:t>Subject to toil and death</a:t>
            </a:r>
            <a:endParaRPr lang="en-US" sz="2800" dirty="0">
              <a:latin typeface="Candara" charset="0"/>
              <a:ea typeface="Candara" charset="0"/>
              <a:cs typeface="Candara" charset="0"/>
            </a:endParaRPr>
          </a:p>
        </p:txBody>
      </p:sp>
    </p:spTree>
    <p:extLst>
      <p:ext uri="{BB962C8B-B14F-4D97-AF65-F5344CB8AC3E}">
        <p14:creationId xmlns:p14="http://schemas.microsoft.com/office/powerpoint/2010/main" val="65042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8554" y="428179"/>
            <a:ext cx="7666892" cy="6001643"/>
          </a:xfrm>
          <a:prstGeom prst="rect">
            <a:avLst/>
          </a:prstGeom>
          <a:noFill/>
        </p:spPr>
        <p:txBody>
          <a:bodyPr wrap="square" rtlCol="0">
            <a:spAutoFit/>
          </a:bodyPr>
          <a:lstStyle/>
          <a:p>
            <a:pPr algn="ctr"/>
            <a:r>
              <a:rPr lang="en-US" sz="3200" b="1" dirty="0" smtClean="0">
                <a:solidFill>
                  <a:schemeClr val="accent4">
                    <a:lumMod val="40000"/>
                    <a:lumOff val="60000"/>
                  </a:schemeClr>
                </a:solidFill>
                <a:latin typeface="Candara" charset="0"/>
                <a:ea typeface="Candara" charset="0"/>
                <a:cs typeface="Candara" charset="0"/>
              </a:rPr>
              <a:t>Exodus 20:8 </a:t>
            </a:r>
            <a:r>
              <a:rPr lang="en-US" sz="3200" dirty="0" smtClean="0">
                <a:solidFill>
                  <a:schemeClr val="accent4">
                    <a:lumMod val="40000"/>
                    <a:lumOff val="60000"/>
                  </a:schemeClr>
                </a:solidFill>
                <a:latin typeface="Candara" charset="0"/>
                <a:ea typeface="Candara" charset="0"/>
                <a:cs typeface="Candara" charset="0"/>
              </a:rPr>
              <a:t>Remember the Sabbath day, to keep it holy. </a:t>
            </a:r>
            <a:r>
              <a:rPr lang="en-US" sz="3200" baseline="30000" dirty="0" smtClean="0">
                <a:solidFill>
                  <a:schemeClr val="accent4">
                    <a:lumMod val="40000"/>
                    <a:lumOff val="60000"/>
                  </a:schemeClr>
                </a:solidFill>
                <a:latin typeface="Candara" charset="0"/>
                <a:ea typeface="Candara" charset="0"/>
                <a:cs typeface="Candara" charset="0"/>
              </a:rPr>
              <a:t>9</a:t>
            </a:r>
            <a:r>
              <a:rPr lang="en-US" sz="3200" dirty="0" smtClean="0">
                <a:solidFill>
                  <a:schemeClr val="accent4">
                    <a:lumMod val="40000"/>
                    <a:lumOff val="60000"/>
                  </a:schemeClr>
                </a:solidFill>
                <a:latin typeface="Candara" charset="0"/>
                <a:ea typeface="Candara" charset="0"/>
                <a:cs typeface="Candara" charset="0"/>
              </a:rPr>
              <a:t> Six days you shall labor, and do all your work, </a:t>
            </a:r>
            <a:r>
              <a:rPr lang="en-US" sz="3200" baseline="30000" dirty="0" smtClean="0">
                <a:solidFill>
                  <a:schemeClr val="accent4">
                    <a:lumMod val="40000"/>
                    <a:lumOff val="60000"/>
                  </a:schemeClr>
                </a:solidFill>
                <a:latin typeface="Candara" charset="0"/>
                <a:ea typeface="Candara" charset="0"/>
                <a:cs typeface="Candara" charset="0"/>
              </a:rPr>
              <a:t>10</a:t>
            </a:r>
            <a:r>
              <a:rPr lang="en-US" sz="3200" dirty="0" smtClean="0">
                <a:solidFill>
                  <a:schemeClr val="accent4">
                    <a:lumMod val="40000"/>
                    <a:lumOff val="60000"/>
                  </a:schemeClr>
                </a:solidFill>
                <a:latin typeface="Candara" charset="0"/>
                <a:ea typeface="Candara" charset="0"/>
                <a:cs typeface="Candara" charset="0"/>
              </a:rPr>
              <a:t> but the seventh day is a Sabbath to the Lord your God. On it you shall not do any work, you, or your son, or your daughter, your male servant, or your female servant, or your livestock, or the sojourner who is within your gates. </a:t>
            </a:r>
            <a:r>
              <a:rPr lang="en-US" sz="3200" baseline="30000" dirty="0" smtClean="0">
                <a:solidFill>
                  <a:schemeClr val="accent4">
                    <a:lumMod val="40000"/>
                    <a:lumOff val="60000"/>
                  </a:schemeClr>
                </a:solidFill>
                <a:latin typeface="Candara" charset="0"/>
                <a:ea typeface="Candara" charset="0"/>
                <a:cs typeface="Candara" charset="0"/>
              </a:rPr>
              <a:t>11</a:t>
            </a:r>
            <a:r>
              <a:rPr lang="en-US" sz="3200" dirty="0" smtClean="0">
                <a:solidFill>
                  <a:schemeClr val="accent4">
                    <a:lumMod val="40000"/>
                    <a:lumOff val="60000"/>
                  </a:schemeClr>
                </a:solidFill>
                <a:latin typeface="Candara" charset="0"/>
                <a:ea typeface="Candara" charset="0"/>
                <a:cs typeface="Candara" charset="0"/>
              </a:rPr>
              <a:t> For in six days the Lord made heaven and earth, the sea, and all that is in them, and rested on the seventh day. Therefore the Lord blessed the Sabbath day and made it holy. </a:t>
            </a:r>
            <a:endParaRPr lang="en-US" sz="3200" dirty="0">
              <a:solidFill>
                <a:schemeClr val="accent4">
                  <a:lumMod val="40000"/>
                  <a:lumOff val="60000"/>
                </a:schemeClr>
              </a:solidFill>
              <a:latin typeface="Candara" charset="0"/>
              <a:ea typeface="Candara" charset="0"/>
              <a:cs typeface="Candara" charset="0"/>
            </a:endParaRPr>
          </a:p>
        </p:txBody>
      </p:sp>
    </p:spTree>
    <p:extLst>
      <p:ext uri="{BB962C8B-B14F-4D97-AF65-F5344CB8AC3E}">
        <p14:creationId xmlns:p14="http://schemas.microsoft.com/office/powerpoint/2010/main" val="1498935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lumMod val="40000"/>
                    <a:lumOff val="60000"/>
                  </a:schemeClr>
                </a:solidFill>
                <a:latin typeface="Candara" charset="0"/>
                <a:ea typeface="Candara" charset="0"/>
                <a:cs typeface="Candara" charset="0"/>
              </a:rPr>
              <a:t>Sabbath Command </a:t>
            </a:r>
            <a:r>
              <a:rPr lang="en-US" sz="4000" dirty="0" smtClean="0">
                <a:solidFill>
                  <a:schemeClr val="accent4">
                    <a:lumMod val="40000"/>
                    <a:lumOff val="60000"/>
                  </a:schemeClr>
                </a:solidFill>
                <a:latin typeface="Candara" charset="0"/>
                <a:ea typeface="Candara" charset="0"/>
                <a:cs typeface="Candara" charset="0"/>
              </a:rPr>
              <a:t>(</a:t>
            </a:r>
            <a:r>
              <a:rPr lang="en-US" sz="4000" i="1" dirty="0" smtClean="0">
                <a:solidFill>
                  <a:schemeClr val="accent4">
                    <a:lumMod val="40000"/>
                    <a:lumOff val="60000"/>
                  </a:schemeClr>
                </a:solidFill>
                <a:latin typeface="Candara" charset="0"/>
                <a:ea typeface="Candara" charset="0"/>
                <a:cs typeface="Candara" charset="0"/>
              </a:rPr>
              <a:t>Exodus 20</a:t>
            </a:r>
            <a:r>
              <a:rPr lang="en-US" sz="4000" dirty="0" smtClean="0">
                <a:solidFill>
                  <a:schemeClr val="accent4">
                    <a:lumMod val="40000"/>
                    <a:lumOff val="60000"/>
                  </a:schemeClr>
                </a:solidFill>
                <a:latin typeface="Candara" charset="0"/>
                <a:ea typeface="Candara" charset="0"/>
                <a:cs typeface="Candara" charset="0"/>
              </a:rPr>
              <a:t>)</a:t>
            </a:r>
            <a:endParaRPr lang="en-US" sz="4000" dirty="0">
              <a:solidFill>
                <a:schemeClr val="accent4">
                  <a:lumMod val="40000"/>
                  <a:lumOff val="60000"/>
                </a:schemeClr>
              </a:solidFill>
              <a:latin typeface="Candara" charset="0"/>
              <a:ea typeface="Candara" charset="0"/>
              <a:cs typeface="Candara" charset="0"/>
            </a:endParaRPr>
          </a:p>
        </p:txBody>
      </p:sp>
      <p:sp>
        <p:nvSpPr>
          <p:cNvPr id="3" name="Content Placeholder 2"/>
          <p:cNvSpPr>
            <a:spLocks noGrp="1"/>
          </p:cNvSpPr>
          <p:nvPr>
            <p:ph idx="1"/>
          </p:nvPr>
        </p:nvSpPr>
        <p:spPr>
          <a:xfrm>
            <a:off x="628650" y="1817077"/>
            <a:ext cx="7886700" cy="4359886"/>
          </a:xfrm>
        </p:spPr>
        <p:txBody>
          <a:bodyPr>
            <a:normAutofit/>
          </a:bodyPr>
          <a:lstStyle/>
          <a:p>
            <a:pPr>
              <a:spcAft>
                <a:spcPts val="2400"/>
              </a:spcAft>
            </a:pPr>
            <a:r>
              <a:rPr lang="en-US" sz="4000" b="1" dirty="0" smtClean="0">
                <a:solidFill>
                  <a:schemeClr val="accent4">
                    <a:lumMod val="40000"/>
                    <a:lumOff val="60000"/>
                  </a:schemeClr>
                </a:solidFill>
                <a:latin typeface="Candara" charset="0"/>
                <a:ea typeface="Candara" charset="0"/>
                <a:cs typeface="Candara" charset="0"/>
              </a:rPr>
              <a:t>Past</a:t>
            </a:r>
            <a:r>
              <a:rPr lang="en-US" sz="4000" dirty="0" smtClean="0">
                <a:solidFill>
                  <a:schemeClr val="accent4">
                    <a:lumMod val="40000"/>
                    <a:lumOff val="60000"/>
                  </a:schemeClr>
                </a:solidFill>
                <a:latin typeface="Candara" charset="0"/>
                <a:ea typeface="Candara" charset="0"/>
                <a:cs typeface="Candara" charset="0"/>
              </a:rPr>
              <a:t>: Remember the 7</a:t>
            </a:r>
            <a:r>
              <a:rPr lang="en-US" sz="4000" baseline="30000" dirty="0" smtClean="0">
                <a:solidFill>
                  <a:schemeClr val="accent4">
                    <a:lumMod val="40000"/>
                    <a:lumOff val="60000"/>
                  </a:schemeClr>
                </a:solidFill>
                <a:latin typeface="Candara" charset="0"/>
                <a:ea typeface="Candara" charset="0"/>
                <a:cs typeface="Candara" charset="0"/>
              </a:rPr>
              <a:t>th</a:t>
            </a:r>
            <a:r>
              <a:rPr lang="en-US" sz="4000" dirty="0" smtClean="0">
                <a:solidFill>
                  <a:schemeClr val="accent4">
                    <a:lumMod val="40000"/>
                    <a:lumOff val="60000"/>
                  </a:schemeClr>
                </a:solidFill>
                <a:latin typeface="Candara" charset="0"/>
                <a:ea typeface="Candara" charset="0"/>
                <a:cs typeface="Candara" charset="0"/>
              </a:rPr>
              <a:t> Day Rest</a:t>
            </a:r>
            <a:endParaRPr lang="en-US" sz="4000" dirty="0">
              <a:solidFill>
                <a:schemeClr val="accent4">
                  <a:lumMod val="40000"/>
                  <a:lumOff val="60000"/>
                </a:schemeClr>
              </a:solidFill>
              <a:latin typeface="Candara" charset="0"/>
              <a:ea typeface="Candara" charset="0"/>
              <a:cs typeface="Candara" charset="0"/>
            </a:endParaRPr>
          </a:p>
          <a:p>
            <a:pPr>
              <a:spcAft>
                <a:spcPts val="2400"/>
              </a:spcAft>
            </a:pPr>
            <a:r>
              <a:rPr lang="en-US" sz="4000" b="1" dirty="0" smtClean="0">
                <a:solidFill>
                  <a:schemeClr val="accent4">
                    <a:lumMod val="40000"/>
                    <a:lumOff val="60000"/>
                  </a:schemeClr>
                </a:solidFill>
                <a:latin typeface="Candara" charset="0"/>
                <a:ea typeface="Candara" charset="0"/>
                <a:cs typeface="Candara" charset="0"/>
              </a:rPr>
              <a:t>Present</a:t>
            </a:r>
            <a:r>
              <a:rPr lang="en-US" sz="4000" dirty="0" smtClean="0">
                <a:solidFill>
                  <a:schemeClr val="accent4">
                    <a:lumMod val="40000"/>
                    <a:lumOff val="60000"/>
                  </a:schemeClr>
                </a:solidFill>
                <a:latin typeface="Candara" charset="0"/>
                <a:ea typeface="Candara" charset="0"/>
                <a:cs typeface="Candara" charset="0"/>
              </a:rPr>
              <a:t>: Stop and commune with God, the Lord over time  </a:t>
            </a:r>
          </a:p>
          <a:p>
            <a:pPr>
              <a:spcAft>
                <a:spcPts val="2400"/>
              </a:spcAft>
            </a:pPr>
            <a:r>
              <a:rPr lang="en-US" sz="4000" b="1" dirty="0" smtClean="0">
                <a:solidFill>
                  <a:schemeClr val="accent4">
                    <a:lumMod val="40000"/>
                    <a:lumOff val="60000"/>
                  </a:schemeClr>
                </a:solidFill>
                <a:latin typeface="Candara" charset="0"/>
                <a:ea typeface="Candara" charset="0"/>
                <a:cs typeface="Candara" charset="0"/>
              </a:rPr>
              <a:t>Future</a:t>
            </a:r>
            <a:r>
              <a:rPr lang="en-US" sz="4000" dirty="0" smtClean="0">
                <a:solidFill>
                  <a:schemeClr val="accent4">
                    <a:lumMod val="40000"/>
                    <a:lumOff val="60000"/>
                  </a:schemeClr>
                </a:solidFill>
                <a:latin typeface="Candara" charset="0"/>
                <a:ea typeface="Candara" charset="0"/>
                <a:cs typeface="Candara" charset="0"/>
              </a:rPr>
              <a:t>: Anticipate the blessed life under God’s rule</a:t>
            </a:r>
            <a:endParaRPr lang="en-US" sz="4000" dirty="0">
              <a:solidFill>
                <a:schemeClr val="accent4">
                  <a:lumMod val="40000"/>
                  <a:lumOff val="60000"/>
                </a:schemeClr>
              </a:solidFill>
              <a:latin typeface="Candara" charset="0"/>
              <a:ea typeface="Candara" charset="0"/>
              <a:cs typeface="Candara" charset="0"/>
            </a:endParaRPr>
          </a:p>
        </p:txBody>
      </p:sp>
    </p:spTree>
    <p:extLst>
      <p:ext uri="{BB962C8B-B14F-4D97-AF65-F5344CB8AC3E}">
        <p14:creationId xmlns:p14="http://schemas.microsoft.com/office/powerpoint/2010/main" val="25303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6846" y="366623"/>
            <a:ext cx="8030308" cy="6124754"/>
          </a:xfrm>
          <a:prstGeom prst="rect">
            <a:avLst/>
          </a:prstGeom>
          <a:noFill/>
        </p:spPr>
        <p:txBody>
          <a:bodyPr wrap="square" rtlCol="0">
            <a:spAutoFit/>
          </a:bodyPr>
          <a:lstStyle/>
          <a:p>
            <a:pPr algn="ctr"/>
            <a:r>
              <a:rPr lang="en-US" sz="2800" b="1" dirty="0" smtClean="0">
                <a:solidFill>
                  <a:schemeClr val="accent4">
                    <a:lumMod val="40000"/>
                    <a:lumOff val="60000"/>
                  </a:schemeClr>
                </a:solidFill>
                <a:latin typeface="Candara" charset="0"/>
                <a:ea typeface="Candara" charset="0"/>
                <a:cs typeface="Candara" charset="0"/>
              </a:rPr>
              <a:t>Deuteronomy 5:12 </a:t>
            </a:r>
            <a:r>
              <a:rPr lang="en-US" sz="2800" dirty="0" smtClean="0">
                <a:solidFill>
                  <a:schemeClr val="accent4">
                    <a:lumMod val="40000"/>
                    <a:lumOff val="60000"/>
                  </a:schemeClr>
                </a:solidFill>
                <a:latin typeface="Candara" charset="0"/>
                <a:ea typeface="Candara" charset="0"/>
                <a:cs typeface="Candara" charset="0"/>
              </a:rPr>
              <a:t>Observe the Sabbath day, to keep it holy, as the Lord your God commanded you. </a:t>
            </a:r>
            <a:r>
              <a:rPr lang="en-US" sz="2800" baseline="30000" dirty="0" smtClean="0">
                <a:solidFill>
                  <a:schemeClr val="accent4">
                    <a:lumMod val="40000"/>
                    <a:lumOff val="60000"/>
                  </a:schemeClr>
                </a:solidFill>
                <a:latin typeface="Candara" charset="0"/>
                <a:ea typeface="Candara" charset="0"/>
                <a:cs typeface="Candara" charset="0"/>
              </a:rPr>
              <a:t>13</a:t>
            </a:r>
            <a:r>
              <a:rPr lang="en-US" sz="2800" dirty="0" smtClean="0">
                <a:solidFill>
                  <a:schemeClr val="accent4">
                    <a:lumMod val="40000"/>
                    <a:lumOff val="60000"/>
                  </a:schemeClr>
                </a:solidFill>
                <a:latin typeface="Candara" charset="0"/>
                <a:ea typeface="Candara" charset="0"/>
                <a:cs typeface="Candara" charset="0"/>
              </a:rPr>
              <a:t> Six days you shall labor and do all your work, </a:t>
            </a:r>
            <a:r>
              <a:rPr lang="en-US" sz="2800" baseline="30000" dirty="0" smtClean="0">
                <a:solidFill>
                  <a:schemeClr val="accent4">
                    <a:lumMod val="40000"/>
                    <a:lumOff val="60000"/>
                  </a:schemeClr>
                </a:solidFill>
                <a:latin typeface="Candara" charset="0"/>
                <a:ea typeface="Candara" charset="0"/>
                <a:cs typeface="Candara" charset="0"/>
              </a:rPr>
              <a:t>14</a:t>
            </a:r>
            <a:r>
              <a:rPr lang="en-US" sz="2800" dirty="0" smtClean="0">
                <a:solidFill>
                  <a:schemeClr val="accent4">
                    <a:lumMod val="40000"/>
                    <a:lumOff val="60000"/>
                  </a:schemeClr>
                </a:solidFill>
                <a:latin typeface="Candara" charset="0"/>
                <a:ea typeface="Candara" charset="0"/>
                <a:cs typeface="Candara" charset="0"/>
              </a:rPr>
              <a:t> but the seventh day is a Sabbath to the Lord your God. On it you shall not do any work, you or your son or your daughter or your male servant or your female servant, or your ox or your donkey or any of your livestock, or the sojourner who is within your gates, that your male servant and your female servant may rest as well as you. </a:t>
            </a:r>
            <a:r>
              <a:rPr lang="en-US" sz="2800" baseline="30000" dirty="0" smtClean="0">
                <a:solidFill>
                  <a:schemeClr val="accent4">
                    <a:lumMod val="40000"/>
                    <a:lumOff val="60000"/>
                  </a:schemeClr>
                </a:solidFill>
                <a:latin typeface="Candara" charset="0"/>
                <a:ea typeface="Candara" charset="0"/>
                <a:cs typeface="Candara" charset="0"/>
              </a:rPr>
              <a:t>15</a:t>
            </a:r>
            <a:r>
              <a:rPr lang="en-US" sz="2800" dirty="0" smtClean="0">
                <a:solidFill>
                  <a:schemeClr val="accent4">
                    <a:lumMod val="40000"/>
                    <a:lumOff val="60000"/>
                  </a:schemeClr>
                </a:solidFill>
                <a:latin typeface="Candara" charset="0"/>
                <a:ea typeface="Candara" charset="0"/>
                <a:cs typeface="Candara" charset="0"/>
              </a:rPr>
              <a:t> You shall remember that you were a slave in the land of Egypt, and the Lord your God brought you out from there with a mighty hand and an outstretched arm. Therefore the Lord your God commanded you to keep the Sabbath day. </a:t>
            </a:r>
            <a:endParaRPr lang="en-US" sz="2800" dirty="0">
              <a:solidFill>
                <a:schemeClr val="accent4">
                  <a:lumMod val="40000"/>
                  <a:lumOff val="60000"/>
                </a:schemeClr>
              </a:solidFill>
              <a:latin typeface="Candara" charset="0"/>
              <a:ea typeface="Candara" charset="0"/>
              <a:cs typeface="Candara" charset="0"/>
            </a:endParaRPr>
          </a:p>
        </p:txBody>
      </p:sp>
    </p:spTree>
    <p:extLst>
      <p:ext uri="{BB962C8B-B14F-4D97-AF65-F5344CB8AC3E}">
        <p14:creationId xmlns:p14="http://schemas.microsoft.com/office/powerpoint/2010/main" val="486330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lumMod val="40000"/>
                    <a:lumOff val="60000"/>
                  </a:schemeClr>
                </a:solidFill>
                <a:latin typeface="Candara" charset="0"/>
                <a:ea typeface="Candara" charset="0"/>
                <a:cs typeface="Candara" charset="0"/>
              </a:rPr>
              <a:t>Sabbath Command </a:t>
            </a:r>
            <a:r>
              <a:rPr lang="en-US" sz="4000" dirty="0" smtClean="0">
                <a:solidFill>
                  <a:schemeClr val="accent4">
                    <a:lumMod val="40000"/>
                    <a:lumOff val="60000"/>
                  </a:schemeClr>
                </a:solidFill>
                <a:latin typeface="Candara" charset="0"/>
                <a:ea typeface="Candara" charset="0"/>
                <a:cs typeface="Candara" charset="0"/>
              </a:rPr>
              <a:t>(</a:t>
            </a:r>
            <a:r>
              <a:rPr lang="en-US" sz="4000" i="1" dirty="0" smtClean="0">
                <a:solidFill>
                  <a:schemeClr val="accent4">
                    <a:lumMod val="40000"/>
                    <a:lumOff val="60000"/>
                  </a:schemeClr>
                </a:solidFill>
                <a:latin typeface="Candara" charset="0"/>
                <a:ea typeface="Candara" charset="0"/>
                <a:cs typeface="Candara" charset="0"/>
              </a:rPr>
              <a:t>Deut. 5</a:t>
            </a:r>
            <a:r>
              <a:rPr lang="en-US" sz="4000" dirty="0" smtClean="0">
                <a:solidFill>
                  <a:schemeClr val="accent4">
                    <a:lumMod val="40000"/>
                    <a:lumOff val="60000"/>
                  </a:schemeClr>
                </a:solidFill>
                <a:latin typeface="Candara" charset="0"/>
                <a:ea typeface="Candara" charset="0"/>
                <a:cs typeface="Candara" charset="0"/>
              </a:rPr>
              <a:t>)</a:t>
            </a:r>
            <a:endParaRPr lang="en-US" sz="4000" dirty="0">
              <a:solidFill>
                <a:schemeClr val="accent4">
                  <a:lumMod val="40000"/>
                  <a:lumOff val="60000"/>
                </a:schemeClr>
              </a:solidFill>
              <a:latin typeface="Candara" charset="0"/>
              <a:ea typeface="Candara" charset="0"/>
              <a:cs typeface="Candara" charset="0"/>
            </a:endParaRPr>
          </a:p>
        </p:txBody>
      </p:sp>
      <p:sp>
        <p:nvSpPr>
          <p:cNvPr id="3" name="Content Placeholder 2"/>
          <p:cNvSpPr>
            <a:spLocks noGrp="1"/>
          </p:cNvSpPr>
          <p:nvPr>
            <p:ph idx="1"/>
          </p:nvPr>
        </p:nvSpPr>
        <p:spPr>
          <a:xfrm>
            <a:off x="628650" y="1817077"/>
            <a:ext cx="7886700" cy="4359886"/>
          </a:xfrm>
        </p:spPr>
        <p:txBody>
          <a:bodyPr>
            <a:normAutofit/>
          </a:bodyPr>
          <a:lstStyle/>
          <a:p>
            <a:pPr>
              <a:spcAft>
                <a:spcPts val="2400"/>
              </a:spcAft>
            </a:pPr>
            <a:r>
              <a:rPr lang="en-US" sz="4000" b="1" dirty="0" smtClean="0">
                <a:solidFill>
                  <a:schemeClr val="accent4">
                    <a:lumMod val="40000"/>
                    <a:lumOff val="60000"/>
                  </a:schemeClr>
                </a:solidFill>
                <a:latin typeface="Candara" charset="0"/>
                <a:ea typeface="Candara" charset="0"/>
                <a:cs typeface="Candara" charset="0"/>
              </a:rPr>
              <a:t>Past</a:t>
            </a:r>
            <a:r>
              <a:rPr lang="en-US" sz="4000" dirty="0" smtClean="0">
                <a:solidFill>
                  <a:schemeClr val="accent4">
                    <a:lumMod val="40000"/>
                    <a:lumOff val="60000"/>
                  </a:schemeClr>
                </a:solidFill>
                <a:latin typeface="Candara" charset="0"/>
                <a:ea typeface="Candara" charset="0"/>
                <a:cs typeface="Candara" charset="0"/>
              </a:rPr>
              <a:t>: Remember God’s deliverance </a:t>
            </a:r>
          </a:p>
          <a:p>
            <a:pPr>
              <a:spcAft>
                <a:spcPts val="2400"/>
              </a:spcAft>
            </a:pPr>
            <a:r>
              <a:rPr lang="en-US" sz="4000" b="1" dirty="0" smtClean="0">
                <a:solidFill>
                  <a:schemeClr val="accent4">
                    <a:lumMod val="40000"/>
                    <a:lumOff val="60000"/>
                  </a:schemeClr>
                </a:solidFill>
                <a:latin typeface="Candara" charset="0"/>
                <a:ea typeface="Candara" charset="0"/>
                <a:cs typeface="Candara" charset="0"/>
              </a:rPr>
              <a:t>Present</a:t>
            </a:r>
            <a:r>
              <a:rPr lang="en-US" sz="4000" dirty="0" smtClean="0">
                <a:solidFill>
                  <a:schemeClr val="accent4">
                    <a:lumMod val="40000"/>
                    <a:lumOff val="60000"/>
                  </a:schemeClr>
                </a:solidFill>
                <a:latin typeface="Candara" charset="0"/>
                <a:ea typeface="Candara" charset="0"/>
                <a:cs typeface="Candara" charset="0"/>
              </a:rPr>
              <a:t>: Share and celebrate that relief with those in your care  </a:t>
            </a:r>
          </a:p>
          <a:p>
            <a:pPr>
              <a:spcAft>
                <a:spcPts val="2400"/>
              </a:spcAft>
            </a:pPr>
            <a:r>
              <a:rPr lang="en-US" sz="4000" b="1" dirty="0" smtClean="0">
                <a:solidFill>
                  <a:schemeClr val="accent4">
                    <a:lumMod val="40000"/>
                    <a:lumOff val="60000"/>
                  </a:schemeClr>
                </a:solidFill>
                <a:latin typeface="Candara" charset="0"/>
                <a:ea typeface="Candara" charset="0"/>
                <a:cs typeface="Candara" charset="0"/>
              </a:rPr>
              <a:t>Future</a:t>
            </a:r>
            <a:r>
              <a:rPr lang="en-US" sz="4000" dirty="0" smtClean="0">
                <a:solidFill>
                  <a:schemeClr val="accent4">
                    <a:lumMod val="40000"/>
                    <a:lumOff val="60000"/>
                  </a:schemeClr>
                </a:solidFill>
                <a:latin typeface="Candara" charset="0"/>
                <a:ea typeface="Candara" charset="0"/>
                <a:cs typeface="Candara" charset="0"/>
              </a:rPr>
              <a:t>: Look forward to the coming redemption of God</a:t>
            </a:r>
            <a:endParaRPr lang="en-US" sz="4000" dirty="0">
              <a:solidFill>
                <a:schemeClr val="accent4">
                  <a:lumMod val="40000"/>
                  <a:lumOff val="60000"/>
                </a:schemeClr>
              </a:solidFill>
              <a:latin typeface="Candara" charset="0"/>
              <a:ea typeface="Candara" charset="0"/>
              <a:cs typeface="Candara" charset="0"/>
            </a:endParaRPr>
          </a:p>
        </p:txBody>
      </p:sp>
    </p:spTree>
    <p:extLst>
      <p:ext uri="{BB962C8B-B14F-4D97-AF65-F5344CB8AC3E}">
        <p14:creationId xmlns:p14="http://schemas.microsoft.com/office/powerpoint/2010/main" val="134771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977</TotalTime>
  <Words>632</Words>
  <Application>Microsoft Macintosh PowerPoint</Application>
  <PresentationFormat>On-screen Show (4:3)</PresentationFormat>
  <Paragraphs>36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Calibri Light</vt:lpstr>
      <vt:lpstr>Candara</vt:lpstr>
      <vt:lpstr>Arial</vt:lpstr>
      <vt:lpstr>Office Theme</vt:lpstr>
      <vt:lpstr>PowerPoint Presentation</vt:lpstr>
      <vt:lpstr>Holy Days in the Law of Moses</vt:lpstr>
      <vt:lpstr>The Sabbath</vt:lpstr>
      <vt:lpstr>PowerPoint Presentation</vt:lpstr>
      <vt:lpstr>The Seventh Day Rest (Genesis 2)</vt:lpstr>
      <vt:lpstr>PowerPoint Presentation</vt:lpstr>
      <vt:lpstr>Sabbath Command (Exodus 20)</vt:lpstr>
      <vt:lpstr>PowerPoint Presentation</vt:lpstr>
      <vt:lpstr>Sabbath Command (Deut. 5)</vt:lpstr>
      <vt:lpstr>The Sabbath and Us</vt:lpstr>
      <vt:lpstr>The Sabbath</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Sabbath</dc:title>
  <dc:creator>Microsoft Office User</dc:creator>
  <cp:lastModifiedBy>Microsoft Office User</cp:lastModifiedBy>
  <cp:revision>13</cp:revision>
  <cp:lastPrinted>2022-03-06T01:40:26Z</cp:lastPrinted>
  <dcterms:created xsi:type="dcterms:W3CDTF">2022-03-05T21:06:50Z</dcterms:created>
  <dcterms:modified xsi:type="dcterms:W3CDTF">2022-03-06T13:24:02Z</dcterms:modified>
</cp:coreProperties>
</file>