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38" r:id="rId2"/>
    <p:sldId id="439" r:id="rId3"/>
    <p:sldId id="440" r:id="rId4"/>
    <p:sldId id="441" r:id="rId5"/>
    <p:sldId id="442" r:id="rId6"/>
    <p:sldId id="443" r:id="rId7"/>
    <p:sldId id="444" r:id="rId8"/>
    <p:sldId id="445" r:id="rId9"/>
    <p:sldId id="446" r:id="rId10"/>
    <p:sldId id="447" r:id="rId11"/>
    <p:sldId id="448" r:id="rId12"/>
    <p:sldId id="449" r:id="rId13"/>
    <p:sldId id="450" r:id="rId14"/>
    <p:sldId id="451" r:id="rId15"/>
    <p:sldId id="452" r:id="rId16"/>
    <p:sldId id="45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6" d="100"/>
          <a:sy n="66" d="100"/>
        </p:scale>
        <p:origin x="84"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2" y="0"/>
            <a:ext cx="12188699" cy="4799300"/>
          </a:xfrm>
          <a:prstGeom prst="rect">
            <a:avLst/>
          </a:prstGeom>
        </p:spPr>
      </p:pic>
      <p:sp>
        <p:nvSpPr>
          <p:cNvPr id="4" name="Rectangle 3"/>
          <p:cNvSpPr/>
          <p:nvPr/>
        </p:nvSpPr>
        <p:spPr bwMode="ltGray">
          <a:xfrm>
            <a:off x="-3" y="4754880"/>
            <a:ext cx="12192003"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8" y="4724400"/>
            <a:ext cx="12188827"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ctrTitle"/>
          </p:nvPr>
        </p:nvSpPr>
        <p:spPr>
          <a:xfrm>
            <a:off x="1523999" y="4800600"/>
            <a:ext cx="9144003" cy="1143000"/>
          </a:xfrm>
        </p:spPr>
        <p:txBody>
          <a:bodyPr anchor="b">
            <a:normAutofit/>
          </a:bodyPr>
          <a:lstStyle>
            <a:lvl1pPr algn="ctr">
              <a:defRPr sz="36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3" cy="762000"/>
          </a:xfrm>
        </p:spPr>
        <p:txBody>
          <a:bodyPr>
            <a:normAutofit/>
          </a:bodyPr>
          <a:lstStyle>
            <a:lvl1pPr marL="0" indent="0" algn="ctr">
              <a:spcBef>
                <a:spcPts val="0"/>
              </a:spcBef>
              <a:buNone/>
              <a:defRPr sz="1500" cap="none" baseline="0">
                <a:solidFill>
                  <a:schemeClr val="bg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Tree>
    <p:extLst>
      <p:ext uri="{BB962C8B-B14F-4D97-AF65-F5344CB8AC3E}">
        <p14:creationId xmlns:p14="http://schemas.microsoft.com/office/powerpoint/2010/main" val="525267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2"/>
            <a:ext cx="3200400" cy="1990725"/>
          </a:xfrm>
        </p:spPr>
        <p:txBody>
          <a:bodyPr anchor="b">
            <a:normAutofit/>
          </a:bodyPr>
          <a:lstStyle>
            <a:lvl1pPr>
              <a:defRPr sz="255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1/28/2022</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152139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5" y="2362200"/>
            <a:ext cx="3200400" cy="1993392"/>
          </a:xfrm>
        </p:spPr>
        <p:txBody>
          <a:bodyPr anchor="b">
            <a:normAutofit/>
          </a:bodyPr>
          <a:lstStyle>
            <a:lvl1pPr>
              <a:defRPr sz="255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2400">
                <a:solidFill>
                  <a:schemeClr val="tx2"/>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4" name="Text Placeholder 3"/>
          <p:cNvSpPr>
            <a:spLocks noGrp="1"/>
          </p:cNvSpPr>
          <p:nvPr>
            <p:ph type="body" sz="half" idx="2"/>
          </p:nvPr>
        </p:nvSpPr>
        <p:spPr>
          <a:xfrm>
            <a:off x="7923215" y="4355592"/>
            <a:ext cx="3200400" cy="1644614"/>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1/28/2022</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154636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1/28/2022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88736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1" y="274638"/>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1/28/2022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29544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1/28/2022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74517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7"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2" y="411480"/>
            <a:ext cx="12188827"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title"/>
          </p:nvPr>
        </p:nvSpPr>
        <p:spPr>
          <a:xfrm>
            <a:off x="1524000" y="1143000"/>
            <a:ext cx="9144000" cy="2667000"/>
          </a:xfrm>
        </p:spPr>
        <p:txBody>
          <a:bodyPr anchor="b">
            <a:normAutofit/>
          </a:bodyPr>
          <a:lstStyle>
            <a:lvl1pPr algn="ctr">
              <a:defRPr sz="39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1800" cap="none" baseline="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1/28/2022</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712716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39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1800" cap="none" baseline="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1/28/2022</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6930656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1/28/2022</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119851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34112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78880" y="2740734"/>
            <a:ext cx="4572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1/28/2022</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105905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1/28/2022</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2703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1/28/2022</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406560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2"/>
            <a:ext cx="3200400" cy="1990725"/>
          </a:xfrm>
        </p:spPr>
        <p:txBody>
          <a:bodyPr anchor="b">
            <a:normAutofit/>
          </a:bodyPr>
          <a:lstStyle>
            <a:lvl1pPr>
              <a:defRPr sz="255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Content Placeholder 2"/>
          <p:cNvSpPr>
            <a:spLocks noGrp="1"/>
          </p:cNvSpPr>
          <p:nvPr>
            <p:ph idx="1"/>
          </p:nvPr>
        </p:nvSpPr>
        <p:spPr>
          <a:xfrm>
            <a:off x="4494213" y="685800"/>
            <a:ext cx="7239001"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1/28/2022</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62062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4"/>
            <a:ext cx="9509760" cy="4127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7"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825" cap="all" baseline="0">
                <a:solidFill>
                  <a:schemeClr val="bg2"/>
                </a:solidFill>
              </a:defRPr>
            </a:lvl1pPr>
          </a:lstStyle>
          <a:p>
            <a:endParaRPr lang="en-US" dirty="0"/>
          </a:p>
        </p:txBody>
      </p:sp>
      <p:sp>
        <p:nvSpPr>
          <p:cNvPr id="8" name="Rectangle 5"/>
          <p:cNvSpPr/>
          <p:nvPr/>
        </p:nvSpPr>
        <p:spPr bwMode="white">
          <a:xfrm>
            <a:off x="1587" y="6583680"/>
            <a:ext cx="12188827"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825">
                <a:solidFill>
                  <a:schemeClr val="bg2"/>
                </a:solidFill>
              </a:defRPr>
            </a:lvl1pPr>
          </a:lstStyle>
          <a:p>
            <a:fld id="{9E583DDF-CA54-461A-A486-592D2374C532}" type="datetimeFigureOut">
              <a:rPr lang="en-US" smtClean="0"/>
              <a:pPr/>
              <a:t>1/28/2022</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825">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1735200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550" kern="1200">
          <a:solidFill>
            <a:schemeClr val="tx2">
              <a:lumMod val="75000"/>
            </a:schemeClr>
          </a:solidFill>
          <a:latin typeface="+mj-lt"/>
          <a:ea typeface="+mj-ea"/>
          <a:cs typeface="+mj-cs"/>
        </a:defRPr>
      </a:lvl1pPr>
    </p:titleStyle>
    <p:bodyStyle>
      <a:lvl1pPr marL="205740" indent="-171450" algn="l" defTabSz="685800" rtl="0" eaLnBrk="1" latinLnBrk="0" hangingPunct="1">
        <a:lnSpc>
          <a:spcPct val="90000"/>
        </a:lnSpc>
        <a:spcBef>
          <a:spcPts val="1350"/>
        </a:spcBef>
        <a:buClr>
          <a:schemeClr val="tx2"/>
        </a:buClr>
        <a:buSzPct val="100000"/>
        <a:buFont typeface="Arial" pitchFamily="34" charset="0"/>
        <a:buChar char="▪"/>
        <a:defRPr sz="1500" kern="1200">
          <a:solidFill>
            <a:schemeClr val="tx2"/>
          </a:solidFill>
          <a:latin typeface="+mn-lt"/>
          <a:ea typeface="+mn-ea"/>
          <a:cs typeface="+mn-cs"/>
        </a:defRPr>
      </a:lvl1pPr>
      <a:lvl2pPr marL="445770" indent="-171450" algn="l" defTabSz="685800" rtl="0" eaLnBrk="1" latinLnBrk="0" hangingPunct="1">
        <a:lnSpc>
          <a:spcPct val="90000"/>
        </a:lnSpc>
        <a:spcBef>
          <a:spcPts val="750"/>
        </a:spcBef>
        <a:buClr>
          <a:schemeClr val="tx2"/>
        </a:buClr>
        <a:buSzPct val="100000"/>
        <a:buFont typeface="Arial" pitchFamily="34" charset="0"/>
        <a:buChar char="▪"/>
        <a:defRPr sz="1350" kern="1200">
          <a:solidFill>
            <a:schemeClr val="tx2"/>
          </a:solidFill>
          <a:latin typeface="+mn-lt"/>
          <a:ea typeface="+mn-ea"/>
          <a:cs typeface="+mn-cs"/>
        </a:defRPr>
      </a:lvl2pPr>
      <a:lvl3pPr marL="685800" indent="-171450" algn="l" defTabSz="685800" rtl="0" eaLnBrk="1" latinLnBrk="0" hangingPunct="1">
        <a:lnSpc>
          <a:spcPct val="90000"/>
        </a:lnSpc>
        <a:spcBef>
          <a:spcPts val="600"/>
        </a:spcBef>
        <a:buClr>
          <a:schemeClr val="tx2"/>
        </a:buClr>
        <a:buSzPct val="100000"/>
        <a:buFont typeface="Arial" pitchFamily="34" charset="0"/>
        <a:buChar char="▪"/>
        <a:defRPr sz="1200" kern="1200">
          <a:solidFill>
            <a:schemeClr val="tx2"/>
          </a:solidFill>
          <a:latin typeface="+mn-lt"/>
          <a:ea typeface="+mn-ea"/>
          <a:cs typeface="+mn-cs"/>
        </a:defRPr>
      </a:lvl3pPr>
      <a:lvl4pPr marL="92583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4pPr>
      <a:lvl5pPr marL="116586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5pPr>
      <a:lvl6pPr marL="1405890" indent="-171450" algn="l" defTabSz="685800" rtl="0" eaLnBrk="1" latinLnBrk="0" hangingPunct="1">
        <a:lnSpc>
          <a:spcPct val="90000"/>
        </a:lnSpc>
        <a:spcBef>
          <a:spcPts val="600"/>
        </a:spcBef>
        <a:buSzPct val="100000"/>
        <a:buFont typeface="Arial" pitchFamily="34" charset="0"/>
        <a:buChar char="▪"/>
        <a:defRPr sz="1050" kern="1200">
          <a:solidFill>
            <a:schemeClr val="tx2"/>
          </a:solidFill>
          <a:latin typeface="+mn-lt"/>
          <a:ea typeface="+mn-ea"/>
          <a:cs typeface="+mn-cs"/>
        </a:defRPr>
      </a:lvl6pPr>
      <a:lvl7pPr marL="164592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7pPr>
      <a:lvl8pPr marL="188595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8pPr>
      <a:lvl9pPr marL="212598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pewforum.org/2021/11/23/few-americans-blame-god-or-say-faith-has-been-shaken-amid-pandemic-other-tragedies/" TargetMode="External"/><Relationship Id="rId2" Type="http://schemas.openxmlformats.org/officeDocument/2006/relationships/hyperlink" Target="https://www.jpost.com/author/maayan-jaffe-hoffman" TargetMode="External"/><Relationship Id="rId1" Type="http://schemas.openxmlformats.org/officeDocument/2006/relationships/slideLayout" Target="../slideLayouts/slideLayout4.xml"/><Relationship Id="rId4" Type="http://schemas.openxmlformats.org/officeDocument/2006/relationships/hyperlink" Target="https://www.jpost.com/tags/christia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6999" y="5119099"/>
            <a:ext cx="6858002" cy="1143000"/>
          </a:xfrm>
        </p:spPr>
        <p:txBody>
          <a:bodyPr>
            <a:normAutofit/>
          </a:bodyPr>
          <a:lstStyle/>
          <a:p>
            <a:r>
              <a:rPr lang="en-US" sz="4800" dirty="0"/>
              <a:t>Who Will Go To Heaven?</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lstStyle/>
          <a:p>
            <a:pPr marL="0" marR="1088390" indent="0">
              <a:spcBef>
                <a:spcPts val="0"/>
              </a:spcBef>
              <a:buNone/>
            </a:pPr>
            <a:r>
              <a:rPr lang="en-US" sz="2800" b="1" dirty="0">
                <a:solidFill>
                  <a:srgbClr val="4472C4"/>
                </a:solidFill>
                <a:latin typeface="Verdana" panose="020B0604030504040204" pitchFamily="34" charset="0"/>
                <a:ea typeface="Verdana" panose="020B0604030504040204" pitchFamily="34" charset="0"/>
                <a:cs typeface="Times New Roman" panose="02020603050405020304" pitchFamily="18" charset="0"/>
              </a:rPr>
              <a:t>Lydia, a worshipper of God who kept the Sabbath</a:t>
            </a:r>
            <a:r>
              <a:rPr lang="en-US" sz="2800" dirty="0">
                <a:latin typeface="Verdana" panose="020B0604030504040204" pitchFamily="34" charset="0"/>
                <a:ea typeface="Verdana" panose="020B0604030504040204" pitchFamily="34" charset="0"/>
                <a:cs typeface="Times New Roman" panose="02020603050405020304" pitchFamily="18" charset="0"/>
              </a:rPr>
              <a:t>-Ac 16:13-14</a:t>
            </a:r>
          </a:p>
          <a:p>
            <a:pPr marL="0" indent="0">
              <a:spcBef>
                <a:spcPts val="0"/>
              </a:spcBef>
              <a:buNone/>
            </a:pPr>
            <a:r>
              <a:rPr lang="en-US" sz="2800" baseline="30000" dirty="0">
                <a:latin typeface="Verdana" panose="020B0604030504040204" pitchFamily="34" charset="0"/>
                <a:ea typeface="Verdana" panose="020B0604030504040204" pitchFamily="34" charset="0"/>
                <a:cs typeface="Times New Roman" panose="02020603050405020304" pitchFamily="18" charset="0"/>
              </a:rPr>
              <a:t> </a:t>
            </a: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800" baseline="30000" dirty="0">
                <a:latin typeface="Verdana" panose="020B0604030504040204" pitchFamily="34" charset="0"/>
                <a:ea typeface="Verdana" panose="020B0604030504040204" pitchFamily="34" charset="0"/>
                <a:cs typeface="Times New Roman" panose="02020603050405020304" pitchFamily="18" charset="0"/>
              </a:rPr>
              <a:t>13</a:t>
            </a:r>
            <a:r>
              <a:rPr lang="en-US" sz="2800" dirty="0">
                <a:latin typeface="Verdana" panose="020B0604030504040204" pitchFamily="34" charset="0"/>
                <a:ea typeface="Verdana" panose="020B0604030504040204" pitchFamily="34" charset="0"/>
                <a:cs typeface="Times New Roman" panose="02020603050405020304" pitchFamily="18" charset="0"/>
              </a:rPr>
              <a:t> And on the Sabbath day we went outside the gate to the riverside, where we supposed there was a place of prayer, and we sat down and spoke to the women who had come together.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14</a:t>
            </a:r>
            <a:r>
              <a:rPr lang="en-US" sz="2800" dirty="0">
                <a:latin typeface="Verdana" panose="020B0604030504040204" pitchFamily="34" charset="0"/>
                <a:ea typeface="Verdana" panose="020B0604030504040204" pitchFamily="34" charset="0"/>
                <a:cs typeface="Times New Roman" panose="02020603050405020304" pitchFamily="18" charset="0"/>
              </a:rPr>
              <a:t> One who heard us was a woman named Lydia, from the city of Thyatira, a seller of purple goods, who was a worshiper of God. The Lord opened her heart to pay attention to what was said by Paul.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15</a:t>
            </a:r>
            <a:r>
              <a:rPr lang="en-US" sz="2800" dirty="0">
                <a:latin typeface="Verdana" panose="020B0604030504040204" pitchFamily="34" charset="0"/>
                <a:ea typeface="Verdana" panose="020B0604030504040204" pitchFamily="34" charset="0"/>
                <a:cs typeface="Times New Roman" panose="02020603050405020304" pitchFamily="18" charset="0"/>
              </a:rPr>
              <a:t> And after she was baptized, and her household as well           Acts 16:13-15</a:t>
            </a:r>
          </a:p>
          <a:p>
            <a:pPr marL="34290" indent="0">
              <a:buNone/>
            </a:pPr>
            <a:endParaRPr lang="en-US" dirty="0"/>
          </a:p>
        </p:txBody>
      </p:sp>
    </p:spTree>
    <p:extLst>
      <p:ext uri="{BB962C8B-B14F-4D97-AF65-F5344CB8AC3E}">
        <p14:creationId xmlns:p14="http://schemas.microsoft.com/office/powerpoint/2010/main" val="52994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73149" y="127662"/>
            <a:ext cx="8645703" cy="6411074"/>
          </a:xfrm>
        </p:spPr>
        <p:txBody>
          <a:bodyPr>
            <a:normAutofit lnSpcReduction="10000"/>
          </a:bodyPr>
          <a:lstStyle/>
          <a:p>
            <a:pPr marL="0" indent="0">
              <a:spcBef>
                <a:spcPts val="0"/>
              </a:spcBef>
              <a:buNone/>
            </a:pPr>
            <a:r>
              <a:rPr lang="en-US" sz="2400" b="1" dirty="0">
                <a:solidFill>
                  <a:srgbClr val="4472C4"/>
                </a:solidFill>
                <a:latin typeface="Verdana" panose="020B0604030504040204" pitchFamily="34" charset="0"/>
                <a:ea typeface="Verdana" panose="020B0604030504040204" pitchFamily="34" charset="0"/>
                <a:cs typeface="Times New Roman" panose="02020603050405020304" pitchFamily="18" charset="0"/>
              </a:rPr>
              <a:t>Saul, doing what he thought was the Lord's will</a:t>
            </a:r>
            <a:r>
              <a:rPr lang="en-US" sz="2400" dirty="0">
                <a:latin typeface="Verdana" panose="020B0604030504040204" pitchFamily="34" charset="0"/>
                <a:ea typeface="Verdana" panose="020B0604030504040204" pitchFamily="34" charset="0"/>
                <a:cs typeface="Times New Roman" panose="02020603050405020304" pitchFamily="18" charset="0"/>
              </a:rPr>
              <a:t>-Ac 26:9-11</a:t>
            </a: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 </a:t>
            </a: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9</a:t>
            </a:r>
            <a:r>
              <a:rPr lang="en-US" sz="2400" dirty="0">
                <a:latin typeface="Verdana" panose="020B0604030504040204" pitchFamily="34" charset="0"/>
                <a:ea typeface="Verdana" panose="020B0604030504040204" pitchFamily="34" charset="0"/>
                <a:cs typeface="Times New Roman" panose="02020603050405020304" pitchFamily="18" charset="0"/>
              </a:rPr>
              <a:t> “I myself was convinced that I ought to do many things in opposing the name of Jesus of Nazareth. </a:t>
            </a:r>
            <a:r>
              <a:rPr lang="en-US" sz="2400" baseline="30000" dirty="0">
                <a:latin typeface="Verdana" panose="020B0604030504040204" pitchFamily="34" charset="0"/>
                <a:ea typeface="Verdana" panose="020B0604030504040204" pitchFamily="34" charset="0"/>
                <a:cs typeface="Times New Roman" panose="02020603050405020304" pitchFamily="18" charset="0"/>
              </a:rPr>
              <a:t>10</a:t>
            </a:r>
            <a:r>
              <a:rPr lang="en-US" sz="2400" dirty="0">
                <a:latin typeface="Verdana" panose="020B0604030504040204" pitchFamily="34" charset="0"/>
                <a:ea typeface="Verdana" panose="020B0604030504040204" pitchFamily="34" charset="0"/>
                <a:cs typeface="Times New Roman" panose="02020603050405020304" pitchFamily="18" charset="0"/>
              </a:rPr>
              <a:t> And I did so in Jerusalem. I not only locked up many of the saints in prison after receiving authority from the chief priests, but when they were put to death I cast my vote against them. </a:t>
            </a:r>
            <a:r>
              <a:rPr lang="en-US" sz="2400" baseline="30000" dirty="0">
                <a:latin typeface="Verdana" panose="020B0604030504040204" pitchFamily="34" charset="0"/>
                <a:ea typeface="Verdana" panose="020B0604030504040204" pitchFamily="34" charset="0"/>
                <a:cs typeface="Times New Roman" panose="02020603050405020304" pitchFamily="18" charset="0"/>
              </a:rPr>
              <a:t>11</a:t>
            </a:r>
            <a:r>
              <a:rPr lang="en-US" sz="2400" dirty="0">
                <a:latin typeface="Verdana" panose="020B0604030504040204" pitchFamily="34" charset="0"/>
                <a:ea typeface="Verdana" panose="020B0604030504040204" pitchFamily="34" charset="0"/>
                <a:cs typeface="Times New Roman" panose="02020603050405020304" pitchFamily="18" charset="0"/>
              </a:rPr>
              <a:t> And I punished them often in all the synagogues and tried to make them blaspheme, and in raging fury against them I persecuted them even to foreign cities. </a:t>
            </a:r>
          </a:p>
          <a:p>
            <a:pPr marL="0" indent="0">
              <a:spcBef>
                <a:spcPts val="0"/>
              </a:spcBef>
              <a:buNone/>
            </a:pP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400" b="1" dirty="0">
                <a:solidFill>
                  <a:schemeClr val="accent3"/>
                </a:solidFill>
                <a:latin typeface="Verdana" panose="020B0604030504040204" pitchFamily="34" charset="0"/>
                <a:ea typeface="Verdana" panose="020B0604030504040204" pitchFamily="34" charset="0"/>
                <a:cs typeface="Times New Roman" panose="02020603050405020304" pitchFamily="18" charset="0"/>
              </a:rPr>
              <a:t>Being religious-zealous is not enough…</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 </a:t>
            </a: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One cannot be a Christian who believes that salvation can be found outside of Christ  Ac 4:12  </a:t>
            </a: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 </a:t>
            </a: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2</a:t>
            </a:r>
            <a:r>
              <a:rPr lang="en-US" sz="2400" dirty="0">
                <a:latin typeface="Verdana" panose="020B0604030504040204" pitchFamily="34" charset="0"/>
                <a:ea typeface="Verdana" panose="020B0604030504040204" pitchFamily="34" charset="0"/>
                <a:cs typeface="Times New Roman" panose="02020603050405020304" pitchFamily="18" charset="0"/>
              </a:rPr>
              <a:t> And there is salvation in no one else, for there is no other name under heaven given among men by which we must be saved.” Acts 4:12</a:t>
            </a:r>
          </a:p>
          <a:p>
            <a:pPr marL="34290" indent="0">
              <a:buNone/>
            </a:pPr>
            <a:endParaRPr lang="en-US" dirty="0"/>
          </a:p>
        </p:txBody>
      </p:sp>
    </p:spTree>
    <p:extLst>
      <p:ext uri="{BB962C8B-B14F-4D97-AF65-F5344CB8AC3E}">
        <p14:creationId xmlns:p14="http://schemas.microsoft.com/office/powerpoint/2010/main" val="76663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 calcmode="lin" valueType="num">
                                      <p:cBhvr additive="base">
                                        <p:cTn id="2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lstStyle/>
          <a:p>
            <a:pPr marL="34290" indent="0">
              <a:buNone/>
            </a:pPr>
            <a:r>
              <a:rPr lang="en-US" sz="3400" baseline="30000" dirty="0">
                <a:latin typeface="Verdana" panose="020B0604030504040204" pitchFamily="34" charset="0"/>
                <a:ea typeface="Verdana" panose="020B0604030504040204" pitchFamily="34" charset="0"/>
                <a:cs typeface="Times New Roman" panose="02020603050405020304" pitchFamily="18" charset="0"/>
              </a:rPr>
              <a:t>21</a:t>
            </a:r>
            <a:r>
              <a:rPr lang="en-US" sz="3400" dirty="0">
                <a:latin typeface="Verdana" panose="020B0604030504040204" pitchFamily="34" charset="0"/>
                <a:ea typeface="Verdana" panose="020B0604030504040204" pitchFamily="34" charset="0"/>
                <a:cs typeface="Times New Roman" panose="02020603050405020304" pitchFamily="18" charset="0"/>
              </a:rPr>
              <a:t> “Not everyone who says to me, ‘Lord, Lord,’ will enter the kingdom of heaven, but the one who does the will of my Father who is in heaven. </a:t>
            </a:r>
            <a:r>
              <a:rPr lang="en-US" sz="3400" baseline="30000" dirty="0">
                <a:latin typeface="Verdana" panose="020B0604030504040204" pitchFamily="34" charset="0"/>
                <a:ea typeface="Verdana" panose="020B0604030504040204" pitchFamily="34" charset="0"/>
                <a:cs typeface="Times New Roman" panose="02020603050405020304" pitchFamily="18" charset="0"/>
              </a:rPr>
              <a:t>22</a:t>
            </a:r>
            <a:r>
              <a:rPr lang="en-US" sz="3400" dirty="0">
                <a:latin typeface="Verdana" panose="020B0604030504040204" pitchFamily="34" charset="0"/>
                <a:ea typeface="Verdana" panose="020B0604030504040204" pitchFamily="34" charset="0"/>
                <a:cs typeface="Times New Roman" panose="02020603050405020304" pitchFamily="18" charset="0"/>
              </a:rPr>
              <a:t> On that day many will say to me, ‘Lord, Lord, did we not prophesy in your name, and cast out demons in your name, and do many mighty works in your name?’ </a:t>
            </a:r>
            <a:r>
              <a:rPr lang="en-US" sz="3400" baseline="30000" dirty="0">
                <a:latin typeface="Verdana" panose="020B0604030504040204" pitchFamily="34" charset="0"/>
                <a:ea typeface="Verdana" panose="020B0604030504040204" pitchFamily="34" charset="0"/>
                <a:cs typeface="Times New Roman" panose="02020603050405020304" pitchFamily="18" charset="0"/>
              </a:rPr>
              <a:t>23</a:t>
            </a:r>
            <a:r>
              <a:rPr lang="en-US" sz="3400" dirty="0">
                <a:latin typeface="Verdana" panose="020B0604030504040204" pitchFamily="34" charset="0"/>
                <a:ea typeface="Verdana" panose="020B0604030504040204" pitchFamily="34" charset="0"/>
                <a:cs typeface="Times New Roman" panose="02020603050405020304" pitchFamily="18" charset="0"/>
              </a:rPr>
              <a:t> And then will I declare to them, ‘I never knew you; depart from me, you workers of lawlessness.’ Matthew 7:21-23</a:t>
            </a:r>
          </a:p>
          <a:p>
            <a:pPr marL="34290" indent="0">
              <a:buNone/>
            </a:pPr>
            <a:endParaRPr lang="en-US" dirty="0"/>
          </a:p>
        </p:txBody>
      </p:sp>
    </p:spTree>
    <p:extLst>
      <p:ext uri="{BB962C8B-B14F-4D97-AF65-F5344CB8AC3E}">
        <p14:creationId xmlns:p14="http://schemas.microsoft.com/office/powerpoint/2010/main" val="322764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normAutofit lnSpcReduction="10000"/>
          </a:bodyPr>
          <a:lstStyle/>
          <a:p>
            <a:pPr marL="0" indent="0">
              <a:spcBef>
                <a:spcPts val="0"/>
              </a:spcBef>
              <a:buNone/>
            </a:pPr>
            <a:r>
              <a:rPr lang="en-US" sz="2700" baseline="30000" dirty="0">
                <a:latin typeface="Verdana" panose="020B0604030504040204" pitchFamily="34" charset="0"/>
                <a:ea typeface="Verdana" panose="020B0604030504040204" pitchFamily="34" charset="0"/>
                <a:cs typeface="Times New Roman" panose="02020603050405020304" pitchFamily="18" charset="0"/>
              </a:rPr>
              <a:t>9</a:t>
            </a:r>
            <a:r>
              <a:rPr lang="en-US" sz="2700" dirty="0">
                <a:latin typeface="Verdana" panose="020B0604030504040204" pitchFamily="34" charset="0"/>
                <a:ea typeface="Verdana" panose="020B0604030504040204" pitchFamily="34" charset="0"/>
                <a:cs typeface="Times New Roman" panose="02020603050405020304" pitchFamily="18" charset="0"/>
              </a:rPr>
              <a:t> And being made perfect, he became the source of eternal salvation to all who obey him,    Hebrews 5:9</a:t>
            </a:r>
          </a:p>
          <a:p>
            <a:pPr marL="0" indent="0">
              <a:spcBef>
                <a:spcPts val="0"/>
              </a:spcBef>
              <a:buNone/>
            </a:pPr>
            <a:r>
              <a:rPr lang="en-US" sz="2700" dirty="0">
                <a:latin typeface="Verdana" panose="020B0604030504040204" pitchFamily="34" charset="0"/>
                <a:ea typeface="Verdana" panose="020B0604030504040204" pitchFamily="34" charset="0"/>
                <a:cs typeface="Times New Roman" panose="02020603050405020304" pitchFamily="18" charset="0"/>
              </a:rPr>
              <a:t> </a:t>
            </a:r>
            <a:r>
              <a:rPr lang="en-US" sz="2700" dirty="0">
                <a:solidFill>
                  <a:srgbClr val="4472C4"/>
                </a:solidFill>
                <a:latin typeface="Verdana" panose="020B0604030504040204" pitchFamily="34" charset="0"/>
                <a:ea typeface="Verdana" panose="020B0604030504040204" pitchFamily="34" charset="0"/>
                <a:cs typeface="Times New Roman" panose="02020603050405020304" pitchFamily="18" charset="0"/>
              </a:rPr>
              <a:t> </a:t>
            </a:r>
            <a:endParaRPr lang="en-US" sz="27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700" dirty="0">
                <a:latin typeface="Verdana" panose="020B0604030504040204" pitchFamily="34" charset="0"/>
                <a:ea typeface="Verdana" panose="020B0604030504040204" pitchFamily="34" charset="0"/>
                <a:cs typeface="Times New Roman" panose="02020603050405020304" pitchFamily="18" charset="0"/>
              </a:rPr>
              <a:t>What happens to those who do not obey His gospel? 2 Thessalonians 1:7-9</a:t>
            </a:r>
          </a:p>
          <a:p>
            <a:pPr marL="0" indent="0">
              <a:spcBef>
                <a:spcPts val="0"/>
              </a:spcBef>
              <a:buNone/>
            </a:pPr>
            <a:endParaRPr lang="en-US" sz="27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700" dirty="0">
                <a:solidFill>
                  <a:srgbClr val="4472C4"/>
                </a:solidFill>
                <a:latin typeface="Verdana" panose="020B0604030504040204" pitchFamily="34" charset="0"/>
                <a:ea typeface="Verdana" panose="020B0604030504040204" pitchFamily="34" charset="0"/>
                <a:cs typeface="Times New Roman" panose="02020603050405020304" pitchFamily="18" charset="0"/>
              </a:rPr>
              <a:t>Around a quarter of American adults (26%) do not believe in heaven or hell at all.</a:t>
            </a:r>
            <a:endParaRPr lang="en-US" sz="27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endParaRPr lang="en-US" sz="27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700" dirty="0">
                <a:latin typeface="Verdana" panose="020B0604030504040204" pitchFamily="34" charset="0"/>
                <a:ea typeface="Verdana" panose="020B0604030504040204" pitchFamily="34" charset="0"/>
                <a:cs typeface="Times New Roman" panose="02020603050405020304" pitchFamily="18" charset="0"/>
              </a:rPr>
              <a:t>when the Lord Jesus is revealed from heaven with his mighty angels </a:t>
            </a:r>
            <a:r>
              <a:rPr lang="en-US" sz="2700" baseline="30000" dirty="0">
                <a:latin typeface="Verdana" panose="020B0604030504040204" pitchFamily="34" charset="0"/>
                <a:ea typeface="Verdana" panose="020B0604030504040204" pitchFamily="34" charset="0"/>
                <a:cs typeface="Times New Roman" panose="02020603050405020304" pitchFamily="18" charset="0"/>
              </a:rPr>
              <a:t>8</a:t>
            </a:r>
            <a:r>
              <a:rPr lang="en-US" sz="2700" dirty="0">
                <a:latin typeface="Verdana" panose="020B0604030504040204" pitchFamily="34" charset="0"/>
                <a:ea typeface="Verdana" panose="020B0604030504040204" pitchFamily="34" charset="0"/>
                <a:cs typeface="Times New Roman" panose="02020603050405020304" pitchFamily="18" charset="0"/>
              </a:rPr>
              <a:t> in flaming fire, inflicting vengeance on those who do not know God and on those who do not obey the gospel of our Lord Jesus. </a:t>
            </a:r>
            <a:r>
              <a:rPr lang="en-US" sz="2700" baseline="30000" dirty="0">
                <a:latin typeface="Verdana" panose="020B0604030504040204" pitchFamily="34" charset="0"/>
                <a:ea typeface="Verdana" panose="020B0604030504040204" pitchFamily="34" charset="0"/>
                <a:cs typeface="Times New Roman" panose="02020603050405020304" pitchFamily="18" charset="0"/>
              </a:rPr>
              <a:t>9</a:t>
            </a:r>
            <a:r>
              <a:rPr lang="en-US" sz="2700" dirty="0">
                <a:latin typeface="Verdana" panose="020B0604030504040204" pitchFamily="34" charset="0"/>
                <a:ea typeface="Verdana" panose="020B0604030504040204" pitchFamily="34" charset="0"/>
                <a:cs typeface="Times New Roman" panose="02020603050405020304" pitchFamily="18" charset="0"/>
              </a:rPr>
              <a:t> They will suffer the punishment of eternal destruction, away from the presence of the Lord and from the glory of his might,                          2 Thessalonians 1:7-9</a:t>
            </a:r>
          </a:p>
          <a:p>
            <a:pPr marL="34290" indent="0">
              <a:buNone/>
            </a:pPr>
            <a:endParaRPr lang="en-US" dirty="0"/>
          </a:p>
        </p:txBody>
      </p:sp>
    </p:spTree>
    <p:extLst>
      <p:ext uri="{BB962C8B-B14F-4D97-AF65-F5344CB8AC3E}">
        <p14:creationId xmlns:p14="http://schemas.microsoft.com/office/powerpoint/2010/main" val="385791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lstStyle/>
          <a:p>
            <a:pPr marL="0" indent="0">
              <a:spcBef>
                <a:spcPts val="0"/>
              </a:spcBef>
              <a:buNone/>
            </a:pPr>
            <a:r>
              <a:rPr lang="en-US" sz="2800" b="1" dirty="0">
                <a:solidFill>
                  <a:srgbClr val="4472C4"/>
                </a:solidFill>
                <a:latin typeface="Verdana" panose="020B0604030504040204" pitchFamily="34" charset="0"/>
                <a:ea typeface="Verdana" panose="020B0604030504040204" pitchFamily="34" charset="0"/>
                <a:cs typeface="Times New Roman" panose="02020603050405020304" pitchFamily="18" charset="0"/>
              </a:rPr>
              <a:t>The demons believe, yet tremble! -         James 2:19</a:t>
            </a:r>
            <a:endParaRPr lang="en-US" sz="28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800" dirty="0">
                <a:latin typeface="Verdana" panose="020B0604030504040204" pitchFamily="34" charset="0"/>
                <a:ea typeface="Verdana" panose="020B0604030504040204" pitchFamily="34" charset="0"/>
                <a:cs typeface="Times New Roman" panose="02020603050405020304" pitchFamily="18" charset="0"/>
              </a:rPr>
              <a:t> </a:t>
            </a:r>
          </a:p>
          <a:p>
            <a:pPr marL="0" indent="0">
              <a:spcBef>
                <a:spcPts val="0"/>
              </a:spcBef>
              <a:buNone/>
            </a:pPr>
            <a:r>
              <a:rPr lang="en-US" sz="2800" baseline="30000" dirty="0">
                <a:latin typeface="Verdana" panose="020B0604030504040204" pitchFamily="34" charset="0"/>
                <a:ea typeface="Verdana" panose="020B0604030504040204" pitchFamily="34" charset="0"/>
                <a:cs typeface="Times New Roman" panose="02020603050405020304" pitchFamily="18" charset="0"/>
              </a:rPr>
              <a:t>19</a:t>
            </a:r>
            <a:r>
              <a:rPr lang="en-US" sz="2800" dirty="0">
                <a:latin typeface="Verdana" panose="020B0604030504040204" pitchFamily="34" charset="0"/>
                <a:ea typeface="Verdana" panose="020B0604030504040204" pitchFamily="34" charset="0"/>
                <a:cs typeface="Times New Roman" panose="02020603050405020304" pitchFamily="18" charset="0"/>
              </a:rPr>
              <a:t> You believe that God is one; you do well. Even the demons believe—and shudder!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20</a:t>
            </a:r>
            <a:r>
              <a:rPr lang="en-US" sz="2800" dirty="0">
                <a:latin typeface="Verdana" panose="020B0604030504040204" pitchFamily="34" charset="0"/>
                <a:ea typeface="Verdana" panose="020B0604030504040204" pitchFamily="34" charset="0"/>
                <a:cs typeface="Times New Roman" panose="02020603050405020304" pitchFamily="18" charset="0"/>
              </a:rPr>
              <a:t> Do you want to be shown, you foolish person, that faith apart from works is useless?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21</a:t>
            </a:r>
            <a:r>
              <a:rPr lang="en-US" sz="2800" dirty="0">
                <a:latin typeface="Verdana" panose="020B0604030504040204" pitchFamily="34" charset="0"/>
                <a:ea typeface="Verdana" panose="020B0604030504040204" pitchFamily="34" charset="0"/>
                <a:cs typeface="Times New Roman" panose="02020603050405020304" pitchFamily="18" charset="0"/>
              </a:rPr>
              <a:t> Was not Abraham our father justified by works when he offered up his son Isaac on the altar?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22</a:t>
            </a:r>
            <a:r>
              <a:rPr lang="en-US" sz="2800" dirty="0">
                <a:latin typeface="Verdana" panose="020B0604030504040204" pitchFamily="34" charset="0"/>
                <a:ea typeface="Verdana" panose="020B0604030504040204" pitchFamily="34" charset="0"/>
                <a:cs typeface="Times New Roman" panose="02020603050405020304" pitchFamily="18" charset="0"/>
              </a:rPr>
              <a:t> You see that faith was active along with his works, and faith was completed by his works; </a:t>
            </a:r>
            <a:r>
              <a:rPr lang="en-US" sz="2800" baseline="30000" dirty="0">
                <a:latin typeface="Verdana" panose="020B0604030504040204" pitchFamily="34" charset="0"/>
                <a:ea typeface="Verdana" panose="020B0604030504040204" pitchFamily="34" charset="0"/>
                <a:cs typeface="Times New Roman" panose="02020603050405020304" pitchFamily="18" charset="0"/>
              </a:rPr>
              <a:t>23</a:t>
            </a:r>
            <a:r>
              <a:rPr lang="en-US" sz="2800" dirty="0">
                <a:latin typeface="Verdana" panose="020B0604030504040204" pitchFamily="34" charset="0"/>
                <a:ea typeface="Verdana" panose="020B0604030504040204" pitchFamily="34" charset="0"/>
                <a:cs typeface="Times New Roman" panose="02020603050405020304" pitchFamily="18" charset="0"/>
              </a:rPr>
              <a:t> and the Scripture was fulfilled that says, “Abraham believed God, and it was counted to him as righteousness”—James 2:19-23</a:t>
            </a:r>
          </a:p>
          <a:p>
            <a:pPr marL="34290" indent="0">
              <a:buNone/>
            </a:pPr>
            <a:endParaRPr lang="en-US" dirty="0"/>
          </a:p>
        </p:txBody>
      </p:sp>
    </p:spTree>
    <p:extLst>
      <p:ext uri="{BB962C8B-B14F-4D97-AF65-F5344CB8AC3E}">
        <p14:creationId xmlns:p14="http://schemas.microsoft.com/office/powerpoint/2010/main" val="3725890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lstStyle/>
          <a:p>
            <a:pPr marL="34290" marR="1088390" indent="0">
              <a:buNone/>
            </a:pPr>
            <a:r>
              <a:rPr lang="en-US" sz="2800" b="1" dirty="0">
                <a:latin typeface="Verdana" panose="020B0604030504040204" pitchFamily="34" charset="0"/>
                <a:ea typeface="Verdana" panose="020B0604030504040204" pitchFamily="34" charset="0"/>
                <a:cs typeface="Times New Roman" panose="02020603050405020304" pitchFamily="18" charset="0"/>
              </a:rPr>
              <a:t>Some believed, but were unwilling to confess Him  Jn 12:42-43</a:t>
            </a:r>
          </a:p>
          <a:p>
            <a:pPr marL="0" marR="1088390" indent="0">
              <a:spcBef>
                <a:spcPts val="0"/>
              </a:spcBef>
              <a:buNone/>
            </a:pPr>
            <a:endParaRPr lang="en-US" sz="2400" baseline="30000" dirty="0">
              <a:latin typeface="Verdana" panose="020B0604030504040204" pitchFamily="34" charset="0"/>
              <a:ea typeface="Verdana" panose="020B0604030504040204" pitchFamily="34" charset="0"/>
            </a:endParaRPr>
          </a:p>
          <a:p>
            <a:pPr marL="34290" indent="0">
              <a:buNone/>
            </a:pPr>
            <a:r>
              <a:rPr lang="en-US" sz="2800" baseline="30000" dirty="0">
                <a:latin typeface="Verdana" panose="020B0604030504040204" pitchFamily="34" charset="0"/>
                <a:ea typeface="Verdana" panose="020B0604030504040204" pitchFamily="34" charset="0"/>
              </a:rPr>
              <a:t>42</a:t>
            </a:r>
            <a:r>
              <a:rPr lang="en-US" sz="2800" dirty="0">
                <a:latin typeface="Verdana" panose="020B0604030504040204" pitchFamily="34" charset="0"/>
                <a:ea typeface="Verdana" panose="020B0604030504040204" pitchFamily="34" charset="0"/>
              </a:rPr>
              <a:t> Nevertheless, many even of the authorities believed in him, but for fear of the Pharisees they did not confess it, so that they would not be put out of the synagogue; </a:t>
            </a:r>
            <a:r>
              <a:rPr lang="en-US" sz="2800" baseline="30000" dirty="0">
                <a:latin typeface="Verdana" panose="020B0604030504040204" pitchFamily="34" charset="0"/>
                <a:ea typeface="Verdana" panose="020B0604030504040204" pitchFamily="34" charset="0"/>
              </a:rPr>
              <a:t>43</a:t>
            </a:r>
            <a:r>
              <a:rPr lang="en-US" sz="2800" dirty="0">
                <a:latin typeface="Verdana" panose="020B0604030504040204" pitchFamily="34" charset="0"/>
                <a:ea typeface="Verdana" panose="020B0604030504040204" pitchFamily="34" charset="0"/>
              </a:rPr>
              <a:t> for they loved the glory that comes from man more than the glory that comes from God</a:t>
            </a:r>
            <a:r>
              <a:rPr lang="en-US" sz="2800">
                <a:latin typeface="Verdana" panose="020B0604030504040204" pitchFamily="34" charset="0"/>
                <a:ea typeface="Verdana" panose="020B0604030504040204" pitchFamily="34" charset="0"/>
              </a:rPr>
              <a:t>.                      John </a:t>
            </a:r>
            <a:r>
              <a:rPr lang="en-US" sz="2800" dirty="0">
                <a:latin typeface="Verdana" panose="020B0604030504040204" pitchFamily="34" charset="0"/>
                <a:ea typeface="Verdana" panose="020B0604030504040204" pitchFamily="34" charset="0"/>
              </a:rPr>
              <a:t>12:42-43</a:t>
            </a:r>
          </a:p>
          <a:p>
            <a:pPr marL="34290" indent="0">
              <a:buNone/>
            </a:pPr>
            <a:endParaRPr lang="en-US" dirty="0"/>
          </a:p>
        </p:txBody>
      </p:sp>
    </p:spTree>
    <p:extLst>
      <p:ext uri="{BB962C8B-B14F-4D97-AF65-F5344CB8AC3E}">
        <p14:creationId xmlns:p14="http://schemas.microsoft.com/office/powerpoint/2010/main" val="179073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6999" y="5119099"/>
            <a:ext cx="6858002" cy="1143000"/>
          </a:xfrm>
        </p:spPr>
        <p:txBody>
          <a:bodyPr>
            <a:normAutofit/>
          </a:bodyPr>
          <a:lstStyle/>
          <a:p>
            <a:r>
              <a:rPr lang="en-US" sz="4800" dirty="0"/>
              <a:t>Who Will Go To Heaven?</a:t>
            </a:r>
          </a:p>
        </p:txBody>
      </p:sp>
    </p:spTree>
    <p:extLst>
      <p:ext uri="{BB962C8B-B14F-4D97-AF65-F5344CB8AC3E}">
        <p14:creationId xmlns:p14="http://schemas.microsoft.com/office/powerpoint/2010/main" val="3321999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DD0DE-30C0-4B4C-8483-79924E975401}"/>
              </a:ext>
            </a:extLst>
          </p:cNvPr>
          <p:cNvSpPr>
            <a:spLocks noGrp="1"/>
          </p:cNvSpPr>
          <p:nvPr>
            <p:ph idx="1"/>
          </p:nvPr>
        </p:nvSpPr>
        <p:spPr>
          <a:xfrm>
            <a:off x="1796374" y="291831"/>
            <a:ext cx="8545749" cy="5997101"/>
          </a:xfrm>
        </p:spPr>
        <p:txBody>
          <a:bodyPr>
            <a:normAutofit/>
          </a:bodyPr>
          <a:lstStyle/>
          <a:p>
            <a:pPr marL="34290" indent="0">
              <a:buNone/>
            </a:pPr>
            <a:endParaRPr lang="en-US" sz="3600" baseline="30000" dirty="0">
              <a:latin typeface="Verdana" panose="020B0604030504040204" pitchFamily="34" charset="0"/>
              <a:ea typeface="Verdana" panose="020B0604030504040204" pitchFamily="34" charset="0"/>
            </a:endParaRPr>
          </a:p>
          <a:p>
            <a:pPr marL="34290" indent="0">
              <a:buNone/>
            </a:pPr>
            <a:endParaRPr lang="en-US" sz="3600" baseline="30000" dirty="0">
              <a:latin typeface="Verdana" panose="020B0604030504040204" pitchFamily="34" charset="0"/>
              <a:ea typeface="Verdana" panose="020B0604030504040204" pitchFamily="34" charset="0"/>
            </a:endParaRPr>
          </a:p>
          <a:p>
            <a:pPr marL="34290" indent="0">
              <a:buNone/>
            </a:pPr>
            <a:endParaRPr lang="en-US" sz="3600" baseline="30000" dirty="0">
              <a:latin typeface="Verdana" panose="020B0604030504040204" pitchFamily="34" charset="0"/>
              <a:ea typeface="Verdana" panose="020B0604030504040204" pitchFamily="34" charset="0"/>
            </a:endParaRPr>
          </a:p>
          <a:p>
            <a:pPr marL="34290" indent="0">
              <a:buNone/>
            </a:pPr>
            <a:r>
              <a:rPr lang="en-US" sz="4800" baseline="30000" dirty="0">
                <a:solidFill>
                  <a:schemeClr val="accent3"/>
                </a:solidFill>
                <a:latin typeface="Verdana" panose="020B0604030504040204" pitchFamily="34" charset="0"/>
                <a:ea typeface="Verdana" panose="020B0604030504040204" pitchFamily="34" charset="0"/>
              </a:rPr>
              <a:t>3</a:t>
            </a:r>
            <a:r>
              <a:rPr lang="en-US" sz="4800" dirty="0">
                <a:solidFill>
                  <a:schemeClr val="accent3"/>
                </a:solidFill>
                <a:latin typeface="Verdana" panose="020B0604030504040204" pitchFamily="34" charset="0"/>
                <a:ea typeface="Verdana" panose="020B0604030504040204" pitchFamily="34" charset="0"/>
              </a:rPr>
              <a:t> And someone said to him, “Lord, will those who are saved be few?” And he said to them, Luke 13:23</a:t>
            </a:r>
          </a:p>
        </p:txBody>
      </p:sp>
    </p:spTree>
    <p:extLst>
      <p:ext uri="{BB962C8B-B14F-4D97-AF65-F5344CB8AC3E}">
        <p14:creationId xmlns:p14="http://schemas.microsoft.com/office/powerpoint/2010/main" val="18229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868184" y="318052"/>
            <a:ext cx="8465906" cy="6202018"/>
          </a:xfrm>
        </p:spPr>
        <p:txBody>
          <a:bodyPr>
            <a:normAutofit fontScale="92500" lnSpcReduction="10000"/>
          </a:bodyPr>
          <a:lstStyle/>
          <a:p>
            <a:pPr algn="l"/>
            <a:r>
              <a:rPr lang="en-US" sz="1200" dirty="0">
                <a:latin typeface="Verdana" panose="020B0604030504040204" pitchFamily="34" charset="0"/>
                <a:ea typeface="Verdana" panose="020B0604030504040204" pitchFamily="34" charset="0"/>
                <a:cs typeface="Times New Roman" panose="02020603050405020304" pitchFamily="18" charset="0"/>
              </a:rPr>
              <a:t>By </a:t>
            </a:r>
            <a:r>
              <a:rPr lang="en-US" sz="1200" u="sng" dirty="0">
                <a:latin typeface="Verdana" panose="020B0604030504040204" pitchFamily="34" charset="0"/>
                <a:ea typeface="Verdana" panose="020B060403050404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MAAYAN JAFFE-HOFFMAN</a:t>
            </a:r>
            <a:endParaRPr lang="en-US" sz="1200" dirty="0">
              <a:latin typeface="Verdana" panose="020B0604030504040204" pitchFamily="34" charset="0"/>
              <a:ea typeface="Verdana" panose="020B0604030504040204" pitchFamily="34" charset="0"/>
              <a:cs typeface="Times New Roman" panose="02020603050405020304" pitchFamily="18" charset="0"/>
            </a:endParaRPr>
          </a:p>
          <a:p>
            <a:pPr algn="l"/>
            <a:r>
              <a:rPr lang="en-US" sz="12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1200" dirty="0">
                <a:latin typeface="Verdana" panose="020B0604030504040204" pitchFamily="34" charset="0"/>
                <a:ea typeface="Verdana" panose="020B0604030504040204" pitchFamily="34" charset="0"/>
                <a:cs typeface="Times New Roman" panose="02020603050405020304" pitchFamily="18" charset="0"/>
              </a:rPr>
              <a:t>Published: NOVEMBER 23, 2021 20:28</a:t>
            </a:r>
          </a:p>
          <a:p>
            <a:pPr algn="l"/>
            <a:r>
              <a:rPr lang="en-US" sz="1200" dirty="0">
                <a:latin typeface="Verdana" panose="020B0604030504040204" pitchFamily="34" charset="0"/>
                <a:ea typeface="Verdana" panose="020B0604030504040204" pitchFamily="34" charset="0"/>
                <a:cs typeface="Times New Roman" panose="02020603050405020304" pitchFamily="18" charset="0"/>
              </a:rPr>
              <a:t>Updated: NOVEMBER 24, 2021 18:15</a:t>
            </a:r>
          </a:p>
          <a:p>
            <a:pPr algn="l"/>
            <a:endParaRPr lang="en-US" sz="1200" dirty="0">
              <a:latin typeface="Verdana" panose="020B0604030504040204" pitchFamily="34" charset="0"/>
              <a:ea typeface="Verdana" panose="020B0604030504040204" pitchFamily="34" charset="0"/>
              <a:cs typeface="Times New Roman" panose="02020603050405020304" pitchFamily="18" charset="0"/>
            </a:endParaRPr>
          </a:p>
          <a:p>
            <a:pPr algn="l"/>
            <a:r>
              <a:rPr lang="en-US" sz="2700" dirty="0">
                <a:latin typeface="Verdana" panose="020B0604030504040204" pitchFamily="34" charset="0"/>
                <a:ea typeface="Verdana" panose="020B0604030504040204" pitchFamily="34" charset="0"/>
              </a:rPr>
              <a:t>The results of a new Pew Research Center </a:t>
            </a:r>
            <a:r>
              <a:rPr lang="en-US" sz="2700" dirty="0">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survey</a:t>
            </a:r>
            <a:r>
              <a:rPr lang="en-US" sz="2700" dirty="0">
                <a:latin typeface="Verdana" panose="020B0604030504040204" pitchFamily="34" charset="0"/>
                <a:ea typeface="Verdana" panose="020B0604030504040204" pitchFamily="34" charset="0"/>
              </a:rPr>
              <a:t> of nearly 6,500 US adults. </a:t>
            </a:r>
          </a:p>
          <a:p>
            <a:pPr algn="l"/>
            <a:endParaRPr lang="en-US" sz="2700" dirty="0">
              <a:latin typeface="Verdana" panose="020B0604030504040204" pitchFamily="34" charset="0"/>
              <a:ea typeface="Verdana" panose="020B0604030504040204" pitchFamily="34" charset="0"/>
            </a:endParaRPr>
          </a:p>
          <a:p>
            <a:pPr algn="l"/>
            <a:r>
              <a:rPr lang="en-US" sz="2700" dirty="0">
                <a:latin typeface="Verdana" panose="020B0604030504040204" pitchFamily="34" charset="0"/>
                <a:ea typeface="Verdana" panose="020B0604030504040204" pitchFamily="34" charset="0"/>
              </a:rPr>
              <a:t>The survey was taken between September 20 and 26 on the Center’s American Trends Panel. </a:t>
            </a:r>
            <a:endParaRPr lang="en-US" sz="2700" dirty="0">
              <a:latin typeface="Verdana" panose="020B0604030504040204" pitchFamily="34" charset="0"/>
              <a:ea typeface="Verdana" panose="020B0604030504040204" pitchFamily="34" charset="0"/>
              <a:cs typeface="Times New Roman" panose="02020603050405020304" pitchFamily="18" charset="0"/>
            </a:endParaRPr>
          </a:p>
          <a:p>
            <a:pPr algn="l"/>
            <a:r>
              <a:rPr lang="en-US" sz="27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2700" dirty="0">
                <a:latin typeface="Verdana" panose="020B0604030504040204" pitchFamily="34" charset="0"/>
                <a:ea typeface="Verdana" panose="020B0604030504040204" pitchFamily="34" charset="0"/>
                <a:cs typeface="Times New Roman" panose="02020603050405020304" pitchFamily="18" charset="0"/>
              </a:rPr>
              <a:t>Nearly a third (31%) of all American </a:t>
            </a:r>
            <a:r>
              <a:rPr lang="en-US" sz="2700" u="sng" dirty="0">
                <a:latin typeface="Verdana" panose="020B0604030504040204" pitchFamily="34" charset="0"/>
                <a:ea typeface="Verdana" panose="020B060403050404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Christians</a:t>
            </a:r>
            <a:r>
              <a:rPr lang="en-US" sz="2700" dirty="0">
                <a:latin typeface="Verdana" panose="020B0604030504040204" pitchFamily="34" charset="0"/>
                <a:ea typeface="Verdana" panose="020B0604030504040204" pitchFamily="34" charset="0"/>
                <a:cs typeface="Times New Roman" panose="02020603050405020304" pitchFamily="18" charset="0"/>
              </a:rPr>
              <a:t> say their religion is the one true faith leading to eternal life in heaven, </a:t>
            </a:r>
          </a:p>
          <a:p>
            <a:pPr algn="l"/>
            <a:r>
              <a:rPr lang="en-US" sz="27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2700" dirty="0">
                <a:latin typeface="Verdana" panose="020B0604030504040204" pitchFamily="34" charset="0"/>
                <a:ea typeface="Verdana" panose="020B0604030504040204" pitchFamily="34" charset="0"/>
                <a:cs typeface="Times New Roman" panose="02020603050405020304" pitchFamily="18" charset="0"/>
              </a:rPr>
              <a:t>Compared with 58% who say that there are multiple religions that can lead to such eternal reward.</a:t>
            </a:r>
          </a:p>
          <a:p>
            <a:pPr algn="l"/>
            <a:r>
              <a:rPr lang="en-US" sz="27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2700" dirty="0">
                <a:latin typeface="Verdana" panose="020B0604030504040204" pitchFamily="34" charset="0"/>
                <a:ea typeface="Verdana" panose="020B0604030504040204" pitchFamily="34" charset="0"/>
                <a:cs typeface="Times New Roman" panose="02020603050405020304" pitchFamily="18" charset="0"/>
              </a:rPr>
              <a:t>Nineteen percent of Evangelicals say that members of other Christian denominations can achieve eternal life in heaven, </a:t>
            </a:r>
          </a:p>
          <a:p>
            <a:pPr algn="l"/>
            <a:r>
              <a:rPr lang="en-US" dirty="0">
                <a:latin typeface="Verdana" panose="020B0604030504040204" pitchFamily="34" charset="0"/>
                <a:ea typeface="Verdana" panose="020B0604030504040204" pitchFamily="34" charset="0"/>
                <a:cs typeface="Times New Roman" panose="02020603050405020304" pitchFamily="18" charset="0"/>
              </a:rPr>
              <a:t> </a:t>
            </a:r>
          </a:p>
          <a:p>
            <a:pPr algn="l"/>
            <a:endParaRPr lang="en-US" dirty="0"/>
          </a:p>
        </p:txBody>
      </p:sp>
    </p:spTree>
    <p:extLst>
      <p:ext uri="{BB962C8B-B14F-4D97-AF65-F5344CB8AC3E}">
        <p14:creationId xmlns:p14="http://schemas.microsoft.com/office/powerpoint/2010/main" val="741665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868184" y="318052"/>
            <a:ext cx="8465906" cy="6202018"/>
          </a:xfrm>
        </p:spPr>
        <p:txBody>
          <a:bodyPr>
            <a:normAutofit lnSpcReduction="10000"/>
          </a:bodyPr>
          <a:lstStyle/>
          <a:p>
            <a:pPr algn="l"/>
            <a:r>
              <a:rPr lang="en-US" sz="3000" dirty="0">
                <a:latin typeface="Verdana" panose="020B0604030504040204" pitchFamily="34" charset="0"/>
                <a:ea typeface="Verdana" panose="020B0604030504040204" pitchFamily="34" charset="0"/>
                <a:cs typeface="Times New Roman" panose="02020603050405020304" pitchFamily="18" charset="0"/>
              </a:rPr>
              <a:t>44% say that many religions can get you there. </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Those of Catholic faith are much more likely (71%) to believe</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About a third (32%) of Americans also say that people who do not believe in God cannot enter heaven, compared with 39% who say that they can. </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3000" dirty="0">
                <a:latin typeface="Verdana" panose="020B0604030504040204" pitchFamily="34" charset="0"/>
                <a:ea typeface="Verdana" panose="020B0604030504040204" pitchFamily="34" charset="0"/>
                <a:cs typeface="Times New Roman" panose="02020603050405020304" pitchFamily="18" charset="0"/>
              </a:rPr>
              <a:t>Evangelical Protestants especially feel that belief in God is a prerequisite for heaven, with 71% saying that only those who have it can go.</a:t>
            </a:r>
          </a:p>
          <a:p>
            <a:pPr algn="l"/>
            <a:r>
              <a:rPr lang="en-US" sz="2800" dirty="0">
                <a:latin typeface="Verdana" panose="020B0604030504040204" pitchFamily="34" charset="0"/>
                <a:ea typeface="Verdana" panose="020B0604030504040204" pitchFamily="34" charset="0"/>
                <a:cs typeface="Times New Roman" panose="02020603050405020304" pitchFamily="18" charset="0"/>
              </a:rPr>
              <a:t> </a:t>
            </a:r>
          </a:p>
          <a:p>
            <a:pPr algn="l"/>
            <a:endParaRPr lang="en-US" dirty="0"/>
          </a:p>
        </p:txBody>
      </p:sp>
    </p:spTree>
    <p:extLst>
      <p:ext uri="{BB962C8B-B14F-4D97-AF65-F5344CB8AC3E}">
        <p14:creationId xmlns:p14="http://schemas.microsoft.com/office/powerpoint/2010/main" val="3135954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868184" y="318052"/>
            <a:ext cx="8465906" cy="6202018"/>
          </a:xfrm>
        </p:spPr>
        <p:txBody>
          <a:bodyPr>
            <a:normAutofit fontScale="92500" lnSpcReduction="20000"/>
          </a:bodyPr>
          <a:lstStyle/>
          <a:p>
            <a:pPr algn="l"/>
            <a:r>
              <a:rPr lang="en-US" sz="2400" dirty="0">
                <a:latin typeface="Verdana" panose="020B0604030504040204" pitchFamily="34" charset="0"/>
                <a:ea typeface="Calibri" panose="020F0502020204030204" pitchFamily="34" charset="0"/>
                <a:cs typeface="Times New Roman" panose="02020603050405020304" pitchFamily="18" charset="0"/>
              </a:rPr>
              <a:t>Around a quarter of American adults (26%) do not believe in heaven or hell at all.</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More than half of Americans (58%) say they believe in God as described in the Bible.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1088390" algn="l"/>
            <a:r>
              <a:rPr lang="en-US" sz="2400" dirty="0">
                <a:latin typeface="Verdana" panose="020B0604030504040204" pitchFamily="34" charset="0"/>
                <a:ea typeface="Calibri" panose="020F0502020204030204" pitchFamily="34" charset="0"/>
                <a:cs typeface="Times New Roman" panose="02020603050405020304" pitchFamily="18" charset="0"/>
              </a:rPr>
              <a:t>Another third (32%) say they believe in some other higher power.</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In August 2005, Newsweek and </a:t>
            </a:r>
            <a:r>
              <a:rPr lang="en-US" sz="2400" dirty="0" err="1">
                <a:latin typeface="Verdana" panose="020B0604030504040204" pitchFamily="34" charset="0"/>
                <a:ea typeface="Calibri" panose="020F0502020204030204" pitchFamily="34" charset="0"/>
                <a:cs typeface="Times New Roman" panose="02020603050405020304" pitchFamily="18" charset="0"/>
              </a:rPr>
              <a:t>Beliefnet</a:t>
            </a:r>
            <a:r>
              <a:rPr lang="en-US" sz="2400" dirty="0">
                <a:latin typeface="Verdana" panose="020B0604030504040204" pitchFamily="34" charset="0"/>
                <a:ea typeface="Calibri" panose="020F0502020204030204" pitchFamily="34" charset="0"/>
                <a:cs typeface="Times New Roman" panose="02020603050405020304" pitchFamily="18" charset="0"/>
              </a:rPr>
              <a:t> asked 1,004 Americans what they believe and how they practice their faith</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Can a good person who isn't of your religious faith go to heaven or attain salvation, or not?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Here are their responses...</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Yes 	   No   	 Don't know</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2400" dirty="0">
              <a:latin typeface="Verdana" panose="020B060403050404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Evangelical Protestants       	68%   22% 	       10%</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Non-Evangelical Protestants 	83%   10% 	       7%</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Catholics                     	     	91%   3%           	6%</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Non-Christians                	73%   3%          	24%</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372478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714072" y="210621"/>
            <a:ext cx="8763856" cy="6472718"/>
          </a:xfrm>
        </p:spPr>
        <p:txBody>
          <a:bodyPr>
            <a:normAutofit fontScale="92500" lnSpcReduction="10000"/>
          </a:bodyPr>
          <a:lstStyle/>
          <a:p>
            <a:pPr algn="l"/>
            <a:endParaRPr lang="en-US" sz="3000" baseline="30000" dirty="0">
              <a:latin typeface="Verdana" panose="020B0604030504040204" pitchFamily="34" charset="0"/>
              <a:ea typeface="Verdana" panose="020B0604030504040204" pitchFamily="34" charset="0"/>
              <a:cs typeface="Times New Roman" panose="02020603050405020304" pitchFamily="18" charset="0"/>
            </a:endParaRPr>
          </a:p>
          <a:p>
            <a:pPr algn="l"/>
            <a:r>
              <a:rPr lang="en-US" sz="28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2600" baseline="30000" dirty="0">
                <a:latin typeface="Verdana" panose="020B0604030504040204" pitchFamily="34" charset="0"/>
                <a:ea typeface="Verdana" panose="020B0604030504040204" pitchFamily="34" charset="0"/>
                <a:cs typeface="Times New Roman" panose="02020603050405020304" pitchFamily="18" charset="0"/>
              </a:rPr>
              <a:t>23</a:t>
            </a:r>
            <a:r>
              <a:rPr lang="en-US" sz="2600" dirty="0">
                <a:latin typeface="Verdana" panose="020B0604030504040204" pitchFamily="34" charset="0"/>
                <a:ea typeface="Verdana" panose="020B0604030504040204" pitchFamily="34" charset="0"/>
                <a:cs typeface="Times New Roman" panose="02020603050405020304" pitchFamily="18" charset="0"/>
              </a:rPr>
              <a:t> And someone said to him, “Lord, will those who are saved be few?” And he said to them, </a:t>
            </a:r>
            <a:r>
              <a:rPr lang="en-US" sz="2600" baseline="30000" dirty="0">
                <a:latin typeface="Verdana" panose="020B0604030504040204" pitchFamily="34" charset="0"/>
                <a:ea typeface="Verdana" panose="020B0604030504040204" pitchFamily="34" charset="0"/>
                <a:cs typeface="Times New Roman" panose="02020603050405020304" pitchFamily="18" charset="0"/>
              </a:rPr>
              <a:t>24</a:t>
            </a:r>
            <a:r>
              <a:rPr lang="en-US" sz="2600" dirty="0">
                <a:latin typeface="Verdana" panose="020B0604030504040204" pitchFamily="34" charset="0"/>
                <a:ea typeface="Verdana" panose="020B0604030504040204" pitchFamily="34" charset="0"/>
                <a:cs typeface="Times New Roman" panose="02020603050405020304" pitchFamily="18" charset="0"/>
              </a:rPr>
              <a:t> “Strive to enter through the narrow door. For many, I tell you, will seek to enter and will not be able.      Luke 13:23-24</a:t>
            </a:r>
          </a:p>
          <a:p>
            <a:pPr algn="l"/>
            <a:r>
              <a:rPr lang="en-US" sz="2600" dirty="0">
                <a:latin typeface="Verdana" panose="020B0604030504040204" pitchFamily="34" charset="0"/>
                <a:ea typeface="Verdana" panose="020B0604030504040204" pitchFamily="34" charset="0"/>
                <a:cs typeface="Times New Roman" panose="02020603050405020304" pitchFamily="18" charset="0"/>
              </a:rPr>
              <a:t> </a:t>
            </a:r>
          </a:p>
          <a:p>
            <a:pPr algn="l"/>
            <a:r>
              <a:rPr lang="en-US" sz="2600" baseline="30000" dirty="0">
                <a:latin typeface="Verdana" panose="020B0604030504040204" pitchFamily="34" charset="0"/>
                <a:ea typeface="Verdana" panose="020B0604030504040204" pitchFamily="34" charset="0"/>
                <a:cs typeface="Times New Roman" panose="02020603050405020304" pitchFamily="18" charset="0"/>
              </a:rPr>
              <a:t>13</a:t>
            </a:r>
            <a:r>
              <a:rPr lang="en-US" sz="2600" dirty="0">
                <a:latin typeface="Verdana" panose="020B0604030504040204" pitchFamily="34" charset="0"/>
                <a:ea typeface="Verdana" panose="020B0604030504040204" pitchFamily="34" charset="0"/>
                <a:cs typeface="Times New Roman" panose="02020603050405020304" pitchFamily="18" charset="0"/>
              </a:rPr>
              <a:t> “Enter by the narrow gate. For the gate is wide and the way is easy that leads to destruction, and those who enter by it are many. </a:t>
            </a:r>
            <a:r>
              <a:rPr lang="en-US" sz="2600" baseline="30000" dirty="0">
                <a:latin typeface="Verdana" panose="020B0604030504040204" pitchFamily="34" charset="0"/>
                <a:ea typeface="Verdana" panose="020B0604030504040204" pitchFamily="34" charset="0"/>
                <a:cs typeface="Times New Roman" panose="02020603050405020304" pitchFamily="18" charset="0"/>
              </a:rPr>
              <a:t>14</a:t>
            </a:r>
            <a:r>
              <a:rPr lang="en-US" sz="2600" dirty="0">
                <a:latin typeface="Verdana" panose="020B0604030504040204" pitchFamily="34" charset="0"/>
                <a:ea typeface="Verdana" panose="020B0604030504040204" pitchFamily="34" charset="0"/>
                <a:cs typeface="Times New Roman" panose="02020603050405020304" pitchFamily="18" charset="0"/>
              </a:rPr>
              <a:t> For the gate is narrow and the way is hard that leads to life, and those who find it are few. Matthew 7:13-14</a:t>
            </a:r>
          </a:p>
          <a:p>
            <a:pPr algn="l"/>
            <a:endParaRPr lang="en-US" sz="2600" dirty="0">
              <a:latin typeface="Verdana" panose="020B0604030504040204" pitchFamily="34" charset="0"/>
              <a:ea typeface="Verdana" panose="020B0604030504040204" pitchFamily="34" charset="0"/>
              <a:cs typeface="Times New Roman" panose="02020603050405020304" pitchFamily="18" charset="0"/>
            </a:endParaRPr>
          </a:p>
          <a:p>
            <a:pPr algn="l"/>
            <a:r>
              <a:rPr lang="en-US" sz="2600" b="1" dirty="0">
                <a:latin typeface="Verdana" panose="020B0604030504040204" pitchFamily="34" charset="0"/>
                <a:ea typeface="Verdana" panose="020B0604030504040204" pitchFamily="34" charset="0"/>
              </a:rPr>
              <a:t>Only eight souls were saved during The Flood – </a:t>
            </a:r>
            <a:endParaRPr lang="en-US" sz="2600" dirty="0">
              <a:latin typeface="Verdana" panose="020B0604030504040204" pitchFamily="34" charset="0"/>
              <a:ea typeface="Verdana" panose="020B0604030504040204" pitchFamily="34" charset="0"/>
            </a:endParaRPr>
          </a:p>
          <a:p>
            <a:pPr algn="l"/>
            <a:endParaRPr lang="en-US" sz="2600" dirty="0">
              <a:latin typeface="Verdana" panose="020B0604030504040204" pitchFamily="34" charset="0"/>
              <a:ea typeface="Verdana" panose="020B0604030504040204" pitchFamily="34" charset="0"/>
            </a:endParaRPr>
          </a:p>
          <a:p>
            <a:pPr algn="l"/>
            <a:r>
              <a:rPr lang="en-US" sz="2600" baseline="30000" dirty="0">
                <a:latin typeface="Verdana" panose="020B0604030504040204" pitchFamily="34" charset="0"/>
                <a:ea typeface="Verdana" panose="020B0604030504040204" pitchFamily="34" charset="0"/>
                <a:cs typeface="Times New Roman" panose="02020603050405020304" pitchFamily="18" charset="0"/>
              </a:rPr>
              <a:t>5</a:t>
            </a:r>
            <a:r>
              <a:rPr lang="en-US" sz="2600" dirty="0">
                <a:latin typeface="Verdana" panose="020B0604030504040204" pitchFamily="34" charset="0"/>
                <a:ea typeface="Verdana" panose="020B0604030504040204" pitchFamily="34" charset="0"/>
                <a:cs typeface="Times New Roman" panose="02020603050405020304" pitchFamily="18" charset="0"/>
              </a:rPr>
              <a:t> if he did not spare the ancient world, but preserved Noah, a herald of righteousness, with seven others, when he brought a flood upon the world of the ungodly; 2 Peter 2:5</a:t>
            </a:r>
          </a:p>
          <a:p>
            <a:r>
              <a:rPr lang="en-US" sz="2800" dirty="0">
                <a:latin typeface="Verdana" panose="020B060403050404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336758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684506" y="160506"/>
            <a:ext cx="8798668" cy="6359564"/>
          </a:xfrm>
        </p:spPr>
        <p:txBody>
          <a:bodyPr>
            <a:normAutofit lnSpcReduction="10000"/>
          </a:bodyPr>
          <a:lstStyle/>
          <a:p>
            <a:pPr algn="l"/>
            <a:r>
              <a:rPr lang="en-US" sz="2400" b="1" dirty="0">
                <a:latin typeface="Verdana" panose="020B0604030504040204" pitchFamily="34" charset="0"/>
                <a:ea typeface="Verdana" panose="020B0604030504040204" pitchFamily="34" charset="0"/>
              </a:rPr>
              <a:t>Only three souls escaped the destruction of Sodom and Gomorrah- </a:t>
            </a:r>
            <a:endParaRPr lang="en-US" sz="2400" dirty="0">
              <a:latin typeface="Verdana" panose="020B0604030504040204" pitchFamily="34" charset="0"/>
              <a:ea typeface="Verdana" panose="020B0604030504040204" pitchFamily="34" charset="0"/>
            </a:endParaRPr>
          </a:p>
          <a:p>
            <a:pPr algn="l"/>
            <a:endParaRPr lang="en-US" sz="2400" baseline="30000" dirty="0">
              <a:latin typeface="Verdana" panose="020B0604030504040204" pitchFamily="34" charset="0"/>
              <a:ea typeface="Calibri" panose="020F0502020204030204" pitchFamily="34" charset="0"/>
              <a:cs typeface="Times New Roman" panose="02020603050405020304" pitchFamily="18" charset="0"/>
            </a:endParaRPr>
          </a:p>
          <a:p>
            <a:pPr algn="l"/>
            <a:endParaRPr lang="en-US" sz="2400" baseline="30000" dirty="0">
              <a:latin typeface="Verdana" panose="020B060403050404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24</a:t>
            </a:r>
            <a:r>
              <a:rPr lang="en-US" sz="2400" dirty="0">
                <a:latin typeface="Verdana" panose="020B0604030504040204" pitchFamily="34" charset="0"/>
                <a:ea typeface="Calibri" panose="020F0502020204030204" pitchFamily="34" charset="0"/>
                <a:cs typeface="Times New Roman" panose="02020603050405020304" pitchFamily="18" charset="0"/>
              </a:rPr>
              <a:t> Then the LORD rained on Sodom and Gomorrah sulfur and fire from the LORD out of heaven. </a:t>
            </a:r>
            <a:r>
              <a:rPr lang="en-US" sz="2400" baseline="30000" dirty="0">
                <a:latin typeface="Verdana" panose="020B0604030504040204" pitchFamily="34" charset="0"/>
                <a:ea typeface="Calibri" panose="020F0502020204030204" pitchFamily="34" charset="0"/>
                <a:cs typeface="Times New Roman" panose="02020603050405020304" pitchFamily="18" charset="0"/>
              </a:rPr>
              <a:t>25</a:t>
            </a:r>
            <a:r>
              <a:rPr lang="en-US" sz="2400" dirty="0">
                <a:latin typeface="Verdana" panose="020B0604030504040204" pitchFamily="34" charset="0"/>
                <a:ea typeface="Calibri" panose="020F0502020204030204" pitchFamily="34" charset="0"/>
                <a:cs typeface="Times New Roman" panose="02020603050405020304" pitchFamily="18" charset="0"/>
              </a:rPr>
              <a:t> And he overthrew those cities, and all the valley, and all the inhabitants of the cities, and what grew on the ground. Genesis 19:24-25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1" dirty="0">
                <a:latin typeface="Verdana" panose="020B0604030504040204" pitchFamily="34" charset="0"/>
                <a:ea typeface="Calibri" panose="020F0502020204030204" pitchFamily="34" charset="0"/>
                <a:cs typeface="Times New Roman" panose="02020603050405020304" pitchFamily="18" charset="0"/>
              </a:rPr>
              <a:t>Only two men out of 603,550 over the age of 20 were permitted to enter the land of Canaan – Only Caleb &amp; Joshua - Num 14:26-32; cf. 1:45-46</a:t>
            </a:r>
          </a:p>
          <a:p>
            <a:pPr algn="l"/>
            <a:endParaRPr lang="en-US" sz="2400" dirty="0">
              <a:latin typeface="Verdana" panose="020B060403050404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14</a:t>
            </a:r>
            <a:r>
              <a:rPr lang="en-US" sz="2400" dirty="0">
                <a:latin typeface="Verdana" panose="020B0604030504040204" pitchFamily="34" charset="0"/>
                <a:ea typeface="Calibri" panose="020F0502020204030204" pitchFamily="34" charset="0"/>
                <a:cs typeface="Times New Roman" panose="02020603050405020304" pitchFamily="18" charset="0"/>
              </a:rPr>
              <a:t> For the gate is narrow and the way is hard that leads to life, and those who find it are few.    Matthew 7:14</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sz="2400" baseline="30000" dirty="0">
              <a:latin typeface="Verdana" panose="020B060403050404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6</a:t>
            </a:r>
            <a:r>
              <a:rPr lang="en-US" sz="2400" dirty="0">
                <a:latin typeface="Verdana" panose="020B0604030504040204" pitchFamily="34" charset="0"/>
                <a:ea typeface="Calibri" panose="020F0502020204030204" pitchFamily="34" charset="0"/>
                <a:cs typeface="Times New Roman" panose="02020603050405020304" pitchFamily="18" charset="0"/>
              </a:rPr>
              <a:t> Jesus said to him, “I am the way, and the truth, and the life. No one comes to the Father except through me. John 14:6</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Verdana" panose="020B060403050404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744346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562E6C0-AC8A-4974-ADC7-1512E587A8EB}"/>
              </a:ext>
            </a:extLst>
          </p:cNvPr>
          <p:cNvSpPr>
            <a:spLocks noGrp="1"/>
          </p:cNvSpPr>
          <p:nvPr>
            <p:ph type="body" idx="1"/>
          </p:nvPr>
        </p:nvSpPr>
        <p:spPr>
          <a:xfrm>
            <a:off x="1868184" y="318052"/>
            <a:ext cx="8465906" cy="6202018"/>
          </a:xfrm>
        </p:spPr>
        <p:txBody>
          <a:bodyPr>
            <a:normAutofit/>
          </a:bodyPr>
          <a:lstStyle/>
          <a:p>
            <a:r>
              <a:rPr lang="en-US" dirty="0">
                <a:latin typeface="Verdana" panose="020B0604030504040204" pitchFamily="34"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1" dirty="0">
                <a:latin typeface="Verdana" panose="020B0604030504040204" pitchFamily="34" charset="0"/>
                <a:ea typeface="Calibri" panose="020F0502020204030204" pitchFamily="34" charset="0"/>
                <a:cs typeface="Times New Roman" panose="02020603050405020304" pitchFamily="18" charset="0"/>
              </a:rPr>
              <a:t>What about the Jews on the Day of Pentecost responding to Peter’s preaching the Gospel? -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aseline="30000" dirty="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5</a:t>
            </a:r>
            <a:r>
              <a:rPr lang="en-US" sz="2400" dirty="0">
                <a:latin typeface="Verdana" panose="020B0604030504040204" pitchFamily="34" charset="0"/>
                <a:ea typeface="Calibri" panose="020F0502020204030204" pitchFamily="34" charset="0"/>
                <a:cs typeface="Times New Roman" panose="02020603050405020304" pitchFamily="18" charset="0"/>
              </a:rPr>
              <a:t> Now there were dwelling in Jerusalem Jews, devout men from every nation under heaven. Acts 2:5</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r>
              <a:rPr lang="en-US" sz="2400" baseline="30000" dirty="0">
                <a:latin typeface="Verdana" panose="020B0604030504040204" pitchFamily="34" charset="0"/>
                <a:ea typeface="Calibri" panose="020F0502020204030204" pitchFamily="34" charset="0"/>
                <a:cs typeface="Times New Roman" panose="02020603050405020304" pitchFamily="18" charset="0"/>
              </a:rPr>
              <a:t>36</a:t>
            </a:r>
            <a:r>
              <a:rPr lang="en-US" sz="2400" dirty="0">
                <a:latin typeface="Verdana" panose="020B0604030504040204" pitchFamily="34" charset="0"/>
                <a:ea typeface="Calibri" panose="020F0502020204030204" pitchFamily="34" charset="0"/>
                <a:cs typeface="Times New Roman" panose="02020603050405020304" pitchFamily="18" charset="0"/>
              </a:rPr>
              <a:t> Let all the house of Israel therefore know for certain that God has made him both Lord and Christ, this Jesus whom you crucified.” </a:t>
            </a:r>
            <a:r>
              <a:rPr lang="en-US" sz="2400" baseline="30000" dirty="0">
                <a:latin typeface="Verdana" panose="020B0604030504040204" pitchFamily="34" charset="0"/>
                <a:ea typeface="Calibri" panose="020F0502020204030204" pitchFamily="34" charset="0"/>
                <a:cs typeface="Times New Roman" panose="02020603050405020304" pitchFamily="18" charset="0"/>
              </a:rPr>
              <a:t>37</a:t>
            </a:r>
            <a:r>
              <a:rPr lang="en-US" sz="2400" dirty="0">
                <a:latin typeface="Verdana" panose="020B0604030504040204" pitchFamily="34" charset="0"/>
                <a:ea typeface="Calibri" panose="020F0502020204030204" pitchFamily="34" charset="0"/>
                <a:cs typeface="Times New Roman" panose="02020603050405020304" pitchFamily="18" charset="0"/>
              </a:rPr>
              <a:t> Now when they heard this they were cut to the heart,  and said to Peter and the rest of the apostles, “Brothers, what shall we do?” </a:t>
            </a:r>
            <a:r>
              <a:rPr lang="en-US" sz="2400" baseline="30000" dirty="0">
                <a:latin typeface="Verdana" panose="020B0604030504040204" pitchFamily="34" charset="0"/>
                <a:ea typeface="Calibri" panose="020F0502020204030204" pitchFamily="34" charset="0"/>
                <a:cs typeface="Times New Roman" panose="02020603050405020304" pitchFamily="18" charset="0"/>
              </a:rPr>
              <a:t>38</a:t>
            </a:r>
            <a:r>
              <a:rPr lang="en-US" sz="2400" dirty="0">
                <a:latin typeface="Verdana" panose="020B0604030504040204" pitchFamily="34" charset="0"/>
                <a:ea typeface="Calibri" panose="020F0502020204030204" pitchFamily="34" charset="0"/>
                <a:cs typeface="Times New Roman" panose="02020603050405020304" pitchFamily="18" charset="0"/>
              </a:rPr>
              <a:t> And Peter said to them, “Repent and be baptized every one of you in the name of Jesus Christ for the forgiveness of your sins, and you will receive the gift of the Holy Spirit. Acts 2:36-38</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latin typeface="Calibri" panose="020F0502020204030204" pitchFamily="34" charset="0"/>
              <a:ea typeface="Calibri" panose="020F0502020204030204" pitchFamily="34" charset="0"/>
              <a:cs typeface="Times New Roman" panose="02020603050405020304" pitchFamily="18" charset="0"/>
            </a:endParaRPr>
          </a:p>
          <a:p>
            <a:pPr algn="l"/>
            <a:endParaRPr lang="en-US" dirty="0"/>
          </a:p>
        </p:txBody>
      </p:sp>
    </p:spTree>
    <p:extLst>
      <p:ext uri="{BB962C8B-B14F-4D97-AF65-F5344CB8AC3E}">
        <p14:creationId xmlns:p14="http://schemas.microsoft.com/office/powerpoint/2010/main" val="1868626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29D23C-D09B-4C9D-86DD-FEA0E8A2180D}"/>
              </a:ext>
            </a:extLst>
          </p:cNvPr>
          <p:cNvSpPr>
            <a:spLocks noGrp="1"/>
          </p:cNvSpPr>
          <p:nvPr>
            <p:ph idx="1"/>
          </p:nvPr>
        </p:nvSpPr>
        <p:spPr>
          <a:xfrm>
            <a:off x="1765444" y="205483"/>
            <a:ext cx="8645703" cy="6411074"/>
          </a:xfrm>
        </p:spPr>
        <p:txBody>
          <a:bodyPr/>
          <a:lstStyle/>
          <a:p>
            <a:pPr marL="0" marR="1088390" indent="0" algn="ctr">
              <a:spcBef>
                <a:spcPts val="0"/>
              </a:spcBef>
              <a:buNone/>
            </a:pPr>
            <a:r>
              <a:rPr lang="en-US" sz="2400" b="1" dirty="0">
                <a:solidFill>
                  <a:srgbClr val="4472C4"/>
                </a:solidFill>
                <a:latin typeface="Verdana" panose="020B0604030504040204" pitchFamily="34" charset="0"/>
                <a:ea typeface="Verdana" panose="020B0604030504040204" pitchFamily="34" charset="0"/>
                <a:cs typeface="Times New Roman" panose="02020603050405020304" pitchFamily="18" charset="0"/>
              </a:rPr>
              <a:t>The Ethiopian returning from worship at Jerusalem-  </a:t>
            </a: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marR="1088390" indent="0">
              <a:spcBef>
                <a:spcPts val="0"/>
              </a:spcBef>
              <a:buNone/>
            </a:pPr>
            <a:r>
              <a:rPr lang="en-US" sz="2400" b="1" dirty="0">
                <a:latin typeface="Verdana" panose="020B0604030504040204" pitchFamily="34" charset="0"/>
                <a:ea typeface="Verdana" panose="020B0604030504040204" pitchFamily="34" charset="0"/>
                <a:cs typeface="Times New Roman" panose="02020603050405020304" pitchFamily="18" charset="0"/>
              </a:rPr>
              <a:t> </a:t>
            </a: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400" dirty="0">
                <a:latin typeface="Verdana" panose="020B0604030504040204" pitchFamily="34" charset="0"/>
                <a:ea typeface="Verdana" panose="020B0604030504040204" pitchFamily="34" charset="0"/>
                <a:cs typeface="Times New Roman" panose="02020603050405020304" pitchFamily="18" charset="0"/>
              </a:rPr>
              <a:t>And there was an Ethiopian, a eunuch, a court official of Candace, queen of the Ethiopians, who was in charge of all her treasure. He had come to Jerusalem to worship </a:t>
            </a:r>
            <a:r>
              <a:rPr lang="en-US" sz="2400" baseline="30000" dirty="0">
                <a:latin typeface="Verdana" panose="020B0604030504040204" pitchFamily="34" charset="0"/>
                <a:ea typeface="Verdana" panose="020B0604030504040204" pitchFamily="34" charset="0"/>
                <a:cs typeface="Times New Roman" panose="02020603050405020304" pitchFamily="18" charset="0"/>
              </a:rPr>
              <a:t>28</a:t>
            </a:r>
            <a:r>
              <a:rPr lang="en-US" sz="2400" dirty="0">
                <a:latin typeface="Verdana" panose="020B0604030504040204" pitchFamily="34" charset="0"/>
                <a:ea typeface="Verdana" panose="020B0604030504040204" pitchFamily="34" charset="0"/>
                <a:cs typeface="Times New Roman" panose="02020603050405020304" pitchFamily="18" charset="0"/>
              </a:rPr>
              <a:t> and was returning, seated in his chariot, and he was reading the prophet Isaiah. Acts 8:27-28</a:t>
            </a: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 </a:t>
            </a:r>
            <a:endParaRPr lang="en-US" sz="2400" dirty="0">
              <a:latin typeface="Verdana" panose="020B0604030504040204" pitchFamily="34" charset="0"/>
              <a:ea typeface="Verdana" panose="020B0604030504040204" pitchFamily="34" charset="0"/>
              <a:cs typeface="Times New Roman" panose="02020603050405020304" pitchFamily="18" charset="0"/>
            </a:endParaRPr>
          </a:p>
          <a:p>
            <a:pPr marL="0" indent="0">
              <a:spcBef>
                <a:spcPts val="0"/>
              </a:spcBef>
              <a:buNone/>
            </a:pPr>
            <a:r>
              <a:rPr lang="en-US" sz="2400" baseline="30000" dirty="0">
                <a:latin typeface="Verdana" panose="020B0604030504040204" pitchFamily="34" charset="0"/>
                <a:ea typeface="Verdana" panose="020B0604030504040204" pitchFamily="34" charset="0"/>
                <a:cs typeface="Times New Roman" panose="02020603050405020304" pitchFamily="18" charset="0"/>
              </a:rPr>
              <a:t>35</a:t>
            </a:r>
            <a:r>
              <a:rPr lang="en-US" sz="2400" dirty="0">
                <a:latin typeface="Verdana" panose="020B0604030504040204" pitchFamily="34" charset="0"/>
                <a:ea typeface="Verdana" panose="020B0604030504040204" pitchFamily="34" charset="0"/>
                <a:cs typeface="Times New Roman" panose="02020603050405020304" pitchFamily="18" charset="0"/>
              </a:rPr>
              <a:t> Then Philip opened his mouth, and beginning with this Scripture he told him the good news about Jesus. </a:t>
            </a:r>
            <a:r>
              <a:rPr lang="en-US" sz="2400" baseline="30000" dirty="0">
                <a:latin typeface="Verdana" panose="020B0604030504040204" pitchFamily="34" charset="0"/>
                <a:ea typeface="Verdana" panose="020B0604030504040204" pitchFamily="34" charset="0"/>
                <a:cs typeface="Times New Roman" panose="02020603050405020304" pitchFamily="18" charset="0"/>
              </a:rPr>
              <a:t>36</a:t>
            </a:r>
            <a:r>
              <a:rPr lang="en-US" sz="2400" dirty="0">
                <a:latin typeface="Verdana" panose="020B0604030504040204" pitchFamily="34" charset="0"/>
                <a:ea typeface="Verdana" panose="020B0604030504040204" pitchFamily="34" charset="0"/>
                <a:cs typeface="Times New Roman" panose="02020603050405020304" pitchFamily="18" charset="0"/>
              </a:rPr>
              <a:t> And as they were going along the road they came to some water, and the eunuch said, “See, here is water! What prevents me from being baptized?” </a:t>
            </a:r>
            <a:r>
              <a:rPr lang="en-US" sz="2400" baseline="30000" dirty="0">
                <a:latin typeface="Verdana" panose="020B0604030504040204" pitchFamily="34" charset="0"/>
                <a:ea typeface="Verdana" panose="020B0604030504040204" pitchFamily="34" charset="0"/>
                <a:cs typeface="Times New Roman" panose="02020603050405020304" pitchFamily="18" charset="0"/>
              </a:rPr>
              <a:t>38</a:t>
            </a:r>
            <a:r>
              <a:rPr lang="en-US" sz="2400" dirty="0">
                <a:latin typeface="Verdana" panose="020B0604030504040204" pitchFamily="34" charset="0"/>
                <a:ea typeface="Verdana" panose="020B0604030504040204" pitchFamily="34" charset="0"/>
                <a:cs typeface="Times New Roman" panose="02020603050405020304" pitchFamily="18" charset="0"/>
              </a:rPr>
              <a:t> And he commanded the chariot to stop, and they both went down into the water, Philip and the eunuch, and he baptized him. Acts 8:35-38</a:t>
            </a:r>
          </a:p>
          <a:p>
            <a:pPr marL="34290" indent="0">
              <a:buNone/>
            </a:pPr>
            <a:endParaRPr lang="en-US" dirty="0"/>
          </a:p>
        </p:txBody>
      </p:sp>
    </p:spTree>
    <p:extLst>
      <p:ext uri="{BB962C8B-B14F-4D97-AF65-F5344CB8AC3E}">
        <p14:creationId xmlns:p14="http://schemas.microsoft.com/office/powerpoint/2010/main" val="327229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docProps/app.xml><?xml version="1.0" encoding="utf-8"?>
<Properties xmlns="http://schemas.openxmlformats.org/officeDocument/2006/extended-properties" xmlns:vt="http://schemas.openxmlformats.org/officeDocument/2006/docPropsVTypes">
  <TotalTime>0</TotalTime>
  <Words>1678</Words>
  <Application>Microsoft Office PowerPoint</Application>
  <PresentationFormat>Widescreen</PresentationFormat>
  <Paragraphs>105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Corbel</vt:lpstr>
      <vt:lpstr>Euphemia</vt:lpstr>
      <vt:lpstr>Verdana</vt:lpstr>
      <vt:lpstr>Banded Design Blue 16x9</vt:lpstr>
      <vt:lpstr>Who Will Go To Heaven?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Will Go To Heaven?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Will Go To Heaven?</dc:title>
  <dc:creator>Robert McDonald</dc:creator>
  <cp:lastModifiedBy>Robert McDonald</cp:lastModifiedBy>
  <cp:revision>1</cp:revision>
  <dcterms:created xsi:type="dcterms:W3CDTF">2022-01-29T04:11:56Z</dcterms:created>
  <dcterms:modified xsi:type="dcterms:W3CDTF">2022-01-29T04:12:21Z</dcterms:modified>
</cp:coreProperties>
</file>