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952" r:id="rId2"/>
  </p:sldMasterIdLst>
  <p:notesMasterIdLst>
    <p:notesMasterId r:id="rId17"/>
  </p:notesMasterIdLst>
  <p:sldIdLst>
    <p:sldId id="426" r:id="rId3"/>
    <p:sldId id="427" r:id="rId4"/>
    <p:sldId id="428" r:id="rId5"/>
    <p:sldId id="429" r:id="rId6"/>
    <p:sldId id="430" r:id="rId7"/>
    <p:sldId id="431" r:id="rId8"/>
    <p:sldId id="432" r:id="rId9"/>
    <p:sldId id="433" r:id="rId10"/>
    <p:sldId id="434" r:id="rId11"/>
    <p:sldId id="435" r:id="rId12"/>
    <p:sldId id="436" r:id="rId13"/>
    <p:sldId id="437" r:id="rId14"/>
    <p:sldId id="438" r:id="rId15"/>
    <p:sldId id="43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FFCC"/>
    <a:srgbClr val="FFFFFF"/>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81" d="100"/>
          <a:sy n="81" d="100"/>
        </p:scale>
        <p:origin x="111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2C7A04-EAB4-40F8-B060-34209511477D}" type="datetimeFigureOut">
              <a:rPr lang="en-US" smtClean="0"/>
              <a:t>10/13/2021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C35DAC-88D4-4DC1-823B-BFFAA41597FB}" type="slidenum">
              <a:rPr lang="en-US" smtClean="0"/>
              <a:t>‹#›</a:t>
            </a:fld>
            <a:endParaRPr lang="en-US"/>
          </a:p>
        </p:txBody>
      </p:sp>
    </p:spTree>
    <p:extLst>
      <p:ext uri="{BB962C8B-B14F-4D97-AF65-F5344CB8AC3E}">
        <p14:creationId xmlns:p14="http://schemas.microsoft.com/office/powerpoint/2010/main" val="820363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altLang="en-US" noProof="0"/>
              <a:t>Click to edit Master title style</a:t>
            </a:r>
          </a:p>
        </p:txBody>
      </p:sp>
      <p:sp>
        <p:nvSpPr>
          <p:cNvPr id="23555"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altLang="en-US" noProof="0"/>
              <a:t>Click to edit Master subtitle style</a:t>
            </a:r>
          </a:p>
        </p:txBody>
      </p:sp>
      <p:sp>
        <p:nvSpPr>
          <p:cNvPr id="23556" name="Rectangle 4"/>
          <p:cNvSpPr>
            <a:spLocks noGrp="1" noChangeArrowheads="1"/>
          </p:cNvSpPr>
          <p:nvPr>
            <p:ph type="dt" sz="half" idx="2"/>
          </p:nvPr>
        </p:nvSpPr>
        <p:spPr/>
        <p:txBody>
          <a:bodyPr/>
          <a:lstStyle>
            <a:lvl1pPr>
              <a:defRPr/>
            </a:lvl1pPr>
          </a:lstStyle>
          <a:p>
            <a:endParaRPr lang="en-US" altLang="en-US">
              <a:solidFill>
                <a:srgbClr val="FFFFFF"/>
              </a:solidFill>
            </a:endParaRPr>
          </a:p>
        </p:txBody>
      </p:sp>
      <p:sp>
        <p:nvSpPr>
          <p:cNvPr id="23557" name="Rectangle 5"/>
          <p:cNvSpPr>
            <a:spLocks noGrp="1" noChangeArrowheads="1"/>
          </p:cNvSpPr>
          <p:nvPr>
            <p:ph type="ftr" sz="quarter" idx="3"/>
          </p:nvPr>
        </p:nvSpPr>
        <p:spPr/>
        <p:txBody>
          <a:bodyPr/>
          <a:lstStyle>
            <a:lvl1pPr>
              <a:defRPr/>
            </a:lvl1pPr>
          </a:lstStyle>
          <a:p>
            <a:endParaRPr lang="en-US" altLang="en-US">
              <a:solidFill>
                <a:srgbClr val="FFFFFF"/>
              </a:solidFill>
            </a:endParaRPr>
          </a:p>
        </p:txBody>
      </p:sp>
      <p:sp>
        <p:nvSpPr>
          <p:cNvPr id="23558" name="Rectangle 6"/>
          <p:cNvSpPr>
            <a:spLocks noGrp="1" noChangeArrowheads="1"/>
          </p:cNvSpPr>
          <p:nvPr>
            <p:ph type="sldNum" sz="quarter" idx="4"/>
          </p:nvPr>
        </p:nvSpPr>
        <p:spPr/>
        <p:txBody>
          <a:bodyPr/>
          <a:lstStyle>
            <a:lvl1pPr>
              <a:defRPr/>
            </a:lvl1pPr>
          </a:lstStyle>
          <a:p>
            <a:fld id="{03251B95-66FB-4EF6-BFC9-54C84258AE52}"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905664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3E51BE6F-6F88-4544-9AD8-BD9AE95C7B13}"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722619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EF4E7CAF-344F-49D0-9E9E-9106AF40C86A}"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767805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738584-89E8-423A-8274-DF8B89D863C7}"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AF4C1-7377-4E2D-8C97-F4CB3DB8E5E8}" type="slidenum">
              <a:rPr lang="en-US" smtClean="0"/>
              <a:t>‹#›</a:t>
            </a:fld>
            <a:endParaRPr lang="en-US"/>
          </a:p>
        </p:txBody>
      </p:sp>
    </p:spTree>
    <p:extLst>
      <p:ext uri="{BB962C8B-B14F-4D97-AF65-F5344CB8AC3E}">
        <p14:creationId xmlns:p14="http://schemas.microsoft.com/office/powerpoint/2010/main" val="77736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738584-89E8-423A-8274-DF8B89D863C7}"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AF4C1-7377-4E2D-8C97-F4CB3DB8E5E8}" type="slidenum">
              <a:rPr lang="en-US" smtClean="0"/>
              <a:t>‹#›</a:t>
            </a:fld>
            <a:endParaRPr lang="en-US"/>
          </a:p>
        </p:txBody>
      </p:sp>
    </p:spTree>
    <p:extLst>
      <p:ext uri="{BB962C8B-B14F-4D97-AF65-F5344CB8AC3E}">
        <p14:creationId xmlns:p14="http://schemas.microsoft.com/office/powerpoint/2010/main" val="293126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738584-89E8-423A-8274-DF8B89D863C7}"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AF4C1-7377-4E2D-8C97-F4CB3DB8E5E8}" type="slidenum">
              <a:rPr lang="en-US" smtClean="0"/>
              <a:t>‹#›</a:t>
            </a:fld>
            <a:endParaRPr lang="en-US"/>
          </a:p>
        </p:txBody>
      </p:sp>
    </p:spTree>
    <p:extLst>
      <p:ext uri="{BB962C8B-B14F-4D97-AF65-F5344CB8AC3E}">
        <p14:creationId xmlns:p14="http://schemas.microsoft.com/office/powerpoint/2010/main" val="2747326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738584-89E8-423A-8274-DF8B89D863C7}"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DAF4C1-7377-4E2D-8C97-F4CB3DB8E5E8}" type="slidenum">
              <a:rPr lang="en-US" smtClean="0"/>
              <a:t>‹#›</a:t>
            </a:fld>
            <a:endParaRPr lang="en-US"/>
          </a:p>
        </p:txBody>
      </p:sp>
    </p:spTree>
    <p:extLst>
      <p:ext uri="{BB962C8B-B14F-4D97-AF65-F5344CB8AC3E}">
        <p14:creationId xmlns:p14="http://schemas.microsoft.com/office/powerpoint/2010/main" val="8806964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738584-89E8-423A-8274-DF8B89D863C7}" type="datetimeFigureOut">
              <a:rPr lang="en-US" smtClean="0"/>
              <a:t>10/13/2021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DAF4C1-7377-4E2D-8C97-F4CB3DB8E5E8}" type="slidenum">
              <a:rPr lang="en-US" smtClean="0"/>
              <a:t>‹#›</a:t>
            </a:fld>
            <a:endParaRPr lang="en-US"/>
          </a:p>
        </p:txBody>
      </p:sp>
    </p:spTree>
    <p:extLst>
      <p:ext uri="{BB962C8B-B14F-4D97-AF65-F5344CB8AC3E}">
        <p14:creationId xmlns:p14="http://schemas.microsoft.com/office/powerpoint/2010/main" val="37479578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738584-89E8-423A-8274-DF8B89D863C7}" type="datetimeFigureOut">
              <a:rPr lang="en-US" smtClean="0"/>
              <a:t>10/13/2021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DAF4C1-7377-4E2D-8C97-F4CB3DB8E5E8}" type="slidenum">
              <a:rPr lang="en-US" smtClean="0"/>
              <a:t>‹#›</a:t>
            </a:fld>
            <a:endParaRPr lang="en-US"/>
          </a:p>
        </p:txBody>
      </p:sp>
    </p:spTree>
    <p:extLst>
      <p:ext uri="{BB962C8B-B14F-4D97-AF65-F5344CB8AC3E}">
        <p14:creationId xmlns:p14="http://schemas.microsoft.com/office/powerpoint/2010/main" val="4701069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738584-89E8-423A-8274-DF8B89D863C7}" type="datetimeFigureOut">
              <a:rPr lang="en-US" smtClean="0"/>
              <a:t>10/13/2021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DAF4C1-7377-4E2D-8C97-F4CB3DB8E5E8}" type="slidenum">
              <a:rPr lang="en-US" smtClean="0"/>
              <a:t>‹#›</a:t>
            </a:fld>
            <a:endParaRPr lang="en-US"/>
          </a:p>
        </p:txBody>
      </p:sp>
    </p:spTree>
    <p:extLst>
      <p:ext uri="{BB962C8B-B14F-4D97-AF65-F5344CB8AC3E}">
        <p14:creationId xmlns:p14="http://schemas.microsoft.com/office/powerpoint/2010/main" val="1794113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738584-89E8-423A-8274-DF8B89D863C7}"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DAF4C1-7377-4E2D-8C97-F4CB3DB8E5E8}" type="slidenum">
              <a:rPr lang="en-US" smtClean="0"/>
              <a:t>‹#›</a:t>
            </a:fld>
            <a:endParaRPr lang="en-US"/>
          </a:p>
        </p:txBody>
      </p:sp>
    </p:spTree>
    <p:extLst>
      <p:ext uri="{BB962C8B-B14F-4D97-AF65-F5344CB8AC3E}">
        <p14:creationId xmlns:p14="http://schemas.microsoft.com/office/powerpoint/2010/main" val="872138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C6876356-6E14-403D-BFEE-14281BB94AD8}"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6923010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738584-89E8-423A-8274-DF8B89D863C7}"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DAF4C1-7377-4E2D-8C97-F4CB3DB8E5E8}" type="slidenum">
              <a:rPr lang="en-US" smtClean="0"/>
              <a:t>‹#›</a:t>
            </a:fld>
            <a:endParaRPr lang="en-US"/>
          </a:p>
        </p:txBody>
      </p:sp>
    </p:spTree>
    <p:extLst>
      <p:ext uri="{BB962C8B-B14F-4D97-AF65-F5344CB8AC3E}">
        <p14:creationId xmlns:p14="http://schemas.microsoft.com/office/powerpoint/2010/main" val="23896024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738584-89E8-423A-8274-DF8B89D863C7}"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AF4C1-7377-4E2D-8C97-F4CB3DB8E5E8}" type="slidenum">
              <a:rPr lang="en-US" smtClean="0"/>
              <a:t>‹#›</a:t>
            </a:fld>
            <a:endParaRPr lang="en-US"/>
          </a:p>
        </p:txBody>
      </p:sp>
    </p:spTree>
    <p:extLst>
      <p:ext uri="{BB962C8B-B14F-4D97-AF65-F5344CB8AC3E}">
        <p14:creationId xmlns:p14="http://schemas.microsoft.com/office/powerpoint/2010/main" val="27125274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738584-89E8-423A-8274-DF8B89D863C7}"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AF4C1-7377-4E2D-8C97-F4CB3DB8E5E8}" type="slidenum">
              <a:rPr lang="en-US" smtClean="0"/>
              <a:t>‹#›</a:t>
            </a:fld>
            <a:endParaRPr lang="en-US"/>
          </a:p>
        </p:txBody>
      </p:sp>
    </p:spTree>
    <p:extLst>
      <p:ext uri="{BB962C8B-B14F-4D97-AF65-F5344CB8AC3E}">
        <p14:creationId xmlns:p14="http://schemas.microsoft.com/office/powerpoint/2010/main" val="4158669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0AC541E-B3A4-4EEE-A6B6-934C75E0E54B}"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640339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4F499297-502E-498D-9230-5CB7BD592ED3}"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171563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A2E0A890-9A52-41D4-B94D-12037336C0E1}"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215248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5C8F7C61-499C-4524-B342-BEF5CC55D539}"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82452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5FE0CFD0-705D-4AAA-9E26-3313B837BC9A}"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189559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0145B5CB-E973-45F2-8602-8D4624EB8097}"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59775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87979261-7EE6-426B-A82E-0955308BF6D1}"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198534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DB8B15A0-6E0E-4107-A9E2-D09BA9E0BAC5}"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Tree>
    <p:extLst>
      <p:ext uri="{BB962C8B-B14F-4D97-AF65-F5344CB8AC3E}">
        <p14:creationId xmlns:p14="http://schemas.microsoft.com/office/powerpoint/2010/main" val="3511197117"/>
      </p:ext>
    </p:extLst>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738584-89E8-423A-8274-DF8B89D863C7}" type="datetimeFigureOut">
              <a:rPr lang="en-US" smtClean="0"/>
              <a:t>10/13/2021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DAF4C1-7377-4E2D-8C97-F4CB3DB8E5E8}" type="slidenum">
              <a:rPr lang="en-US" smtClean="0"/>
              <a:t>‹#›</a:t>
            </a:fld>
            <a:endParaRPr lang="en-US"/>
          </a:p>
        </p:txBody>
      </p:sp>
    </p:spTree>
    <p:extLst>
      <p:ext uri="{BB962C8B-B14F-4D97-AF65-F5344CB8AC3E}">
        <p14:creationId xmlns:p14="http://schemas.microsoft.com/office/powerpoint/2010/main" val="2328905688"/>
      </p:ext>
    </p:extLst>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 id="2147483957" r:id="rId5"/>
    <p:sldLayoutId id="2147483958" r:id="rId6"/>
    <p:sldLayoutId id="2147483959" r:id="rId7"/>
    <p:sldLayoutId id="2147483960" r:id="rId8"/>
    <p:sldLayoutId id="2147483961" r:id="rId9"/>
    <p:sldLayoutId id="2147483962" r:id="rId10"/>
    <p:sldLayoutId id="214748396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BDA6F-34D7-4EA2-B33D-45084E9716EF}"/>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25650D87-D5F8-4ECC-8DF6-3D21CD3E6C28}"/>
              </a:ext>
            </a:extLst>
          </p:cNvPr>
          <p:cNvSpPr>
            <a:spLocks noGrp="1"/>
          </p:cNvSpPr>
          <p:nvPr>
            <p:ph type="subTitle" idx="1"/>
          </p:nvPr>
        </p:nvSpPr>
        <p:spPr/>
        <p:txBody>
          <a:bodyPr/>
          <a:lstStyle/>
          <a:p>
            <a:endParaRPr lang="en-US"/>
          </a:p>
        </p:txBody>
      </p:sp>
      <p:pic>
        <p:nvPicPr>
          <p:cNvPr id="5" name="Picture 4" descr="A picture containing text, outdoor, nature, wave&#10;&#10;Description automatically generated">
            <a:extLst>
              <a:ext uri="{FF2B5EF4-FFF2-40B4-BE49-F238E27FC236}">
                <a16:creationId xmlns:a16="http://schemas.microsoft.com/office/drawing/2014/main" id="{B5A74C2C-3B7C-4134-87C7-602A0D98B8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12192000" cy="6858000"/>
          </a:xfrm>
          <a:prstGeom prst="rect">
            <a:avLst/>
          </a:prstGeom>
        </p:spPr>
      </p:pic>
      <p:sp>
        <p:nvSpPr>
          <p:cNvPr id="6" name="TextBox 5">
            <a:extLst>
              <a:ext uri="{FF2B5EF4-FFF2-40B4-BE49-F238E27FC236}">
                <a16:creationId xmlns:a16="http://schemas.microsoft.com/office/drawing/2014/main" id="{E4057C22-4040-48B6-BF49-9DB8385B88EC}"/>
              </a:ext>
            </a:extLst>
          </p:cNvPr>
          <p:cNvSpPr txBox="1"/>
          <p:nvPr/>
        </p:nvSpPr>
        <p:spPr>
          <a:xfrm>
            <a:off x="571500" y="5564221"/>
            <a:ext cx="8001000" cy="1200329"/>
          </a:xfrm>
          <a:prstGeom prst="rect">
            <a:avLst/>
          </a:prstGeom>
          <a:solidFill>
            <a:srgbClr val="8D2E3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rgbClr val="F8F8AE"/>
                </a:solidFill>
                <a:effectLst/>
                <a:uLnTx/>
                <a:uFillTx/>
                <a:latin typeface="Franklin Gothic Demi" panose="020B0703020102020204" pitchFamily="34" charset="0"/>
                <a:ea typeface="+mn-ea"/>
                <a:cs typeface="+mn-cs"/>
              </a:rPr>
              <a:t>PENIEL</a:t>
            </a:r>
          </a:p>
        </p:txBody>
      </p:sp>
    </p:spTree>
    <p:extLst>
      <p:ext uri="{BB962C8B-B14F-4D97-AF65-F5344CB8AC3E}">
        <p14:creationId xmlns:p14="http://schemas.microsoft.com/office/powerpoint/2010/main" val="3285795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AE5257-5909-45B3-9209-9D0651A4A0AF}"/>
              </a:ext>
            </a:extLst>
          </p:cNvPr>
          <p:cNvSpPr>
            <a:spLocks noGrp="1"/>
          </p:cNvSpPr>
          <p:nvPr>
            <p:ph idx="1"/>
          </p:nvPr>
        </p:nvSpPr>
        <p:spPr>
          <a:xfrm>
            <a:off x="42863" y="61912"/>
            <a:ext cx="9048749" cy="6796087"/>
          </a:xfrm>
          <a:solidFill>
            <a:srgbClr val="ECE8AC"/>
          </a:solidFill>
          <a:ln w="76200">
            <a:solidFill>
              <a:srgbClr val="8D2E31"/>
            </a:solidFill>
          </a:ln>
        </p:spPr>
        <p:txBody>
          <a:bodyPr>
            <a:normAutofit/>
          </a:bodyPr>
          <a:lstStyle/>
          <a:p>
            <a:pPr marL="0" marR="0" indent="0">
              <a:lnSpc>
                <a:spcPct val="107000"/>
              </a:lnSpc>
              <a:spcBef>
                <a:spcPts val="0"/>
              </a:spcBef>
              <a:spcAft>
                <a:spcPts val="800"/>
              </a:spcAft>
              <a:buNone/>
            </a:pPr>
            <a:r>
              <a:rPr lang="en-US" sz="3200" dirty="0">
                <a:effectLst/>
                <a:latin typeface="Verdana" panose="020B0604030504040204" pitchFamily="34" charset="0"/>
                <a:ea typeface="Verdana" panose="020B0604030504040204" pitchFamily="34" charset="0"/>
                <a:cs typeface="Times New Roman" panose="02020603050405020304" pitchFamily="18" charset="0"/>
              </a:rPr>
              <a:t>Now he can meet Esau without fear.</a:t>
            </a:r>
          </a:p>
          <a:p>
            <a:pPr marL="0" marR="0" indent="0">
              <a:lnSpc>
                <a:spcPct val="107000"/>
              </a:lnSpc>
              <a:spcBef>
                <a:spcPts val="0"/>
              </a:spcBef>
              <a:spcAft>
                <a:spcPts val="800"/>
              </a:spcAft>
              <a:buNone/>
            </a:pPr>
            <a:r>
              <a:rPr lang="en-US" sz="3200" dirty="0">
                <a:effectLst/>
                <a:latin typeface="Verdana" panose="020B0604030504040204" pitchFamily="34" charset="0"/>
                <a:ea typeface="Verdana" panose="020B0604030504040204" pitchFamily="34" charset="0"/>
                <a:cs typeface="Times New Roman" panose="02020603050405020304" pitchFamily="18" charset="0"/>
              </a:rPr>
              <a:t>Now he can face any emergency.</a:t>
            </a:r>
          </a:p>
          <a:p>
            <a:pPr marL="0" marR="0" indent="0">
              <a:lnSpc>
                <a:spcPct val="107000"/>
              </a:lnSpc>
              <a:spcBef>
                <a:spcPts val="0"/>
              </a:spcBef>
              <a:spcAft>
                <a:spcPts val="800"/>
              </a:spcAft>
              <a:buNone/>
            </a:pPr>
            <a:r>
              <a:rPr lang="en-US" sz="3200" dirty="0">
                <a:effectLst/>
                <a:latin typeface="Verdana" panose="020B0604030504040204" pitchFamily="34" charset="0"/>
                <a:ea typeface="Verdana" panose="020B0604030504040204" pitchFamily="34" charset="0"/>
                <a:cs typeface="Times New Roman" panose="02020603050405020304" pitchFamily="18" charset="0"/>
              </a:rPr>
              <a:t>Now he can overcome any obstacle.</a:t>
            </a:r>
          </a:p>
          <a:p>
            <a:pPr marL="0" indent="0">
              <a:buNone/>
            </a:pPr>
            <a:endParaRPr lang="en-US" sz="2600" baseline="30000" dirty="0">
              <a:solidFill>
                <a:srgbClr val="8D2E31"/>
              </a:solidFill>
              <a:latin typeface="Verdana" panose="020B0604030504040204" pitchFamily="34" charset="0"/>
              <a:ea typeface="Verdana" panose="020B0604030504040204" pitchFamily="34" charset="0"/>
            </a:endParaRPr>
          </a:p>
          <a:p>
            <a:pPr marL="0" indent="0">
              <a:buNone/>
            </a:pPr>
            <a:r>
              <a:rPr lang="en-US" sz="2600" baseline="30000" dirty="0">
                <a:solidFill>
                  <a:srgbClr val="8D2E31"/>
                </a:solidFill>
                <a:latin typeface="Verdana" panose="020B0604030504040204" pitchFamily="34" charset="0"/>
                <a:ea typeface="Verdana" panose="020B0604030504040204" pitchFamily="34" charset="0"/>
              </a:rPr>
              <a:t>31</a:t>
            </a:r>
            <a:r>
              <a:rPr lang="en-US" sz="2600" dirty="0">
                <a:solidFill>
                  <a:srgbClr val="8D2E31"/>
                </a:solidFill>
                <a:latin typeface="Verdana" panose="020B0604030504040204" pitchFamily="34" charset="0"/>
                <a:ea typeface="Verdana" panose="020B0604030504040204" pitchFamily="34" charset="0"/>
              </a:rPr>
              <a:t> Now the sun rose upon him just as he crossed over Penuel, and he was limping on his thigh. </a:t>
            </a:r>
            <a:r>
              <a:rPr lang="en-US" sz="2600" baseline="30000" dirty="0">
                <a:solidFill>
                  <a:srgbClr val="8D2E31"/>
                </a:solidFill>
                <a:latin typeface="Verdana" panose="020B0604030504040204" pitchFamily="34" charset="0"/>
                <a:ea typeface="Verdana" panose="020B0604030504040204" pitchFamily="34" charset="0"/>
              </a:rPr>
              <a:t>32</a:t>
            </a:r>
            <a:r>
              <a:rPr lang="en-US" sz="2600" dirty="0">
                <a:solidFill>
                  <a:srgbClr val="8D2E31"/>
                </a:solidFill>
                <a:latin typeface="Verdana" panose="020B0604030504040204" pitchFamily="34" charset="0"/>
                <a:ea typeface="Verdana" panose="020B0604030504040204" pitchFamily="34" charset="0"/>
              </a:rPr>
              <a:t> Therefore, to this day the sons of Israel do not eat the sinew of the hip which is on the socket of the thigh, because he touched the socket of Jacob’s thigh in the sinew of the hip.</a:t>
            </a:r>
          </a:p>
          <a:p>
            <a:pPr marL="0" marR="0" indent="0">
              <a:lnSpc>
                <a:spcPct val="107000"/>
              </a:lnSpc>
              <a:spcBef>
                <a:spcPts val="0"/>
              </a:spcBef>
              <a:spcAft>
                <a:spcPts val="800"/>
              </a:spcAft>
              <a:buNone/>
            </a:pPr>
            <a:endParaRPr lang="en-US"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lnSpc>
                <a:spcPct val="107000"/>
              </a:lnSpc>
              <a:spcBef>
                <a:spcPts val="0"/>
              </a:spcBef>
              <a:spcAft>
                <a:spcPts val="800"/>
              </a:spcAft>
              <a:buNone/>
            </a:pPr>
            <a:r>
              <a:rPr lang="en-US" dirty="0">
                <a:effectLst/>
                <a:latin typeface="Verdana" panose="020B0604030504040204" pitchFamily="34" charset="0"/>
                <a:ea typeface="Verdana" panose="020B0604030504040204" pitchFamily="34" charset="0"/>
                <a:cs typeface="Times New Roman" panose="02020603050405020304" pitchFamily="18" charset="0"/>
              </a:rPr>
              <a:t>“Peniel” was a monument fashioned by Jacob.</a:t>
            </a:r>
          </a:p>
          <a:p>
            <a:pPr marL="0" marR="0" indent="0">
              <a:lnSpc>
                <a:spcPct val="107000"/>
              </a:lnSpc>
              <a:spcBef>
                <a:spcPts val="0"/>
              </a:spcBef>
              <a:spcAft>
                <a:spcPts val="800"/>
              </a:spcAft>
              <a:buNone/>
            </a:pPr>
            <a:r>
              <a:rPr lang="en-US" dirty="0">
                <a:effectLst/>
                <a:latin typeface="Verdana" panose="020B0604030504040204" pitchFamily="34" charset="0"/>
                <a:ea typeface="Verdana" panose="020B0604030504040204" pitchFamily="34" charset="0"/>
                <a:cs typeface="Times New Roman" panose="02020603050405020304" pitchFamily="18" charset="0"/>
              </a:rPr>
              <a:t>But now Jacob is a monument fashioned by God!</a:t>
            </a:r>
          </a:p>
          <a:p>
            <a:pPr marL="0" indent="0">
              <a:buNone/>
            </a:pPr>
            <a:endParaRPr lang="en-US" dirty="0">
              <a:solidFill>
                <a:srgbClr val="8D2E3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31940336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AE5257-5909-45B3-9209-9D0651A4A0AF}"/>
              </a:ext>
            </a:extLst>
          </p:cNvPr>
          <p:cNvSpPr>
            <a:spLocks noGrp="1"/>
          </p:cNvSpPr>
          <p:nvPr>
            <p:ph idx="1"/>
          </p:nvPr>
        </p:nvSpPr>
        <p:spPr>
          <a:xfrm>
            <a:off x="42863" y="61912"/>
            <a:ext cx="9048749" cy="6796087"/>
          </a:xfrm>
          <a:solidFill>
            <a:srgbClr val="ECE8AC"/>
          </a:solidFill>
          <a:ln w="76200">
            <a:solidFill>
              <a:srgbClr val="8D2E31"/>
            </a:solidFill>
          </a:ln>
        </p:spPr>
        <p:txBody>
          <a:bodyPr>
            <a:normAutofit lnSpcReduction="10000"/>
          </a:bodyPr>
          <a:lstStyle/>
          <a:p>
            <a:pPr marL="0" marR="0" indent="0">
              <a:lnSpc>
                <a:spcPct val="107000"/>
              </a:lnSpc>
              <a:spcBef>
                <a:spcPts val="0"/>
              </a:spcBef>
              <a:spcAft>
                <a:spcPts val="800"/>
              </a:spcAft>
              <a:buNone/>
            </a:pPr>
            <a:r>
              <a:rPr lang="en-US" sz="3200" b="1" dirty="0">
                <a:solidFill>
                  <a:srgbClr val="8D2E31"/>
                </a:solidFill>
                <a:effectLst/>
                <a:latin typeface="Verdana" panose="020B0604030504040204" pitchFamily="34" charset="0"/>
                <a:ea typeface="Verdana" panose="020B0604030504040204" pitchFamily="34" charset="0"/>
                <a:cs typeface="Times New Roman" panose="02020603050405020304" pitchFamily="18" charset="0"/>
              </a:rPr>
              <a:t>Peniel or the face of God has a three-fold significance for us today.</a:t>
            </a:r>
            <a:endParaRPr lang="en-US" sz="3200" dirty="0">
              <a:solidFill>
                <a:srgbClr val="8D2E31"/>
              </a:solidFill>
              <a:effectLst/>
              <a:latin typeface="Verdana" panose="020B0604030504040204" pitchFamily="34" charset="0"/>
              <a:ea typeface="Verdana" panose="020B0604030504040204" pitchFamily="34" charset="0"/>
              <a:cs typeface="Times New Roman" panose="02020603050405020304" pitchFamily="18" charset="0"/>
            </a:endParaRPr>
          </a:p>
          <a:p>
            <a:pPr marL="0" marR="0" indent="0">
              <a:lnSpc>
                <a:spcPct val="107000"/>
              </a:lnSpc>
              <a:spcBef>
                <a:spcPts val="0"/>
              </a:spcBef>
              <a:spcAft>
                <a:spcPts val="800"/>
              </a:spcAft>
              <a:buNone/>
            </a:pPr>
            <a:r>
              <a:rPr lang="en-US" sz="3000" b="1" dirty="0">
                <a:effectLst/>
                <a:latin typeface="Verdana" panose="020B0604030504040204" pitchFamily="34" charset="0"/>
                <a:ea typeface="Verdana" panose="020B0604030504040204" pitchFamily="34" charset="0"/>
                <a:cs typeface="Times New Roman" panose="02020603050405020304" pitchFamily="18" charset="0"/>
              </a:rPr>
              <a:t>1. Peniel is the </a:t>
            </a:r>
            <a:r>
              <a:rPr lang="en-US" sz="3000" b="1" u="sng" dirty="0">
                <a:solidFill>
                  <a:srgbClr val="8D2E31"/>
                </a:solidFill>
                <a:effectLst/>
                <a:latin typeface="Verdana" panose="020B0604030504040204" pitchFamily="34" charset="0"/>
                <a:ea typeface="Verdana" panose="020B0604030504040204" pitchFamily="34" charset="0"/>
                <a:cs typeface="Times New Roman" panose="02020603050405020304" pitchFamily="18" charset="0"/>
              </a:rPr>
              <a:t>place of power </a:t>
            </a:r>
            <a:r>
              <a:rPr lang="en-US" sz="3000" b="1" dirty="0">
                <a:effectLst/>
                <a:latin typeface="Verdana" panose="020B0604030504040204" pitchFamily="34" charset="0"/>
                <a:ea typeface="Verdana" panose="020B0604030504040204" pitchFamily="34" charset="0"/>
                <a:cs typeface="Times New Roman" panose="02020603050405020304" pitchFamily="18" charset="0"/>
              </a:rPr>
              <a:t>for daily life.</a:t>
            </a:r>
            <a:endParaRPr lang="en-US" sz="3000"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lnSpc>
                <a:spcPct val="107000"/>
              </a:lnSpc>
              <a:spcBef>
                <a:spcPts val="0"/>
              </a:spcBef>
              <a:spcAft>
                <a:spcPts val="800"/>
              </a:spcAft>
              <a:buNone/>
            </a:pPr>
            <a:endParaRPr lang="en-US" sz="3000" b="1"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lnSpc>
                <a:spcPct val="107000"/>
              </a:lnSpc>
              <a:spcBef>
                <a:spcPts val="0"/>
              </a:spcBef>
              <a:spcAft>
                <a:spcPts val="800"/>
              </a:spcAft>
              <a:buNone/>
            </a:pPr>
            <a:r>
              <a:rPr lang="en-US" sz="3000" b="1" dirty="0">
                <a:effectLst/>
                <a:latin typeface="Verdana" panose="020B0604030504040204" pitchFamily="34" charset="0"/>
                <a:ea typeface="Verdana" panose="020B0604030504040204" pitchFamily="34" charset="0"/>
                <a:cs typeface="Times New Roman" panose="02020603050405020304" pitchFamily="18" charset="0"/>
              </a:rPr>
              <a:t>2. Peniel is the </a:t>
            </a:r>
            <a:r>
              <a:rPr lang="en-US" sz="3000" b="1" u="sng" dirty="0">
                <a:solidFill>
                  <a:srgbClr val="8D2E31"/>
                </a:solidFill>
                <a:effectLst/>
                <a:latin typeface="Verdana" panose="020B0604030504040204" pitchFamily="34" charset="0"/>
                <a:ea typeface="Verdana" panose="020B0604030504040204" pitchFamily="34" charset="0"/>
                <a:cs typeface="Times New Roman" panose="02020603050405020304" pitchFamily="18" charset="0"/>
              </a:rPr>
              <a:t>place of spiritual blessing</a:t>
            </a:r>
            <a:endParaRPr lang="en-US" sz="3000" u="sng" dirty="0">
              <a:solidFill>
                <a:srgbClr val="8D2E31"/>
              </a:solidFill>
              <a:effectLst/>
              <a:latin typeface="Verdana" panose="020B0604030504040204" pitchFamily="34" charset="0"/>
              <a:ea typeface="Verdana" panose="020B0604030504040204" pitchFamily="34" charset="0"/>
              <a:cs typeface="Times New Roman" panose="02020603050405020304" pitchFamily="18" charset="0"/>
            </a:endParaRPr>
          </a:p>
          <a:p>
            <a:pPr marL="0" marR="0" indent="0">
              <a:lnSpc>
                <a:spcPct val="107000"/>
              </a:lnSpc>
              <a:spcBef>
                <a:spcPts val="0"/>
              </a:spcBef>
              <a:spcAft>
                <a:spcPts val="800"/>
              </a:spcAft>
              <a:buNone/>
            </a:pPr>
            <a:endParaRPr lang="en-US" sz="3000" b="1" dirty="0">
              <a:solidFill>
                <a:srgbClr val="0070C0"/>
              </a:solidFill>
              <a:effectLst/>
              <a:latin typeface="Verdana" panose="020B0604030504040204" pitchFamily="34" charset="0"/>
              <a:ea typeface="Verdana" panose="020B0604030504040204" pitchFamily="34" charset="0"/>
              <a:cs typeface="Times New Roman" panose="02020603050405020304" pitchFamily="18" charset="0"/>
            </a:endParaRPr>
          </a:p>
          <a:p>
            <a:pPr marL="0" marR="0" indent="0">
              <a:lnSpc>
                <a:spcPct val="107000"/>
              </a:lnSpc>
              <a:spcBef>
                <a:spcPts val="0"/>
              </a:spcBef>
              <a:spcAft>
                <a:spcPts val="800"/>
              </a:spcAft>
              <a:buNone/>
            </a:pPr>
            <a:r>
              <a:rPr lang="en-US" sz="3000" b="1" dirty="0">
                <a:solidFill>
                  <a:srgbClr val="0070C0"/>
                </a:solidFill>
                <a:effectLst/>
                <a:latin typeface="Verdana" panose="020B0604030504040204" pitchFamily="34" charset="0"/>
                <a:ea typeface="Verdana" panose="020B0604030504040204" pitchFamily="34" charset="0"/>
                <a:cs typeface="Times New Roman" panose="02020603050405020304" pitchFamily="18" charset="0"/>
              </a:rPr>
              <a:t>The supreme need of man is the Grace of God!</a:t>
            </a:r>
            <a:endParaRPr lang="en-US" sz="3000" dirty="0">
              <a:solidFill>
                <a:srgbClr val="0070C0"/>
              </a:solidFill>
              <a:effectLst/>
              <a:latin typeface="Verdana" panose="020B0604030504040204" pitchFamily="34" charset="0"/>
              <a:ea typeface="Verdana" panose="020B0604030504040204" pitchFamily="34" charset="0"/>
              <a:cs typeface="Times New Roman" panose="02020603050405020304" pitchFamily="18" charset="0"/>
            </a:endParaRPr>
          </a:p>
          <a:p>
            <a:pPr marL="0" marR="0" indent="0">
              <a:lnSpc>
                <a:spcPct val="107000"/>
              </a:lnSpc>
              <a:spcBef>
                <a:spcPts val="0"/>
              </a:spcBef>
              <a:spcAft>
                <a:spcPts val="800"/>
              </a:spcAft>
              <a:buNone/>
            </a:pPr>
            <a:endParaRPr lang="en-US" sz="3000" b="1"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lnSpc>
                <a:spcPct val="107000"/>
              </a:lnSpc>
              <a:spcBef>
                <a:spcPts val="0"/>
              </a:spcBef>
              <a:spcAft>
                <a:spcPts val="800"/>
              </a:spcAft>
              <a:buNone/>
            </a:pPr>
            <a:r>
              <a:rPr lang="en-US" sz="3000" b="1" dirty="0">
                <a:effectLst/>
                <a:latin typeface="Verdana" panose="020B0604030504040204" pitchFamily="34" charset="0"/>
                <a:ea typeface="Verdana" panose="020B0604030504040204" pitchFamily="34" charset="0"/>
                <a:cs typeface="Times New Roman" panose="02020603050405020304" pitchFamily="18" charset="0"/>
              </a:rPr>
              <a:t>3. Peniel is the </a:t>
            </a:r>
            <a:r>
              <a:rPr lang="en-US" sz="3000" b="1" u="sng" dirty="0">
                <a:solidFill>
                  <a:srgbClr val="8D2E31"/>
                </a:solidFill>
                <a:effectLst/>
                <a:latin typeface="Verdana" panose="020B0604030504040204" pitchFamily="34" charset="0"/>
                <a:ea typeface="Verdana" panose="020B0604030504040204" pitchFamily="34" charset="0"/>
                <a:cs typeface="Times New Roman" panose="02020603050405020304" pitchFamily="18" charset="0"/>
              </a:rPr>
              <a:t>place of transformation of character.</a:t>
            </a:r>
            <a:endParaRPr lang="en-US" sz="3000" u="sng" dirty="0">
              <a:solidFill>
                <a:srgbClr val="8D2E31"/>
              </a:solidFill>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68524390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p:cTn id="1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 calcmode="lin" valueType="num">
                                      <p:cBhvr additive="base">
                                        <p:cTn id="2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AE5257-5909-45B3-9209-9D0651A4A0AF}"/>
              </a:ext>
            </a:extLst>
          </p:cNvPr>
          <p:cNvSpPr>
            <a:spLocks noGrp="1"/>
          </p:cNvSpPr>
          <p:nvPr>
            <p:ph idx="1"/>
          </p:nvPr>
        </p:nvSpPr>
        <p:spPr>
          <a:xfrm>
            <a:off x="42863" y="61912"/>
            <a:ext cx="9048749" cy="6796087"/>
          </a:xfrm>
          <a:solidFill>
            <a:srgbClr val="ECE8AC"/>
          </a:solidFill>
          <a:ln w="76200">
            <a:solidFill>
              <a:srgbClr val="8D2E31"/>
            </a:solidFill>
          </a:ln>
        </p:spPr>
        <p:txBody>
          <a:bodyPr/>
          <a:lstStyle/>
          <a:p>
            <a:pPr marL="0" marR="0" indent="0">
              <a:lnSpc>
                <a:spcPct val="107000"/>
              </a:lnSpc>
              <a:spcBef>
                <a:spcPts val="0"/>
              </a:spcBef>
              <a:spcAft>
                <a:spcPts val="800"/>
              </a:spcAft>
              <a:buNone/>
            </a:pPr>
            <a:r>
              <a:rPr lang="en-US" sz="3600" b="1" dirty="0">
                <a:effectLst/>
                <a:latin typeface="Verdana" panose="020B0604030504040204" pitchFamily="34" charset="0"/>
                <a:ea typeface="Verdana" panose="020B0604030504040204" pitchFamily="34" charset="0"/>
                <a:cs typeface="Times New Roman" panose="02020603050405020304" pitchFamily="18" charset="0"/>
              </a:rPr>
              <a:t>Hebrews 12:9-10</a:t>
            </a:r>
          </a:p>
          <a:p>
            <a:pPr marL="0" indent="0">
              <a:buNone/>
            </a:pPr>
            <a:r>
              <a:rPr lang="en-US" sz="3600" baseline="30000" dirty="0">
                <a:latin typeface="Verdana" panose="020B0604030504040204" pitchFamily="34" charset="0"/>
                <a:ea typeface="Verdana" panose="020B0604030504040204" pitchFamily="34" charset="0"/>
              </a:rPr>
              <a:t>9</a:t>
            </a:r>
            <a:r>
              <a:rPr lang="en-US" sz="3600" dirty="0">
                <a:latin typeface="Verdana" panose="020B0604030504040204" pitchFamily="34" charset="0"/>
                <a:ea typeface="Verdana" panose="020B0604030504040204" pitchFamily="34" charset="0"/>
              </a:rPr>
              <a:t> Furthermore, we had earthly fathers to discipline us, and we respected them; shall we not much rather be subject to the Father of spirits, and live? </a:t>
            </a:r>
            <a:r>
              <a:rPr lang="en-US" sz="3600" baseline="30000" dirty="0">
                <a:latin typeface="Verdana" panose="020B0604030504040204" pitchFamily="34" charset="0"/>
                <a:ea typeface="Verdana" panose="020B0604030504040204" pitchFamily="34" charset="0"/>
              </a:rPr>
              <a:t>10</a:t>
            </a:r>
            <a:r>
              <a:rPr lang="en-US" sz="3600" dirty="0">
                <a:latin typeface="Verdana" panose="020B0604030504040204" pitchFamily="34" charset="0"/>
                <a:ea typeface="Verdana" panose="020B0604030504040204" pitchFamily="34" charset="0"/>
              </a:rPr>
              <a:t> For they disciplined us for a short time as seemed best to them, but He disciplines us for our good, so that we may share His holiness.</a:t>
            </a:r>
          </a:p>
        </p:txBody>
      </p:sp>
    </p:spTree>
    <p:extLst>
      <p:ext uri="{BB962C8B-B14F-4D97-AF65-F5344CB8AC3E}">
        <p14:creationId xmlns:p14="http://schemas.microsoft.com/office/powerpoint/2010/main" val="393742634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AE5257-5909-45B3-9209-9D0651A4A0AF}"/>
              </a:ext>
            </a:extLst>
          </p:cNvPr>
          <p:cNvSpPr>
            <a:spLocks noGrp="1"/>
          </p:cNvSpPr>
          <p:nvPr>
            <p:ph idx="1"/>
          </p:nvPr>
        </p:nvSpPr>
        <p:spPr>
          <a:xfrm>
            <a:off x="42863" y="61912"/>
            <a:ext cx="9048749" cy="6796087"/>
          </a:xfrm>
          <a:solidFill>
            <a:srgbClr val="ECE8AC"/>
          </a:solidFill>
          <a:ln w="76200">
            <a:solidFill>
              <a:srgbClr val="8D2E31"/>
            </a:solidFill>
          </a:ln>
        </p:spPr>
        <p:txBody>
          <a:bodyPr/>
          <a:lstStyle/>
          <a:p>
            <a:pPr marL="0" marR="0" indent="0">
              <a:lnSpc>
                <a:spcPct val="107000"/>
              </a:lnSpc>
              <a:spcBef>
                <a:spcPts val="0"/>
              </a:spcBef>
              <a:spcAft>
                <a:spcPts val="800"/>
              </a:spcAft>
              <a:buNone/>
            </a:pPr>
            <a:endParaRPr lang="en-US" sz="3600" b="1"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lnSpc>
                <a:spcPct val="107000"/>
              </a:lnSpc>
              <a:spcBef>
                <a:spcPts val="0"/>
              </a:spcBef>
              <a:spcAft>
                <a:spcPts val="800"/>
              </a:spcAft>
              <a:buNone/>
            </a:pPr>
            <a:r>
              <a:rPr lang="en-US" sz="3600" b="1" dirty="0">
                <a:effectLst/>
                <a:latin typeface="Verdana" panose="020B0604030504040204" pitchFamily="34" charset="0"/>
                <a:ea typeface="Verdana" panose="020B0604030504040204" pitchFamily="34" charset="0"/>
                <a:cs typeface="Times New Roman" panose="02020603050405020304" pitchFamily="18" charset="0"/>
              </a:rPr>
              <a:t>Psalms 27:7-8</a:t>
            </a:r>
            <a:endParaRPr lang="en-US" sz="3600"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lnSpc>
                <a:spcPct val="107000"/>
              </a:lnSpc>
              <a:spcBef>
                <a:spcPts val="0"/>
              </a:spcBef>
              <a:spcAft>
                <a:spcPts val="800"/>
              </a:spcAft>
              <a:buNone/>
            </a:pPr>
            <a:r>
              <a:rPr lang="en-US" sz="3200" baseline="30000" dirty="0">
                <a:effectLst/>
                <a:latin typeface="Verdana" panose="020B0604030504040204" pitchFamily="34" charset="0"/>
                <a:ea typeface="Verdana" panose="020B0604030504040204" pitchFamily="34" charset="0"/>
                <a:cs typeface="Times New Roman" panose="02020603050405020304" pitchFamily="18" charset="0"/>
              </a:rPr>
              <a:t>7</a:t>
            </a:r>
            <a:r>
              <a:rPr lang="en-US" sz="3200" dirty="0">
                <a:effectLst/>
                <a:latin typeface="Verdana" panose="020B0604030504040204" pitchFamily="34" charset="0"/>
                <a:ea typeface="Verdana" panose="020B0604030504040204" pitchFamily="34" charset="0"/>
                <a:cs typeface="Times New Roman" panose="02020603050405020304" pitchFamily="18" charset="0"/>
              </a:rPr>
              <a:t>  Hear, O LORD, when I cry with my voice,</a:t>
            </a:r>
            <a:br>
              <a:rPr lang="en-US" sz="3200" dirty="0">
                <a:effectLst/>
                <a:latin typeface="Verdana" panose="020B0604030504040204" pitchFamily="34" charset="0"/>
                <a:ea typeface="Verdana" panose="020B0604030504040204" pitchFamily="34" charset="0"/>
                <a:cs typeface="Times New Roman" panose="02020603050405020304" pitchFamily="18" charset="0"/>
              </a:rPr>
            </a:br>
            <a:r>
              <a:rPr lang="en-US" sz="3200" dirty="0">
                <a:effectLst/>
                <a:latin typeface="Verdana" panose="020B0604030504040204" pitchFamily="34" charset="0"/>
                <a:ea typeface="Verdana" panose="020B0604030504040204" pitchFamily="34" charset="0"/>
                <a:cs typeface="Times New Roman" panose="02020603050405020304" pitchFamily="18" charset="0"/>
              </a:rPr>
              <a:t>And be gracious to me and answer me.</a:t>
            </a:r>
            <a:br>
              <a:rPr lang="en-US" sz="3200" dirty="0">
                <a:effectLst/>
                <a:latin typeface="Verdana" panose="020B0604030504040204" pitchFamily="34" charset="0"/>
                <a:ea typeface="Verdana" panose="020B0604030504040204" pitchFamily="34" charset="0"/>
                <a:cs typeface="Times New Roman" panose="02020603050405020304" pitchFamily="18" charset="0"/>
              </a:rPr>
            </a:br>
            <a:r>
              <a:rPr lang="en-US" sz="3200" baseline="30000" dirty="0">
                <a:effectLst/>
                <a:latin typeface="Verdana" panose="020B0604030504040204" pitchFamily="34" charset="0"/>
                <a:ea typeface="Verdana" panose="020B0604030504040204" pitchFamily="34" charset="0"/>
                <a:cs typeface="Times New Roman" panose="02020603050405020304" pitchFamily="18" charset="0"/>
              </a:rPr>
              <a:t>8</a:t>
            </a:r>
            <a:r>
              <a:rPr lang="en-US" sz="3200" dirty="0">
                <a:effectLst/>
                <a:latin typeface="Verdana" panose="020B0604030504040204" pitchFamily="34" charset="0"/>
                <a:ea typeface="Verdana" panose="020B0604030504040204" pitchFamily="34" charset="0"/>
                <a:cs typeface="Times New Roman" panose="02020603050405020304" pitchFamily="18" charset="0"/>
              </a:rPr>
              <a:t> When You said, “Seek My face,” my heart said to You,</a:t>
            </a:r>
            <a:br>
              <a:rPr lang="en-US" sz="3200" dirty="0">
                <a:effectLst/>
                <a:latin typeface="Verdana" panose="020B0604030504040204" pitchFamily="34" charset="0"/>
                <a:ea typeface="Verdana" panose="020B0604030504040204" pitchFamily="34" charset="0"/>
                <a:cs typeface="Times New Roman" panose="02020603050405020304" pitchFamily="18" charset="0"/>
              </a:rPr>
            </a:br>
            <a:r>
              <a:rPr lang="en-US" sz="3200" dirty="0">
                <a:effectLst/>
                <a:latin typeface="Verdana" panose="020B0604030504040204" pitchFamily="34" charset="0"/>
                <a:ea typeface="Verdana" panose="020B0604030504040204" pitchFamily="34" charset="0"/>
                <a:cs typeface="Times New Roman" panose="02020603050405020304" pitchFamily="18" charset="0"/>
              </a:rPr>
              <a:t>“Your face, O LORD, I shall seek.”</a:t>
            </a:r>
          </a:p>
          <a:p>
            <a:pPr marL="0" indent="0">
              <a:buNone/>
            </a:pPr>
            <a:endParaRPr lang="en-US" dirty="0"/>
          </a:p>
        </p:txBody>
      </p:sp>
    </p:spTree>
    <p:extLst>
      <p:ext uri="{BB962C8B-B14F-4D97-AF65-F5344CB8AC3E}">
        <p14:creationId xmlns:p14="http://schemas.microsoft.com/office/powerpoint/2010/main" val="30447920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BDA6F-34D7-4EA2-B33D-45084E9716EF}"/>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25650D87-D5F8-4ECC-8DF6-3D21CD3E6C28}"/>
              </a:ext>
            </a:extLst>
          </p:cNvPr>
          <p:cNvSpPr>
            <a:spLocks noGrp="1"/>
          </p:cNvSpPr>
          <p:nvPr>
            <p:ph type="subTitle" idx="1"/>
          </p:nvPr>
        </p:nvSpPr>
        <p:spPr/>
        <p:txBody>
          <a:bodyPr/>
          <a:lstStyle/>
          <a:p>
            <a:endParaRPr lang="en-US"/>
          </a:p>
        </p:txBody>
      </p:sp>
      <p:pic>
        <p:nvPicPr>
          <p:cNvPr id="5" name="Picture 4" descr="A picture containing text, outdoor, nature, wave&#10;&#10;Description automatically generated">
            <a:extLst>
              <a:ext uri="{FF2B5EF4-FFF2-40B4-BE49-F238E27FC236}">
                <a16:creationId xmlns:a16="http://schemas.microsoft.com/office/drawing/2014/main" id="{B5A74C2C-3B7C-4134-87C7-602A0D98B8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12192000" cy="6858000"/>
          </a:xfrm>
          <a:prstGeom prst="rect">
            <a:avLst/>
          </a:prstGeom>
        </p:spPr>
      </p:pic>
      <p:sp>
        <p:nvSpPr>
          <p:cNvPr id="6" name="TextBox 5">
            <a:extLst>
              <a:ext uri="{FF2B5EF4-FFF2-40B4-BE49-F238E27FC236}">
                <a16:creationId xmlns:a16="http://schemas.microsoft.com/office/drawing/2014/main" id="{E4057C22-4040-48B6-BF49-9DB8385B88EC}"/>
              </a:ext>
            </a:extLst>
          </p:cNvPr>
          <p:cNvSpPr txBox="1"/>
          <p:nvPr/>
        </p:nvSpPr>
        <p:spPr>
          <a:xfrm>
            <a:off x="571500" y="5564221"/>
            <a:ext cx="8001000" cy="1200329"/>
          </a:xfrm>
          <a:prstGeom prst="rect">
            <a:avLst/>
          </a:prstGeom>
          <a:solidFill>
            <a:srgbClr val="8D2E3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rgbClr val="F8F8AE"/>
                </a:solidFill>
                <a:effectLst/>
                <a:uLnTx/>
                <a:uFillTx/>
                <a:latin typeface="Franklin Gothic Demi" panose="020B0703020102020204" pitchFamily="34" charset="0"/>
                <a:ea typeface="+mn-ea"/>
                <a:cs typeface="+mn-cs"/>
              </a:rPr>
              <a:t>PENIEL</a:t>
            </a:r>
          </a:p>
        </p:txBody>
      </p:sp>
    </p:spTree>
    <p:extLst>
      <p:ext uri="{BB962C8B-B14F-4D97-AF65-F5344CB8AC3E}">
        <p14:creationId xmlns:p14="http://schemas.microsoft.com/office/powerpoint/2010/main" val="13629656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AE5257-5909-45B3-9209-9D0651A4A0AF}"/>
              </a:ext>
            </a:extLst>
          </p:cNvPr>
          <p:cNvSpPr>
            <a:spLocks noGrp="1"/>
          </p:cNvSpPr>
          <p:nvPr>
            <p:ph idx="1"/>
          </p:nvPr>
        </p:nvSpPr>
        <p:spPr>
          <a:xfrm>
            <a:off x="42863" y="37214"/>
            <a:ext cx="9048749" cy="6820785"/>
          </a:xfrm>
          <a:solidFill>
            <a:srgbClr val="ECE8AC"/>
          </a:solidFill>
          <a:ln w="76200">
            <a:solidFill>
              <a:srgbClr val="8D2E31"/>
            </a:solidFill>
          </a:ln>
        </p:spPr>
        <p:txBody>
          <a:bodyPr/>
          <a:lstStyle/>
          <a:p>
            <a:pPr marL="0" indent="0">
              <a:buNone/>
            </a:pPr>
            <a:endParaRPr lang="en-US" dirty="0">
              <a:latin typeface="Verdana Pro Black" panose="020B0604020202020204" pitchFamily="34" charset="0"/>
            </a:endParaRPr>
          </a:p>
          <a:p>
            <a:pPr marL="0" indent="0">
              <a:buNone/>
            </a:pPr>
            <a:endParaRPr lang="en-US" dirty="0">
              <a:latin typeface="Verdana Pro Black" panose="020B0604020202020204" pitchFamily="34" charset="0"/>
            </a:endParaRPr>
          </a:p>
          <a:p>
            <a:pPr marL="0" indent="0">
              <a:buNone/>
            </a:pPr>
            <a:endParaRPr lang="en-US" dirty="0">
              <a:latin typeface="Verdana Pro Black" panose="020B0604020202020204" pitchFamily="34" charset="0"/>
            </a:endParaRPr>
          </a:p>
          <a:p>
            <a:pPr marL="0" indent="0">
              <a:buNone/>
            </a:pPr>
            <a:endParaRPr lang="en-US" dirty="0">
              <a:latin typeface="Verdana Pro Black" panose="020B0604020202020204" pitchFamily="34" charset="0"/>
            </a:endParaRPr>
          </a:p>
          <a:p>
            <a:pPr marL="0" indent="0">
              <a:buNone/>
            </a:pPr>
            <a:endParaRPr lang="en-US" dirty="0">
              <a:latin typeface="Verdana Pro Black" panose="020B0604020202020204" pitchFamily="34" charset="0"/>
            </a:endParaRPr>
          </a:p>
          <a:p>
            <a:pPr marL="0" indent="0" algn="ctr">
              <a:buNone/>
            </a:pPr>
            <a:r>
              <a:rPr lang="en-US" sz="15000" dirty="0">
                <a:solidFill>
                  <a:srgbClr val="8D2E31"/>
                </a:solidFill>
                <a:latin typeface="Verdana" panose="020B0604030504040204" pitchFamily="34" charset="0"/>
                <a:ea typeface="Verdana" panose="020B0604030504040204" pitchFamily="34" charset="0"/>
              </a:rPr>
              <a:t>PENIEL</a:t>
            </a:r>
          </a:p>
          <a:p>
            <a:pPr marL="0" indent="0">
              <a:buNone/>
            </a:pPr>
            <a:endParaRPr lang="en-US" dirty="0">
              <a:latin typeface="Verdana Pro Black" panose="020B0604020202020204" pitchFamily="34" charset="0"/>
            </a:endParaRPr>
          </a:p>
        </p:txBody>
      </p:sp>
    </p:spTree>
    <p:extLst>
      <p:ext uri="{BB962C8B-B14F-4D97-AF65-F5344CB8AC3E}">
        <p14:creationId xmlns:p14="http://schemas.microsoft.com/office/powerpoint/2010/main" val="2252169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AE5257-5909-45B3-9209-9D0651A4A0AF}"/>
              </a:ext>
            </a:extLst>
          </p:cNvPr>
          <p:cNvSpPr>
            <a:spLocks noGrp="1"/>
          </p:cNvSpPr>
          <p:nvPr>
            <p:ph idx="1"/>
          </p:nvPr>
        </p:nvSpPr>
        <p:spPr>
          <a:xfrm>
            <a:off x="42863" y="61912"/>
            <a:ext cx="9048749" cy="6796087"/>
          </a:xfrm>
          <a:solidFill>
            <a:srgbClr val="ECE8AC"/>
          </a:solidFill>
          <a:ln w="76200">
            <a:solidFill>
              <a:srgbClr val="8D2E31"/>
            </a:solidFill>
          </a:ln>
        </p:spPr>
        <p:txBody>
          <a:bodyPr/>
          <a:lstStyle/>
          <a:p>
            <a:pPr marL="0" marR="0" indent="0">
              <a:lnSpc>
                <a:spcPct val="107000"/>
              </a:lnSpc>
              <a:spcBef>
                <a:spcPts val="0"/>
              </a:spcBef>
              <a:spcAft>
                <a:spcPts val="800"/>
              </a:spcAft>
              <a:buNone/>
            </a:pPr>
            <a:r>
              <a:rPr lang="en-US" sz="4000" b="1" u="sng" dirty="0">
                <a:effectLst/>
                <a:latin typeface="Verdana" panose="020B0604030504040204" pitchFamily="34" charset="0"/>
                <a:ea typeface="Verdana" panose="020B0604030504040204" pitchFamily="34" charset="0"/>
                <a:cs typeface="Times New Roman" panose="02020603050405020304" pitchFamily="18" charset="0"/>
              </a:rPr>
              <a:t>It is a story of contrasts:</a:t>
            </a:r>
            <a:endParaRPr lang="en-US" sz="4000" u="sng"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lnSpc>
                <a:spcPct val="107000"/>
              </a:lnSpc>
              <a:spcBef>
                <a:spcPts val="0"/>
              </a:spcBef>
              <a:spcAft>
                <a:spcPts val="800"/>
              </a:spcAft>
              <a:buNone/>
            </a:pPr>
            <a:r>
              <a:rPr lang="en-US" sz="3600" dirty="0">
                <a:effectLst/>
                <a:latin typeface="Verdana" panose="020B0604030504040204" pitchFamily="34" charset="0"/>
                <a:ea typeface="Verdana" panose="020B0604030504040204" pitchFamily="34" charset="0"/>
                <a:cs typeface="Times New Roman" panose="02020603050405020304" pitchFamily="18" charset="0"/>
              </a:rPr>
              <a:t>A contrast between the </a:t>
            </a:r>
            <a:r>
              <a:rPr lang="en-US" sz="3600" b="1" dirty="0">
                <a:solidFill>
                  <a:srgbClr val="8D2E31"/>
                </a:solidFill>
                <a:effectLst/>
                <a:latin typeface="Verdana" panose="020B0604030504040204" pitchFamily="34" charset="0"/>
                <a:ea typeface="Verdana" panose="020B0604030504040204" pitchFamily="34" charset="0"/>
                <a:cs typeface="Times New Roman" panose="02020603050405020304" pitchFamily="18" charset="0"/>
              </a:rPr>
              <a:t>human and the divine,</a:t>
            </a:r>
          </a:p>
          <a:p>
            <a:pPr marL="0" marR="0" indent="0">
              <a:lnSpc>
                <a:spcPct val="107000"/>
              </a:lnSpc>
              <a:spcBef>
                <a:spcPts val="0"/>
              </a:spcBef>
              <a:spcAft>
                <a:spcPts val="800"/>
              </a:spcAft>
              <a:buNone/>
            </a:pPr>
            <a:r>
              <a:rPr lang="en-US" sz="3600" dirty="0">
                <a:effectLst/>
                <a:latin typeface="Verdana" panose="020B0604030504040204" pitchFamily="34" charset="0"/>
                <a:ea typeface="Verdana" panose="020B0604030504040204" pitchFamily="34" charset="0"/>
                <a:cs typeface="Times New Roman" panose="02020603050405020304" pitchFamily="18" charset="0"/>
              </a:rPr>
              <a:t>A contrast between </a:t>
            </a:r>
            <a:r>
              <a:rPr lang="en-US" sz="3600" b="1" dirty="0">
                <a:solidFill>
                  <a:srgbClr val="8D2E31"/>
                </a:solidFill>
                <a:effectLst/>
                <a:latin typeface="Verdana" panose="020B0604030504040204" pitchFamily="34" charset="0"/>
                <a:ea typeface="Verdana" panose="020B0604030504040204" pitchFamily="34" charset="0"/>
                <a:cs typeface="Times New Roman" panose="02020603050405020304" pitchFamily="18" charset="0"/>
              </a:rPr>
              <a:t>nature and grace,</a:t>
            </a:r>
          </a:p>
          <a:p>
            <a:pPr marL="0" marR="0" indent="0">
              <a:lnSpc>
                <a:spcPct val="107000"/>
              </a:lnSpc>
              <a:spcBef>
                <a:spcPts val="0"/>
              </a:spcBef>
              <a:spcAft>
                <a:spcPts val="800"/>
              </a:spcAft>
              <a:buNone/>
            </a:pPr>
            <a:r>
              <a:rPr lang="en-US" sz="3600" dirty="0">
                <a:effectLst/>
                <a:latin typeface="Verdana" panose="020B0604030504040204" pitchFamily="34" charset="0"/>
                <a:ea typeface="Verdana" panose="020B0604030504040204" pitchFamily="34" charset="0"/>
                <a:cs typeface="Times New Roman" panose="02020603050405020304" pitchFamily="18" charset="0"/>
              </a:rPr>
              <a:t>A contrast between </a:t>
            </a:r>
            <a:r>
              <a:rPr lang="en-US" sz="3600" b="1" dirty="0">
                <a:solidFill>
                  <a:srgbClr val="8D2E31"/>
                </a:solidFill>
                <a:effectLst/>
                <a:latin typeface="Verdana" panose="020B0604030504040204" pitchFamily="34" charset="0"/>
                <a:ea typeface="Verdana" panose="020B0604030504040204" pitchFamily="34" charset="0"/>
                <a:cs typeface="Times New Roman" panose="02020603050405020304" pitchFamily="18" charset="0"/>
              </a:rPr>
              <a:t>man and God,</a:t>
            </a:r>
          </a:p>
          <a:p>
            <a:pPr marL="0" marR="0" indent="0">
              <a:lnSpc>
                <a:spcPct val="107000"/>
              </a:lnSpc>
              <a:spcBef>
                <a:spcPts val="0"/>
              </a:spcBef>
              <a:spcAft>
                <a:spcPts val="800"/>
              </a:spcAft>
              <a:buNone/>
            </a:pPr>
            <a:r>
              <a:rPr lang="en-US" sz="3600" dirty="0">
                <a:effectLst/>
                <a:latin typeface="Verdana" panose="020B0604030504040204" pitchFamily="34" charset="0"/>
                <a:ea typeface="Verdana" panose="020B0604030504040204" pitchFamily="34" charset="0"/>
                <a:cs typeface="Times New Roman" panose="02020603050405020304" pitchFamily="18" charset="0"/>
              </a:rPr>
              <a:t>A contrast between </a:t>
            </a:r>
            <a:r>
              <a:rPr lang="en-US" sz="3600" b="1" dirty="0">
                <a:solidFill>
                  <a:srgbClr val="8D2E31"/>
                </a:solidFill>
                <a:effectLst/>
                <a:latin typeface="Verdana" panose="020B0604030504040204" pitchFamily="34" charset="0"/>
                <a:ea typeface="Verdana" panose="020B0604030504040204" pitchFamily="34" charset="0"/>
                <a:cs typeface="Times New Roman" panose="02020603050405020304" pitchFamily="18" charset="0"/>
              </a:rPr>
              <a:t>self-effort and Divine Power.</a:t>
            </a:r>
          </a:p>
          <a:p>
            <a:pPr marL="0" indent="0">
              <a:buNone/>
            </a:pPr>
            <a:endParaRPr lang="en-US" dirty="0"/>
          </a:p>
        </p:txBody>
      </p:sp>
    </p:spTree>
    <p:extLst>
      <p:ext uri="{BB962C8B-B14F-4D97-AF65-F5344CB8AC3E}">
        <p14:creationId xmlns:p14="http://schemas.microsoft.com/office/powerpoint/2010/main" val="3913483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AE5257-5909-45B3-9209-9D0651A4A0AF}"/>
              </a:ext>
            </a:extLst>
          </p:cNvPr>
          <p:cNvSpPr>
            <a:spLocks noGrp="1"/>
          </p:cNvSpPr>
          <p:nvPr>
            <p:ph idx="1"/>
          </p:nvPr>
        </p:nvSpPr>
        <p:spPr>
          <a:xfrm>
            <a:off x="42863" y="61912"/>
            <a:ext cx="9048749" cy="6796087"/>
          </a:xfrm>
          <a:solidFill>
            <a:srgbClr val="ECE8AC"/>
          </a:solidFill>
          <a:ln w="76200">
            <a:solidFill>
              <a:srgbClr val="8D2E31"/>
            </a:solidFill>
          </a:ln>
        </p:spPr>
        <p:txBody>
          <a:bodyPr>
            <a:normAutofit/>
          </a:bodyPr>
          <a:lstStyle/>
          <a:p>
            <a:pPr marL="0" indent="0">
              <a:buNone/>
            </a:pPr>
            <a:endParaRPr lang="en-US" sz="3600" baseline="30000" dirty="0"/>
          </a:p>
          <a:p>
            <a:pPr marL="0" indent="0">
              <a:buNone/>
            </a:pPr>
            <a:r>
              <a:rPr lang="en-US" sz="4000" baseline="30000" dirty="0">
                <a:latin typeface="Verdana" panose="020B0604030504040204" pitchFamily="34" charset="0"/>
                <a:ea typeface="Verdana" panose="020B0604030504040204" pitchFamily="34" charset="0"/>
              </a:rPr>
              <a:t>24</a:t>
            </a:r>
            <a:r>
              <a:rPr lang="en-US" sz="4000" dirty="0">
                <a:latin typeface="Verdana" panose="020B0604030504040204" pitchFamily="34" charset="0"/>
                <a:ea typeface="Verdana" panose="020B0604030504040204" pitchFamily="34" charset="0"/>
              </a:rPr>
              <a:t> Then Jacob was left alone, and a man wrestled with him until daybreak.</a:t>
            </a:r>
          </a:p>
          <a:p>
            <a:pPr marL="0" indent="0">
              <a:buNone/>
            </a:pPr>
            <a:endParaRPr lang="en-US" sz="4000" dirty="0">
              <a:latin typeface="Verdana" panose="020B0604030504040204" pitchFamily="34" charset="0"/>
              <a:ea typeface="Verdana" panose="020B0604030504040204" pitchFamily="34" charset="0"/>
            </a:endParaRPr>
          </a:p>
          <a:p>
            <a:pPr marL="0" indent="0">
              <a:buNone/>
            </a:pPr>
            <a:endParaRPr lang="en-US" sz="4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35660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3150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Content Placeholder 4" descr="A river running through a valley&#10;&#10;Description automatically generated with low confidence">
            <a:extLst>
              <a:ext uri="{FF2B5EF4-FFF2-40B4-BE49-F238E27FC236}">
                <a16:creationId xmlns:a16="http://schemas.microsoft.com/office/drawing/2014/main" id="{7FE6EE47-E0C0-4743-A92B-22071E66EEA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57955" y="643467"/>
            <a:ext cx="7428088" cy="5571066"/>
          </a:xfrm>
          <a:prstGeom prst="rect">
            <a:avLst/>
          </a:prstGeom>
        </p:spPr>
      </p:pic>
    </p:spTree>
    <p:extLst>
      <p:ext uri="{BB962C8B-B14F-4D97-AF65-F5344CB8AC3E}">
        <p14:creationId xmlns:p14="http://schemas.microsoft.com/office/powerpoint/2010/main" val="4078205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AE5257-5909-45B3-9209-9D0651A4A0AF}"/>
              </a:ext>
            </a:extLst>
          </p:cNvPr>
          <p:cNvSpPr>
            <a:spLocks noGrp="1"/>
          </p:cNvSpPr>
          <p:nvPr>
            <p:ph idx="1"/>
          </p:nvPr>
        </p:nvSpPr>
        <p:spPr>
          <a:xfrm>
            <a:off x="42863" y="61912"/>
            <a:ext cx="9048749" cy="6796087"/>
          </a:xfrm>
          <a:solidFill>
            <a:srgbClr val="ECE8AC"/>
          </a:solidFill>
          <a:ln w="76200">
            <a:solidFill>
              <a:srgbClr val="8D2E31"/>
            </a:solidFill>
          </a:ln>
        </p:spPr>
        <p:txBody>
          <a:bodyPr>
            <a:normAutofit/>
          </a:bodyPr>
          <a:lstStyle/>
          <a:p>
            <a:pPr marL="0" indent="0">
              <a:buNone/>
            </a:pPr>
            <a:endParaRPr lang="en-US" sz="3600" baseline="30000" dirty="0"/>
          </a:p>
          <a:p>
            <a:pPr marL="0" indent="0">
              <a:buNone/>
            </a:pPr>
            <a:r>
              <a:rPr lang="en-US" sz="4000" baseline="30000" dirty="0">
                <a:latin typeface="Verdana" panose="020B0604030504040204" pitchFamily="34" charset="0"/>
                <a:ea typeface="Verdana" panose="020B0604030504040204" pitchFamily="34" charset="0"/>
              </a:rPr>
              <a:t>24</a:t>
            </a:r>
            <a:r>
              <a:rPr lang="en-US" sz="4000" dirty="0">
                <a:latin typeface="Verdana" panose="020B0604030504040204" pitchFamily="34" charset="0"/>
                <a:ea typeface="Verdana" panose="020B0604030504040204" pitchFamily="34" charset="0"/>
              </a:rPr>
              <a:t> Then Jacob was left alone, and a man wrestled with him until daybreak.</a:t>
            </a:r>
          </a:p>
          <a:p>
            <a:pPr marL="0" indent="0">
              <a:buNone/>
            </a:pPr>
            <a:endParaRPr lang="en-US" sz="2000" dirty="0">
              <a:latin typeface="Verdana" panose="020B0604030504040204" pitchFamily="34" charset="0"/>
              <a:ea typeface="Verdana" panose="020B0604030504040204" pitchFamily="34" charset="0"/>
            </a:endParaRPr>
          </a:p>
          <a:p>
            <a:pPr marL="0" marR="0" indent="0" algn="ctr">
              <a:lnSpc>
                <a:spcPct val="107000"/>
              </a:lnSpc>
              <a:spcBef>
                <a:spcPts val="0"/>
              </a:spcBef>
              <a:spcAft>
                <a:spcPts val="800"/>
              </a:spcAft>
              <a:buNone/>
            </a:pPr>
            <a:r>
              <a:rPr lang="en-US" sz="3600" b="1" dirty="0">
                <a:solidFill>
                  <a:srgbClr val="8D2E31"/>
                </a:solidFill>
                <a:effectLst/>
                <a:latin typeface="Verdana" panose="020B0604030504040204" pitchFamily="34" charset="0"/>
                <a:ea typeface="Verdana" panose="020B0604030504040204" pitchFamily="34" charset="0"/>
                <a:cs typeface="Times New Roman" panose="02020603050405020304" pitchFamily="18" charset="0"/>
              </a:rPr>
              <a:t>NOT BY CRAFT or ABILITY</a:t>
            </a:r>
          </a:p>
          <a:p>
            <a:pPr marL="0" marR="0" indent="0" algn="ctr">
              <a:lnSpc>
                <a:spcPct val="107000"/>
              </a:lnSpc>
              <a:spcBef>
                <a:spcPts val="0"/>
              </a:spcBef>
              <a:spcAft>
                <a:spcPts val="800"/>
              </a:spcAft>
              <a:buNone/>
            </a:pPr>
            <a:r>
              <a:rPr lang="en-US" sz="3600" b="1" dirty="0">
                <a:solidFill>
                  <a:srgbClr val="8D2E31"/>
                </a:solidFill>
                <a:effectLst/>
                <a:latin typeface="Verdana" panose="020B0604030504040204" pitchFamily="34" charset="0"/>
                <a:ea typeface="Verdana" panose="020B0604030504040204" pitchFamily="34" charset="0"/>
                <a:cs typeface="Times New Roman" panose="02020603050405020304" pitchFamily="18" charset="0"/>
              </a:rPr>
              <a:t>NOT BY FLATTERY</a:t>
            </a:r>
          </a:p>
          <a:p>
            <a:pPr marL="0" marR="0" indent="0" algn="ctr">
              <a:lnSpc>
                <a:spcPct val="107000"/>
              </a:lnSpc>
              <a:spcBef>
                <a:spcPts val="0"/>
              </a:spcBef>
              <a:spcAft>
                <a:spcPts val="800"/>
              </a:spcAft>
              <a:buNone/>
            </a:pPr>
            <a:r>
              <a:rPr lang="en-US" sz="3600" b="1" dirty="0">
                <a:solidFill>
                  <a:srgbClr val="8D2E31"/>
                </a:solidFill>
                <a:effectLst/>
                <a:latin typeface="Verdana" panose="020B0604030504040204" pitchFamily="34" charset="0"/>
                <a:ea typeface="Verdana" panose="020B0604030504040204" pitchFamily="34" charset="0"/>
                <a:cs typeface="Times New Roman" panose="02020603050405020304" pitchFamily="18" charset="0"/>
              </a:rPr>
              <a:t>BUT BY DIVINE GRACE AND       POWER!</a:t>
            </a:r>
          </a:p>
          <a:p>
            <a:pPr marL="0" marR="0" indent="0" algn="ctr">
              <a:lnSpc>
                <a:spcPct val="107000"/>
              </a:lnSpc>
              <a:spcBef>
                <a:spcPts val="0"/>
              </a:spcBef>
              <a:spcAft>
                <a:spcPts val="800"/>
              </a:spcAft>
              <a:buNone/>
            </a:pPr>
            <a:endParaRPr lang="en-US" sz="1800" b="1" dirty="0">
              <a:solidFill>
                <a:srgbClr val="8D2E31"/>
              </a:solidFill>
              <a:latin typeface="Verdana" panose="020B0604030504040204" pitchFamily="34" charset="0"/>
              <a:ea typeface="Verdana" panose="020B0604030504040204" pitchFamily="34" charset="0"/>
              <a:cs typeface="Times New Roman" panose="02020603050405020304" pitchFamily="18" charset="0"/>
            </a:endParaRPr>
          </a:p>
          <a:p>
            <a:pPr marL="0" marR="0" indent="0" algn="ctr">
              <a:lnSpc>
                <a:spcPct val="107000"/>
              </a:lnSpc>
              <a:spcBef>
                <a:spcPts val="0"/>
              </a:spcBef>
              <a:spcAft>
                <a:spcPts val="800"/>
              </a:spcAft>
              <a:buNone/>
            </a:pPr>
            <a:r>
              <a:rPr lang="en-US" sz="3600" b="1" dirty="0">
                <a:solidFill>
                  <a:srgbClr val="1C120B"/>
                </a:solidFill>
                <a:latin typeface="Verdana" panose="020B0604030504040204" pitchFamily="34" charset="0"/>
                <a:ea typeface="Verdana" panose="020B0604030504040204" pitchFamily="34" charset="0"/>
                <a:cs typeface="Times New Roman" panose="02020603050405020304" pitchFamily="18" charset="0"/>
              </a:rPr>
              <a:t>WE ARE SO MUCH LIKE JACOB!</a:t>
            </a:r>
            <a:endParaRPr lang="en-US" sz="3600" b="1" dirty="0">
              <a:solidFill>
                <a:srgbClr val="1C120B"/>
              </a:solidFill>
              <a:effectLst/>
              <a:latin typeface="Verdana" panose="020B0604030504040204" pitchFamily="34" charset="0"/>
              <a:ea typeface="Verdana" panose="020B0604030504040204" pitchFamily="34" charset="0"/>
              <a:cs typeface="Times New Roman" panose="02020603050405020304" pitchFamily="18" charset="0"/>
            </a:endParaRPr>
          </a:p>
          <a:p>
            <a:pPr marL="0" marR="0" indent="0" algn="ctr">
              <a:lnSpc>
                <a:spcPct val="107000"/>
              </a:lnSpc>
              <a:spcBef>
                <a:spcPts val="0"/>
              </a:spcBef>
              <a:spcAft>
                <a:spcPts val="800"/>
              </a:spcAft>
              <a:buNone/>
            </a:pPr>
            <a:endParaRPr lang="en-US" sz="3600" b="1" dirty="0">
              <a:solidFill>
                <a:srgbClr val="8D2E31"/>
              </a:solidFill>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sz="4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8473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AE5257-5909-45B3-9209-9D0651A4A0AF}"/>
              </a:ext>
            </a:extLst>
          </p:cNvPr>
          <p:cNvSpPr>
            <a:spLocks noGrp="1"/>
          </p:cNvSpPr>
          <p:nvPr>
            <p:ph idx="1"/>
          </p:nvPr>
        </p:nvSpPr>
        <p:spPr>
          <a:xfrm>
            <a:off x="42863" y="61912"/>
            <a:ext cx="9048749" cy="6796087"/>
          </a:xfrm>
          <a:solidFill>
            <a:srgbClr val="ECE8AC"/>
          </a:solidFill>
          <a:ln w="76200">
            <a:solidFill>
              <a:srgbClr val="8D2E31"/>
            </a:solidFill>
          </a:ln>
        </p:spPr>
        <p:txBody>
          <a:bodyPr>
            <a:normAutofit/>
          </a:bodyPr>
          <a:lstStyle/>
          <a:p>
            <a:pPr marL="0" marR="0" indent="0">
              <a:lnSpc>
                <a:spcPct val="107000"/>
              </a:lnSpc>
              <a:spcBef>
                <a:spcPts val="0"/>
              </a:spcBef>
              <a:spcAft>
                <a:spcPts val="800"/>
              </a:spcAft>
              <a:buNone/>
            </a:pPr>
            <a:r>
              <a:rPr lang="en-US" sz="3600" dirty="0">
                <a:effectLst/>
                <a:latin typeface="Verdana" panose="020B0604030504040204" pitchFamily="34" charset="0"/>
                <a:ea typeface="Verdana" panose="020B0604030504040204" pitchFamily="34" charset="0"/>
                <a:cs typeface="Times New Roman" panose="02020603050405020304" pitchFamily="18" charset="0"/>
              </a:rPr>
              <a:t>GOD DID NOT GIVE UP ON JACOB!</a:t>
            </a:r>
          </a:p>
          <a:p>
            <a:pPr marL="0" marR="0" indent="0">
              <a:lnSpc>
                <a:spcPct val="107000"/>
              </a:lnSpc>
              <a:spcBef>
                <a:spcPts val="0"/>
              </a:spcBef>
              <a:spcAft>
                <a:spcPts val="800"/>
              </a:spcAft>
              <a:buNone/>
            </a:pPr>
            <a:r>
              <a:rPr lang="en-US" sz="3600" dirty="0">
                <a:effectLst/>
                <a:latin typeface="Verdana" panose="020B0604030504040204" pitchFamily="34" charset="0"/>
                <a:ea typeface="Verdana" panose="020B0604030504040204" pitchFamily="34" charset="0"/>
                <a:cs typeface="Times New Roman" panose="02020603050405020304" pitchFamily="18" charset="0"/>
              </a:rPr>
              <a:t>GOD DOES NOT GIVE UP ON US!</a:t>
            </a:r>
          </a:p>
          <a:p>
            <a:pPr marL="0" indent="0">
              <a:buNone/>
            </a:pPr>
            <a:endParaRPr lang="en-US" baseline="30000" dirty="0">
              <a:solidFill>
                <a:srgbClr val="8D2E31"/>
              </a:solidFill>
              <a:latin typeface="Verdana" panose="020B0604030504040204" pitchFamily="34" charset="0"/>
              <a:ea typeface="Verdana" panose="020B0604030504040204" pitchFamily="34" charset="0"/>
            </a:endParaRPr>
          </a:p>
          <a:p>
            <a:pPr marL="0" indent="0">
              <a:buNone/>
            </a:pPr>
            <a:r>
              <a:rPr lang="en-US" baseline="30000" dirty="0">
                <a:solidFill>
                  <a:srgbClr val="8D2E31"/>
                </a:solidFill>
                <a:latin typeface="Verdana" panose="020B0604030504040204" pitchFamily="34" charset="0"/>
                <a:ea typeface="Verdana" panose="020B0604030504040204" pitchFamily="34" charset="0"/>
              </a:rPr>
              <a:t>25</a:t>
            </a:r>
            <a:r>
              <a:rPr lang="en-US" dirty="0">
                <a:solidFill>
                  <a:srgbClr val="8D2E31"/>
                </a:solidFill>
                <a:latin typeface="Verdana" panose="020B0604030504040204" pitchFamily="34" charset="0"/>
                <a:ea typeface="Verdana" panose="020B0604030504040204" pitchFamily="34" charset="0"/>
              </a:rPr>
              <a:t> When he saw that he had not prevailed against him, he touched the socket of his thigh; so the socket of Jacob’s thigh was dislocated while he wrestled with him.</a:t>
            </a:r>
          </a:p>
          <a:p>
            <a:pPr marL="0" marR="0" indent="0">
              <a:lnSpc>
                <a:spcPct val="107000"/>
              </a:lnSpc>
              <a:spcBef>
                <a:spcPts val="0"/>
              </a:spcBef>
              <a:spcAft>
                <a:spcPts val="800"/>
              </a:spcAft>
              <a:buNone/>
            </a:pPr>
            <a:endParaRPr lang="en-US" b="1"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lnSpc>
                <a:spcPct val="107000"/>
              </a:lnSpc>
              <a:spcBef>
                <a:spcPts val="0"/>
              </a:spcBef>
              <a:spcAft>
                <a:spcPts val="800"/>
              </a:spcAft>
              <a:buNone/>
            </a:pPr>
            <a:r>
              <a:rPr lang="en-US" b="1" dirty="0">
                <a:effectLst/>
                <a:latin typeface="Verdana" panose="020B0604030504040204" pitchFamily="34" charset="0"/>
                <a:ea typeface="Verdana" panose="020B0604030504040204" pitchFamily="34" charset="0"/>
                <a:cs typeface="Times New Roman" panose="02020603050405020304" pitchFamily="18" charset="0"/>
              </a:rPr>
              <a:t>Hebrews 12:11</a:t>
            </a:r>
            <a:endParaRPr lang="en-US"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lnSpc>
                <a:spcPct val="107000"/>
              </a:lnSpc>
              <a:spcBef>
                <a:spcPts val="0"/>
              </a:spcBef>
              <a:spcAft>
                <a:spcPts val="800"/>
              </a:spcAft>
              <a:buNone/>
            </a:pPr>
            <a:r>
              <a:rPr lang="en-US" sz="3000" baseline="30000" dirty="0">
                <a:effectLst/>
                <a:latin typeface="Verdana" panose="020B0604030504040204" pitchFamily="34" charset="0"/>
                <a:ea typeface="Verdana" panose="020B0604030504040204" pitchFamily="34" charset="0"/>
                <a:cs typeface="Times New Roman" panose="02020603050405020304" pitchFamily="18" charset="0"/>
              </a:rPr>
              <a:t>11</a:t>
            </a:r>
            <a:r>
              <a:rPr lang="en-US" sz="3000" dirty="0">
                <a:effectLst/>
                <a:latin typeface="Verdana" panose="020B0604030504040204" pitchFamily="34" charset="0"/>
                <a:ea typeface="Verdana" panose="020B0604030504040204" pitchFamily="34" charset="0"/>
                <a:cs typeface="Times New Roman" panose="02020603050405020304" pitchFamily="18" charset="0"/>
              </a:rPr>
              <a:t> All discipline for the moment seems not to be joyful, but sorrowful; yet to those who have been trained by it, afterwards it yields the peaceful fruit of righteousness.</a:t>
            </a:r>
          </a:p>
          <a:p>
            <a:pPr marL="0" indent="0">
              <a:buNone/>
            </a:pPr>
            <a:endParaRPr lang="en-US" dirty="0">
              <a:solidFill>
                <a:srgbClr val="8D2E3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43030536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AE5257-5909-45B3-9209-9D0651A4A0AF}"/>
              </a:ext>
            </a:extLst>
          </p:cNvPr>
          <p:cNvSpPr>
            <a:spLocks noGrp="1"/>
          </p:cNvSpPr>
          <p:nvPr>
            <p:ph idx="1"/>
          </p:nvPr>
        </p:nvSpPr>
        <p:spPr>
          <a:xfrm>
            <a:off x="42863" y="61912"/>
            <a:ext cx="9048749" cy="6796087"/>
          </a:xfrm>
          <a:solidFill>
            <a:srgbClr val="ECE8AC"/>
          </a:solidFill>
          <a:ln w="76200">
            <a:solidFill>
              <a:srgbClr val="8D2E31"/>
            </a:solidFill>
          </a:ln>
        </p:spPr>
        <p:txBody>
          <a:bodyPr>
            <a:normAutofit/>
          </a:bodyPr>
          <a:lstStyle/>
          <a:p>
            <a:pPr marL="0" indent="0">
              <a:buNone/>
            </a:pPr>
            <a:r>
              <a:rPr lang="en-US" sz="3600" baseline="30000" dirty="0">
                <a:latin typeface="Verdana" panose="020B0604030504040204" pitchFamily="34" charset="0"/>
                <a:ea typeface="Verdana" panose="020B0604030504040204" pitchFamily="34" charset="0"/>
              </a:rPr>
              <a:t>26</a:t>
            </a:r>
            <a:r>
              <a:rPr lang="en-US" sz="3600" dirty="0">
                <a:latin typeface="Verdana" panose="020B0604030504040204" pitchFamily="34" charset="0"/>
                <a:ea typeface="Verdana" panose="020B0604030504040204" pitchFamily="34" charset="0"/>
              </a:rPr>
              <a:t> Then he said, “Let me go, for the dawn is breaking.” But he said, “I will not let you go unless you bless me.”</a:t>
            </a:r>
          </a:p>
          <a:p>
            <a:pPr marL="0" indent="0">
              <a:buNone/>
            </a:pPr>
            <a:endParaRPr lang="en-US" sz="2400" baseline="30000" dirty="0"/>
          </a:p>
          <a:p>
            <a:pPr marL="0" indent="0">
              <a:buNone/>
            </a:pPr>
            <a:r>
              <a:rPr lang="en-US" sz="3200" baseline="30000" dirty="0">
                <a:latin typeface="Verdana" panose="020B0604030504040204" pitchFamily="34" charset="0"/>
                <a:ea typeface="Verdana" panose="020B0604030504040204" pitchFamily="34" charset="0"/>
              </a:rPr>
              <a:t>27</a:t>
            </a:r>
            <a:r>
              <a:rPr lang="en-US" sz="3200" dirty="0">
                <a:latin typeface="Verdana" panose="020B0604030504040204" pitchFamily="34" charset="0"/>
                <a:ea typeface="Verdana" panose="020B0604030504040204" pitchFamily="34" charset="0"/>
              </a:rPr>
              <a:t> So he said to him, “What is your name?” And he said, “Jacob.” </a:t>
            </a:r>
            <a:r>
              <a:rPr lang="en-US" sz="3200" baseline="30000" dirty="0">
                <a:latin typeface="Verdana" panose="020B0604030504040204" pitchFamily="34" charset="0"/>
                <a:ea typeface="Verdana" panose="020B0604030504040204" pitchFamily="34" charset="0"/>
              </a:rPr>
              <a:t>28</a:t>
            </a:r>
            <a:r>
              <a:rPr lang="en-US" sz="3200" dirty="0">
                <a:latin typeface="Verdana" panose="020B0604030504040204" pitchFamily="34" charset="0"/>
                <a:ea typeface="Verdana" panose="020B0604030504040204" pitchFamily="34" charset="0"/>
              </a:rPr>
              <a:t>  He said, “</a:t>
            </a:r>
            <a:r>
              <a:rPr lang="en-US" sz="3200" b="1" dirty="0">
                <a:solidFill>
                  <a:srgbClr val="8D2E31"/>
                </a:solidFill>
                <a:latin typeface="Verdana" panose="020B0604030504040204" pitchFamily="34" charset="0"/>
                <a:ea typeface="Verdana" panose="020B0604030504040204" pitchFamily="34" charset="0"/>
              </a:rPr>
              <a:t>Your name shall no longer be Jacob, but Israel</a:t>
            </a:r>
            <a:r>
              <a:rPr lang="en-US" sz="3200" dirty="0">
                <a:latin typeface="Verdana" panose="020B0604030504040204" pitchFamily="34" charset="0"/>
                <a:ea typeface="Verdana" panose="020B0604030504040204" pitchFamily="34" charset="0"/>
              </a:rPr>
              <a:t>; for you have striven with God and with men and have prevailed.” </a:t>
            </a:r>
            <a:r>
              <a:rPr lang="en-US" sz="3200" baseline="30000" dirty="0">
                <a:latin typeface="Verdana" panose="020B0604030504040204" pitchFamily="34" charset="0"/>
                <a:ea typeface="Verdana" panose="020B0604030504040204" pitchFamily="34" charset="0"/>
              </a:rPr>
              <a:t>29</a:t>
            </a:r>
            <a:r>
              <a:rPr lang="en-US" sz="3200" dirty="0">
                <a:latin typeface="Verdana" panose="020B0604030504040204" pitchFamily="34" charset="0"/>
                <a:ea typeface="Verdana" panose="020B0604030504040204" pitchFamily="34" charset="0"/>
              </a:rPr>
              <a:t> Then Jacob asked him and said, “Please tell me your name.” But he said, “Why is it that you ask my name?” And he blessed him there.</a:t>
            </a:r>
          </a:p>
        </p:txBody>
      </p:sp>
    </p:spTree>
    <p:extLst>
      <p:ext uri="{BB962C8B-B14F-4D97-AF65-F5344CB8AC3E}">
        <p14:creationId xmlns:p14="http://schemas.microsoft.com/office/powerpoint/2010/main" val="23872372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AE5257-5909-45B3-9209-9D0651A4A0AF}"/>
              </a:ext>
            </a:extLst>
          </p:cNvPr>
          <p:cNvSpPr>
            <a:spLocks noGrp="1"/>
          </p:cNvSpPr>
          <p:nvPr>
            <p:ph idx="1"/>
          </p:nvPr>
        </p:nvSpPr>
        <p:spPr>
          <a:xfrm>
            <a:off x="42863" y="61912"/>
            <a:ext cx="9048749" cy="6796087"/>
          </a:xfrm>
          <a:solidFill>
            <a:srgbClr val="ECE8AC"/>
          </a:solidFill>
          <a:ln w="76200">
            <a:solidFill>
              <a:srgbClr val="8D2E31"/>
            </a:solidFill>
          </a:ln>
        </p:spPr>
        <p:txBody>
          <a:bodyPr/>
          <a:lstStyle/>
          <a:p>
            <a:pPr marL="0" marR="0" indent="0" algn="ctr">
              <a:lnSpc>
                <a:spcPct val="107000"/>
              </a:lnSpc>
              <a:spcBef>
                <a:spcPts val="0"/>
              </a:spcBef>
              <a:spcAft>
                <a:spcPts val="800"/>
              </a:spcAft>
              <a:buNone/>
            </a:pPr>
            <a:r>
              <a:rPr lang="en-US" sz="3200" b="1" dirty="0">
                <a:effectLst/>
                <a:latin typeface="Verdana" panose="020B0604030504040204" pitchFamily="34" charset="0"/>
                <a:ea typeface="Verdana" panose="020B0604030504040204" pitchFamily="34" charset="0"/>
                <a:cs typeface="Times New Roman" panose="02020603050405020304" pitchFamily="18" charset="0"/>
              </a:rPr>
              <a:t>What was included in that divine blessing.</a:t>
            </a:r>
            <a:endParaRPr lang="en-US" sz="3200" dirty="0">
              <a:effectLst/>
              <a:latin typeface="Verdana" panose="020B0604030504040204" pitchFamily="34" charset="0"/>
              <a:ea typeface="Verdana" panose="020B0604030504040204" pitchFamily="34" charset="0"/>
              <a:cs typeface="Times New Roman" panose="02020603050405020304" pitchFamily="18" charset="0"/>
            </a:endParaRPr>
          </a:p>
          <a:p>
            <a:pPr marL="514350" marR="0" indent="-514350">
              <a:lnSpc>
                <a:spcPct val="107000"/>
              </a:lnSpc>
              <a:spcBef>
                <a:spcPts val="0"/>
              </a:spcBef>
              <a:spcAft>
                <a:spcPts val="800"/>
              </a:spcAft>
              <a:buAutoNum type="arabicPeriod"/>
            </a:pPr>
            <a:r>
              <a:rPr lang="en-US" sz="3200" b="1" dirty="0">
                <a:solidFill>
                  <a:srgbClr val="8D2E31"/>
                </a:solidFill>
                <a:effectLst/>
                <a:latin typeface="Verdana" panose="020B0604030504040204" pitchFamily="34" charset="0"/>
                <a:ea typeface="Verdana" panose="020B0604030504040204" pitchFamily="34" charset="0"/>
                <a:cs typeface="Times New Roman" panose="02020603050405020304" pitchFamily="18" charset="0"/>
              </a:rPr>
              <a:t>A new character.</a:t>
            </a:r>
          </a:p>
          <a:p>
            <a:pPr marL="0" indent="0">
              <a:lnSpc>
                <a:spcPct val="107000"/>
              </a:lnSpc>
              <a:spcBef>
                <a:spcPts val="0"/>
              </a:spcBef>
              <a:spcAft>
                <a:spcPts val="800"/>
              </a:spcAft>
              <a:buNone/>
            </a:pPr>
            <a:r>
              <a:rPr lang="en-US" dirty="0">
                <a:effectLst/>
                <a:latin typeface="Verdana" panose="020B0604030504040204" pitchFamily="34" charset="0"/>
                <a:ea typeface="Verdana" panose="020B0604030504040204" pitchFamily="34" charset="0"/>
                <a:cs typeface="Times New Roman" panose="02020603050405020304" pitchFamily="18" charset="0"/>
              </a:rPr>
              <a:t>Not Jacob the crafty one – but Israel – the one who leads and overcomes.</a:t>
            </a:r>
          </a:p>
          <a:p>
            <a:pPr marL="0" indent="0">
              <a:lnSpc>
                <a:spcPct val="107000"/>
              </a:lnSpc>
              <a:spcBef>
                <a:spcPts val="0"/>
              </a:spcBef>
              <a:spcAft>
                <a:spcPts val="800"/>
              </a:spcAft>
              <a:buNone/>
            </a:pPr>
            <a:r>
              <a:rPr lang="en-US" sz="3200" b="1" dirty="0">
                <a:solidFill>
                  <a:srgbClr val="8D2E31"/>
                </a:solidFill>
                <a:effectLst/>
                <a:latin typeface="Verdana" panose="020B0604030504040204" pitchFamily="34" charset="0"/>
                <a:ea typeface="Verdana" panose="020B0604030504040204" pitchFamily="34" charset="0"/>
                <a:cs typeface="Times New Roman" panose="02020603050405020304" pitchFamily="18" charset="0"/>
              </a:rPr>
              <a:t>2.</a:t>
            </a:r>
            <a:r>
              <a:rPr lang="en-US" sz="1800" b="1" dirty="0">
                <a:solidFill>
                  <a:srgbClr val="4472C4"/>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b="1" dirty="0">
                <a:solidFill>
                  <a:srgbClr val="8D2E31"/>
                </a:solidFill>
                <a:effectLst/>
                <a:latin typeface="Verdana" panose="020B0604030504040204" pitchFamily="34" charset="0"/>
                <a:ea typeface="Verdana" panose="020B0604030504040204" pitchFamily="34" charset="0"/>
                <a:cs typeface="Times New Roman" panose="02020603050405020304" pitchFamily="18" charset="0"/>
              </a:rPr>
              <a:t>A new power is to be his.</a:t>
            </a:r>
          </a:p>
          <a:p>
            <a:pPr marL="0" marR="0" indent="0">
              <a:lnSpc>
                <a:spcPct val="107000"/>
              </a:lnSpc>
              <a:spcBef>
                <a:spcPts val="0"/>
              </a:spcBef>
              <a:spcAft>
                <a:spcPts val="800"/>
              </a:spcAft>
              <a:buNone/>
            </a:pPr>
            <a:r>
              <a:rPr lang="en-US" dirty="0">
                <a:effectLst/>
                <a:latin typeface="Verdana" panose="020B0604030504040204" pitchFamily="34" charset="0"/>
                <a:ea typeface="Verdana" panose="020B0604030504040204" pitchFamily="34" charset="0"/>
                <a:cs typeface="Times New Roman" panose="02020603050405020304" pitchFamily="18" charset="0"/>
              </a:rPr>
              <a:t>When God is first in your life – power with men naturally follows.</a:t>
            </a:r>
          </a:p>
          <a:p>
            <a:pPr marL="0" marR="0" indent="0">
              <a:lnSpc>
                <a:spcPct val="107000"/>
              </a:lnSpc>
              <a:spcBef>
                <a:spcPts val="0"/>
              </a:spcBef>
              <a:spcAft>
                <a:spcPts val="800"/>
              </a:spcAft>
              <a:buNone/>
            </a:pPr>
            <a:r>
              <a:rPr lang="en-US" b="1" dirty="0">
                <a:solidFill>
                  <a:srgbClr val="8D2E31"/>
                </a:solidFill>
                <a:effectLst/>
                <a:latin typeface="Verdana" panose="020B0604030504040204" pitchFamily="34" charset="0"/>
                <a:ea typeface="Verdana" panose="020B0604030504040204" pitchFamily="34" charset="0"/>
                <a:cs typeface="Times New Roman" panose="02020603050405020304" pitchFamily="18" charset="0"/>
              </a:rPr>
              <a:t>Having the first guarantees the second!</a:t>
            </a:r>
            <a:endParaRPr lang="en-US" dirty="0">
              <a:solidFill>
                <a:srgbClr val="8D2E31"/>
              </a:solidFill>
              <a:effectLst/>
              <a:latin typeface="Verdana" panose="020B0604030504040204" pitchFamily="34" charset="0"/>
              <a:ea typeface="Verdana" panose="020B0604030504040204" pitchFamily="34" charset="0"/>
              <a:cs typeface="Times New Roman" panose="02020603050405020304" pitchFamily="18" charset="0"/>
            </a:endParaRPr>
          </a:p>
          <a:p>
            <a:pPr marL="0" indent="0">
              <a:lnSpc>
                <a:spcPct val="107000"/>
              </a:lnSpc>
              <a:spcBef>
                <a:spcPts val="0"/>
              </a:spcBef>
              <a:spcAft>
                <a:spcPts val="800"/>
              </a:spcAft>
              <a:buNone/>
            </a:pPr>
            <a:r>
              <a:rPr lang="en-US" baseline="30000" dirty="0">
                <a:latin typeface="Verdana" panose="020B0604030504040204" pitchFamily="34" charset="0"/>
                <a:ea typeface="Verdana" panose="020B0604030504040204" pitchFamily="34" charset="0"/>
              </a:rPr>
              <a:t>30</a:t>
            </a:r>
            <a:r>
              <a:rPr lang="en-US" dirty="0">
                <a:latin typeface="Verdana" panose="020B0604030504040204" pitchFamily="34" charset="0"/>
                <a:ea typeface="Verdana" panose="020B0604030504040204" pitchFamily="34" charset="0"/>
              </a:rPr>
              <a:t> So Jacob named the place Peniel, for he said, “I have seen God face to face, yet my life has been preserved.”</a:t>
            </a:r>
            <a:endParaRPr lang="en-US" dirty="0">
              <a:solidFill>
                <a:srgbClr val="8D2E31"/>
              </a:solidFill>
              <a:effectLst/>
              <a:latin typeface="Verdana" panose="020B0604030504040204" pitchFamily="34" charset="0"/>
              <a:ea typeface="Verdana" panose="020B0604030504040204" pitchFamily="34" charset="0"/>
              <a:cs typeface="Times New Roman" panose="02020603050405020304" pitchFamily="18" charset="0"/>
            </a:endParaRPr>
          </a:p>
          <a:p>
            <a:pPr marL="0" marR="0" indent="0">
              <a:lnSpc>
                <a:spcPct val="107000"/>
              </a:lnSpc>
              <a:spcBef>
                <a:spcPts val="0"/>
              </a:spcBef>
              <a:spcAft>
                <a:spcPts val="800"/>
              </a:spcAft>
              <a:buNone/>
            </a:pPr>
            <a:endParaRPr lang="en-US" sz="3200" dirty="0">
              <a:solidFill>
                <a:srgbClr val="8D2E31"/>
              </a:solidFill>
              <a:effectLst/>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60191306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heme/theme1.xml><?xml version="1.0" encoding="utf-8"?>
<a:theme xmlns:a="http://schemas.openxmlformats.org/drawingml/2006/main" name="ind_0130_slide">
  <a:themeElements>
    <a:clrScheme name="Office Theme 2">
      <a:dk1>
        <a:srgbClr val="333333"/>
      </a:dk1>
      <a:lt1>
        <a:srgbClr val="FFFFFF"/>
      </a:lt1>
      <a:dk2>
        <a:srgbClr val="CC6600"/>
      </a:dk2>
      <a:lt2>
        <a:srgbClr val="FFFFFF"/>
      </a:lt2>
      <a:accent1>
        <a:srgbClr val="FFAD99"/>
      </a:accent1>
      <a:accent2>
        <a:srgbClr val="FFD77A"/>
      </a:accent2>
      <a:accent3>
        <a:srgbClr val="E2B8AA"/>
      </a:accent3>
      <a:accent4>
        <a:srgbClr val="DADADA"/>
      </a:accent4>
      <a:accent5>
        <a:srgbClr val="FFD3CA"/>
      </a:accent5>
      <a:accent6>
        <a:srgbClr val="E7C36E"/>
      </a:accent6>
      <a:hlink>
        <a:srgbClr val="96E36D"/>
      </a:hlink>
      <a:folHlink>
        <a:srgbClr val="FFBD7A"/>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333333"/>
        </a:dk1>
        <a:lt1>
          <a:srgbClr val="FFFFFF"/>
        </a:lt1>
        <a:dk2>
          <a:srgbClr val="CC6600"/>
        </a:dk2>
        <a:lt2>
          <a:srgbClr val="FFFFFF"/>
        </a:lt2>
        <a:accent1>
          <a:srgbClr val="FFAE5B"/>
        </a:accent1>
        <a:accent2>
          <a:srgbClr val="F0C295"/>
        </a:accent2>
        <a:accent3>
          <a:srgbClr val="E2B8AA"/>
        </a:accent3>
        <a:accent4>
          <a:srgbClr val="DADADA"/>
        </a:accent4>
        <a:accent5>
          <a:srgbClr val="FFD3B5"/>
        </a:accent5>
        <a:accent6>
          <a:srgbClr val="D9B087"/>
        </a:accent6>
        <a:hlink>
          <a:srgbClr val="FFE1C2"/>
        </a:hlink>
        <a:folHlink>
          <a:srgbClr val="FFCC99"/>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CC6600"/>
        </a:dk2>
        <a:lt2>
          <a:srgbClr val="FFFFFF"/>
        </a:lt2>
        <a:accent1>
          <a:srgbClr val="FFAD99"/>
        </a:accent1>
        <a:accent2>
          <a:srgbClr val="FFD77A"/>
        </a:accent2>
        <a:accent3>
          <a:srgbClr val="E2B8AA"/>
        </a:accent3>
        <a:accent4>
          <a:srgbClr val="DADADA"/>
        </a:accent4>
        <a:accent5>
          <a:srgbClr val="FFD3CA"/>
        </a:accent5>
        <a:accent6>
          <a:srgbClr val="E7C36E"/>
        </a:accent6>
        <a:hlink>
          <a:srgbClr val="96E36D"/>
        </a:hlink>
        <a:folHlink>
          <a:srgbClr val="FFBD7A"/>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CC6600"/>
        </a:dk2>
        <a:lt2>
          <a:srgbClr val="FFFFFF"/>
        </a:lt2>
        <a:accent1>
          <a:srgbClr val="FFBD7A"/>
        </a:accent1>
        <a:accent2>
          <a:srgbClr val="98E66E"/>
        </a:accent2>
        <a:accent3>
          <a:srgbClr val="E2B8AA"/>
        </a:accent3>
        <a:accent4>
          <a:srgbClr val="DADADA"/>
        </a:accent4>
        <a:accent5>
          <a:srgbClr val="FFDBBE"/>
        </a:accent5>
        <a:accent6>
          <a:srgbClr val="89D063"/>
        </a:accent6>
        <a:hlink>
          <a:srgbClr val="FFB2BF"/>
        </a:hlink>
        <a:folHlink>
          <a:srgbClr val="B2BBFF"/>
        </a:folHlink>
      </a:clrScheme>
      <a:clrMap bg1="dk2" tx1="lt1" bg2="dk1" tx2="lt2" accent1="accent1" accent2="accent2" accent3="accent3" accent4="accent4" accent5="accent5" accent6="accent6" hlink="hlink" folHlink="folHlink"/>
    </a:extraClrScheme>
    <a:extraClrScheme>
      <a:clrScheme name="Office Theme 4">
        <a:dk1>
          <a:srgbClr val="333333"/>
        </a:dk1>
        <a:lt1>
          <a:srgbClr val="FFFFFF"/>
        </a:lt1>
        <a:dk2>
          <a:srgbClr val="CC6600"/>
        </a:dk2>
        <a:lt2>
          <a:srgbClr val="FFFFFF"/>
        </a:lt2>
        <a:accent1>
          <a:srgbClr val="FFBD7A"/>
        </a:accent1>
        <a:accent2>
          <a:srgbClr val="DAE66E"/>
        </a:accent2>
        <a:accent3>
          <a:srgbClr val="E2B8AA"/>
        </a:accent3>
        <a:accent4>
          <a:srgbClr val="DADADA"/>
        </a:accent4>
        <a:accent5>
          <a:srgbClr val="FFDBBE"/>
        </a:accent5>
        <a:accent6>
          <a:srgbClr val="C5D063"/>
        </a:accent6>
        <a:hlink>
          <a:srgbClr val="FFB2F9"/>
        </a:hlink>
        <a:folHlink>
          <a:srgbClr val="B2DFFF"/>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FFAE5B"/>
        </a:accent1>
        <a:accent2>
          <a:srgbClr val="F0C295"/>
        </a:accent2>
        <a:accent3>
          <a:srgbClr val="FFFFFF"/>
        </a:accent3>
        <a:accent4>
          <a:srgbClr val="000000"/>
        </a:accent4>
        <a:accent5>
          <a:srgbClr val="FFD3B5"/>
        </a:accent5>
        <a:accent6>
          <a:srgbClr val="D9B087"/>
        </a:accent6>
        <a:hlink>
          <a:srgbClr val="FFE1C2"/>
        </a:hlink>
        <a:folHlink>
          <a:srgbClr val="FFCC99"/>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FFAD99"/>
        </a:accent1>
        <a:accent2>
          <a:srgbClr val="FFD77A"/>
        </a:accent2>
        <a:accent3>
          <a:srgbClr val="FFFFFF"/>
        </a:accent3>
        <a:accent4>
          <a:srgbClr val="000000"/>
        </a:accent4>
        <a:accent5>
          <a:srgbClr val="FFD3CA"/>
        </a:accent5>
        <a:accent6>
          <a:srgbClr val="E7C36E"/>
        </a:accent6>
        <a:hlink>
          <a:srgbClr val="96E36D"/>
        </a:hlink>
        <a:folHlink>
          <a:srgbClr val="FFBD7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FFBD7A"/>
        </a:accent1>
        <a:accent2>
          <a:srgbClr val="98E66E"/>
        </a:accent2>
        <a:accent3>
          <a:srgbClr val="FFFFFF"/>
        </a:accent3>
        <a:accent4>
          <a:srgbClr val="000000"/>
        </a:accent4>
        <a:accent5>
          <a:srgbClr val="FFDBBE"/>
        </a:accent5>
        <a:accent6>
          <a:srgbClr val="89D063"/>
        </a:accent6>
        <a:hlink>
          <a:srgbClr val="FFB2BF"/>
        </a:hlink>
        <a:folHlink>
          <a:srgbClr val="B2BBFF"/>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FFBD7A"/>
        </a:accent1>
        <a:accent2>
          <a:srgbClr val="DAE66E"/>
        </a:accent2>
        <a:accent3>
          <a:srgbClr val="FFFFFF"/>
        </a:accent3>
        <a:accent4>
          <a:srgbClr val="000000"/>
        </a:accent4>
        <a:accent5>
          <a:srgbClr val="FFDBBE"/>
        </a:accent5>
        <a:accent6>
          <a:srgbClr val="C5D063"/>
        </a:accent6>
        <a:hlink>
          <a:srgbClr val="FFB2F9"/>
        </a:hlink>
        <a:folHlink>
          <a:srgbClr val="B2D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2348</TotalTime>
  <Words>666</Words>
  <Application>Microsoft Office PowerPoint</Application>
  <PresentationFormat>On-screen Show (4:3)</PresentationFormat>
  <Paragraphs>61</Paragraphs>
  <Slides>14</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Calibri Light</vt:lpstr>
      <vt:lpstr>Franklin Gothic Demi</vt:lpstr>
      <vt:lpstr>Verdana</vt:lpstr>
      <vt:lpstr>Verdana Pro Black</vt:lpstr>
      <vt:lpstr>ind_0130_slide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am the Way, the Truth, and the Life” Matthew 6:13</dc:title>
  <dc:creator>Weston Andrew Hodge</dc:creator>
  <cp:lastModifiedBy>Robert McDonald</cp:lastModifiedBy>
  <cp:revision>114</cp:revision>
  <dcterms:created xsi:type="dcterms:W3CDTF">2012-10-26T19:55:55Z</dcterms:created>
  <dcterms:modified xsi:type="dcterms:W3CDTF">2021-10-14T00:00:33Z</dcterms:modified>
</cp:coreProperties>
</file>