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6"/>
  </p:notesMasterIdLst>
  <p:sldIdLst>
    <p:sldId id="256" r:id="rId2"/>
    <p:sldId id="259" r:id="rId3"/>
    <p:sldId id="328" r:id="rId4"/>
    <p:sldId id="329" r:id="rId5"/>
    <p:sldId id="330" r:id="rId6"/>
    <p:sldId id="331" r:id="rId7"/>
    <p:sldId id="374" r:id="rId8"/>
    <p:sldId id="375" r:id="rId9"/>
    <p:sldId id="376" r:id="rId10"/>
    <p:sldId id="377" r:id="rId11"/>
    <p:sldId id="378" r:id="rId12"/>
    <p:sldId id="379" r:id="rId13"/>
    <p:sldId id="380" r:id="rId14"/>
    <p:sldId id="381" r:id="rId15"/>
    <p:sldId id="382" r:id="rId16"/>
    <p:sldId id="383" r:id="rId17"/>
    <p:sldId id="384" r:id="rId18"/>
    <p:sldId id="385" r:id="rId19"/>
    <p:sldId id="386" r:id="rId20"/>
    <p:sldId id="387" r:id="rId21"/>
    <p:sldId id="388" r:id="rId22"/>
    <p:sldId id="389" r:id="rId23"/>
    <p:sldId id="390" r:id="rId24"/>
    <p:sldId id="273" r:id="rId2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0" autoAdjust="0"/>
    <p:restoredTop sz="94660"/>
  </p:normalViewPr>
  <p:slideViewPr>
    <p:cSldViewPr snapToGrid="0">
      <p:cViewPr varScale="1">
        <p:scale>
          <a:sx n="67" d="100"/>
          <a:sy n="67" d="100"/>
        </p:scale>
        <p:origin x="610" y="4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2BCDED0-80DC-41EB-A12F-A067109C8CB9}" type="datetimeFigureOut">
              <a:rPr lang="en-US" smtClean="0"/>
              <a:t>11/21/2020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693FBD6-1202-4A6F-884C-A26040B0AA73}" type="slidenum">
              <a:rPr lang="en-US" smtClean="0"/>
              <a:t>‹#›</a:t>
            </a:fld>
            <a:endParaRPr lang="en-US"/>
          </a:p>
        </p:txBody>
      </p:sp>
    </p:spTree>
    <p:extLst>
      <p:ext uri="{BB962C8B-B14F-4D97-AF65-F5344CB8AC3E}">
        <p14:creationId xmlns:p14="http://schemas.microsoft.com/office/powerpoint/2010/main" val="141516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CEDEAFB2-1715-4B0C-8912-1E139CB4156D}" type="datetime1">
              <a:rPr lang="en-US" smtClean="0"/>
              <a:t>11/21/2020</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BA1214-714E-4997-A557-6E784DC98CA7}" type="datetime1">
              <a:rPr lang="en-US" smtClean="0"/>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2B3AD9-0F7B-4935-97BA-00BBD316968F}" type="datetime1">
              <a:rPr lang="en-US" smtClean="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F8F049-18EB-41A2-AFAD-B5159890D968}" type="datetime1">
              <a:rPr lang="en-US" smtClean="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8E632F-FC7B-4D87-B1FE-52D42F3A2BF3}" type="datetime1">
              <a:rPr lang="en-US" smtClean="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725AC7-F125-4DED-B5C1-D63766654104}" type="datetime1">
              <a:rPr lang="en-US" smtClean="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4BE13C-6C5D-41EE-8953-A109C1EE17B3}" type="datetime1">
              <a:rPr lang="en-US" smtClean="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1AEDCB-4903-4444-8AB8-0B5E12C8C25F}" type="datetime1">
              <a:rPr lang="en-US" smtClean="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37FAD3-272B-4451-8E78-1658F8E124FB}" type="datetime1">
              <a:rPr lang="en-US" smtClean="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724144-FEDA-4432-A69B-F81FD05304BC}" type="datetime1">
              <a:rPr lang="en-US" smtClean="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F51C9D-2031-4E75-8DCB-6F175C08D973}" type="datetime1">
              <a:rPr lang="en-US" smtClean="0"/>
              <a:t>11/21/2020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6928DF-B04F-4D27-968E-D086BDF9A7A1}" type="datetime1">
              <a:rPr lang="en-US" smtClean="0"/>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32B8E48-AC68-4E47-A2A0-C55251274B3A}" type="datetime1">
              <a:rPr lang="en-US" smtClean="0"/>
              <a:t>11/21/2020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4912C4-C8B3-4D5F-8F31-6D15DCC4BC3D}" type="datetime1">
              <a:rPr lang="en-US" smtClean="0"/>
              <a:t>11/21/2020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22C2C60-1B06-42A5-A600-10F399CDBDE8}" type="datetime1">
              <a:rPr lang="en-US" smtClean="0"/>
              <a:t>11/21/2020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58F85E-CB27-4D99-BF15-687A51BDCB02}" type="datetime1">
              <a:rPr lang="en-US" smtClean="0"/>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49C2D7-B214-458A-8160-AE5981FFD9A4}" type="datetime1">
              <a:rPr lang="en-US" smtClean="0"/>
              <a:t>11/21/2020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3EA7F9C-F14F-4D3C-BA92-0DD9B42E20F9}" type="datetime1">
              <a:rPr lang="en-US" smtClean="0"/>
              <a:t>11/21/2020</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hf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CDCFE-6883-473D-8196-C8318189D269}"/>
              </a:ext>
            </a:extLst>
          </p:cNvPr>
          <p:cNvSpPr>
            <a:spLocks noGrp="1"/>
          </p:cNvSpPr>
          <p:nvPr>
            <p:ph type="ctrTitle"/>
          </p:nvPr>
        </p:nvSpPr>
        <p:spPr/>
        <p:txBody>
          <a:bodyPr/>
          <a:lstStyle/>
          <a:p>
            <a:pPr algn="ctr"/>
            <a:r>
              <a:rPr lang="en-US" dirty="0"/>
              <a:t>Partaking of the Lord’s Supper</a:t>
            </a:r>
          </a:p>
        </p:txBody>
      </p:sp>
      <p:sp>
        <p:nvSpPr>
          <p:cNvPr id="3" name="Subtitle 2">
            <a:extLst>
              <a:ext uri="{FF2B5EF4-FFF2-40B4-BE49-F238E27FC236}">
                <a16:creationId xmlns:a16="http://schemas.microsoft.com/office/drawing/2014/main" id="{31FD175E-3D18-45D9-8B02-40412B497D8B}"/>
              </a:ext>
            </a:extLst>
          </p:cNvPr>
          <p:cNvSpPr>
            <a:spLocks noGrp="1"/>
          </p:cNvSpPr>
          <p:nvPr>
            <p:ph type="subTitle" idx="1"/>
          </p:nvPr>
        </p:nvSpPr>
        <p:spPr/>
        <p:txBody>
          <a:bodyPr>
            <a:normAutofit/>
          </a:bodyPr>
          <a:lstStyle/>
          <a:p>
            <a:pPr algn="l"/>
            <a:endParaRPr lang="en-US" sz="2400" dirty="0"/>
          </a:p>
          <a:p>
            <a:pPr algn="ctr"/>
            <a:r>
              <a:rPr lang="en-US" sz="3200" dirty="0"/>
              <a:t>Importance of Fellowship</a:t>
            </a:r>
          </a:p>
        </p:txBody>
      </p:sp>
      <p:pic>
        <p:nvPicPr>
          <p:cNvPr id="4" name="Picture 3">
            <a:extLst>
              <a:ext uri="{FF2B5EF4-FFF2-40B4-BE49-F238E27FC236}">
                <a16:creationId xmlns:a16="http://schemas.microsoft.com/office/drawing/2014/main" id="{5D2CDA77-F7C0-4E70-BA8D-99ECC55258E0}"/>
              </a:ext>
            </a:extLst>
          </p:cNvPr>
          <p:cNvPicPr>
            <a:picLocks noChangeAspect="1"/>
          </p:cNvPicPr>
          <p:nvPr/>
        </p:nvPicPr>
        <p:blipFill>
          <a:blip r:embed="rId2"/>
          <a:stretch>
            <a:fillRect/>
          </a:stretch>
        </p:blipFill>
        <p:spPr>
          <a:xfrm>
            <a:off x="239485" y="533623"/>
            <a:ext cx="4299858" cy="3852108"/>
          </a:xfrm>
          <a:prstGeom prst="rect">
            <a:avLst/>
          </a:prstGeom>
          <a:effectLst>
            <a:softEdge rad="635000"/>
          </a:effectLst>
        </p:spPr>
      </p:pic>
      <p:sp>
        <p:nvSpPr>
          <p:cNvPr id="5" name="Slide Number Placeholder 4">
            <a:extLst>
              <a:ext uri="{FF2B5EF4-FFF2-40B4-BE49-F238E27FC236}">
                <a16:creationId xmlns:a16="http://schemas.microsoft.com/office/drawing/2014/main" id="{11AEE1B4-14D6-4910-9EBF-163ACA8BFB42}"/>
              </a:ext>
            </a:extLst>
          </p:cNvPr>
          <p:cNvSpPr>
            <a:spLocks noGrp="1"/>
          </p:cNvSpPr>
          <p:nvPr>
            <p:ph type="sldNum" sz="quarter" idx="12"/>
          </p:nvPr>
        </p:nvSpPr>
        <p:spPr/>
        <p:txBody>
          <a:bodyPr/>
          <a:lstStyle/>
          <a:p>
            <a:fld id="{D57F1E4F-1CFF-5643-939E-217C01CDF565}" type="slidenum">
              <a:rPr lang="en-US" sz="2000" smtClean="0"/>
              <a:pPr/>
              <a:t>1</a:t>
            </a:fld>
            <a:endParaRPr lang="en-US" sz="2000" dirty="0"/>
          </a:p>
        </p:txBody>
      </p:sp>
    </p:spTree>
    <p:extLst>
      <p:ext uri="{BB962C8B-B14F-4D97-AF65-F5344CB8AC3E}">
        <p14:creationId xmlns:p14="http://schemas.microsoft.com/office/powerpoint/2010/main" val="1544434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rmAutofit/>
          </a:bodyPr>
          <a:lstStyle/>
          <a:p>
            <a:pPr marL="0" indent="0">
              <a:buNone/>
            </a:pPr>
            <a:r>
              <a:rPr lang="en-US" sz="3200" b="1" dirty="0"/>
              <a:t>Passover Sacrifice was neither a sin nor a peace offering</a:t>
            </a:r>
          </a:p>
          <a:p>
            <a:pPr marL="0" indent="0">
              <a:buNone/>
            </a:pPr>
            <a:r>
              <a:rPr lang="en-US" sz="3200" b="1" dirty="0"/>
              <a:t>But it was a prophetic figure of both in the Old and New Covenants</a:t>
            </a:r>
          </a:p>
          <a:p>
            <a:r>
              <a:rPr lang="en-US" sz="3200" b="1" dirty="0"/>
              <a:t>Sacrificial Death and Shed Blood spared Israelites from death and freed them from Egyptian Captivity – foretelling sin offering’s sacrificial death in stead of the sinner and the blood that freed mankind from bondage of sin</a:t>
            </a:r>
          </a:p>
          <a:p>
            <a:r>
              <a:rPr lang="en-US" sz="3200" b="1" dirty="0"/>
              <a:t>Ate the Passover Lamb – Foretelling of the Peace Offering</a:t>
            </a:r>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t>Passover Sacrifice – Before the Law</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10</a:t>
            </a:fld>
            <a:endParaRPr lang="en-US" sz="2000" dirty="0"/>
          </a:p>
        </p:txBody>
      </p:sp>
    </p:spTree>
    <p:extLst>
      <p:ext uri="{BB962C8B-B14F-4D97-AF65-F5344CB8AC3E}">
        <p14:creationId xmlns:p14="http://schemas.microsoft.com/office/powerpoint/2010/main" val="2579515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rmAutofit/>
          </a:bodyPr>
          <a:lstStyle/>
          <a:p>
            <a:pPr marL="0" marR="0" lvl="0" indent="0">
              <a:spcBef>
                <a:spcPts val="0"/>
              </a:spcBef>
              <a:spcAft>
                <a:spcPts val="0"/>
              </a:spcAft>
              <a:buNone/>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Jesus is our sacrificial sin offering.  Romans 8:3; Ephesians 5:2, 1 Peter 1:19; Hebrews 9:26, 13:10-12</a:t>
            </a:r>
          </a:p>
          <a:p>
            <a:pPr marL="0" marR="0" lvl="0" indent="0">
              <a:spcBef>
                <a:spcPts val="0"/>
              </a:spcBef>
              <a:spcAft>
                <a:spcPts val="0"/>
              </a:spcAft>
              <a:buNone/>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Jesus is our sacrificial peace offering. Romans 5:1; Ephesians 2:14</a:t>
            </a:r>
          </a:p>
          <a:p>
            <a:pPr marL="0" indent="0">
              <a:buNone/>
            </a:pPr>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t>New Covenant Sacrifices</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11</a:t>
            </a:fld>
            <a:endParaRPr lang="en-US" sz="2000" dirty="0"/>
          </a:p>
        </p:txBody>
      </p:sp>
    </p:spTree>
    <p:extLst>
      <p:ext uri="{BB962C8B-B14F-4D97-AF65-F5344CB8AC3E}">
        <p14:creationId xmlns:p14="http://schemas.microsoft.com/office/powerpoint/2010/main" val="505806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rmAutofit/>
          </a:bodyPr>
          <a:lstStyle/>
          <a:p>
            <a:pPr marL="0" marR="0" lvl="0" indent="0">
              <a:spcBef>
                <a:spcPts val="0"/>
              </a:spcBef>
              <a:spcAft>
                <a:spcPts val="0"/>
              </a:spcAft>
              <a:buNone/>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Is there anything like a peace offering in the New Testament? </a:t>
            </a:r>
          </a:p>
          <a:p>
            <a:pPr marL="0" marR="0" lvl="0" indent="0">
              <a:spcBef>
                <a:spcPts val="0"/>
              </a:spcBef>
              <a:spcAft>
                <a:spcPts val="0"/>
              </a:spcAft>
              <a:buNone/>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0"/>
              </a:spcAft>
              <a:buNone/>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Is there a place where the worshippers gather around in fellowship and thanksgiving to celebrate our shared peace with God because our sins have been forgiven and washed away by the blood of Christ. </a:t>
            </a:r>
          </a:p>
          <a:p>
            <a:pPr marL="0" indent="0">
              <a:buNone/>
            </a:pPr>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t>Question</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12</a:t>
            </a:fld>
            <a:endParaRPr lang="en-US" sz="2000" dirty="0"/>
          </a:p>
        </p:txBody>
      </p:sp>
    </p:spTree>
    <p:extLst>
      <p:ext uri="{BB962C8B-B14F-4D97-AF65-F5344CB8AC3E}">
        <p14:creationId xmlns:p14="http://schemas.microsoft.com/office/powerpoint/2010/main" val="1745757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rmAutofit/>
          </a:bodyPr>
          <a:lstStyle/>
          <a:p>
            <a:pPr marL="0" marR="0" indent="0">
              <a:spcBef>
                <a:spcPts val="0"/>
              </a:spcBef>
              <a:spcAft>
                <a:spcPts val="0"/>
              </a:spcAft>
              <a:buNone/>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The answer is of course yes!</a:t>
            </a:r>
          </a:p>
          <a:p>
            <a:pPr marL="0" marR="0" indent="0">
              <a:spcBef>
                <a:spcPts val="0"/>
              </a:spcBef>
              <a:spcAft>
                <a:spcPts val="0"/>
              </a:spcAft>
              <a:buNone/>
            </a:pP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When we partake of the Lord’s Supper, we are partaking of the New Covenant’s fulfillment of the Peace Offering as foretold by the Passover Supper and the Old Law Peace Offerings. </a:t>
            </a:r>
          </a:p>
          <a:p>
            <a:pPr marL="0" indent="0">
              <a:buNone/>
            </a:pPr>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t>Answer</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13</a:t>
            </a:fld>
            <a:endParaRPr lang="en-US" sz="2000" dirty="0"/>
          </a:p>
        </p:txBody>
      </p:sp>
    </p:spTree>
    <p:extLst>
      <p:ext uri="{BB962C8B-B14F-4D97-AF65-F5344CB8AC3E}">
        <p14:creationId xmlns:p14="http://schemas.microsoft.com/office/powerpoint/2010/main" val="2608734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rmAutofit/>
          </a:bodyPr>
          <a:lstStyle/>
          <a:p>
            <a:pPr marL="0" indent="0">
              <a:buNone/>
            </a:pP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Partaking of the Lord’s Supper is clearly about:</a:t>
            </a:r>
          </a:p>
          <a:p>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Jesus and me</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and “</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Jesus and you</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 individually.  </a:t>
            </a:r>
          </a:p>
          <a:p>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Afterall, Jesus died for each of us personally and individually.  But that is not the limit of our fellowship.  </a:t>
            </a:r>
          </a:p>
          <a:p>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The partaking of the Lord’s Supper is also about “</a:t>
            </a:r>
            <a:r>
              <a:rPr lang="en-US" sz="4400" dirty="0">
                <a:effectLst/>
                <a:latin typeface="Times New Roman" panose="02020603050405020304" pitchFamily="18" charset="0"/>
                <a:ea typeface="Times New Roman" panose="02020603050405020304" pitchFamily="18" charset="0"/>
                <a:cs typeface="Times New Roman" panose="02020603050405020304" pitchFamily="18" charset="0"/>
              </a:rPr>
              <a:t>Jesus and us</a:t>
            </a:r>
            <a:r>
              <a:rPr lang="en-US" sz="3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t>Role of Fellowship in Lord’s Supper</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14</a:t>
            </a:fld>
            <a:endParaRPr lang="en-US" sz="2000" dirty="0"/>
          </a:p>
        </p:txBody>
      </p:sp>
    </p:spTree>
    <p:extLst>
      <p:ext uri="{BB962C8B-B14F-4D97-AF65-F5344CB8AC3E}">
        <p14:creationId xmlns:p14="http://schemas.microsoft.com/office/powerpoint/2010/main" val="3654048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rmAutofit/>
          </a:bodyPr>
          <a:lstStyle/>
          <a:p>
            <a:pPr marL="0" marR="0" indent="0">
              <a:spcBef>
                <a:spcPts val="0"/>
              </a:spcBef>
              <a:spcAft>
                <a:spcPts val="0"/>
              </a:spcAft>
              <a:buNone/>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1 Corinthians 10:16-17 </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Is not the cup of blessing which </a:t>
            </a:r>
            <a:r>
              <a:rPr lang="en-US" sz="3600" b="1" u="sng" dirty="0">
                <a:effectLst/>
                <a:latin typeface="Times New Roman" panose="02020603050405020304" pitchFamily="18" charset="0"/>
                <a:ea typeface="Calibri" panose="020F0502020204030204" pitchFamily="34" charset="0"/>
                <a:cs typeface="Times New Roman" panose="02020603050405020304" pitchFamily="18" charset="0"/>
              </a:rPr>
              <a:t>we</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(body of Christ – the church) bless a </a:t>
            </a:r>
            <a:r>
              <a:rPr lang="en-US" sz="3600" b="1" u="sng" dirty="0">
                <a:effectLst/>
                <a:latin typeface="Times New Roman" panose="02020603050405020304" pitchFamily="18" charset="0"/>
                <a:ea typeface="Calibri" panose="020F0502020204030204" pitchFamily="34" charset="0"/>
                <a:cs typeface="Times New Roman" panose="02020603050405020304" pitchFamily="18" charset="0"/>
              </a:rPr>
              <a:t>sharing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(koinonia) in the blood of Christ? Is not the bread which </a:t>
            </a:r>
            <a:r>
              <a:rPr lang="en-US" sz="3600" b="1" u="sng" dirty="0">
                <a:effectLst/>
                <a:latin typeface="Times New Roman" panose="02020603050405020304" pitchFamily="18" charset="0"/>
                <a:ea typeface="Calibri" panose="020F0502020204030204" pitchFamily="34" charset="0"/>
                <a:cs typeface="Times New Roman" panose="02020603050405020304" pitchFamily="18" charset="0"/>
              </a:rPr>
              <a:t>we</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(body of Christ – the church) break a </a:t>
            </a:r>
            <a:r>
              <a:rPr lang="en-US" sz="3600" b="1" u="sng" dirty="0">
                <a:effectLst/>
                <a:latin typeface="Times New Roman" panose="02020603050405020304" pitchFamily="18" charset="0"/>
                <a:ea typeface="Calibri" panose="020F0502020204030204" pitchFamily="34" charset="0"/>
                <a:cs typeface="Times New Roman" panose="02020603050405020304" pitchFamily="18" charset="0"/>
              </a:rPr>
              <a:t>sharing</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(koinonia) in the body of Christ? </a:t>
            </a:r>
            <a:r>
              <a:rPr lang="en-US" sz="36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17 </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Since there is one bread, we who are</a:t>
            </a:r>
            <a:r>
              <a:rPr lang="en-US" sz="3600" b="1" u="sng" dirty="0">
                <a:effectLst/>
                <a:latin typeface="Times New Roman" panose="02020603050405020304" pitchFamily="18" charset="0"/>
                <a:ea typeface="Calibri" panose="020F0502020204030204" pitchFamily="34" charset="0"/>
                <a:cs typeface="Times New Roman" panose="02020603050405020304" pitchFamily="18" charset="0"/>
              </a:rPr>
              <a:t> many</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are </a:t>
            </a:r>
            <a:r>
              <a:rPr lang="en-US" sz="3600" b="1" u="sng" dirty="0">
                <a:effectLst/>
                <a:latin typeface="Times New Roman" panose="02020603050405020304" pitchFamily="18" charset="0"/>
                <a:ea typeface="Calibri" panose="020F0502020204030204" pitchFamily="34" charset="0"/>
                <a:cs typeface="Times New Roman" panose="02020603050405020304" pitchFamily="18" charset="0"/>
              </a:rPr>
              <a:t>one body</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(united in Christ); for </a:t>
            </a:r>
            <a:r>
              <a:rPr lang="en-US" sz="3600" b="1" u="sng" dirty="0">
                <a:effectLst/>
                <a:latin typeface="Times New Roman" panose="02020603050405020304" pitchFamily="18" charset="0"/>
                <a:ea typeface="Calibri" panose="020F0502020204030204" pitchFamily="34" charset="0"/>
                <a:cs typeface="Times New Roman" panose="02020603050405020304" pitchFamily="18" charset="0"/>
              </a:rPr>
              <a:t>we all partake</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of the </a:t>
            </a:r>
            <a:r>
              <a:rPr lang="en-US" sz="3600" b="1" u="sng" dirty="0">
                <a:effectLst/>
                <a:latin typeface="Times New Roman" panose="02020603050405020304" pitchFamily="18" charset="0"/>
                <a:ea typeface="Calibri" panose="020F0502020204030204" pitchFamily="34" charset="0"/>
                <a:cs typeface="Times New Roman" panose="02020603050405020304" pitchFamily="18" charset="0"/>
              </a:rPr>
              <a:t>one bread</a:t>
            </a: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t>Role of Fellowship in Lord’s Supper</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15</a:t>
            </a:fld>
            <a:endParaRPr lang="en-US" sz="2000" dirty="0"/>
          </a:p>
        </p:txBody>
      </p:sp>
    </p:spTree>
    <p:extLst>
      <p:ext uri="{BB962C8B-B14F-4D97-AF65-F5344CB8AC3E}">
        <p14:creationId xmlns:p14="http://schemas.microsoft.com/office/powerpoint/2010/main" val="1054353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198765"/>
            <a:ext cx="11287125" cy="5479855"/>
          </a:xfrm>
        </p:spPr>
        <p:txBody>
          <a:bodyPr>
            <a:normAutofit/>
          </a:bodyPr>
          <a:lstStyle/>
          <a:p>
            <a:pPr marL="0" marR="0" indent="0">
              <a:spcBef>
                <a:spcPts val="0"/>
              </a:spcBef>
              <a:spcAft>
                <a:spcPts val="0"/>
              </a:spcAft>
              <a:buNone/>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Corinthians 11:27-29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Therefore whoever eats the bread or drinks the cup of the Lord in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an unworthy manner</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shall be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guilty of the body and the blood of the Lord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28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But a man must examine himself, and in so doing he is to eat of the bread and drink of the cup. </a:t>
            </a:r>
            <a:r>
              <a:rPr lang="en-US" sz="2800" baseline="30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29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For he who eats and drinks,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eats and drinks judgment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to himself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if he does not judge the body rightly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Corinthians 11:29 (NIV)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without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recognizing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body of the Lord</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eats and drinks judgment on himself.</a:t>
            </a:r>
          </a:p>
          <a:p>
            <a:pPr marL="0" marR="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1 Corinthians 11:29 (NKJV &amp; KJV)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not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discerning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the </a:t>
            </a:r>
            <a:r>
              <a:rPr lang="en-US" sz="2800" b="1" u="sng" dirty="0">
                <a:effectLst/>
                <a:latin typeface="Times New Roman" panose="02020603050405020304" pitchFamily="18" charset="0"/>
                <a:ea typeface="Calibri" panose="020F0502020204030204" pitchFamily="34" charset="0"/>
                <a:cs typeface="Times New Roman" panose="02020603050405020304" pitchFamily="18" charset="0"/>
              </a:rPr>
              <a:t>Lord's body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Discern, judge, and recognize means to see, understand, and know. </a:t>
            </a:r>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t>Role of Fellowship in Lord’s Supper</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a:xfrm>
            <a:off x="11144612" y="6024880"/>
            <a:ext cx="551167" cy="377825"/>
          </a:xfrm>
        </p:spPr>
        <p:txBody>
          <a:bodyPr/>
          <a:lstStyle/>
          <a:p>
            <a:fld id="{D57F1E4F-1CFF-5643-939E-217C01CDF565}" type="slidenum">
              <a:rPr lang="en-US" sz="2000" smtClean="0"/>
              <a:pPr/>
              <a:t>16</a:t>
            </a:fld>
            <a:endParaRPr lang="en-US" sz="2000" dirty="0"/>
          </a:p>
        </p:txBody>
      </p:sp>
    </p:spTree>
    <p:extLst>
      <p:ext uri="{BB962C8B-B14F-4D97-AF65-F5344CB8AC3E}">
        <p14:creationId xmlns:p14="http://schemas.microsoft.com/office/powerpoint/2010/main" val="2404870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198765"/>
            <a:ext cx="11287125" cy="5479855"/>
          </a:xfrm>
        </p:spPr>
        <p:txBody>
          <a:bodyPr>
            <a:normAutofit fontScale="92500"/>
          </a:bodyPr>
          <a:lstStyle/>
          <a:p>
            <a:pPr marL="0" marR="0" indent="0">
              <a:spcBef>
                <a:spcPts val="0"/>
              </a:spcBef>
              <a:spcAft>
                <a:spcPts val="0"/>
              </a:spcAft>
              <a:buNone/>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Normally the discernment of the Lord’s body as looking back upon the wounded body of Christ as He hung dying upon the cross.  </a:t>
            </a:r>
          </a:p>
          <a:p>
            <a:pPr marL="0" marR="0" indent="0">
              <a:spcBef>
                <a:spcPts val="0"/>
              </a:spcBef>
              <a:spcAft>
                <a:spcPts val="0"/>
              </a:spcAft>
              <a:buNone/>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And I think this in part is true.  </a:t>
            </a:r>
          </a:p>
          <a:p>
            <a:pPr>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It is part of the commanded remembrance of Christ’s sacrifice. </a:t>
            </a:r>
          </a:p>
          <a:p>
            <a:pPr marL="0" marR="0" indent="0">
              <a:spcBef>
                <a:spcPts val="0"/>
              </a:spcBef>
              <a:spcAft>
                <a:spcPts val="0"/>
              </a:spcAft>
              <a:buNone/>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But I think the context is referring to the discernment of the body of Christ – that being the church – that being each other.</a:t>
            </a:r>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t>The Lord’s Body</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a:xfrm>
            <a:off x="11144612" y="6024880"/>
            <a:ext cx="551167" cy="377825"/>
          </a:xfrm>
        </p:spPr>
        <p:txBody>
          <a:bodyPr/>
          <a:lstStyle/>
          <a:p>
            <a:fld id="{D57F1E4F-1CFF-5643-939E-217C01CDF565}" type="slidenum">
              <a:rPr lang="en-US" sz="2000" smtClean="0"/>
              <a:pPr/>
              <a:t>17</a:t>
            </a:fld>
            <a:endParaRPr lang="en-US" sz="2000" dirty="0"/>
          </a:p>
        </p:txBody>
      </p:sp>
    </p:spTree>
    <p:extLst>
      <p:ext uri="{BB962C8B-B14F-4D97-AF65-F5344CB8AC3E}">
        <p14:creationId xmlns:p14="http://schemas.microsoft.com/office/powerpoint/2010/main" val="2734028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198765"/>
            <a:ext cx="11287125" cy="5479855"/>
          </a:xfrm>
        </p:spPr>
        <p:txBody>
          <a:bodyPr>
            <a:normAutofit/>
          </a:bodyPr>
          <a:lstStyle/>
          <a:p>
            <a:pPr marL="0" marR="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In the preceding verses, the Apostle Paul severely rebukes the Corinthian church for the divisions and factions that exist within the church </a:t>
            </a: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he opposite of fellowship.  </a:t>
            </a:r>
          </a:p>
          <a:p>
            <a:pPr>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So severe that when they partake of the Lord’s Supper, some are bringing entire banquets while others go hungry. </a:t>
            </a:r>
          </a:p>
          <a:p>
            <a:pPr>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They dishonored their fellow saints – approving of some and shaming others for their poverty. </a:t>
            </a:r>
          </a:p>
          <a:p>
            <a:pPr>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There was neither fellowship with Christ nor unity among the members of the body of Christ.  </a:t>
            </a:r>
          </a:p>
          <a:p>
            <a:pPr>
              <a:spcAft>
                <a:spcPts val="0"/>
              </a:spcAft>
            </a:pPr>
            <a:r>
              <a:rPr lang="en-US" sz="2800" dirty="0">
                <a:latin typeface="Times New Roman" panose="02020603050405020304" pitchFamily="18" charset="0"/>
                <a:ea typeface="Calibri" panose="020F0502020204030204" pitchFamily="34" charset="0"/>
                <a:cs typeface="Times New Roman" panose="02020603050405020304" pitchFamily="18" charset="0"/>
              </a:rPr>
              <a:t>Showed Despise for the Church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t>The Lord’s Body</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a:xfrm>
            <a:off x="11144612" y="6024880"/>
            <a:ext cx="551167" cy="377825"/>
          </a:xfrm>
        </p:spPr>
        <p:txBody>
          <a:bodyPr/>
          <a:lstStyle/>
          <a:p>
            <a:fld id="{D57F1E4F-1CFF-5643-939E-217C01CDF565}" type="slidenum">
              <a:rPr lang="en-US" sz="2000" smtClean="0"/>
              <a:pPr/>
              <a:t>18</a:t>
            </a:fld>
            <a:endParaRPr lang="en-US" sz="2000" dirty="0"/>
          </a:p>
        </p:txBody>
      </p:sp>
    </p:spTree>
    <p:extLst>
      <p:ext uri="{BB962C8B-B14F-4D97-AF65-F5344CB8AC3E}">
        <p14:creationId xmlns:p14="http://schemas.microsoft.com/office/powerpoint/2010/main" val="225601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198765"/>
            <a:ext cx="11287125" cy="5479855"/>
          </a:xfrm>
        </p:spPr>
        <p:txBody>
          <a:bodyPr>
            <a:normAutofit/>
          </a:bodyPr>
          <a:lstStyle/>
          <a:p>
            <a:pPr marL="0" marR="0" indent="0">
              <a:spcBef>
                <a:spcPts val="0"/>
              </a:spcBef>
              <a:spcAft>
                <a:spcPts val="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And I think this is the point.  </a:t>
            </a:r>
          </a:p>
          <a:p>
            <a:pPr>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As we partake, we should of course focus upon the Lord and the death He suffered on our behalf  </a:t>
            </a:r>
          </a:p>
          <a:p>
            <a:pPr>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But that is not the limit of what we are doing.  </a:t>
            </a:r>
          </a:p>
          <a:p>
            <a:pPr marL="0" marR="0" indent="0">
              <a:spcBef>
                <a:spcPts val="0"/>
              </a:spcBef>
              <a:spcAft>
                <a:spcPts val="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Communion and fellowship go hand in hand with the partaking of the Lord’s Supper – as well as all other aspects of the church. </a:t>
            </a:r>
          </a:p>
          <a:p>
            <a:pPr>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Again, communion is not just a “Jesus and me” moment.  </a:t>
            </a:r>
          </a:p>
          <a:p>
            <a:pPr>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It is a “Jesus and us” moment also.  </a:t>
            </a:r>
          </a:p>
          <a:p>
            <a:pPr>
              <a:spcAft>
                <a:spcPts val="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Our fellowship with each other in the partaking of the Lord’s Supper matters too. It matters a lot.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496221" y="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t>Application</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a:xfrm>
            <a:off x="11144612" y="6024880"/>
            <a:ext cx="551167" cy="377825"/>
          </a:xfrm>
        </p:spPr>
        <p:txBody>
          <a:bodyPr/>
          <a:lstStyle/>
          <a:p>
            <a:fld id="{D57F1E4F-1CFF-5643-939E-217C01CDF565}" type="slidenum">
              <a:rPr lang="en-US" sz="2000" smtClean="0"/>
              <a:pPr/>
              <a:t>19</a:t>
            </a:fld>
            <a:endParaRPr lang="en-US" sz="2000" dirty="0"/>
          </a:p>
        </p:txBody>
      </p:sp>
    </p:spTree>
    <p:extLst>
      <p:ext uri="{BB962C8B-B14F-4D97-AF65-F5344CB8AC3E}">
        <p14:creationId xmlns:p14="http://schemas.microsoft.com/office/powerpoint/2010/main" val="133577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228600" y="1654630"/>
            <a:ext cx="11723914" cy="5203370"/>
          </a:xfrm>
        </p:spPr>
        <p:txBody>
          <a:bodyPr>
            <a:normAutofit/>
          </a:bodyPr>
          <a:lstStyle/>
          <a:p>
            <a:pPr marL="0" indent="0">
              <a:buNone/>
            </a:pPr>
            <a:r>
              <a:rPr lang="en-US" sz="4000" b="1" dirty="0"/>
              <a:t>Three Questions</a:t>
            </a:r>
          </a:p>
          <a:p>
            <a:r>
              <a:rPr lang="en-US" sz="4000" b="1" dirty="0"/>
              <a:t>What is Spiritual Fellowship</a:t>
            </a:r>
          </a:p>
          <a:p>
            <a:r>
              <a:rPr lang="en-US" sz="4000" b="1" dirty="0"/>
              <a:t>Where does Spiritual Fellowship Come From</a:t>
            </a:r>
          </a:p>
          <a:p>
            <a:r>
              <a:rPr lang="en-US" sz="4000" b="1" dirty="0"/>
              <a:t>Role of Spiritual Fellowship in the Partaking of the Lord’s Supper</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11651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2126231" y="116515"/>
            <a:ext cx="9706708"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t>Fellowship in the Lord’s Supper</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2</a:t>
            </a:fld>
            <a:endParaRPr lang="en-US" sz="2000" dirty="0"/>
          </a:p>
        </p:txBody>
      </p:sp>
    </p:spTree>
    <p:extLst>
      <p:ext uri="{BB962C8B-B14F-4D97-AF65-F5344CB8AC3E}">
        <p14:creationId xmlns:p14="http://schemas.microsoft.com/office/powerpoint/2010/main" val="3528043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198765"/>
            <a:ext cx="11287125" cy="5479855"/>
          </a:xfrm>
        </p:spPr>
        <p:txBody>
          <a:bodyPr>
            <a:normAutofit/>
          </a:bodyPr>
          <a:lstStyle/>
          <a:p>
            <a:pPr>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Paul’s rebuke of the Corinthians was harsh and well deserved.  </a:t>
            </a:r>
          </a:p>
          <a:p>
            <a:pPr>
              <a:spcAft>
                <a:spcPts val="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His warning was even more severe. </a:t>
            </a:r>
          </a:p>
          <a:p>
            <a:pPr>
              <a:spcAft>
                <a:spcPts val="0"/>
              </a:spcAft>
            </a:pP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a:spcAft>
                <a:spcPts val="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Failure to partake in fellowship turns a beautiful moment for celebrating salvation to moment that causes condemnation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496221" y="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t>Application</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a:xfrm>
            <a:off x="11144612" y="6024880"/>
            <a:ext cx="551167" cy="377825"/>
          </a:xfrm>
        </p:spPr>
        <p:txBody>
          <a:bodyPr/>
          <a:lstStyle/>
          <a:p>
            <a:fld id="{D57F1E4F-1CFF-5643-939E-217C01CDF565}" type="slidenum">
              <a:rPr lang="en-US" sz="2000" smtClean="0"/>
              <a:pPr/>
              <a:t>20</a:t>
            </a:fld>
            <a:endParaRPr lang="en-US" sz="2000" dirty="0"/>
          </a:p>
        </p:txBody>
      </p:sp>
    </p:spTree>
    <p:extLst>
      <p:ext uri="{BB962C8B-B14F-4D97-AF65-F5344CB8AC3E}">
        <p14:creationId xmlns:p14="http://schemas.microsoft.com/office/powerpoint/2010/main" val="3371751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198765"/>
            <a:ext cx="11287125" cy="5479855"/>
          </a:xfrm>
        </p:spPr>
        <p:txBody>
          <a:bodyPr>
            <a:normAutofit lnSpcReduction="10000"/>
          </a:bodyPr>
          <a:lstStyle/>
          <a:p>
            <a:pPr marL="0" marR="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As we partake of the Lord’s Supper this morning, please know that we are communing – that is fellowshipping or sharing - of the bread and wine with both Christ and with Christ’s body, that is, each other.  </a:t>
            </a:r>
          </a:p>
          <a:p>
            <a:pPr marL="0" marR="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Therefore, take a moment and look around this auditorium to consider – discern – know – understand our fellow brothers and sisters in Christ.  Ask yourself these questions</a:t>
            </a:r>
          </a:p>
          <a:p>
            <a:pPr marL="0" marR="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Is church something that we simply attend and then go home – or in the age of this Pandemic – simply turn off the live streaming video on the TV or our smart phone.</a:t>
            </a:r>
          </a:p>
          <a:p>
            <a:pPr marL="0" marR="0" indent="0">
              <a:spcBef>
                <a:spcPts val="0"/>
              </a:spcBef>
              <a:spcAft>
                <a:spcPts val="0"/>
              </a:spcAft>
              <a:buNone/>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Or……</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496221" y="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t>Application</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a:xfrm>
            <a:off x="11144612" y="6024880"/>
            <a:ext cx="551167" cy="377825"/>
          </a:xfrm>
        </p:spPr>
        <p:txBody>
          <a:bodyPr/>
          <a:lstStyle/>
          <a:p>
            <a:fld id="{D57F1E4F-1CFF-5643-939E-217C01CDF565}" type="slidenum">
              <a:rPr lang="en-US" sz="2000" smtClean="0"/>
              <a:pPr/>
              <a:t>21</a:t>
            </a:fld>
            <a:endParaRPr lang="en-US" sz="2000" dirty="0"/>
          </a:p>
        </p:txBody>
      </p:sp>
    </p:spTree>
    <p:extLst>
      <p:ext uri="{BB962C8B-B14F-4D97-AF65-F5344CB8AC3E}">
        <p14:creationId xmlns:p14="http://schemas.microsoft.com/office/powerpoint/2010/main" val="25894638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198765"/>
            <a:ext cx="11287125" cy="5479855"/>
          </a:xfrm>
        </p:spPr>
        <p:txBody>
          <a:bodyPr>
            <a:normAutofit/>
          </a:bodyPr>
          <a:lstStyle/>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Do we love to assemble in fellowship with the saints to worship God?</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Do we love those sitting around us? </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Do we pray for each other?</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Do we care for each other?</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Do we honor one another?</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Are we kind, gentle, patient, and forgiving of each other – like a young mother is towards her child.</a:t>
            </a:r>
          </a:p>
          <a:p>
            <a:pPr marL="0" marR="0">
              <a:spcBef>
                <a:spcPts val="0"/>
              </a:spcBef>
              <a:spcAft>
                <a:spcPts val="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Do we rejoice together in fellowship when we partake of the Lord’s Supper – the New Covenant Peace Offering – knowing that we are all united in Christ and will all  be joined together in eternity</a:t>
            </a:r>
          </a:p>
          <a:p>
            <a:pPr marL="0" marR="0" indent="0">
              <a:spcBef>
                <a:spcPts val="0"/>
              </a:spcBef>
              <a:spcAft>
                <a:spcPts val="0"/>
              </a:spcAft>
              <a:buNone/>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496221" y="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t>Application</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a:xfrm>
            <a:off x="11144612" y="6024880"/>
            <a:ext cx="551167" cy="377825"/>
          </a:xfrm>
        </p:spPr>
        <p:txBody>
          <a:bodyPr/>
          <a:lstStyle/>
          <a:p>
            <a:fld id="{D57F1E4F-1CFF-5643-939E-217C01CDF565}" type="slidenum">
              <a:rPr lang="en-US" sz="2000" smtClean="0"/>
              <a:pPr/>
              <a:t>22</a:t>
            </a:fld>
            <a:endParaRPr lang="en-US" sz="2000" dirty="0"/>
          </a:p>
        </p:txBody>
      </p:sp>
    </p:spTree>
    <p:extLst>
      <p:ext uri="{BB962C8B-B14F-4D97-AF65-F5344CB8AC3E}">
        <p14:creationId xmlns:p14="http://schemas.microsoft.com/office/powerpoint/2010/main" val="3168447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198765"/>
            <a:ext cx="11287125" cy="5479855"/>
          </a:xfrm>
        </p:spPr>
        <p:txBody>
          <a:bodyPr>
            <a:normAutofit/>
          </a:bodyPr>
          <a:lstStyle/>
          <a:p>
            <a:pPr marL="0" indent="0">
              <a:spcAft>
                <a:spcPts val="0"/>
              </a:spcAft>
              <a:buNone/>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Not forgetting the other important elements of the Lord’s Supper</a:t>
            </a:r>
          </a:p>
          <a:p>
            <a:pPr marL="0" indent="0">
              <a:spcAft>
                <a:spcPts val="0"/>
              </a:spcAft>
              <a:buNone/>
            </a:pP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marL="0" indent="0">
              <a:spcAft>
                <a:spcPts val="0"/>
              </a:spcAft>
              <a:buNone/>
            </a:pPr>
            <a:r>
              <a:rPr lang="en-US" sz="4000" dirty="0">
                <a:latin typeface="Times New Roman" panose="02020603050405020304" pitchFamily="18" charset="0"/>
                <a:ea typeface="Calibri" panose="020F0502020204030204" pitchFamily="34" charset="0"/>
                <a:cs typeface="Times New Roman" panose="02020603050405020304" pitchFamily="18" charset="0"/>
              </a:rPr>
              <a:t>T</a:t>
            </a: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his is what it means to partake of the Lord’s Supper worthily</a:t>
            </a:r>
          </a:p>
          <a:p>
            <a:pPr marL="0" marR="0" indent="0">
              <a:spcBef>
                <a:spcPts val="0"/>
              </a:spcBef>
              <a:spcAft>
                <a:spcPts val="0"/>
              </a:spcAft>
              <a:buNone/>
            </a:pP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496221" y="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t>Partaking Worthily</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a:xfrm>
            <a:off x="11144612" y="6024880"/>
            <a:ext cx="551167" cy="377825"/>
          </a:xfrm>
        </p:spPr>
        <p:txBody>
          <a:bodyPr/>
          <a:lstStyle/>
          <a:p>
            <a:fld id="{D57F1E4F-1CFF-5643-939E-217C01CDF565}" type="slidenum">
              <a:rPr lang="en-US" sz="2000" smtClean="0"/>
              <a:pPr/>
              <a:t>23</a:t>
            </a:fld>
            <a:endParaRPr lang="en-US" sz="2000" dirty="0"/>
          </a:p>
        </p:txBody>
      </p:sp>
    </p:spTree>
    <p:extLst>
      <p:ext uri="{BB962C8B-B14F-4D97-AF65-F5344CB8AC3E}">
        <p14:creationId xmlns:p14="http://schemas.microsoft.com/office/powerpoint/2010/main" val="853935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2634343" y="805543"/>
            <a:ext cx="6618514" cy="5551713"/>
          </a:xfrm>
          <a:prstGeom prst="rect">
            <a:avLst/>
          </a:prstGeom>
          <a:effectLst>
            <a:softEdge rad="635000"/>
          </a:effectLst>
        </p:spPr>
      </p:pic>
      <p:sp>
        <p:nvSpPr>
          <p:cNvPr id="2" name="Slide Number Placeholder 1">
            <a:extLst>
              <a:ext uri="{FF2B5EF4-FFF2-40B4-BE49-F238E27FC236}">
                <a16:creationId xmlns:a16="http://schemas.microsoft.com/office/drawing/2014/main" id="{B23A6098-F0FF-4AFB-9884-15EF57588CBD}"/>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367936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594088" y="1467370"/>
            <a:ext cx="10384427" cy="5203370"/>
          </a:xfrm>
        </p:spPr>
        <p:txBody>
          <a:bodyPr>
            <a:normAutofit lnSpcReduction="10000"/>
          </a:bodyPr>
          <a:lstStyle/>
          <a:p>
            <a:pPr marL="0" marR="0" indent="0">
              <a:spcBef>
                <a:spcPts val="0"/>
              </a:spcBef>
              <a:spcAft>
                <a:spcPts val="0"/>
              </a:spcAft>
              <a:buNone/>
            </a:pPr>
            <a:r>
              <a:rPr lang="en-US" sz="2400" b="1" dirty="0">
                <a:latin typeface="Times New Roman" panose="02020603050405020304" pitchFamily="18" charset="0"/>
                <a:ea typeface="Calibri" panose="020F0502020204030204" pitchFamily="34" charset="0"/>
                <a:cs typeface="Times New Roman" panose="02020603050405020304" pitchFamily="18" charset="0"/>
              </a:rPr>
              <a:t>K</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oinonia</a:t>
            </a:r>
            <a:r>
              <a:rPr lang="en-US" sz="2400" b="1" dirty="0">
                <a:latin typeface="Times New Roman" panose="02020603050405020304" pitchFamily="18" charset="0"/>
                <a:ea typeface="Calibri" panose="020F0502020204030204" pitchFamily="34" charset="0"/>
                <a:cs typeface="Times New Roman" panose="02020603050405020304" pitchFamily="18" charset="0"/>
              </a:rPr>
              <a:t> -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participation in or a sharing in something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Ro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ot Greek words (noun) meaning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partaker, partner or sharer</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dirty="0">
                <a:latin typeface="Times New Roman" panose="02020603050405020304" pitchFamily="18" charset="0"/>
                <a:ea typeface="Calibri" panose="020F0502020204030204" pitchFamily="34" charset="0"/>
                <a:cs typeface="Times New Roman" panose="02020603050405020304" pitchFamily="18" charset="0"/>
              </a:rPr>
              <a:t>F</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urther derived from the root words denoting of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having something in common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indent="0">
              <a:spcBef>
                <a:spcPts val="0"/>
              </a:spcBef>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koinônia</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(noun)</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Definition: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fellowship, participation, sharing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Root Greek Word: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koinônos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(coin-oh-</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nahs</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meaning partaker, partner, sharers</a:t>
            </a:r>
          </a:p>
          <a:p>
            <a:pPr marL="0" marR="0" indent="0">
              <a:spcBef>
                <a:spcPts val="0"/>
              </a:spcBef>
              <a:spcAft>
                <a:spcPts val="0"/>
              </a:spcAft>
              <a:buNone/>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Root Greek Word: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koinos</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meaning common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Root Greek Word: </a:t>
            </a:r>
            <a:r>
              <a:rPr lang="en-US" sz="2400" b="1" i="1" dirty="0">
                <a:effectLst/>
                <a:latin typeface="Times New Roman" panose="02020603050405020304" pitchFamily="18" charset="0"/>
                <a:ea typeface="Times New Roman" panose="02020603050405020304" pitchFamily="18" charset="0"/>
                <a:cs typeface="Times New Roman" panose="02020603050405020304" pitchFamily="18" charset="0"/>
              </a:rPr>
              <a:t>sun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meaning with, together</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Its verb form is </a:t>
            </a:r>
            <a:r>
              <a:rPr lang="en-US" sz="2400" b="1" i="1" dirty="0" err="1">
                <a:effectLst/>
                <a:latin typeface="Times New Roman" panose="02020603050405020304" pitchFamily="18" charset="0"/>
                <a:ea typeface="Calibri" panose="020F0502020204030204" pitchFamily="34" charset="0"/>
                <a:cs typeface="Times New Roman" panose="02020603050405020304" pitchFamily="18" charset="0"/>
              </a:rPr>
              <a:t>koinoneo</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meaning </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to share or to participate</a:t>
            </a:r>
          </a:p>
          <a:p>
            <a:pPr marL="0" marR="0" indent="0">
              <a:spcBef>
                <a:spcPts val="0"/>
              </a:spcBef>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indent="0">
              <a:spcBef>
                <a:spcPts val="0"/>
              </a:spcBef>
              <a:spcAft>
                <a:spcPts val="0"/>
              </a:spcAft>
              <a:buNone/>
            </a:pP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Greek Word: </a:t>
            </a:r>
            <a:r>
              <a:rPr lang="en-US" sz="2400" b="1" i="1" dirty="0" err="1">
                <a:effectLst/>
                <a:latin typeface="Times New Roman" panose="02020603050405020304" pitchFamily="18" charset="0"/>
                <a:ea typeface="Times New Roman" panose="02020603050405020304" pitchFamily="18" charset="0"/>
                <a:cs typeface="Times New Roman" panose="02020603050405020304" pitchFamily="18" charset="0"/>
              </a:rPr>
              <a:t>koinôneô</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b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br>
            <a:r>
              <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rPr>
              <a:t>Definition: </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to share, participate, contribute</a:t>
            </a:r>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11651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2126231" y="116515"/>
            <a:ext cx="9706708"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t>Fellowship Defined</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3</a:t>
            </a:fld>
            <a:endParaRPr lang="en-US" sz="2000" dirty="0"/>
          </a:p>
        </p:txBody>
      </p:sp>
    </p:spTree>
    <p:extLst>
      <p:ext uri="{BB962C8B-B14F-4D97-AF65-F5344CB8AC3E}">
        <p14:creationId xmlns:p14="http://schemas.microsoft.com/office/powerpoint/2010/main" val="991214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228600" y="1654630"/>
            <a:ext cx="10944225" cy="3431720"/>
          </a:xfrm>
        </p:spPr>
        <p:txBody>
          <a:bodyPr>
            <a:normAutofit/>
          </a:bodyPr>
          <a:lstStyle/>
          <a:p>
            <a:r>
              <a:rPr lang="en-US" sz="4000" b="1" dirty="0"/>
              <a:t>In a Word:  Union</a:t>
            </a:r>
          </a:p>
          <a:p>
            <a:r>
              <a:rPr lang="en-US" sz="4000" b="1" dirty="0"/>
              <a:t>More Accurately:  A Relationship derived from a union</a:t>
            </a:r>
          </a:p>
          <a:p>
            <a:r>
              <a:rPr lang="en-US" sz="4000" b="1" dirty="0"/>
              <a:t>Spiritual Fellowship is derived from our Union with God</a:t>
            </a:r>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11651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2126231" y="116515"/>
            <a:ext cx="9706708"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t>What is Source of Spiritual Fellowship</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4</a:t>
            </a:fld>
            <a:endParaRPr lang="en-US" sz="2000" dirty="0"/>
          </a:p>
        </p:txBody>
      </p:sp>
    </p:spTree>
    <p:extLst>
      <p:ext uri="{BB962C8B-B14F-4D97-AF65-F5344CB8AC3E}">
        <p14:creationId xmlns:p14="http://schemas.microsoft.com/office/powerpoint/2010/main" val="1949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234043" y="363039"/>
            <a:ext cx="11723914" cy="6283505"/>
          </a:xfrm>
        </p:spPr>
        <p:txBody>
          <a:bodyPr>
            <a:normAutofit/>
          </a:bodyPr>
          <a:lstStyle/>
          <a:p>
            <a:pPr marL="0" indent="0" algn="ctr">
              <a:spcAft>
                <a:spcPts val="0"/>
              </a:spcAft>
              <a:buNone/>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Sin</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spcAft>
                <a:spcPts val="0"/>
              </a:spcAft>
              <a:buNone/>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Separation-Hostility-Wrath-Death</a:t>
            </a:r>
          </a:p>
          <a:p>
            <a:pPr marL="0" indent="0" algn="ctr">
              <a:spcAft>
                <a:spcPts val="0"/>
              </a:spcAft>
              <a:buNone/>
            </a:pP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spcAft>
                <a:spcPts val="0"/>
              </a:spcAft>
              <a:buNone/>
            </a:pPr>
            <a:endParaRPr lang="en-US" sz="240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spcAft>
                <a:spcPts val="0"/>
              </a:spcAft>
              <a:buNone/>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Sacrificial Death and Shed Blood</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Debt of Sin’s Death is Paid - Blood Cleanses Sin Away</a:t>
            </a:r>
          </a:p>
          <a:p>
            <a:pPr marL="0" indent="0" algn="ctr">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spcAft>
                <a:spcPts val="0"/>
              </a:spcAft>
              <a:buNone/>
            </a:pP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Sanctification - Union with God – Eternal Life</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Sanctification - removal of sin - Eliminates Separation-Hostility-Death</a:t>
            </a:r>
          </a:p>
          <a:p>
            <a:pPr marL="0" marR="0" indent="0" algn="ctr">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ctr">
              <a:spcAft>
                <a:spcPts val="0"/>
              </a:spcAft>
              <a:buNone/>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Peace and Fellowship (Sharing) with Each Other</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Derived from Sanctification and Union</a:t>
            </a:r>
          </a:p>
          <a:p>
            <a:pPr marL="0" indent="0">
              <a:buNone/>
            </a:pPr>
            <a:endParaRPr lang="en-US" sz="4000" b="1" dirty="0"/>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5</a:t>
            </a:fld>
            <a:endParaRPr lang="en-US" sz="2000" dirty="0"/>
          </a:p>
        </p:txBody>
      </p:sp>
      <p:sp>
        <p:nvSpPr>
          <p:cNvPr id="13" name="Arrow: Down 12">
            <a:extLst>
              <a:ext uri="{FF2B5EF4-FFF2-40B4-BE49-F238E27FC236}">
                <a16:creationId xmlns:a16="http://schemas.microsoft.com/office/drawing/2014/main" id="{C6D1ED8F-A68B-432A-9A84-7E76E7A91EC3}"/>
              </a:ext>
            </a:extLst>
          </p:cNvPr>
          <p:cNvSpPr/>
          <p:nvPr/>
        </p:nvSpPr>
        <p:spPr>
          <a:xfrm>
            <a:off x="6019482" y="1308735"/>
            <a:ext cx="141287" cy="651510"/>
          </a:xfrm>
          <a:prstGeom prst="downArrow">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Arrow: Down 13">
            <a:extLst>
              <a:ext uri="{FF2B5EF4-FFF2-40B4-BE49-F238E27FC236}">
                <a16:creationId xmlns:a16="http://schemas.microsoft.com/office/drawing/2014/main" id="{5A5BFF7B-6ADB-47F9-BE17-1177F8CBAED3}"/>
              </a:ext>
            </a:extLst>
          </p:cNvPr>
          <p:cNvSpPr/>
          <p:nvPr/>
        </p:nvSpPr>
        <p:spPr>
          <a:xfrm>
            <a:off x="6019481" y="2987040"/>
            <a:ext cx="141287" cy="651510"/>
          </a:xfrm>
          <a:prstGeom prst="downArrow">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Arrow: Down 14">
            <a:extLst>
              <a:ext uri="{FF2B5EF4-FFF2-40B4-BE49-F238E27FC236}">
                <a16:creationId xmlns:a16="http://schemas.microsoft.com/office/drawing/2014/main" id="{0F2D0090-E3E9-429C-9381-1D6143D6313D}"/>
              </a:ext>
            </a:extLst>
          </p:cNvPr>
          <p:cNvSpPr/>
          <p:nvPr/>
        </p:nvSpPr>
        <p:spPr>
          <a:xfrm>
            <a:off x="6030595" y="4572001"/>
            <a:ext cx="141287" cy="651510"/>
          </a:xfrm>
          <a:prstGeom prst="downArrow">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6" name="Picture 15">
            <a:extLst>
              <a:ext uri="{FF2B5EF4-FFF2-40B4-BE49-F238E27FC236}">
                <a16:creationId xmlns:a16="http://schemas.microsoft.com/office/drawing/2014/main" id="{C9797A75-BEF3-498C-8FA4-1D2676A2F1B8}"/>
              </a:ext>
            </a:extLst>
          </p:cNvPr>
          <p:cNvPicPr>
            <a:picLocks noChangeAspect="1"/>
          </p:cNvPicPr>
          <p:nvPr/>
        </p:nvPicPr>
        <p:blipFill>
          <a:blip r:embed="rId2"/>
          <a:stretch>
            <a:fillRect/>
          </a:stretch>
        </p:blipFill>
        <p:spPr>
          <a:xfrm>
            <a:off x="365760" y="211456"/>
            <a:ext cx="2126231" cy="1900569"/>
          </a:xfrm>
          <a:prstGeom prst="rect">
            <a:avLst/>
          </a:prstGeom>
          <a:effectLst>
            <a:softEdge rad="635000"/>
          </a:effectLst>
        </p:spPr>
      </p:pic>
    </p:spTree>
    <p:extLst>
      <p:ext uri="{BB962C8B-B14F-4D97-AF65-F5344CB8AC3E}">
        <p14:creationId xmlns:p14="http://schemas.microsoft.com/office/powerpoint/2010/main" val="3224352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228600" y="1654630"/>
            <a:ext cx="11723914" cy="5203370"/>
          </a:xfrm>
        </p:spPr>
        <p:txBody>
          <a:bodyPr>
            <a:normAutofit/>
          </a:bodyPr>
          <a:lstStyle/>
          <a:p>
            <a:pPr marL="0" marR="0" indent="0">
              <a:spcBef>
                <a:spcPts val="0"/>
              </a:spcBef>
              <a:spcAft>
                <a:spcPts val="0"/>
              </a:spcAft>
              <a:buNone/>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We become united to Christ in Baptism – Galatians 3:27</a:t>
            </a:r>
          </a:p>
          <a:p>
            <a:pPr marL="0" marR="0" indent="0">
              <a:spcBef>
                <a:spcPts val="0"/>
              </a:spcBef>
              <a:spcAft>
                <a:spcPts val="0"/>
              </a:spcAft>
              <a:buNone/>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Having become united to Christ, we become</a:t>
            </a:r>
          </a:p>
          <a:p>
            <a:pPr>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One with God  - John 17:21</a:t>
            </a:r>
          </a:p>
          <a:p>
            <a:pPr>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One with Jesus  - John 17:21</a:t>
            </a:r>
          </a:p>
          <a:p>
            <a:pPr>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One with the Holy Spirit – I Corinthians 6:19</a:t>
            </a:r>
          </a:p>
          <a:p>
            <a:pPr>
              <a:spcAft>
                <a:spcPts val="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One with Each Other  - John 17:21</a:t>
            </a:r>
          </a:p>
          <a:p>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11651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2126231" y="116515"/>
            <a:ext cx="9706708"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t>Spiritual Principle of Unity</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6</a:t>
            </a:fld>
            <a:endParaRPr lang="en-US" sz="2000" dirty="0"/>
          </a:p>
        </p:txBody>
      </p:sp>
    </p:spTree>
    <p:extLst>
      <p:ext uri="{BB962C8B-B14F-4D97-AF65-F5344CB8AC3E}">
        <p14:creationId xmlns:p14="http://schemas.microsoft.com/office/powerpoint/2010/main" val="2625086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228600" y="1654630"/>
            <a:ext cx="11723914" cy="5203370"/>
          </a:xfrm>
        </p:spPr>
        <p:txBody>
          <a:bodyPr>
            <a:normAutofit/>
          </a:bodyPr>
          <a:lstStyle/>
          <a:p>
            <a:pPr marL="0" marR="0" indent="0">
              <a:spcBef>
                <a:spcPts val="0"/>
              </a:spcBef>
              <a:spcAft>
                <a:spcPts val="0"/>
              </a:spcAft>
              <a:buNone/>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Having become one with God, we now have</a:t>
            </a:r>
          </a:p>
          <a:p>
            <a:pPr marL="342900" marR="0" lvl="0" indent="-342900">
              <a:spcBef>
                <a:spcPts val="0"/>
              </a:spcBef>
              <a:spcAft>
                <a:spcPts val="0"/>
              </a:spcAft>
              <a:buFont typeface="Symbol" panose="05050102010706020507" pitchFamily="18" charset="2"/>
              <a:buChar char=""/>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Fellowship with God – 1 John 1:3</a:t>
            </a:r>
          </a:p>
          <a:p>
            <a:pPr marL="342900" marR="0" lvl="0" indent="-342900">
              <a:spcBef>
                <a:spcPts val="0"/>
              </a:spcBef>
              <a:spcAft>
                <a:spcPts val="0"/>
              </a:spcAft>
              <a:buFont typeface="Symbol" panose="05050102010706020507" pitchFamily="18" charset="2"/>
              <a:buChar char=""/>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Fellowship with Jesus – 1 John 1:3</a:t>
            </a:r>
          </a:p>
          <a:p>
            <a:pPr marL="342900" marR="0" lvl="0" indent="-342900">
              <a:spcBef>
                <a:spcPts val="0"/>
              </a:spcBef>
              <a:spcAft>
                <a:spcPts val="0"/>
              </a:spcAft>
              <a:buFont typeface="Symbol" panose="05050102010706020507" pitchFamily="18" charset="2"/>
              <a:buChar char=""/>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Fellowship with the Holy Spirit – 2 Corinthians 3:14</a:t>
            </a:r>
          </a:p>
          <a:p>
            <a:pPr marL="342900" marR="0" lvl="0" indent="-342900">
              <a:spcBef>
                <a:spcPts val="0"/>
              </a:spcBef>
              <a:spcAft>
                <a:spcPts val="0"/>
              </a:spcAft>
              <a:buFont typeface="Symbol" panose="05050102010706020507" pitchFamily="18" charset="2"/>
              <a:buChar char=""/>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Fellowship with Each Other – 1 John 1:3, 7 </a:t>
            </a:r>
          </a:p>
          <a:p>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11651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2126231" y="116515"/>
            <a:ext cx="9706708"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t>Spiritual Principle of Fellowship</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7</a:t>
            </a:fld>
            <a:endParaRPr lang="en-US" sz="2000" dirty="0"/>
          </a:p>
        </p:txBody>
      </p:sp>
    </p:spTree>
    <p:extLst>
      <p:ext uri="{BB962C8B-B14F-4D97-AF65-F5344CB8AC3E}">
        <p14:creationId xmlns:p14="http://schemas.microsoft.com/office/powerpoint/2010/main" val="2463672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538115"/>
            <a:ext cx="11287125" cy="5203370"/>
          </a:xfrm>
        </p:spPr>
        <p:txBody>
          <a:bodyPr>
            <a:normAutofit lnSpcReduction="10000"/>
          </a:bodyPr>
          <a:lstStyle/>
          <a:p>
            <a:pPr marL="0" indent="0">
              <a:buNone/>
            </a:pPr>
            <a:r>
              <a:rPr lang="en-US" sz="3200" b="1" dirty="0"/>
              <a:t>Power of the Meal</a:t>
            </a:r>
          </a:p>
          <a:p>
            <a:r>
              <a:rPr lang="en-US" sz="3200" b="1" dirty="0"/>
              <a:t>Social Activity</a:t>
            </a:r>
          </a:p>
          <a:p>
            <a:r>
              <a:rPr lang="en-US" sz="3200" b="1" dirty="0"/>
              <a:t>Sharing of Each Other-Bonding-Company-Conversation</a:t>
            </a:r>
          </a:p>
          <a:p>
            <a:r>
              <a:rPr lang="en-US" sz="3200" b="1" dirty="0"/>
              <a:t>Share Meals in Happy Times – Laughter and Joy</a:t>
            </a:r>
          </a:p>
          <a:p>
            <a:r>
              <a:rPr lang="en-US" sz="3200" b="1" dirty="0"/>
              <a:t>Share Meals in Sad Times – Support and Tears</a:t>
            </a:r>
          </a:p>
          <a:p>
            <a:r>
              <a:rPr lang="en-US" sz="3200" b="1" dirty="0"/>
              <a:t>Share Meals in Weddings and Funerals</a:t>
            </a:r>
          </a:p>
          <a:p>
            <a:r>
              <a:rPr lang="en-US" sz="3200" b="1" dirty="0"/>
              <a:t>Share a first meal with the one who becomes our life-long sweetheart</a:t>
            </a:r>
          </a:p>
          <a:p>
            <a:r>
              <a:rPr lang="en-US" sz="3200" b="1" dirty="0"/>
              <a:t>Shared Food – Shared Flesh, Bone, and Blood</a:t>
            </a:r>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116515"/>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977265" y="493705"/>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t>Fellowship in Lord’s Supper</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8</a:t>
            </a:fld>
            <a:endParaRPr lang="en-US" sz="2000" dirty="0"/>
          </a:p>
        </p:txBody>
      </p:sp>
    </p:spTree>
    <p:extLst>
      <p:ext uri="{BB962C8B-B14F-4D97-AF65-F5344CB8AC3E}">
        <p14:creationId xmlns:p14="http://schemas.microsoft.com/office/powerpoint/2010/main" val="622997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FA5A6-D859-4F42-A887-50A1F4C4AF2E}"/>
              </a:ext>
            </a:extLst>
          </p:cNvPr>
          <p:cNvSpPr>
            <a:spLocks noGrp="1"/>
          </p:cNvSpPr>
          <p:nvPr>
            <p:ph idx="1"/>
          </p:nvPr>
        </p:nvSpPr>
        <p:spPr>
          <a:xfrm>
            <a:off x="452437" y="1475250"/>
            <a:ext cx="11287125" cy="5203370"/>
          </a:xfrm>
        </p:spPr>
        <p:txBody>
          <a:bodyPr>
            <a:normAutofit/>
          </a:bodyPr>
          <a:lstStyle/>
          <a:p>
            <a:pPr marL="0" indent="0">
              <a:buNone/>
            </a:pPr>
            <a:r>
              <a:rPr lang="en-US" sz="3200" b="1" dirty="0"/>
              <a:t>God understands power of Shared Meal</a:t>
            </a:r>
          </a:p>
          <a:p>
            <a:pPr marL="0" indent="0">
              <a:buNone/>
            </a:pPr>
            <a:r>
              <a:rPr lang="en-US" sz="3200" b="1" dirty="0"/>
              <a:t>Incorporated the meal in Sacrificial System</a:t>
            </a:r>
          </a:p>
          <a:p>
            <a:pPr marL="0" indent="0">
              <a:buNone/>
            </a:pPr>
            <a:r>
              <a:rPr lang="en-US" sz="3200" b="1" dirty="0"/>
              <a:t>Old Law Sacrifice Pattern:</a:t>
            </a:r>
          </a:p>
          <a:p>
            <a:r>
              <a:rPr lang="en-US" sz="4000" b="1" dirty="0"/>
              <a:t>Sin Offering:  </a:t>
            </a:r>
            <a:r>
              <a:rPr lang="en-US" sz="3200" b="1" dirty="0"/>
              <a:t>Death and Shed Blood</a:t>
            </a:r>
          </a:p>
          <a:p>
            <a:r>
              <a:rPr lang="en-US" sz="4000" b="1" dirty="0"/>
              <a:t>Peace Offering:  </a:t>
            </a:r>
            <a:r>
              <a:rPr lang="en-US" sz="3200" b="1" dirty="0"/>
              <a:t>Meal-Fellowship-Thanksgiving Offering celebrating Peace with God resulting from the sin offering’s atonement</a:t>
            </a:r>
          </a:p>
          <a:p>
            <a:pPr marL="0" indent="0">
              <a:buNone/>
            </a:pPr>
            <a:endParaRPr lang="en-US" sz="4000" b="1" dirty="0"/>
          </a:p>
        </p:txBody>
      </p:sp>
      <p:pic>
        <p:nvPicPr>
          <p:cNvPr id="4" name="Picture 3">
            <a:extLst>
              <a:ext uri="{FF2B5EF4-FFF2-40B4-BE49-F238E27FC236}">
                <a16:creationId xmlns:a16="http://schemas.microsoft.com/office/drawing/2014/main" id="{70EC067C-F148-4092-8B69-576F2090B3AC}"/>
              </a:ext>
            </a:extLst>
          </p:cNvPr>
          <p:cNvPicPr>
            <a:picLocks noChangeAspect="1"/>
          </p:cNvPicPr>
          <p:nvPr/>
        </p:nvPicPr>
        <p:blipFill>
          <a:blip r:embed="rId2"/>
          <a:stretch>
            <a:fillRect/>
          </a:stretch>
        </p:blipFill>
        <p:spPr>
          <a:xfrm>
            <a:off x="0" y="53650"/>
            <a:ext cx="2126231" cy="1900569"/>
          </a:xfrm>
          <a:prstGeom prst="rect">
            <a:avLst/>
          </a:prstGeom>
          <a:effectLst>
            <a:softEdge rad="635000"/>
          </a:effectLst>
        </p:spPr>
      </p:pic>
      <p:sp>
        <p:nvSpPr>
          <p:cNvPr id="5" name="Content Placeholder 2">
            <a:extLst>
              <a:ext uri="{FF2B5EF4-FFF2-40B4-BE49-F238E27FC236}">
                <a16:creationId xmlns:a16="http://schemas.microsoft.com/office/drawing/2014/main" id="{4D4FC9F9-7714-4945-8360-762C83C362A2}"/>
              </a:ext>
            </a:extLst>
          </p:cNvPr>
          <p:cNvSpPr txBox="1">
            <a:spLocks/>
          </p:cNvSpPr>
          <p:nvPr/>
        </p:nvSpPr>
        <p:spPr>
          <a:xfrm>
            <a:off x="845820" y="179380"/>
            <a:ext cx="10849959" cy="1019385"/>
          </a:xfrm>
          <a:prstGeom prst="rect">
            <a:avLst/>
          </a:prstGeom>
        </p:spPr>
        <p:txBody>
          <a:bodyPr vert="horz" lIns="91440" tIns="45720" rIns="91440" bIns="45720" rtlCol="0" anchor="ctr">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lgn="ctr">
              <a:buNone/>
            </a:pPr>
            <a:r>
              <a:rPr lang="en-US" sz="4800" dirty="0"/>
              <a:t>Law of Moses Sacrificial System</a:t>
            </a:r>
          </a:p>
        </p:txBody>
      </p:sp>
      <p:sp>
        <p:nvSpPr>
          <p:cNvPr id="2" name="Slide Number Placeholder 1">
            <a:extLst>
              <a:ext uri="{FF2B5EF4-FFF2-40B4-BE49-F238E27FC236}">
                <a16:creationId xmlns:a16="http://schemas.microsoft.com/office/drawing/2014/main" id="{A5A0047E-149B-4C40-8168-CE5D81A1E3A5}"/>
              </a:ext>
            </a:extLst>
          </p:cNvPr>
          <p:cNvSpPr>
            <a:spLocks noGrp="1"/>
          </p:cNvSpPr>
          <p:nvPr>
            <p:ph type="sldNum" sz="quarter" idx="12"/>
          </p:nvPr>
        </p:nvSpPr>
        <p:spPr/>
        <p:txBody>
          <a:bodyPr/>
          <a:lstStyle/>
          <a:p>
            <a:fld id="{D57F1E4F-1CFF-5643-939E-217C01CDF565}" type="slidenum">
              <a:rPr lang="en-US" sz="2000" smtClean="0"/>
              <a:pPr/>
              <a:t>9</a:t>
            </a:fld>
            <a:endParaRPr lang="en-US" sz="2000" dirty="0"/>
          </a:p>
        </p:txBody>
      </p:sp>
    </p:spTree>
    <p:extLst>
      <p:ext uri="{BB962C8B-B14F-4D97-AF65-F5344CB8AC3E}">
        <p14:creationId xmlns:p14="http://schemas.microsoft.com/office/powerpoint/2010/main" val="8169060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1832</TotalTime>
  <Words>1497</Words>
  <Application>Microsoft Office PowerPoint</Application>
  <PresentationFormat>Widescreen</PresentationFormat>
  <Paragraphs>174</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Symbol</vt:lpstr>
      <vt:lpstr>Times New Roman</vt:lpstr>
      <vt:lpstr>Celestial</vt:lpstr>
      <vt:lpstr>Partaking of the Lord’s Supper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Christ – The Perfect Sacrifice for Sin</dc:title>
  <dc:creator>BRIAN HALEY</dc:creator>
  <cp:lastModifiedBy>BRIAN HALEY</cp:lastModifiedBy>
  <cp:revision>104</cp:revision>
  <cp:lastPrinted>2020-11-22T08:50:42Z</cp:lastPrinted>
  <dcterms:created xsi:type="dcterms:W3CDTF">2019-10-26T20:38:42Z</dcterms:created>
  <dcterms:modified xsi:type="dcterms:W3CDTF">2020-11-22T08:59:48Z</dcterms:modified>
</cp:coreProperties>
</file>