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5" r:id="rId3"/>
    <p:sldId id="300" r:id="rId4"/>
    <p:sldId id="294" r:id="rId5"/>
    <p:sldId id="258" r:id="rId6"/>
    <p:sldId id="292" r:id="rId7"/>
    <p:sldId id="295" r:id="rId8"/>
    <p:sldId id="296" r:id="rId9"/>
    <p:sldId id="302" r:id="rId10"/>
    <p:sldId id="297" r:id="rId11"/>
    <p:sldId id="299" r:id="rId12"/>
    <p:sldId id="301" r:id="rId13"/>
    <p:sldId id="298" r:id="rId14"/>
    <p:sldId id="30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400604-99CC-401B-8869-67FAE8BC2FB6}"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00604-99CC-401B-8869-67FAE8BC2FB6}"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00604-99CC-401B-8869-67FAE8BC2FB6}"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A0A542-583D-4571-88E5-641CE7082B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33058154"/>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D0BCD9-BF8C-401F-B71F-2A371C5A1B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6440027"/>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FC8949F-D23D-43BD-93B7-715AB8297FC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82614400"/>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B7AD249-AD26-4FDA-92CD-41DCBDA052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93981313"/>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A14E518-DE6E-403C-93AB-2886104FB72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28754597"/>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09346B7-9548-47F4-B551-835B73005F6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3330000"/>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B68CF06-575B-4033-BB9B-B113EB933F7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13615909"/>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B702006-AAC9-4763-9722-932A300589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158549"/>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00604-99CC-401B-8869-67FAE8BC2FB6}"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95A8E91-FF71-4BA1-8400-60D4BFC9973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38267464"/>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D653D16-EE9E-4514-8203-50DD16D105A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08939466"/>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2CB2619-5F26-4A40-8FDE-05E4133F5F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9115507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400604-99CC-401B-8869-67FAE8BC2FB6}"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400604-99CC-401B-8869-67FAE8BC2FB6}"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400604-99CC-401B-8869-67FAE8BC2FB6}" type="datetimeFigureOut">
              <a:rPr lang="en-US" smtClean="0"/>
              <a:pPr/>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400604-99CC-401B-8869-67FAE8BC2FB6}" type="datetimeFigureOut">
              <a:rPr lang="en-US" smtClean="0"/>
              <a:pPr/>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00604-99CC-401B-8869-67FAE8BC2FB6}" type="datetimeFigureOut">
              <a:rPr lang="en-US" smtClean="0"/>
              <a:pPr/>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00604-99CC-401B-8869-67FAE8BC2FB6}"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00604-99CC-401B-8869-67FAE8BC2FB6}"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8E8BD-2671-4A71-ACE0-AC89905E90E0}" type="slidenum">
              <a:rPr lang="en-US" smtClean="0"/>
              <a:pPr/>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00604-99CC-401B-8869-67FAE8BC2FB6}" type="datetimeFigureOut">
              <a:rPr lang="en-US" smtClean="0"/>
              <a:pPr/>
              <a:t>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8E8BD-2671-4A71-ACE0-AC89905E90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50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15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smtClean="0">
              <a:solidFill>
                <a:srgbClr val="000000"/>
              </a:solidFill>
            </a:endParaRPr>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smtClean="0">
              <a:solidFill>
                <a:srgbClr val="000000"/>
              </a:solidFill>
            </a:endParaRPr>
          </a:p>
        </p:txBody>
      </p:sp>
      <p:sp>
        <p:nvSpPr>
          <p:cNvPr id="215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67768D1-5E4E-4942-AC02-87B45A1EEC96}"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3703047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ue of church, the_c_nt.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228600" y="762000"/>
            <a:ext cx="8915400" cy="4031873"/>
          </a:xfrm>
          <a:prstGeom prst="rect">
            <a:avLst/>
          </a:prstGeom>
          <a:noFill/>
        </p:spPr>
        <p:txBody>
          <a:bodyPr wrap="square" rtlCol="0">
            <a:spAutoFit/>
          </a:bodyPr>
          <a:lstStyle/>
          <a:p>
            <a:pPr algn="ctr"/>
            <a:r>
              <a:rPr lang="en-US" sz="3000" b="1" i="1" dirty="0" smtClean="0">
                <a:solidFill>
                  <a:prstClr val="black"/>
                </a:solidFill>
                <a:effectLst>
                  <a:glow rad="101600">
                    <a:prstClr val="white">
                      <a:alpha val="60000"/>
                    </a:prstClr>
                  </a:glow>
                </a:effectLst>
                <a:latin typeface="Arial" pitchFamily="34" charset="0"/>
                <a:cs typeface="Arial" pitchFamily="34" charset="0"/>
              </a:rPr>
              <a:t>How were they connected?</a:t>
            </a:r>
          </a:p>
          <a:p>
            <a:pPr algn="ctr"/>
            <a:endParaRPr lang="en-US" sz="1200" b="1" i="1" dirty="0" smtClean="0">
              <a:solidFill>
                <a:prstClr val="black"/>
              </a:solidFill>
              <a:effectLst>
                <a:glow rad="101600">
                  <a:prstClr val="white">
                    <a:alpha val="60000"/>
                  </a:prstClr>
                </a:glow>
              </a:effectLst>
              <a:latin typeface="Arial" pitchFamily="34" charset="0"/>
              <a:cs typeface="Arial" pitchFamily="34" charset="0"/>
            </a:endParaRPr>
          </a:p>
          <a:p>
            <a:pPr marL="514350" indent="-514350">
              <a:buAutoNum type="arabicPeriod"/>
            </a:pPr>
            <a:r>
              <a:rPr lang="en-US" sz="2600" b="1" i="1" dirty="0" smtClean="0">
                <a:solidFill>
                  <a:prstClr val="black"/>
                </a:solidFill>
                <a:effectLst>
                  <a:glow rad="101600">
                    <a:prstClr val="white">
                      <a:alpha val="60000"/>
                    </a:prstClr>
                  </a:glow>
                </a:effectLst>
                <a:latin typeface="Arial" pitchFamily="34" charset="0"/>
                <a:cs typeface="Arial" pitchFamily="34" charset="0"/>
              </a:rPr>
              <a:t>They took care of each other (Acts 2:44-45).</a:t>
            </a:r>
          </a:p>
          <a:p>
            <a:pPr marL="514350" indent="-514350">
              <a:buAutoNum type="arabicPeriod"/>
            </a:pPr>
            <a:endParaRPr lang="en-US" sz="1200" b="1" i="1" dirty="0" smtClean="0">
              <a:solidFill>
                <a:prstClr val="black"/>
              </a:solidFill>
              <a:effectLst>
                <a:glow rad="101600">
                  <a:prstClr val="white">
                    <a:alpha val="60000"/>
                  </a:prstClr>
                </a:glow>
              </a:effectLst>
              <a:latin typeface="Arial" pitchFamily="34" charset="0"/>
              <a:cs typeface="Arial" pitchFamily="34" charset="0"/>
            </a:endParaRPr>
          </a:p>
          <a:p>
            <a:endParaRPr lang="en-US" sz="500" b="1" i="1" dirty="0" smtClean="0">
              <a:solidFill>
                <a:prstClr val="black"/>
              </a:solidFill>
              <a:effectLst>
                <a:glow rad="101600">
                  <a:prstClr val="white">
                    <a:alpha val="60000"/>
                  </a:prstClr>
                </a:glow>
              </a:effectLst>
              <a:latin typeface="Arial" pitchFamily="34" charset="0"/>
              <a:cs typeface="Arial" pitchFamily="34" charset="0"/>
            </a:endParaRPr>
          </a:p>
          <a:p>
            <a:r>
              <a:rPr lang="en-US" sz="2600" b="1" i="1" dirty="0" smtClean="0">
                <a:solidFill>
                  <a:prstClr val="black"/>
                </a:solidFill>
                <a:effectLst>
                  <a:glow rad="101600">
                    <a:prstClr val="white">
                      <a:alpha val="60000"/>
                    </a:prstClr>
                  </a:glow>
                </a:effectLst>
                <a:latin typeface="Arial" pitchFamily="34" charset="0"/>
                <a:cs typeface="Arial" pitchFamily="34" charset="0"/>
              </a:rPr>
              <a:t>2.  They spent time together with…</a:t>
            </a:r>
          </a:p>
          <a:p>
            <a:endParaRPr lang="en-US" sz="500" b="1" i="1" dirty="0" smtClean="0">
              <a:solidFill>
                <a:prstClr val="black"/>
              </a:solidFill>
              <a:effectLst>
                <a:glow rad="101600">
                  <a:prstClr val="white">
                    <a:alpha val="60000"/>
                  </a:prstClr>
                </a:glow>
              </a:effectLst>
              <a:latin typeface="Arial" pitchFamily="34" charset="0"/>
              <a:cs typeface="Arial" pitchFamily="34" charset="0"/>
            </a:endParaRPr>
          </a:p>
          <a:p>
            <a:endParaRPr lang="en-US" sz="1200" b="1" i="1" dirty="0">
              <a:solidFill>
                <a:prstClr val="black"/>
              </a:solidFill>
              <a:effectLst>
                <a:glow rad="101600">
                  <a:prstClr val="white">
                    <a:alpha val="60000"/>
                  </a:prstClr>
                </a:glow>
              </a:effectLst>
              <a:latin typeface="Arial" pitchFamily="34" charset="0"/>
              <a:cs typeface="Arial" pitchFamily="34" charset="0"/>
            </a:endParaRPr>
          </a:p>
          <a:p>
            <a:r>
              <a:rPr lang="en-US" sz="2600" b="1" i="1" dirty="0">
                <a:solidFill>
                  <a:prstClr val="black"/>
                </a:solidFill>
                <a:effectLst>
                  <a:glow rad="101600">
                    <a:prstClr val="white">
                      <a:alpha val="60000"/>
                    </a:prstClr>
                  </a:glow>
                </a:effectLst>
                <a:latin typeface="Arial" pitchFamily="34" charset="0"/>
                <a:cs typeface="Arial" pitchFamily="34" charset="0"/>
              </a:rPr>
              <a:t> </a:t>
            </a:r>
            <a:r>
              <a:rPr lang="en-US" sz="2600" b="1" i="1" dirty="0" smtClean="0">
                <a:solidFill>
                  <a:prstClr val="black"/>
                </a:solidFill>
                <a:effectLst>
                  <a:glow rad="101600">
                    <a:prstClr val="white">
                      <a:alpha val="60000"/>
                    </a:prstClr>
                  </a:glow>
                </a:effectLst>
                <a:latin typeface="Arial" pitchFamily="34" charset="0"/>
                <a:cs typeface="Arial" pitchFamily="34" charset="0"/>
              </a:rPr>
              <a:t>    “Gladness and sincerity of heart” (Acts 2:46).</a:t>
            </a:r>
            <a:endParaRPr lang="en-US" sz="500" b="1" i="1" dirty="0" smtClean="0">
              <a:solidFill>
                <a:prstClr val="black"/>
              </a:solidFill>
              <a:effectLst>
                <a:glow rad="101600">
                  <a:prstClr val="white">
                    <a:alpha val="60000"/>
                  </a:prstClr>
                </a:glow>
              </a:effectLst>
              <a:latin typeface="Arial" pitchFamily="34" charset="0"/>
              <a:cs typeface="Arial" pitchFamily="34" charset="0"/>
            </a:endParaRPr>
          </a:p>
          <a:p>
            <a:endParaRPr lang="en-US" sz="2600" b="1" i="1" dirty="0" smtClean="0">
              <a:solidFill>
                <a:prstClr val="black"/>
              </a:solidFill>
              <a:effectLst>
                <a:glow rad="101600">
                  <a:prstClr val="white">
                    <a:alpha val="60000"/>
                  </a:prstClr>
                </a:glow>
              </a:effectLst>
              <a:latin typeface="Arial" pitchFamily="34" charset="0"/>
              <a:cs typeface="Arial" pitchFamily="34" charset="0"/>
            </a:endParaRPr>
          </a:p>
          <a:p>
            <a:r>
              <a:rPr lang="en-US" sz="2600" b="1" i="1" dirty="0">
                <a:solidFill>
                  <a:prstClr val="black"/>
                </a:solidFill>
                <a:effectLst>
                  <a:glow rad="101600">
                    <a:prstClr val="white">
                      <a:alpha val="60000"/>
                    </a:prstClr>
                  </a:glow>
                </a:effectLst>
                <a:latin typeface="Arial" pitchFamily="34" charset="0"/>
                <a:cs typeface="Arial" pitchFamily="34" charset="0"/>
              </a:rPr>
              <a:t>	</a:t>
            </a:r>
            <a:r>
              <a:rPr lang="en-US" sz="2600" b="1" i="1" dirty="0" smtClean="0">
                <a:solidFill>
                  <a:prstClr val="black"/>
                </a:solidFill>
                <a:effectLst>
                  <a:glow rad="101600">
                    <a:prstClr val="white">
                      <a:alpha val="60000"/>
                    </a:prstClr>
                  </a:glow>
                </a:effectLst>
                <a:latin typeface="Arial" pitchFamily="34" charset="0"/>
                <a:cs typeface="Arial" pitchFamily="34" charset="0"/>
              </a:rPr>
              <a:t>			</a:t>
            </a:r>
            <a:endParaRPr lang="en-US" sz="1200" b="1" i="1" dirty="0" smtClean="0">
              <a:solidFill>
                <a:prstClr val="black"/>
              </a:solidFill>
              <a:effectLst>
                <a:glow rad="101600">
                  <a:prstClr val="white">
                    <a:alpha val="60000"/>
                  </a:prstClr>
                </a:glow>
              </a:effectLst>
              <a:latin typeface="Arial" pitchFamily="34" charset="0"/>
              <a:cs typeface="Arial" pitchFamily="34" charset="0"/>
            </a:endParaRPr>
          </a:p>
          <a:p>
            <a:r>
              <a:rPr lang="en-US" sz="2800" b="1" i="1" dirty="0">
                <a:solidFill>
                  <a:prstClr val="black"/>
                </a:solidFill>
                <a:effectLst>
                  <a:glow rad="101600">
                    <a:prstClr val="white">
                      <a:alpha val="60000"/>
                    </a:prstClr>
                  </a:glow>
                </a:effectLst>
                <a:latin typeface="Arial" pitchFamily="34" charset="0"/>
                <a:cs typeface="Arial" pitchFamily="34" charset="0"/>
              </a:rPr>
              <a:t>	</a:t>
            </a:r>
            <a:r>
              <a:rPr lang="en-US" sz="2800" b="1" i="1" dirty="0" smtClean="0">
                <a:solidFill>
                  <a:prstClr val="black"/>
                </a:solidFill>
                <a:effectLst>
                  <a:glow rad="101600">
                    <a:prstClr val="white">
                      <a:alpha val="60000"/>
                    </a:prstClr>
                  </a:glow>
                </a:effectLst>
                <a:latin typeface="Arial" pitchFamily="34" charset="0"/>
                <a:cs typeface="Arial" pitchFamily="34" charset="0"/>
              </a:rPr>
              <a:t>	</a:t>
            </a:r>
            <a:r>
              <a:rPr lang="en-US" sz="3200" b="1" i="1" dirty="0">
                <a:solidFill>
                  <a:prstClr val="black"/>
                </a:solidFill>
                <a:effectLst>
                  <a:glow rad="101600">
                    <a:prstClr val="white">
                      <a:alpha val="60000"/>
                    </a:prstClr>
                  </a:glow>
                </a:effectLst>
                <a:latin typeface="Arial" pitchFamily="34" charset="0"/>
                <a:cs typeface="Arial" pitchFamily="34" charset="0"/>
              </a:rPr>
              <a:t>	</a:t>
            </a:r>
            <a:endParaRPr lang="en-US" altLang="en-US" sz="1200" b="1" u="sng" dirty="0" smtClean="0">
              <a:solidFill>
                <a:prstClr val="black"/>
              </a:solidFill>
              <a:latin typeface="Arial Narrow" panose="020B0606020202030204" pitchFamily="34" charset="0"/>
            </a:endParaRPr>
          </a:p>
          <a:p>
            <a:pPr fontAlgn="base">
              <a:spcBef>
                <a:spcPct val="0"/>
              </a:spcBef>
              <a:spcAft>
                <a:spcPct val="0"/>
              </a:spcAft>
            </a:pPr>
            <a:r>
              <a:rPr lang="en-US" altLang="en-US" b="1" dirty="0" smtClean="0">
                <a:solidFill>
                  <a:prstClr val="black"/>
                </a:solidFill>
                <a:latin typeface="Arial Narrow" panose="020B0606020202030204" pitchFamily="34" charset="0"/>
              </a:rPr>
              <a:t>	</a:t>
            </a:r>
            <a:endParaRPr lang="en-US" sz="3200" b="1" dirty="0">
              <a:solidFill>
                <a:prstClr val="black"/>
              </a:solidFill>
              <a:effectLst>
                <a:glow rad="101600">
                  <a:prstClr val="white">
                    <a:alpha val="60000"/>
                  </a:prstClr>
                </a:glow>
              </a:effectLst>
              <a:latin typeface="Arial" pitchFamily="34" charset="0"/>
              <a:cs typeface="Arial" pitchFamily="34" charset="0"/>
            </a:endParaRPr>
          </a:p>
        </p:txBody>
      </p:sp>
      <p:sp>
        <p:nvSpPr>
          <p:cNvPr id="6" name="TextBox 5"/>
          <p:cNvSpPr txBox="1"/>
          <p:nvPr/>
        </p:nvSpPr>
        <p:spPr>
          <a:xfrm>
            <a:off x="3035490" y="5583732"/>
            <a:ext cx="2743200" cy="381000"/>
          </a:xfrm>
          <a:prstGeom prst="rect">
            <a:avLst/>
          </a:prstGeom>
          <a:noFill/>
        </p:spPr>
        <p:txBody>
          <a:bodyPr wrap="square" rtlCol="0">
            <a:prstTxWarp prst="textWave1">
              <a:avLst/>
            </a:prstTxWarp>
            <a:spAutoFit/>
          </a:bodyPr>
          <a:lstStyle/>
          <a:p>
            <a:r>
              <a:rPr lang="en-US" sz="2000" spc="300"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rPr>
              <a:t>WHAT WAS THE…</a:t>
            </a:r>
            <a:endParaRPr lang="en-US" sz="2000" spc="300"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endParaRPr>
          </a:p>
        </p:txBody>
      </p:sp>
      <p:sp>
        <p:nvSpPr>
          <p:cNvPr id="8" name="TextBox 7"/>
          <p:cNvSpPr txBox="1"/>
          <p:nvPr/>
        </p:nvSpPr>
        <p:spPr>
          <a:xfrm>
            <a:off x="3200400" y="6019800"/>
            <a:ext cx="5715000" cy="769441"/>
          </a:xfrm>
          <a:prstGeom prst="rect">
            <a:avLst/>
          </a:prstGeom>
          <a:noFill/>
        </p:spPr>
        <p:txBody>
          <a:bodyPr wrap="square" rtlCol="0">
            <a:spAutoFit/>
          </a:bodyPr>
          <a:lstStyle/>
          <a:p>
            <a:r>
              <a:rPr lang="en-US" sz="4400" cap="small" spc="300" dirty="0" smtClean="0">
                <a:solidFill>
                  <a:srgbClr val="FFFF99"/>
                </a:solidFill>
                <a:effectLst>
                  <a:glow rad="139700">
                    <a:schemeClr val="accent6">
                      <a:satMod val="175000"/>
                      <a:alpha val="40000"/>
                    </a:schemeClr>
                  </a:glow>
                </a:effectLst>
                <a:latin typeface="Gloucester MT Extra Condensed" pitchFamily="18" charset="0"/>
              </a:rPr>
              <a:t>JERUSALEM CHURCH LIKE?</a:t>
            </a:r>
            <a:endParaRPr lang="en-US" sz="4400" cap="small" spc="300" dirty="0">
              <a:solidFill>
                <a:srgbClr val="FFFF99"/>
              </a:solidFill>
              <a:effectLst>
                <a:glow rad="139700">
                  <a:schemeClr val="accent6">
                    <a:satMod val="175000"/>
                    <a:alpha val="40000"/>
                  </a:schemeClr>
                </a:glow>
              </a:effectLst>
              <a:latin typeface="Gloucester MT Extra Condensed" pitchFamily="18" charset="0"/>
            </a:endParaRPr>
          </a:p>
        </p:txBody>
      </p:sp>
    </p:spTree>
    <p:extLst>
      <p:ext uri="{BB962C8B-B14F-4D97-AF65-F5344CB8AC3E}">
        <p14:creationId xmlns:p14="http://schemas.microsoft.com/office/powerpoint/2010/main" val="19325225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wipe(left)">
                                      <p:cBhvr>
                                        <p:cTn id="10" dur="10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Effect transition="in" filter="wipe(left)">
                                      <p:cBhvr>
                                        <p:cTn id="15" dur="1000"/>
                                        <p:tgtEl>
                                          <p:spTgt spid="7">
                                            <p:txEl>
                                              <p:pRg st="5" end="5"/>
                                            </p:txEl>
                                          </p:spTgt>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animEffect transition="in" filter="wipe(left)">
                                      <p:cBhvr>
                                        <p:cTn id="19" dur="10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ue of church, the_c_nt.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228600" y="914400"/>
            <a:ext cx="8915400" cy="4370427"/>
          </a:xfrm>
          <a:prstGeom prst="rect">
            <a:avLst/>
          </a:prstGeom>
          <a:noFill/>
        </p:spPr>
        <p:txBody>
          <a:bodyPr wrap="square" rtlCol="0">
            <a:spAutoFit/>
          </a:bodyPr>
          <a:lstStyle/>
          <a:p>
            <a:pPr algn="ctr"/>
            <a:r>
              <a:rPr lang="en-US" sz="3200" b="1" i="1" dirty="0" smtClean="0">
                <a:solidFill>
                  <a:prstClr val="black"/>
                </a:solidFill>
                <a:effectLst>
                  <a:glow rad="101600">
                    <a:prstClr val="white">
                      <a:alpha val="60000"/>
                    </a:prstClr>
                  </a:glow>
                </a:effectLst>
                <a:latin typeface="Arial" pitchFamily="34" charset="0"/>
                <a:cs typeface="Arial" pitchFamily="34" charset="0"/>
              </a:rPr>
              <a:t>Why do some disciples struggle to connect with their brethren?</a:t>
            </a:r>
          </a:p>
          <a:p>
            <a:pPr algn="ctr"/>
            <a:endParaRPr lang="en-US" sz="1200" b="1" i="1" dirty="0" smtClean="0">
              <a:solidFill>
                <a:prstClr val="black"/>
              </a:solidFill>
              <a:effectLst>
                <a:glow rad="101600">
                  <a:prstClr val="white">
                    <a:alpha val="60000"/>
                  </a:prstClr>
                </a:glow>
              </a:effectLst>
              <a:latin typeface="Arial" pitchFamily="34" charset="0"/>
              <a:cs typeface="Arial" pitchFamily="34" charset="0"/>
            </a:endParaRPr>
          </a:p>
          <a:p>
            <a:r>
              <a:rPr lang="en-US" sz="2800" b="1" i="1" dirty="0" smtClean="0">
                <a:solidFill>
                  <a:prstClr val="black"/>
                </a:solidFill>
                <a:effectLst>
                  <a:glow rad="101600">
                    <a:prstClr val="white">
                      <a:alpha val="60000"/>
                    </a:prstClr>
                  </a:glow>
                </a:effectLst>
                <a:latin typeface="Arial" pitchFamily="34" charset="0"/>
                <a:cs typeface="Arial" pitchFamily="34" charset="0"/>
              </a:rPr>
              <a:t>1.	Simply not interested</a:t>
            </a:r>
          </a:p>
          <a:p>
            <a:r>
              <a:rPr lang="en-US" sz="2800" b="1" i="1" dirty="0" smtClean="0">
                <a:solidFill>
                  <a:prstClr val="black"/>
                </a:solidFill>
                <a:effectLst>
                  <a:glow rad="101600">
                    <a:prstClr val="white">
                      <a:alpha val="60000"/>
                    </a:prstClr>
                  </a:glow>
                </a:effectLst>
                <a:latin typeface="Arial" pitchFamily="34" charset="0"/>
                <a:cs typeface="Arial" pitchFamily="34" charset="0"/>
              </a:rPr>
              <a:t>2.	Care to spend more time with worldly friends</a:t>
            </a:r>
          </a:p>
          <a:p>
            <a:r>
              <a:rPr lang="en-US" sz="2800" b="1" i="1" dirty="0" smtClean="0">
                <a:solidFill>
                  <a:prstClr val="black"/>
                </a:solidFill>
                <a:effectLst>
                  <a:glow rad="101600">
                    <a:prstClr val="white">
                      <a:alpha val="60000"/>
                    </a:prstClr>
                  </a:glow>
                </a:effectLst>
                <a:latin typeface="Arial" pitchFamily="34" charset="0"/>
                <a:cs typeface="Arial" pitchFamily="34" charset="0"/>
              </a:rPr>
              <a:t>3.	Bitter about something</a:t>
            </a:r>
          </a:p>
          <a:p>
            <a:r>
              <a:rPr lang="en-US" sz="2800" b="1" i="1" dirty="0" smtClean="0">
                <a:solidFill>
                  <a:prstClr val="black"/>
                </a:solidFill>
                <a:effectLst>
                  <a:glow rad="101600">
                    <a:prstClr val="white">
                      <a:alpha val="60000"/>
                    </a:prstClr>
                  </a:glow>
                </a:effectLst>
                <a:latin typeface="Arial" pitchFamily="34" charset="0"/>
                <a:cs typeface="Arial" pitchFamily="34" charset="0"/>
              </a:rPr>
              <a:t>4.	Just plain selfish!</a:t>
            </a:r>
          </a:p>
          <a:p>
            <a:endParaRPr lang="en-US" sz="1200" b="1" i="1" dirty="0" smtClean="0">
              <a:solidFill>
                <a:prstClr val="black"/>
              </a:solidFill>
              <a:effectLst>
                <a:glow rad="101600">
                  <a:prstClr val="white">
                    <a:alpha val="60000"/>
                  </a:prstClr>
                </a:glow>
              </a:effectLst>
              <a:latin typeface="Arial" pitchFamily="34" charset="0"/>
              <a:cs typeface="Arial" pitchFamily="34" charset="0"/>
            </a:endParaRPr>
          </a:p>
          <a:p>
            <a:r>
              <a:rPr lang="en-US" sz="2800" b="1" i="1" dirty="0">
                <a:solidFill>
                  <a:prstClr val="black"/>
                </a:solidFill>
                <a:effectLst>
                  <a:glow rad="101600">
                    <a:prstClr val="white">
                      <a:alpha val="60000"/>
                    </a:prstClr>
                  </a:glow>
                </a:effectLst>
                <a:latin typeface="Arial" pitchFamily="34" charset="0"/>
                <a:cs typeface="Arial" pitchFamily="34" charset="0"/>
              </a:rPr>
              <a:t>	</a:t>
            </a:r>
            <a:r>
              <a:rPr lang="en-US" sz="2800" b="1" i="1" dirty="0" smtClean="0">
                <a:solidFill>
                  <a:prstClr val="black"/>
                </a:solidFill>
                <a:effectLst>
                  <a:glow rad="101600">
                    <a:prstClr val="white">
                      <a:alpha val="60000"/>
                    </a:prstClr>
                  </a:glow>
                </a:effectLst>
                <a:latin typeface="Arial" pitchFamily="34" charset="0"/>
                <a:cs typeface="Arial" pitchFamily="34" charset="0"/>
              </a:rPr>
              <a:t>			</a:t>
            </a:r>
            <a:endParaRPr lang="en-US" sz="1200" b="1" i="1" dirty="0" smtClean="0">
              <a:solidFill>
                <a:prstClr val="black"/>
              </a:solidFill>
              <a:effectLst>
                <a:glow rad="101600">
                  <a:prstClr val="white">
                    <a:alpha val="60000"/>
                  </a:prstClr>
                </a:glow>
              </a:effectLst>
              <a:latin typeface="Arial" pitchFamily="34" charset="0"/>
              <a:cs typeface="Arial" pitchFamily="34" charset="0"/>
            </a:endParaRPr>
          </a:p>
          <a:p>
            <a:r>
              <a:rPr lang="en-US" sz="2800" b="1" i="1" dirty="0">
                <a:solidFill>
                  <a:prstClr val="black"/>
                </a:solidFill>
                <a:effectLst>
                  <a:glow rad="101600">
                    <a:prstClr val="white">
                      <a:alpha val="60000"/>
                    </a:prstClr>
                  </a:glow>
                </a:effectLst>
                <a:latin typeface="Arial" pitchFamily="34" charset="0"/>
                <a:cs typeface="Arial" pitchFamily="34" charset="0"/>
              </a:rPr>
              <a:t>	</a:t>
            </a:r>
            <a:r>
              <a:rPr lang="en-US" sz="2800" b="1" i="1" dirty="0" smtClean="0">
                <a:solidFill>
                  <a:prstClr val="black"/>
                </a:solidFill>
                <a:effectLst>
                  <a:glow rad="101600">
                    <a:prstClr val="white">
                      <a:alpha val="60000"/>
                    </a:prstClr>
                  </a:glow>
                </a:effectLst>
                <a:latin typeface="Arial" pitchFamily="34" charset="0"/>
                <a:cs typeface="Arial" pitchFamily="34" charset="0"/>
              </a:rPr>
              <a:t>	</a:t>
            </a:r>
            <a:r>
              <a:rPr lang="en-US" sz="3200" b="1" i="1" dirty="0">
                <a:solidFill>
                  <a:prstClr val="black"/>
                </a:solidFill>
                <a:effectLst>
                  <a:glow rad="101600">
                    <a:prstClr val="white">
                      <a:alpha val="60000"/>
                    </a:prstClr>
                  </a:glow>
                </a:effectLst>
                <a:latin typeface="Arial" pitchFamily="34" charset="0"/>
                <a:cs typeface="Arial" pitchFamily="34" charset="0"/>
              </a:rPr>
              <a:t>	</a:t>
            </a:r>
            <a:endParaRPr lang="en-US" altLang="en-US" sz="1200" b="1" u="sng" dirty="0" smtClean="0">
              <a:solidFill>
                <a:prstClr val="black"/>
              </a:solidFill>
              <a:latin typeface="Arial Narrow" panose="020B0606020202030204" pitchFamily="34" charset="0"/>
            </a:endParaRPr>
          </a:p>
          <a:p>
            <a:pPr fontAlgn="base">
              <a:spcBef>
                <a:spcPct val="0"/>
              </a:spcBef>
              <a:spcAft>
                <a:spcPct val="0"/>
              </a:spcAft>
            </a:pPr>
            <a:r>
              <a:rPr lang="en-US" altLang="en-US" b="1" dirty="0" smtClean="0">
                <a:solidFill>
                  <a:prstClr val="black"/>
                </a:solidFill>
                <a:latin typeface="Arial Narrow" panose="020B0606020202030204" pitchFamily="34" charset="0"/>
              </a:rPr>
              <a:t>	</a:t>
            </a:r>
            <a:endParaRPr lang="en-US" sz="3200" b="1" dirty="0">
              <a:solidFill>
                <a:prstClr val="black"/>
              </a:solidFill>
              <a:effectLst>
                <a:glow rad="101600">
                  <a:prstClr val="white">
                    <a:alpha val="60000"/>
                  </a:prstClr>
                </a:glow>
              </a:effectLst>
              <a:latin typeface="Arial" pitchFamily="34" charset="0"/>
              <a:cs typeface="Arial" pitchFamily="34" charset="0"/>
            </a:endParaRPr>
          </a:p>
        </p:txBody>
      </p:sp>
      <p:sp>
        <p:nvSpPr>
          <p:cNvPr id="6" name="TextBox 5"/>
          <p:cNvSpPr txBox="1"/>
          <p:nvPr/>
        </p:nvSpPr>
        <p:spPr>
          <a:xfrm>
            <a:off x="3035490" y="5583732"/>
            <a:ext cx="2743200" cy="381000"/>
          </a:xfrm>
          <a:prstGeom prst="rect">
            <a:avLst/>
          </a:prstGeom>
          <a:noFill/>
        </p:spPr>
        <p:txBody>
          <a:bodyPr wrap="square" rtlCol="0">
            <a:prstTxWarp prst="textWave1">
              <a:avLst/>
            </a:prstTxWarp>
            <a:spAutoFit/>
          </a:bodyPr>
          <a:lstStyle/>
          <a:p>
            <a:r>
              <a:rPr lang="en-US" sz="2000" spc="300"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rPr>
              <a:t>WHAT WAS THE…</a:t>
            </a:r>
            <a:endParaRPr lang="en-US" sz="2000" spc="300"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endParaRPr>
          </a:p>
        </p:txBody>
      </p:sp>
      <p:sp>
        <p:nvSpPr>
          <p:cNvPr id="8" name="TextBox 7"/>
          <p:cNvSpPr txBox="1"/>
          <p:nvPr/>
        </p:nvSpPr>
        <p:spPr>
          <a:xfrm>
            <a:off x="3200400" y="6019800"/>
            <a:ext cx="5715000" cy="769441"/>
          </a:xfrm>
          <a:prstGeom prst="rect">
            <a:avLst/>
          </a:prstGeom>
          <a:noFill/>
        </p:spPr>
        <p:txBody>
          <a:bodyPr wrap="square" rtlCol="0">
            <a:spAutoFit/>
          </a:bodyPr>
          <a:lstStyle/>
          <a:p>
            <a:r>
              <a:rPr lang="en-US" sz="4400" cap="small" spc="300" dirty="0" smtClean="0">
                <a:solidFill>
                  <a:srgbClr val="FFFF99"/>
                </a:solidFill>
                <a:effectLst>
                  <a:glow rad="139700">
                    <a:schemeClr val="accent6">
                      <a:satMod val="175000"/>
                      <a:alpha val="40000"/>
                    </a:schemeClr>
                  </a:glow>
                </a:effectLst>
                <a:latin typeface="Gloucester MT Extra Condensed" pitchFamily="18" charset="0"/>
              </a:rPr>
              <a:t>JERUSALEM CHURCH LIKE?</a:t>
            </a:r>
            <a:endParaRPr lang="en-US" sz="4400" cap="small" spc="300" dirty="0">
              <a:solidFill>
                <a:srgbClr val="FFFF99"/>
              </a:solidFill>
              <a:effectLst>
                <a:glow rad="139700">
                  <a:schemeClr val="accent6">
                    <a:satMod val="175000"/>
                    <a:alpha val="40000"/>
                  </a:schemeClr>
                </a:glow>
              </a:effectLst>
              <a:latin typeface="Gloucester MT Extra Condensed" pitchFamily="18" charset="0"/>
            </a:endParaRPr>
          </a:p>
        </p:txBody>
      </p:sp>
    </p:spTree>
    <p:extLst>
      <p:ext uri="{BB962C8B-B14F-4D97-AF65-F5344CB8AC3E}">
        <p14:creationId xmlns:p14="http://schemas.microsoft.com/office/powerpoint/2010/main" val="35256246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wipe(left)">
                                      <p:cBhvr>
                                        <p:cTn id="10" dur="10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wipe(left)">
                                      <p:cBhvr>
                                        <p:cTn id="15" dur="1000"/>
                                        <p:tgtEl>
                                          <p:spTgt spid="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wipe(left)">
                                      <p:cBhvr>
                                        <p:cTn id="20" dur="1000"/>
                                        <p:tgtEl>
                                          <p:spTgt spid="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wipe(left)">
                                      <p:cBhvr>
                                        <p:cTn id="25"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ue of church, the_c_nt.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228600" y="762000"/>
            <a:ext cx="8915400" cy="4955203"/>
          </a:xfrm>
          <a:prstGeom prst="rect">
            <a:avLst/>
          </a:prstGeom>
          <a:noFill/>
        </p:spPr>
        <p:txBody>
          <a:bodyPr wrap="square" rtlCol="0">
            <a:spAutoFit/>
          </a:bodyPr>
          <a:lstStyle/>
          <a:p>
            <a:endParaRPr lang="en-US" sz="1200" b="1" i="1" dirty="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1.	A Teaching Church (Acts 2:42)</a:t>
            </a:r>
          </a:p>
          <a:p>
            <a:endParaRPr lang="en-US" sz="1200" b="1" i="1" dirty="0" smtClean="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2.	A Worshipping Church (Acts 2:42)</a:t>
            </a:r>
          </a:p>
          <a:p>
            <a:endParaRPr lang="en-US" sz="1200" b="1" i="1" dirty="0" smtClean="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3.	A Connected Church (Acts 2:43-46)</a:t>
            </a:r>
          </a:p>
          <a:p>
            <a:endParaRPr lang="en-US" sz="1200" b="1" i="1" dirty="0" smtClean="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4.	A Working Church (Acts 2:47)</a:t>
            </a:r>
          </a:p>
          <a:p>
            <a:endParaRPr lang="en-US" sz="3200" b="1" i="1" dirty="0" smtClean="0">
              <a:effectLst>
                <a:glow rad="101600">
                  <a:schemeClr val="bg1">
                    <a:alpha val="60000"/>
                  </a:schemeClr>
                </a:glow>
              </a:effectLst>
              <a:latin typeface="Arial" pitchFamily="34" charset="0"/>
              <a:cs typeface="Arial" pitchFamily="34" charset="0"/>
            </a:endParaRPr>
          </a:p>
          <a:p>
            <a:endParaRPr lang="en-US" sz="3200" b="1" i="1" dirty="0" smtClean="0">
              <a:effectLst>
                <a:glow rad="101600">
                  <a:schemeClr val="bg1">
                    <a:alpha val="60000"/>
                  </a:schemeClr>
                </a:glow>
              </a:effectLst>
              <a:latin typeface="Arial" pitchFamily="34" charset="0"/>
              <a:cs typeface="Arial" pitchFamily="34" charset="0"/>
            </a:endParaRPr>
          </a:p>
          <a:p>
            <a:endParaRPr lang="en-US" sz="3200" b="1" i="1" dirty="0" smtClean="0">
              <a:effectLst>
                <a:glow rad="101600">
                  <a:schemeClr val="bg1">
                    <a:alpha val="60000"/>
                  </a:schemeClr>
                </a:glow>
              </a:effectLst>
              <a:latin typeface="Arial" pitchFamily="34" charset="0"/>
              <a:cs typeface="Arial" pitchFamily="34" charset="0"/>
            </a:endParaRPr>
          </a:p>
          <a:p>
            <a:pPr lvl="0" fontAlgn="base">
              <a:spcBef>
                <a:spcPct val="0"/>
              </a:spcBef>
              <a:spcAft>
                <a:spcPct val="0"/>
              </a:spcAft>
            </a:pPr>
            <a:endParaRPr lang="en-US" altLang="en-US" sz="1200" b="1" u="sng" dirty="0" smtClean="0">
              <a:latin typeface="Arial Narrow" panose="020B0606020202030204" pitchFamily="34" charset="0"/>
            </a:endParaRPr>
          </a:p>
          <a:p>
            <a:endParaRPr lang="en-US" sz="3200" b="1" dirty="0">
              <a:effectLst>
                <a:glow rad="101600">
                  <a:schemeClr val="bg1">
                    <a:alpha val="60000"/>
                  </a:schemeClr>
                </a:glow>
              </a:effectLst>
              <a:latin typeface="Arial" pitchFamily="34" charset="0"/>
              <a:cs typeface="Arial" pitchFamily="34" charset="0"/>
            </a:endParaRPr>
          </a:p>
        </p:txBody>
      </p:sp>
      <p:sp>
        <p:nvSpPr>
          <p:cNvPr id="6" name="TextBox 5"/>
          <p:cNvSpPr txBox="1"/>
          <p:nvPr/>
        </p:nvSpPr>
        <p:spPr>
          <a:xfrm>
            <a:off x="3035490" y="5583732"/>
            <a:ext cx="2743200" cy="381000"/>
          </a:xfrm>
          <a:prstGeom prst="rect">
            <a:avLst/>
          </a:prstGeom>
          <a:noFill/>
        </p:spPr>
        <p:txBody>
          <a:bodyPr wrap="square" rtlCol="0">
            <a:prstTxWarp prst="textWave1">
              <a:avLst/>
            </a:prstTxWarp>
            <a:spAutoFit/>
          </a:bodyPr>
          <a:lstStyle/>
          <a:p>
            <a:r>
              <a:rPr lang="en-US" sz="2000" spc="300"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rPr>
              <a:t>WHAT WAS THE…</a:t>
            </a:r>
            <a:endParaRPr lang="en-US" sz="2000" spc="300"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endParaRPr>
          </a:p>
        </p:txBody>
      </p:sp>
      <p:sp>
        <p:nvSpPr>
          <p:cNvPr id="8" name="TextBox 7"/>
          <p:cNvSpPr txBox="1"/>
          <p:nvPr/>
        </p:nvSpPr>
        <p:spPr>
          <a:xfrm>
            <a:off x="3200400" y="6019800"/>
            <a:ext cx="5715000" cy="769441"/>
          </a:xfrm>
          <a:prstGeom prst="rect">
            <a:avLst/>
          </a:prstGeom>
          <a:noFill/>
        </p:spPr>
        <p:txBody>
          <a:bodyPr wrap="square" rtlCol="0">
            <a:spAutoFit/>
          </a:bodyPr>
          <a:lstStyle/>
          <a:p>
            <a:r>
              <a:rPr lang="en-US" sz="4400" cap="small" spc="300" dirty="0" smtClean="0">
                <a:solidFill>
                  <a:srgbClr val="FFFF99"/>
                </a:solidFill>
                <a:effectLst>
                  <a:glow rad="139700">
                    <a:schemeClr val="accent6">
                      <a:satMod val="175000"/>
                      <a:alpha val="40000"/>
                    </a:schemeClr>
                  </a:glow>
                </a:effectLst>
                <a:latin typeface="Gloucester MT Extra Condensed" pitchFamily="18" charset="0"/>
              </a:rPr>
              <a:t>JERUSALEM CHURCH LIKE?</a:t>
            </a:r>
            <a:endParaRPr lang="en-US" sz="4400" cap="small" spc="300" dirty="0">
              <a:solidFill>
                <a:srgbClr val="FFFF99"/>
              </a:solidFill>
              <a:effectLst>
                <a:glow rad="139700">
                  <a:schemeClr val="accent6">
                    <a:satMod val="175000"/>
                    <a:alpha val="40000"/>
                  </a:schemeClr>
                </a:glow>
              </a:effectLst>
              <a:latin typeface="Gloucester MT Extra Condensed" pitchFamily="18" charset="0"/>
            </a:endParaRPr>
          </a:p>
        </p:txBody>
      </p:sp>
    </p:spTree>
    <p:extLst>
      <p:ext uri="{BB962C8B-B14F-4D97-AF65-F5344CB8AC3E}">
        <p14:creationId xmlns:p14="http://schemas.microsoft.com/office/powerpoint/2010/main" val="40891813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wipe(left)">
                                      <p:cBhvr>
                                        <p:cTn id="7"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436620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lehi_jerusa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19800"/>
          </a:xfrm>
          <a:prstGeom prst="rect">
            <a:avLst/>
          </a:prstGeom>
          <a:noFill/>
          <a:extLst>
            <a:ext uri="{909E8E84-426E-40DD-AFC4-6F175D3DCCD1}">
              <a14:hiddenFill xmlns:a14="http://schemas.microsoft.com/office/drawing/2010/main">
                <a:solidFill>
                  <a:srgbClr val="FFFFFF"/>
                </a:solidFill>
              </a14:hiddenFill>
            </a:ext>
          </a:extLst>
        </p:spPr>
      </p:pic>
      <p:sp>
        <p:nvSpPr>
          <p:cNvPr id="22531" name="Rectangle 3"/>
          <p:cNvSpPr>
            <a:spLocks noChangeArrowheads="1"/>
          </p:cNvSpPr>
          <p:nvPr/>
        </p:nvSpPr>
        <p:spPr bwMode="auto">
          <a:xfrm>
            <a:off x="0" y="4894263"/>
            <a:ext cx="9144000" cy="1138237"/>
          </a:xfrm>
          <a:prstGeom prst="rect">
            <a:avLst/>
          </a:prstGeom>
          <a:gradFill rotWithShape="1">
            <a:gsLst>
              <a:gs pos="0">
                <a:schemeClr val="tx1">
                  <a:gamma/>
                  <a:shade val="46275"/>
                  <a:invGamma/>
                  <a:alpha val="0"/>
                </a:schemeClr>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22532" name="WordArt 4"/>
          <p:cNvSpPr>
            <a:spLocks noChangeArrowheads="1" noChangeShapeType="1" noTextEdit="1"/>
          </p:cNvSpPr>
          <p:nvPr/>
        </p:nvSpPr>
        <p:spPr bwMode="auto">
          <a:xfrm>
            <a:off x="457200" y="6019800"/>
            <a:ext cx="177165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smtClean="0">
                <a:ln w="9525">
                  <a:solidFill>
                    <a:srgbClr val="000000"/>
                  </a:solidFill>
                  <a:round/>
                  <a:headEnd/>
                  <a:tailEnd/>
                </a:ln>
                <a:solidFill>
                  <a:srgbClr val="FFFFFF"/>
                </a:solidFill>
                <a:latin typeface="Arial Black" panose="020B0A04020102020204" pitchFamily="34" charset="0"/>
              </a:rPr>
              <a:t>33 A.D.</a:t>
            </a:r>
          </a:p>
        </p:txBody>
      </p:sp>
      <p:sp>
        <p:nvSpPr>
          <p:cNvPr id="5" name="WordArt 4"/>
          <p:cNvSpPr>
            <a:spLocks noChangeArrowheads="1" noChangeShapeType="1" noTextEdit="1"/>
          </p:cNvSpPr>
          <p:nvPr/>
        </p:nvSpPr>
        <p:spPr bwMode="auto">
          <a:xfrm>
            <a:off x="3124200" y="6032500"/>
            <a:ext cx="251460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smtClean="0">
                <a:ln w="9525">
                  <a:solidFill>
                    <a:srgbClr val="000000"/>
                  </a:solidFill>
                  <a:round/>
                  <a:headEnd/>
                  <a:tailEnd/>
                </a:ln>
                <a:solidFill>
                  <a:srgbClr val="FFFFFF"/>
                </a:solidFill>
                <a:latin typeface="Arial Black" panose="020B0A04020102020204" pitchFamily="34" charset="0"/>
              </a:rPr>
              <a:t>Jerusalem</a:t>
            </a:r>
          </a:p>
        </p:txBody>
      </p:sp>
      <p:sp>
        <p:nvSpPr>
          <p:cNvPr id="6" name="WordArt 4"/>
          <p:cNvSpPr>
            <a:spLocks noChangeArrowheads="1" noChangeShapeType="1" noTextEdit="1"/>
          </p:cNvSpPr>
          <p:nvPr/>
        </p:nvSpPr>
        <p:spPr bwMode="auto">
          <a:xfrm>
            <a:off x="6477000" y="6032500"/>
            <a:ext cx="230505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smtClean="0">
                <a:ln w="9525">
                  <a:solidFill>
                    <a:srgbClr val="000000"/>
                  </a:solidFill>
                  <a:round/>
                  <a:headEnd/>
                  <a:tailEnd/>
                </a:ln>
                <a:solidFill>
                  <a:srgbClr val="FFFFFF"/>
                </a:solidFill>
                <a:latin typeface="Arial Black" panose="020B0A04020102020204" pitchFamily="34" charset="0"/>
              </a:rPr>
              <a:t>Pentecost</a:t>
            </a:r>
          </a:p>
        </p:txBody>
      </p:sp>
    </p:spTree>
    <p:extLst>
      <p:ext uri="{BB962C8B-B14F-4D97-AF65-F5344CB8AC3E}">
        <p14:creationId xmlns:p14="http://schemas.microsoft.com/office/powerpoint/2010/main" val="2826876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fade">
                                      <p:cBhvr>
                                        <p:cTn id="7" dur="2000"/>
                                        <p:tgtEl>
                                          <p:spTgt spid="22532"/>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fade">
                                      <p:cBhvr>
                                        <p:cTn id="11" dur="2000"/>
                                        <p:tgtEl>
                                          <p:spTgt spid="2253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lehi_jerusa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19800"/>
          </a:xfrm>
          <a:prstGeom prst="rect">
            <a:avLst/>
          </a:prstGeom>
          <a:noFill/>
          <a:extLst>
            <a:ext uri="{909E8E84-426E-40DD-AFC4-6F175D3DCCD1}">
              <a14:hiddenFill xmlns:a14="http://schemas.microsoft.com/office/drawing/2010/main">
                <a:solidFill>
                  <a:srgbClr val="FFFFFF"/>
                </a:solidFill>
              </a14:hiddenFill>
            </a:ext>
          </a:extLst>
        </p:spPr>
      </p:pic>
      <p:sp>
        <p:nvSpPr>
          <p:cNvPr id="22531" name="Rectangle 3"/>
          <p:cNvSpPr>
            <a:spLocks noChangeArrowheads="1"/>
          </p:cNvSpPr>
          <p:nvPr/>
        </p:nvSpPr>
        <p:spPr bwMode="auto">
          <a:xfrm>
            <a:off x="0" y="4894263"/>
            <a:ext cx="9144000" cy="1138237"/>
          </a:xfrm>
          <a:prstGeom prst="rect">
            <a:avLst/>
          </a:prstGeom>
          <a:gradFill rotWithShape="1">
            <a:gsLst>
              <a:gs pos="0">
                <a:schemeClr val="tx1">
                  <a:gamma/>
                  <a:shade val="46275"/>
                  <a:invGamma/>
                  <a:alpha val="0"/>
                </a:schemeClr>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22532" name="WordArt 4"/>
          <p:cNvSpPr>
            <a:spLocks noChangeArrowheads="1" noChangeShapeType="1" noTextEdit="1"/>
          </p:cNvSpPr>
          <p:nvPr/>
        </p:nvSpPr>
        <p:spPr bwMode="auto">
          <a:xfrm>
            <a:off x="457200" y="6019800"/>
            <a:ext cx="177165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smtClean="0">
                <a:ln w="9525">
                  <a:solidFill>
                    <a:srgbClr val="000000"/>
                  </a:solidFill>
                  <a:round/>
                  <a:headEnd/>
                  <a:tailEnd/>
                </a:ln>
                <a:solidFill>
                  <a:srgbClr val="FFFFFF"/>
                </a:solidFill>
                <a:latin typeface="Arial Black" panose="020B0A04020102020204" pitchFamily="34" charset="0"/>
              </a:rPr>
              <a:t>33 A.D.</a:t>
            </a:r>
          </a:p>
        </p:txBody>
      </p:sp>
      <p:sp>
        <p:nvSpPr>
          <p:cNvPr id="5" name="WordArt 4"/>
          <p:cNvSpPr>
            <a:spLocks noChangeArrowheads="1" noChangeShapeType="1" noTextEdit="1"/>
          </p:cNvSpPr>
          <p:nvPr/>
        </p:nvSpPr>
        <p:spPr bwMode="auto">
          <a:xfrm>
            <a:off x="3124200" y="6032500"/>
            <a:ext cx="251460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smtClean="0">
                <a:ln w="9525">
                  <a:solidFill>
                    <a:srgbClr val="000000"/>
                  </a:solidFill>
                  <a:round/>
                  <a:headEnd/>
                  <a:tailEnd/>
                </a:ln>
                <a:solidFill>
                  <a:srgbClr val="FFFF00"/>
                </a:solidFill>
                <a:latin typeface="Arial Black" panose="020B0A04020102020204" pitchFamily="34" charset="0"/>
              </a:rPr>
              <a:t>Jerusalem</a:t>
            </a:r>
          </a:p>
        </p:txBody>
      </p:sp>
      <p:sp>
        <p:nvSpPr>
          <p:cNvPr id="6" name="WordArt 4"/>
          <p:cNvSpPr>
            <a:spLocks noChangeArrowheads="1" noChangeShapeType="1" noTextEdit="1"/>
          </p:cNvSpPr>
          <p:nvPr/>
        </p:nvSpPr>
        <p:spPr bwMode="auto">
          <a:xfrm>
            <a:off x="6477000" y="6032500"/>
            <a:ext cx="2305050"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smtClean="0">
                <a:ln w="9525">
                  <a:solidFill>
                    <a:srgbClr val="000000"/>
                  </a:solidFill>
                  <a:round/>
                  <a:headEnd/>
                  <a:tailEnd/>
                </a:ln>
                <a:solidFill>
                  <a:srgbClr val="FFFFFF"/>
                </a:solidFill>
                <a:latin typeface="Arial Black" panose="020B0A04020102020204" pitchFamily="34" charset="0"/>
              </a:rPr>
              <a:t>Pentecost</a:t>
            </a:r>
          </a:p>
        </p:txBody>
      </p:sp>
    </p:spTree>
    <p:extLst>
      <p:ext uri="{BB962C8B-B14F-4D97-AF65-F5344CB8AC3E}">
        <p14:creationId xmlns:p14="http://schemas.microsoft.com/office/powerpoint/2010/main" val="112235118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ue of church, the_c_nt.jpg"/>
          <p:cNvPicPr>
            <a:picLocks noChangeAspect="1"/>
          </p:cNvPicPr>
          <p:nvPr/>
        </p:nvPicPr>
        <p:blipFill>
          <a:blip r:embed="rId2" cstate="print"/>
          <a:stretch>
            <a:fillRect/>
          </a:stretch>
        </p:blipFill>
        <p:spPr>
          <a:xfrm>
            <a:off x="0" y="0"/>
            <a:ext cx="9144000" cy="6858000"/>
          </a:xfrm>
          <a:prstGeom prst="rect">
            <a:avLst/>
          </a:prstGeom>
        </p:spPr>
      </p:pic>
      <p:sp>
        <p:nvSpPr>
          <p:cNvPr id="3" name="TextBox 2"/>
          <p:cNvSpPr txBox="1"/>
          <p:nvPr/>
        </p:nvSpPr>
        <p:spPr>
          <a:xfrm>
            <a:off x="3200400" y="6019800"/>
            <a:ext cx="5715000" cy="769441"/>
          </a:xfrm>
          <a:prstGeom prst="rect">
            <a:avLst/>
          </a:prstGeom>
          <a:noFill/>
        </p:spPr>
        <p:txBody>
          <a:bodyPr wrap="square" rtlCol="0">
            <a:spAutoFit/>
          </a:bodyPr>
          <a:lstStyle/>
          <a:p>
            <a:r>
              <a:rPr lang="en-US" sz="4400" cap="small" spc="300" dirty="0" smtClean="0">
                <a:solidFill>
                  <a:srgbClr val="FFFF99"/>
                </a:solidFill>
                <a:effectLst>
                  <a:glow rad="139700">
                    <a:schemeClr val="accent6">
                      <a:satMod val="175000"/>
                      <a:alpha val="40000"/>
                    </a:schemeClr>
                  </a:glow>
                </a:effectLst>
                <a:latin typeface="Gloucester MT Extra Condensed" pitchFamily="18" charset="0"/>
              </a:rPr>
              <a:t>JERUSALEM CHURCH LIKE?</a:t>
            </a:r>
            <a:endParaRPr lang="en-US" sz="4400" cap="small" spc="300" dirty="0">
              <a:solidFill>
                <a:srgbClr val="FFFF99"/>
              </a:solidFill>
              <a:effectLst>
                <a:glow rad="139700">
                  <a:schemeClr val="accent6">
                    <a:satMod val="175000"/>
                    <a:alpha val="40000"/>
                  </a:schemeClr>
                </a:glow>
              </a:effectLst>
              <a:latin typeface="Gloucester MT Extra Condensed" pitchFamily="18" charset="0"/>
            </a:endParaRPr>
          </a:p>
        </p:txBody>
      </p:sp>
      <p:sp>
        <p:nvSpPr>
          <p:cNvPr id="7" name="TextBox 6"/>
          <p:cNvSpPr txBox="1"/>
          <p:nvPr/>
        </p:nvSpPr>
        <p:spPr>
          <a:xfrm>
            <a:off x="228600" y="762000"/>
            <a:ext cx="8915400" cy="1938992"/>
          </a:xfrm>
          <a:prstGeom prst="rect">
            <a:avLst/>
          </a:prstGeom>
          <a:noFill/>
        </p:spPr>
        <p:txBody>
          <a:bodyPr wrap="square" rtlCol="0">
            <a:spAutoFit/>
          </a:bodyPr>
          <a:lstStyle/>
          <a:p>
            <a:endParaRPr lang="en-US" sz="1200" b="1" i="1" dirty="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1.	A Teaching Church (Acts 2:42)</a:t>
            </a:r>
          </a:p>
          <a:p>
            <a:endParaRPr lang="en-US" sz="3200" b="1" i="1" dirty="0" smtClean="0">
              <a:effectLst>
                <a:glow rad="101600">
                  <a:schemeClr val="bg1">
                    <a:alpha val="60000"/>
                  </a:schemeClr>
                </a:glow>
              </a:effectLst>
              <a:latin typeface="Arial" pitchFamily="34" charset="0"/>
              <a:cs typeface="Arial" pitchFamily="34" charset="0"/>
            </a:endParaRPr>
          </a:p>
          <a:p>
            <a:pPr lvl="0" fontAlgn="base">
              <a:spcBef>
                <a:spcPct val="0"/>
              </a:spcBef>
              <a:spcAft>
                <a:spcPct val="0"/>
              </a:spcAft>
            </a:pPr>
            <a:endParaRPr lang="en-US" altLang="en-US" sz="1200" b="1" u="sng" dirty="0" smtClean="0">
              <a:latin typeface="Arial Narrow" panose="020B0606020202030204" pitchFamily="34" charset="0"/>
            </a:endParaRPr>
          </a:p>
          <a:p>
            <a:endParaRPr lang="en-US" sz="3200" b="1" dirty="0">
              <a:effectLst>
                <a:glow rad="101600">
                  <a:schemeClr val="bg1">
                    <a:alpha val="60000"/>
                  </a:schemeClr>
                </a:glow>
              </a:effectLst>
              <a:latin typeface="Arial" pitchFamily="34" charset="0"/>
              <a:cs typeface="Arial" pitchFamily="34" charset="0"/>
            </a:endParaRPr>
          </a:p>
        </p:txBody>
      </p:sp>
      <p:sp>
        <p:nvSpPr>
          <p:cNvPr id="9" name="TextBox 8"/>
          <p:cNvSpPr txBox="1"/>
          <p:nvPr/>
        </p:nvSpPr>
        <p:spPr>
          <a:xfrm>
            <a:off x="3035490" y="5583732"/>
            <a:ext cx="2743200" cy="381000"/>
          </a:xfrm>
          <a:prstGeom prst="rect">
            <a:avLst/>
          </a:prstGeom>
          <a:noFill/>
        </p:spPr>
        <p:txBody>
          <a:bodyPr wrap="square" rtlCol="0">
            <a:prstTxWarp prst="textWave1">
              <a:avLst/>
            </a:prstTxWarp>
            <a:spAutoFit/>
          </a:bodyPr>
          <a:lstStyle/>
          <a:p>
            <a:r>
              <a:rPr lang="en-US" sz="2000" spc="300"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rPr>
              <a:t>WHAT WAS THE…</a:t>
            </a:r>
            <a:endParaRPr lang="en-US" sz="2000" spc="300"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ue of church, the_c_nt.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228600" y="914400"/>
            <a:ext cx="8610600" cy="4339650"/>
          </a:xfrm>
          <a:prstGeom prst="rect">
            <a:avLst/>
          </a:prstGeom>
          <a:noFill/>
        </p:spPr>
        <p:txBody>
          <a:bodyPr wrap="square" rtlCol="0">
            <a:spAutoFit/>
          </a:bodyPr>
          <a:lstStyle/>
          <a:p>
            <a:r>
              <a:rPr lang="en-US" sz="2400" b="1" i="1" dirty="0" smtClean="0">
                <a:effectLst>
                  <a:glow rad="101600">
                    <a:schemeClr val="bg1">
                      <a:alpha val="60000"/>
                    </a:schemeClr>
                  </a:glow>
                </a:effectLst>
                <a:latin typeface="Arial" pitchFamily="34" charset="0"/>
                <a:cs typeface="Arial" pitchFamily="34" charset="0"/>
              </a:rPr>
              <a:t>“For this reason also, since the day we heard of it, we have not ceased to pray for you and to ask that you may be filled with the knowledge of His will in all spiritual wisdom and understanding,</a:t>
            </a:r>
          </a:p>
          <a:p>
            <a:endParaRPr lang="en-US" sz="1200" b="1" i="1" dirty="0">
              <a:effectLst>
                <a:glow rad="101600">
                  <a:schemeClr val="bg1">
                    <a:alpha val="60000"/>
                  </a:schemeClr>
                </a:glow>
              </a:effectLst>
              <a:latin typeface="Arial" pitchFamily="34" charset="0"/>
              <a:cs typeface="Arial" pitchFamily="34" charset="0"/>
            </a:endParaRPr>
          </a:p>
          <a:p>
            <a:r>
              <a:rPr lang="en-US" sz="2400" b="1" i="1" dirty="0" smtClean="0">
                <a:effectLst>
                  <a:glow rad="101600">
                    <a:schemeClr val="bg1">
                      <a:alpha val="60000"/>
                    </a:schemeClr>
                  </a:glow>
                </a:effectLst>
                <a:latin typeface="Arial" pitchFamily="34" charset="0"/>
                <a:cs typeface="Arial" pitchFamily="34" charset="0"/>
              </a:rPr>
              <a:t>So that you will walk in a manner worthy of the Lord, to please Him in all respects, bearing fruit in every good work and increasing in the knowledge of God.”</a:t>
            </a:r>
          </a:p>
          <a:p>
            <a:r>
              <a:rPr lang="en-US" sz="2400" b="1" i="1" dirty="0">
                <a:effectLst>
                  <a:glow rad="101600">
                    <a:schemeClr val="bg1">
                      <a:alpha val="60000"/>
                    </a:schemeClr>
                  </a:glow>
                </a:effectLst>
                <a:latin typeface="Arial" pitchFamily="34" charset="0"/>
                <a:cs typeface="Arial" pitchFamily="34" charset="0"/>
              </a:rPr>
              <a:t>	</a:t>
            </a:r>
            <a:r>
              <a:rPr lang="en-US" sz="2400" b="1" i="1" dirty="0" smtClean="0">
                <a:effectLst>
                  <a:glow rad="101600">
                    <a:schemeClr val="bg1">
                      <a:alpha val="60000"/>
                    </a:schemeClr>
                  </a:glow>
                </a:effectLst>
                <a:latin typeface="Arial" pitchFamily="34" charset="0"/>
                <a:cs typeface="Arial" pitchFamily="34" charset="0"/>
              </a:rPr>
              <a:t>					- Colossians 1:9-10</a:t>
            </a:r>
          </a:p>
          <a:p>
            <a:endParaRPr lang="en-US" sz="2400" b="1" i="1" dirty="0" smtClean="0">
              <a:effectLst>
                <a:glow rad="101600">
                  <a:schemeClr val="bg1">
                    <a:alpha val="60000"/>
                  </a:schemeClr>
                </a:glow>
              </a:effectLst>
              <a:latin typeface="Arial" pitchFamily="34" charset="0"/>
              <a:cs typeface="Arial" pitchFamily="34" charset="0"/>
            </a:endParaRPr>
          </a:p>
          <a:p>
            <a:r>
              <a:rPr lang="en-US" sz="2400" b="1" i="1" dirty="0">
                <a:effectLst>
                  <a:glow rad="101600">
                    <a:schemeClr val="bg1">
                      <a:alpha val="60000"/>
                    </a:schemeClr>
                  </a:glow>
                </a:effectLst>
                <a:latin typeface="Arial" pitchFamily="34" charset="0"/>
                <a:cs typeface="Arial" pitchFamily="34" charset="0"/>
              </a:rPr>
              <a:t>	</a:t>
            </a:r>
            <a:r>
              <a:rPr lang="en-US" sz="2400" b="1" i="1" dirty="0" smtClean="0">
                <a:effectLst>
                  <a:glow rad="101600">
                    <a:schemeClr val="bg1">
                      <a:alpha val="60000"/>
                    </a:schemeClr>
                  </a:glow>
                </a:effectLst>
                <a:latin typeface="Arial" pitchFamily="34" charset="0"/>
                <a:cs typeface="Arial" pitchFamily="34" charset="0"/>
              </a:rPr>
              <a:t>	</a:t>
            </a:r>
            <a:r>
              <a:rPr lang="en-US" sz="2400" b="1" i="1" dirty="0">
                <a:effectLst>
                  <a:glow rad="101600">
                    <a:schemeClr val="bg1">
                      <a:alpha val="60000"/>
                    </a:schemeClr>
                  </a:glow>
                </a:effectLst>
                <a:latin typeface="Arial" pitchFamily="34" charset="0"/>
                <a:cs typeface="Arial" pitchFamily="34" charset="0"/>
              </a:rPr>
              <a:t>	</a:t>
            </a:r>
            <a:endParaRPr lang="en-US" altLang="en-US" sz="2400" b="1" u="sng" dirty="0" smtClean="0">
              <a:latin typeface="Arial Narrow" panose="020B0606020202030204" pitchFamily="34" charset="0"/>
            </a:endParaRPr>
          </a:p>
          <a:p>
            <a:pPr lvl="0" fontAlgn="base">
              <a:spcBef>
                <a:spcPct val="0"/>
              </a:spcBef>
              <a:spcAft>
                <a:spcPct val="0"/>
              </a:spcAft>
            </a:pPr>
            <a:r>
              <a:rPr lang="en-US" altLang="en-US" sz="2400" b="1" dirty="0" smtClean="0">
                <a:latin typeface="Arial Narrow" panose="020B0606020202030204" pitchFamily="34" charset="0"/>
              </a:rPr>
              <a:t>	</a:t>
            </a:r>
            <a:endParaRPr lang="en-US" sz="2400" b="1" dirty="0">
              <a:effectLst>
                <a:glow rad="101600">
                  <a:schemeClr val="bg1">
                    <a:alpha val="60000"/>
                  </a:schemeClr>
                </a:glow>
              </a:effectLst>
              <a:latin typeface="Arial" pitchFamily="34" charset="0"/>
              <a:cs typeface="Arial" pitchFamily="34" charset="0"/>
            </a:endParaRPr>
          </a:p>
        </p:txBody>
      </p:sp>
      <p:sp>
        <p:nvSpPr>
          <p:cNvPr id="6" name="TextBox 5"/>
          <p:cNvSpPr txBox="1"/>
          <p:nvPr/>
        </p:nvSpPr>
        <p:spPr>
          <a:xfrm>
            <a:off x="3035490" y="5583732"/>
            <a:ext cx="2743200" cy="381000"/>
          </a:xfrm>
          <a:prstGeom prst="rect">
            <a:avLst/>
          </a:prstGeom>
          <a:noFill/>
        </p:spPr>
        <p:txBody>
          <a:bodyPr wrap="square" rtlCol="0">
            <a:prstTxWarp prst="textWave1">
              <a:avLst/>
            </a:prstTxWarp>
            <a:spAutoFit/>
          </a:bodyPr>
          <a:lstStyle/>
          <a:p>
            <a:r>
              <a:rPr lang="en-US" sz="2000" spc="300"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rPr>
              <a:t>WHAT WAS THE…</a:t>
            </a:r>
            <a:endParaRPr lang="en-US" sz="2000" spc="300"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endParaRPr>
          </a:p>
        </p:txBody>
      </p:sp>
      <p:sp>
        <p:nvSpPr>
          <p:cNvPr id="8" name="TextBox 7"/>
          <p:cNvSpPr txBox="1"/>
          <p:nvPr/>
        </p:nvSpPr>
        <p:spPr>
          <a:xfrm>
            <a:off x="3200400" y="6019800"/>
            <a:ext cx="5715000" cy="769441"/>
          </a:xfrm>
          <a:prstGeom prst="rect">
            <a:avLst/>
          </a:prstGeom>
          <a:noFill/>
        </p:spPr>
        <p:txBody>
          <a:bodyPr wrap="square" rtlCol="0">
            <a:spAutoFit/>
          </a:bodyPr>
          <a:lstStyle/>
          <a:p>
            <a:r>
              <a:rPr lang="en-US" sz="4400" cap="small" spc="300" dirty="0" smtClean="0">
                <a:solidFill>
                  <a:srgbClr val="FFFF99"/>
                </a:solidFill>
                <a:effectLst>
                  <a:glow rad="139700">
                    <a:schemeClr val="accent6">
                      <a:satMod val="175000"/>
                      <a:alpha val="40000"/>
                    </a:schemeClr>
                  </a:glow>
                </a:effectLst>
                <a:latin typeface="Gloucester MT Extra Condensed" pitchFamily="18" charset="0"/>
              </a:rPr>
              <a:t>JERUSALEM CHURCH LIKE?</a:t>
            </a:r>
            <a:endParaRPr lang="en-US" sz="4400" cap="small" spc="300" dirty="0">
              <a:solidFill>
                <a:srgbClr val="FFFF99"/>
              </a:solidFill>
              <a:effectLst>
                <a:glow rad="139700">
                  <a:schemeClr val="accent6">
                    <a:satMod val="175000"/>
                    <a:alpha val="40000"/>
                  </a:schemeClr>
                </a:glow>
              </a:effectLst>
              <a:latin typeface="Gloucester MT Extra Condensed" pitchFamily="18" charset="0"/>
            </a:endParaRPr>
          </a:p>
        </p:txBody>
      </p:sp>
    </p:spTree>
    <p:extLst>
      <p:ext uri="{BB962C8B-B14F-4D97-AF65-F5344CB8AC3E}">
        <p14:creationId xmlns:p14="http://schemas.microsoft.com/office/powerpoint/2010/main" val="39984094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ue of church, the_c_nt.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228600" y="762000"/>
            <a:ext cx="8915400" cy="3600986"/>
          </a:xfrm>
          <a:prstGeom prst="rect">
            <a:avLst/>
          </a:prstGeom>
          <a:noFill/>
        </p:spPr>
        <p:txBody>
          <a:bodyPr wrap="square" rtlCol="0">
            <a:spAutoFit/>
          </a:bodyPr>
          <a:lstStyle/>
          <a:p>
            <a:endParaRPr lang="en-US" sz="1200" b="1" i="1" dirty="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1.	A Teaching Church (Acts 2:42)</a:t>
            </a:r>
          </a:p>
          <a:p>
            <a:endParaRPr lang="en-US" sz="1200" b="1" i="1" dirty="0" smtClean="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2.	A Worshipping Church (Acts 2:42)</a:t>
            </a:r>
          </a:p>
          <a:p>
            <a:endParaRPr lang="en-US" sz="3200" b="1" i="1" dirty="0" smtClean="0">
              <a:effectLst>
                <a:glow rad="101600">
                  <a:schemeClr val="bg1">
                    <a:alpha val="60000"/>
                  </a:schemeClr>
                </a:glow>
              </a:effectLst>
              <a:latin typeface="Arial" pitchFamily="34" charset="0"/>
              <a:cs typeface="Arial" pitchFamily="34" charset="0"/>
            </a:endParaRPr>
          </a:p>
          <a:p>
            <a:endParaRPr lang="en-US" sz="3200" b="1" i="1" dirty="0" smtClean="0">
              <a:effectLst>
                <a:glow rad="101600">
                  <a:schemeClr val="bg1">
                    <a:alpha val="60000"/>
                  </a:schemeClr>
                </a:glow>
              </a:effectLst>
              <a:latin typeface="Arial" pitchFamily="34" charset="0"/>
              <a:cs typeface="Arial" pitchFamily="34" charset="0"/>
            </a:endParaRPr>
          </a:p>
          <a:p>
            <a:endParaRPr lang="en-US" sz="3200" b="1" i="1" dirty="0" smtClean="0">
              <a:effectLst>
                <a:glow rad="101600">
                  <a:schemeClr val="bg1">
                    <a:alpha val="60000"/>
                  </a:schemeClr>
                </a:glow>
              </a:effectLst>
              <a:latin typeface="Arial" pitchFamily="34" charset="0"/>
              <a:cs typeface="Arial" pitchFamily="34" charset="0"/>
            </a:endParaRPr>
          </a:p>
          <a:p>
            <a:pPr lvl="0" fontAlgn="base">
              <a:spcBef>
                <a:spcPct val="0"/>
              </a:spcBef>
              <a:spcAft>
                <a:spcPct val="0"/>
              </a:spcAft>
            </a:pPr>
            <a:endParaRPr lang="en-US" altLang="en-US" sz="1200" b="1" u="sng" dirty="0" smtClean="0">
              <a:latin typeface="Arial Narrow" panose="020B0606020202030204" pitchFamily="34" charset="0"/>
            </a:endParaRPr>
          </a:p>
          <a:p>
            <a:endParaRPr lang="en-US" sz="3200" b="1" dirty="0">
              <a:effectLst>
                <a:glow rad="101600">
                  <a:schemeClr val="bg1">
                    <a:alpha val="60000"/>
                  </a:schemeClr>
                </a:glow>
              </a:effectLst>
              <a:latin typeface="Arial" pitchFamily="34" charset="0"/>
              <a:cs typeface="Arial" pitchFamily="34" charset="0"/>
            </a:endParaRPr>
          </a:p>
        </p:txBody>
      </p:sp>
      <p:sp>
        <p:nvSpPr>
          <p:cNvPr id="6" name="TextBox 5"/>
          <p:cNvSpPr txBox="1"/>
          <p:nvPr/>
        </p:nvSpPr>
        <p:spPr>
          <a:xfrm>
            <a:off x="3035490" y="5583732"/>
            <a:ext cx="2743200" cy="381000"/>
          </a:xfrm>
          <a:prstGeom prst="rect">
            <a:avLst/>
          </a:prstGeom>
          <a:noFill/>
        </p:spPr>
        <p:txBody>
          <a:bodyPr wrap="square" rtlCol="0">
            <a:prstTxWarp prst="textWave1">
              <a:avLst/>
            </a:prstTxWarp>
            <a:spAutoFit/>
          </a:bodyPr>
          <a:lstStyle/>
          <a:p>
            <a:r>
              <a:rPr lang="en-US" sz="2000" spc="300"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rPr>
              <a:t>WHAT WAS THE…</a:t>
            </a:r>
            <a:endParaRPr lang="en-US" sz="2000" spc="300"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endParaRPr>
          </a:p>
        </p:txBody>
      </p:sp>
      <p:sp>
        <p:nvSpPr>
          <p:cNvPr id="8" name="TextBox 7"/>
          <p:cNvSpPr txBox="1"/>
          <p:nvPr/>
        </p:nvSpPr>
        <p:spPr>
          <a:xfrm>
            <a:off x="3200400" y="6019800"/>
            <a:ext cx="5715000" cy="769441"/>
          </a:xfrm>
          <a:prstGeom prst="rect">
            <a:avLst/>
          </a:prstGeom>
          <a:noFill/>
        </p:spPr>
        <p:txBody>
          <a:bodyPr wrap="square" rtlCol="0">
            <a:spAutoFit/>
          </a:bodyPr>
          <a:lstStyle/>
          <a:p>
            <a:r>
              <a:rPr lang="en-US" sz="4400" cap="small" spc="300" dirty="0" smtClean="0">
                <a:solidFill>
                  <a:srgbClr val="FFFF99"/>
                </a:solidFill>
                <a:effectLst>
                  <a:glow rad="139700">
                    <a:schemeClr val="accent6">
                      <a:satMod val="175000"/>
                      <a:alpha val="40000"/>
                    </a:schemeClr>
                  </a:glow>
                </a:effectLst>
                <a:latin typeface="Gloucester MT Extra Condensed" pitchFamily="18" charset="0"/>
              </a:rPr>
              <a:t>JERUSALEM CHURCH LIKE?</a:t>
            </a:r>
            <a:endParaRPr lang="en-US" sz="4400" cap="small" spc="300" dirty="0">
              <a:solidFill>
                <a:srgbClr val="FFFF99"/>
              </a:solidFill>
              <a:effectLst>
                <a:glow rad="139700">
                  <a:schemeClr val="accent6">
                    <a:satMod val="175000"/>
                    <a:alpha val="40000"/>
                  </a:schemeClr>
                </a:glow>
              </a:effectLst>
              <a:latin typeface="Gloucester MT Extra Condensed" pitchFamily="18" charset="0"/>
            </a:endParaRPr>
          </a:p>
        </p:txBody>
      </p:sp>
    </p:spTree>
    <p:extLst>
      <p:ext uri="{BB962C8B-B14F-4D97-AF65-F5344CB8AC3E}">
        <p14:creationId xmlns:p14="http://schemas.microsoft.com/office/powerpoint/2010/main" val="1176362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ue of church, the_c_nt.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228600" y="914400"/>
            <a:ext cx="8915400" cy="4124206"/>
          </a:xfrm>
          <a:prstGeom prst="rect">
            <a:avLst/>
          </a:prstGeom>
          <a:noFill/>
        </p:spPr>
        <p:txBody>
          <a:bodyPr wrap="square" rtlCol="0">
            <a:spAutoFit/>
          </a:bodyPr>
          <a:lstStyle/>
          <a:p>
            <a:pPr algn="ctr"/>
            <a:r>
              <a:rPr lang="en-US" sz="3200" b="1" i="1" dirty="0" smtClean="0">
                <a:solidFill>
                  <a:prstClr val="black"/>
                </a:solidFill>
                <a:effectLst>
                  <a:glow rad="101600">
                    <a:prstClr val="white">
                      <a:alpha val="60000"/>
                    </a:prstClr>
                  </a:glow>
                </a:effectLst>
                <a:latin typeface="Arial" pitchFamily="34" charset="0"/>
                <a:cs typeface="Arial" pitchFamily="34" charset="0"/>
              </a:rPr>
              <a:t>They continually devoted themselves to…</a:t>
            </a:r>
          </a:p>
          <a:p>
            <a:pPr algn="ctr"/>
            <a:endParaRPr lang="en-US" sz="1200" b="1" i="1" dirty="0" smtClean="0">
              <a:solidFill>
                <a:prstClr val="black"/>
              </a:solidFill>
              <a:effectLst>
                <a:glow rad="101600">
                  <a:prstClr val="white">
                    <a:alpha val="60000"/>
                  </a:prstClr>
                </a:glow>
              </a:effectLst>
              <a:latin typeface="Arial" pitchFamily="34" charset="0"/>
              <a:cs typeface="Arial" pitchFamily="34" charset="0"/>
            </a:endParaRPr>
          </a:p>
          <a:p>
            <a:r>
              <a:rPr lang="en-US" sz="2800" b="1" i="1" dirty="0" smtClean="0">
                <a:solidFill>
                  <a:prstClr val="black"/>
                </a:solidFill>
                <a:effectLst>
                  <a:glow rad="101600">
                    <a:prstClr val="white">
                      <a:alpha val="60000"/>
                    </a:prstClr>
                  </a:glow>
                </a:effectLst>
                <a:latin typeface="Arial" pitchFamily="34" charset="0"/>
                <a:cs typeface="Arial" pitchFamily="34" charset="0"/>
              </a:rPr>
              <a:t>1.	The Apostles’ Teaching (Studying God’s Will)</a:t>
            </a:r>
          </a:p>
          <a:p>
            <a:r>
              <a:rPr lang="en-US" sz="2800" b="1" i="1" dirty="0" smtClean="0">
                <a:solidFill>
                  <a:prstClr val="black"/>
                </a:solidFill>
                <a:effectLst>
                  <a:glow rad="101600">
                    <a:prstClr val="white">
                      <a:alpha val="60000"/>
                    </a:prstClr>
                  </a:glow>
                </a:effectLst>
                <a:latin typeface="Arial" pitchFamily="34" charset="0"/>
                <a:cs typeface="Arial" pitchFamily="34" charset="0"/>
              </a:rPr>
              <a:t>2.	Fellowship (Sharing)</a:t>
            </a:r>
          </a:p>
          <a:p>
            <a:r>
              <a:rPr lang="en-US" sz="2800" b="1" i="1" dirty="0" smtClean="0">
                <a:solidFill>
                  <a:prstClr val="black"/>
                </a:solidFill>
                <a:effectLst>
                  <a:glow rad="101600">
                    <a:prstClr val="white">
                      <a:alpha val="60000"/>
                    </a:prstClr>
                  </a:glow>
                </a:effectLst>
                <a:latin typeface="Arial" pitchFamily="34" charset="0"/>
                <a:cs typeface="Arial" pitchFamily="34" charset="0"/>
              </a:rPr>
              <a:t>3.	Breaking of Bread (Lord’s Supper)</a:t>
            </a:r>
          </a:p>
          <a:p>
            <a:r>
              <a:rPr lang="en-US" sz="2800" b="1" i="1" dirty="0" smtClean="0">
                <a:solidFill>
                  <a:prstClr val="black"/>
                </a:solidFill>
                <a:effectLst>
                  <a:glow rad="101600">
                    <a:prstClr val="white">
                      <a:alpha val="60000"/>
                    </a:prstClr>
                  </a:glow>
                </a:effectLst>
                <a:latin typeface="Arial" pitchFamily="34" charset="0"/>
                <a:cs typeface="Arial" pitchFamily="34" charset="0"/>
              </a:rPr>
              <a:t>4.	Prayer (Communication with God)</a:t>
            </a:r>
          </a:p>
          <a:p>
            <a:endParaRPr lang="en-US" sz="1200" b="1" i="1" dirty="0" smtClean="0">
              <a:solidFill>
                <a:prstClr val="black"/>
              </a:solidFill>
              <a:effectLst>
                <a:glow rad="101600">
                  <a:prstClr val="white">
                    <a:alpha val="60000"/>
                  </a:prstClr>
                </a:glow>
              </a:effectLst>
              <a:latin typeface="Arial" pitchFamily="34" charset="0"/>
              <a:cs typeface="Arial" pitchFamily="34" charset="0"/>
            </a:endParaRPr>
          </a:p>
          <a:p>
            <a:r>
              <a:rPr lang="en-US" sz="2800" b="1" i="1" dirty="0">
                <a:solidFill>
                  <a:prstClr val="black"/>
                </a:solidFill>
                <a:effectLst>
                  <a:glow rad="101600">
                    <a:prstClr val="white">
                      <a:alpha val="60000"/>
                    </a:prstClr>
                  </a:glow>
                </a:effectLst>
                <a:latin typeface="Arial" pitchFamily="34" charset="0"/>
                <a:cs typeface="Arial" pitchFamily="34" charset="0"/>
              </a:rPr>
              <a:t>	</a:t>
            </a:r>
            <a:r>
              <a:rPr lang="en-US" sz="2800" b="1" i="1" dirty="0" smtClean="0">
                <a:solidFill>
                  <a:prstClr val="black"/>
                </a:solidFill>
                <a:effectLst>
                  <a:glow rad="101600">
                    <a:prstClr val="white">
                      <a:alpha val="60000"/>
                    </a:prstClr>
                  </a:glow>
                </a:effectLst>
                <a:latin typeface="Arial" pitchFamily="34" charset="0"/>
                <a:cs typeface="Arial" pitchFamily="34" charset="0"/>
              </a:rPr>
              <a:t>			</a:t>
            </a:r>
            <a:r>
              <a:rPr lang="en-US" sz="3200" b="1" i="1" dirty="0" smtClean="0">
                <a:solidFill>
                  <a:prstClr val="black"/>
                </a:solidFill>
                <a:effectLst>
                  <a:glow rad="101600">
                    <a:prstClr val="white">
                      <a:alpha val="60000"/>
                    </a:prstClr>
                  </a:glow>
                </a:effectLst>
                <a:latin typeface="Arial" pitchFamily="34" charset="0"/>
                <a:cs typeface="Arial" pitchFamily="34" charset="0"/>
              </a:rPr>
              <a:t>Acts 2:42</a:t>
            </a:r>
          </a:p>
          <a:p>
            <a:endParaRPr lang="en-US" sz="1200" b="1" i="1" dirty="0" smtClean="0">
              <a:solidFill>
                <a:prstClr val="black"/>
              </a:solidFill>
              <a:effectLst>
                <a:glow rad="101600">
                  <a:prstClr val="white">
                    <a:alpha val="60000"/>
                  </a:prstClr>
                </a:glow>
              </a:effectLst>
              <a:latin typeface="Arial" pitchFamily="34" charset="0"/>
              <a:cs typeface="Arial" pitchFamily="34" charset="0"/>
            </a:endParaRPr>
          </a:p>
          <a:p>
            <a:r>
              <a:rPr lang="en-US" sz="2800" b="1" i="1" dirty="0">
                <a:solidFill>
                  <a:prstClr val="black"/>
                </a:solidFill>
                <a:effectLst>
                  <a:glow rad="101600">
                    <a:prstClr val="white">
                      <a:alpha val="60000"/>
                    </a:prstClr>
                  </a:glow>
                </a:effectLst>
                <a:latin typeface="Arial" pitchFamily="34" charset="0"/>
                <a:cs typeface="Arial" pitchFamily="34" charset="0"/>
              </a:rPr>
              <a:t>	</a:t>
            </a:r>
            <a:r>
              <a:rPr lang="en-US" sz="2800" b="1" i="1" dirty="0" smtClean="0">
                <a:solidFill>
                  <a:prstClr val="black"/>
                </a:solidFill>
                <a:effectLst>
                  <a:glow rad="101600">
                    <a:prstClr val="white">
                      <a:alpha val="60000"/>
                    </a:prstClr>
                  </a:glow>
                </a:effectLst>
                <a:latin typeface="Arial" pitchFamily="34" charset="0"/>
                <a:cs typeface="Arial" pitchFamily="34" charset="0"/>
              </a:rPr>
              <a:t>	</a:t>
            </a:r>
            <a:r>
              <a:rPr lang="en-US" sz="3200" b="1" i="1" dirty="0">
                <a:solidFill>
                  <a:prstClr val="black"/>
                </a:solidFill>
                <a:effectLst>
                  <a:glow rad="101600">
                    <a:prstClr val="white">
                      <a:alpha val="60000"/>
                    </a:prstClr>
                  </a:glow>
                </a:effectLst>
                <a:latin typeface="Arial" pitchFamily="34" charset="0"/>
                <a:cs typeface="Arial" pitchFamily="34" charset="0"/>
              </a:rPr>
              <a:t>	</a:t>
            </a:r>
            <a:endParaRPr lang="en-US" altLang="en-US" sz="1200" b="1" u="sng" dirty="0" smtClean="0">
              <a:solidFill>
                <a:prstClr val="black"/>
              </a:solidFill>
              <a:latin typeface="Arial Narrow" panose="020B0606020202030204" pitchFamily="34" charset="0"/>
            </a:endParaRPr>
          </a:p>
          <a:p>
            <a:pPr fontAlgn="base">
              <a:spcBef>
                <a:spcPct val="0"/>
              </a:spcBef>
              <a:spcAft>
                <a:spcPct val="0"/>
              </a:spcAft>
            </a:pPr>
            <a:r>
              <a:rPr lang="en-US" altLang="en-US" b="1" dirty="0" smtClean="0">
                <a:solidFill>
                  <a:prstClr val="black"/>
                </a:solidFill>
                <a:latin typeface="Arial Narrow" panose="020B0606020202030204" pitchFamily="34" charset="0"/>
              </a:rPr>
              <a:t>	</a:t>
            </a:r>
            <a:endParaRPr lang="en-US" sz="3200" b="1" dirty="0">
              <a:solidFill>
                <a:prstClr val="black"/>
              </a:solidFill>
              <a:effectLst>
                <a:glow rad="101600">
                  <a:prstClr val="white">
                    <a:alpha val="60000"/>
                  </a:prstClr>
                </a:glow>
              </a:effectLst>
              <a:latin typeface="Arial" pitchFamily="34" charset="0"/>
              <a:cs typeface="Arial" pitchFamily="34" charset="0"/>
            </a:endParaRPr>
          </a:p>
        </p:txBody>
      </p:sp>
      <p:sp>
        <p:nvSpPr>
          <p:cNvPr id="6" name="TextBox 5"/>
          <p:cNvSpPr txBox="1"/>
          <p:nvPr/>
        </p:nvSpPr>
        <p:spPr>
          <a:xfrm>
            <a:off x="3035490" y="5583732"/>
            <a:ext cx="2743200" cy="381000"/>
          </a:xfrm>
          <a:prstGeom prst="rect">
            <a:avLst/>
          </a:prstGeom>
          <a:noFill/>
        </p:spPr>
        <p:txBody>
          <a:bodyPr wrap="square" rtlCol="0">
            <a:prstTxWarp prst="textWave1">
              <a:avLst/>
            </a:prstTxWarp>
            <a:spAutoFit/>
          </a:bodyPr>
          <a:lstStyle/>
          <a:p>
            <a:r>
              <a:rPr lang="en-US" sz="2000" spc="300"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rPr>
              <a:t>WHAT WAS THE…</a:t>
            </a:r>
            <a:endParaRPr lang="en-US" sz="2000" spc="300"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endParaRPr>
          </a:p>
        </p:txBody>
      </p:sp>
      <p:sp>
        <p:nvSpPr>
          <p:cNvPr id="8" name="TextBox 7"/>
          <p:cNvSpPr txBox="1"/>
          <p:nvPr/>
        </p:nvSpPr>
        <p:spPr>
          <a:xfrm>
            <a:off x="3200400" y="6019800"/>
            <a:ext cx="5715000" cy="769441"/>
          </a:xfrm>
          <a:prstGeom prst="rect">
            <a:avLst/>
          </a:prstGeom>
          <a:noFill/>
        </p:spPr>
        <p:txBody>
          <a:bodyPr wrap="square" rtlCol="0">
            <a:spAutoFit/>
          </a:bodyPr>
          <a:lstStyle/>
          <a:p>
            <a:r>
              <a:rPr lang="en-US" sz="4400" cap="small" spc="300" dirty="0" smtClean="0">
                <a:solidFill>
                  <a:srgbClr val="FFFF99"/>
                </a:solidFill>
                <a:effectLst>
                  <a:glow rad="139700">
                    <a:schemeClr val="accent6">
                      <a:satMod val="175000"/>
                      <a:alpha val="40000"/>
                    </a:schemeClr>
                  </a:glow>
                </a:effectLst>
                <a:latin typeface="Gloucester MT Extra Condensed" pitchFamily="18" charset="0"/>
              </a:rPr>
              <a:t>JERUSALEM CHURCH LIKE?</a:t>
            </a:r>
            <a:endParaRPr lang="en-US" sz="4400" cap="small" spc="300" dirty="0">
              <a:solidFill>
                <a:srgbClr val="FFFF99"/>
              </a:solidFill>
              <a:effectLst>
                <a:glow rad="139700">
                  <a:schemeClr val="accent6">
                    <a:satMod val="175000"/>
                    <a:alpha val="40000"/>
                  </a:schemeClr>
                </a:glow>
              </a:effectLst>
              <a:latin typeface="Gloucester MT Extra Condensed" pitchFamily="18" charset="0"/>
            </a:endParaRPr>
          </a:p>
        </p:txBody>
      </p:sp>
    </p:spTree>
    <p:extLst>
      <p:ext uri="{BB962C8B-B14F-4D97-AF65-F5344CB8AC3E}">
        <p14:creationId xmlns:p14="http://schemas.microsoft.com/office/powerpoint/2010/main" val="40611099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wipe(left)">
                                      <p:cBhvr>
                                        <p:cTn id="10" dur="10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wipe(left)">
                                      <p:cBhvr>
                                        <p:cTn id="15" dur="1000"/>
                                        <p:tgtEl>
                                          <p:spTgt spid="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wipe(left)">
                                      <p:cBhvr>
                                        <p:cTn id="20" dur="1000"/>
                                        <p:tgtEl>
                                          <p:spTgt spid="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wipe(left)">
                                      <p:cBhvr>
                                        <p:cTn id="25"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ue of church, the_c_nt.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228600" y="914400"/>
            <a:ext cx="8610600" cy="2308324"/>
          </a:xfrm>
          <a:prstGeom prst="rect">
            <a:avLst/>
          </a:prstGeom>
          <a:noFill/>
        </p:spPr>
        <p:txBody>
          <a:bodyPr wrap="square" rtlCol="0">
            <a:spAutoFit/>
          </a:bodyPr>
          <a:lstStyle/>
          <a:p>
            <a:r>
              <a:rPr lang="en-US" sz="2400" b="1" i="1" dirty="0" smtClean="0">
                <a:effectLst>
                  <a:glow rad="101600">
                    <a:schemeClr val="bg1">
                      <a:alpha val="60000"/>
                    </a:schemeClr>
                  </a:glow>
                </a:effectLst>
                <a:latin typeface="Arial" pitchFamily="34" charset="0"/>
                <a:cs typeface="Arial" pitchFamily="34" charset="0"/>
              </a:rPr>
              <a:t>“So then brethren, stand firm and hold to the traditions which you were taught whether by word of mouth or by letter from us.”</a:t>
            </a:r>
          </a:p>
          <a:p>
            <a:r>
              <a:rPr lang="en-US" sz="2400" b="1" i="1" dirty="0">
                <a:effectLst>
                  <a:glow rad="101600">
                    <a:schemeClr val="bg1">
                      <a:alpha val="60000"/>
                    </a:schemeClr>
                  </a:glow>
                </a:effectLst>
                <a:latin typeface="Arial" pitchFamily="34" charset="0"/>
                <a:cs typeface="Arial" pitchFamily="34" charset="0"/>
              </a:rPr>
              <a:t>	</a:t>
            </a:r>
            <a:r>
              <a:rPr lang="en-US" sz="2400" b="1" i="1" dirty="0" smtClean="0">
                <a:effectLst>
                  <a:glow rad="101600">
                    <a:schemeClr val="bg1">
                      <a:alpha val="60000"/>
                    </a:schemeClr>
                  </a:glow>
                </a:effectLst>
                <a:latin typeface="Arial" pitchFamily="34" charset="0"/>
                <a:cs typeface="Arial" pitchFamily="34" charset="0"/>
              </a:rPr>
              <a:t>				- 2 Thessalonians 2:15</a:t>
            </a:r>
          </a:p>
          <a:p>
            <a:r>
              <a:rPr lang="en-US" sz="2400" b="1" i="1" dirty="0">
                <a:effectLst>
                  <a:glow rad="101600">
                    <a:schemeClr val="bg1">
                      <a:alpha val="60000"/>
                    </a:schemeClr>
                  </a:glow>
                </a:effectLst>
                <a:latin typeface="Arial" pitchFamily="34" charset="0"/>
                <a:cs typeface="Arial" pitchFamily="34" charset="0"/>
              </a:rPr>
              <a:t>	</a:t>
            </a:r>
            <a:r>
              <a:rPr lang="en-US" sz="2400" b="1" i="1" dirty="0" smtClean="0">
                <a:effectLst>
                  <a:glow rad="101600">
                    <a:schemeClr val="bg1">
                      <a:alpha val="60000"/>
                    </a:schemeClr>
                  </a:glow>
                </a:effectLst>
                <a:latin typeface="Arial" pitchFamily="34" charset="0"/>
                <a:cs typeface="Arial" pitchFamily="34" charset="0"/>
              </a:rPr>
              <a:t>	</a:t>
            </a:r>
            <a:r>
              <a:rPr lang="en-US" sz="2400" b="1" i="1" dirty="0">
                <a:effectLst>
                  <a:glow rad="101600">
                    <a:schemeClr val="bg1">
                      <a:alpha val="60000"/>
                    </a:schemeClr>
                  </a:glow>
                </a:effectLst>
                <a:latin typeface="Arial" pitchFamily="34" charset="0"/>
                <a:cs typeface="Arial" pitchFamily="34" charset="0"/>
              </a:rPr>
              <a:t>	</a:t>
            </a:r>
            <a:endParaRPr lang="en-US" altLang="en-US" sz="2400" b="1" u="sng" dirty="0" smtClean="0">
              <a:latin typeface="Arial Narrow" panose="020B0606020202030204" pitchFamily="34" charset="0"/>
            </a:endParaRPr>
          </a:p>
          <a:p>
            <a:pPr lvl="0" fontAlgn="base">
              <a:spcBef>
                <a:spcPct val="0"/>
              </a:spcBef>
              <a:spcAft>
                <a:spcPct val="0"/>
              </a:spcAft>
            </a:pPr>
            <a:r>
              <a:rPr lang="en-US" altLang="en-US" sz="2400" b="1" dirty="0" smtClean="0">
                <a:latin typeface="Arial Narrow" panose="020B0606020202030204" pitchFamily="34" charset="0"/>
              </a:rPr>
              <a:t>	</a:t>
            </a:r>
            <a:endParaRPr lang="en-US" sz="2400" b="1" dirty="0">
              <a:effectLst>
                <a:glow rad="101600">
                  <a:schemeClr val="bg1">
                    <a:alpha val="60000"/>
                  </a:schemeClr>
                </a:glow>
              </a:effectLst>
              <a:latin typeface="Arial" pitchFamily="34" charset="0"/>
              <a:cs typeface="Arial" pitchFamily="34" charset="0"/>
            </a:endParaRPr>
          </a:p>
        </p:txBody>
      </p:sp>
      <p:sp>
        <p:nvSpPr>
          <p:cNvPr id="6" name="TextBox 5"/>
          <p:cNvSpPr txBox="1"/>
          <p:nvPr/>
        </p:nvSpPr>
        <p:spPr>
          <a:xfrm>
            <a:off x="228600" y="2709208"/>
            <a:ext cx="8610600" cy="1938992"/>
          </a:xfrm>
          <a:prstGeom prst="rect">
            <a:avLst/>
          </a:prstGeom>
          <a:noFill/>
        </p:spPr>
        <p:txBody>
          <a:bodyPr wrap="square" rtlCol="0">
            <a:spAutoFit/>
          </a:bodyPr>
          <a:lstStyle/>
          <a:p>
            <a:r>
              <a:rPr lang="en-US" sz="2400" b="1" i="1" dirty="0" smtClean="0">
                <a:effectLst>
                  <a:glow rad="101600">
                    <a:schemeClr val="bg1">
                      <a:alpha val="60000"/>
                    </a:schemeClr>
                  </a:glow>
                </a:effectLst>
                <a:latin typeface="Arial" pitchFamily="34" charset="0"/>
                <a:cs typeface="Arial" pitchFamily="34" charset="0"/>
              </a:rPr>
              <a:t>“God is spirit, and those who worship Him must worship in spirit and in truth.”</a:t>
            </a:r>
          </a:p>
          <a:p>
            <a:r>
              <a:rPr lang="en-US" sz="2400" b="1" i="1" dirty="0">
                <a:effectLst>
                  <a:glow rad="101600">
                    <a:schemeClr val="bg1">
                      <a:alpha val="60000"/>
                    </a:schemeClr>
                  </a:glow>
                </a:effectLst>
                <a:latin typeface="Arial" pitchFamily="34" charset="0"/>
                <a:cs typeface="Arial" pitchFamily="34" charset="0"/>
              </a:rPr>
              <a:t>	</a:t>
            </a:r>
            <a:r>
              <a:rPr lang="en-US" sz="2400" b="1" i="1" dirty="0" smtClean="0">
                <a:effectLst>
                  <a:glow rad="101600">
                    <a:schemeClr val="bg1">
                      <a:alpha val="60000"/>
                    </a:schemeClr>
                  </a:glow>
                </a:effectLst>
                <a:latin typeface="Arial" pitchFamily="34" charset="0"/>
                <a:cs typeface="Arial" pitchFamily="34" charset="0"/>
              </a:rPr>
              <a:t>				- John 4:24</a:t>
            </a:r>
          </a:p>
          <a:p>
            <a:r>
              <a:rPr lang="en-US" sz="2400" b="1" i="1" dirty="0">
                <a:effectLst>
                  <a:glow rad="101600">
                    <a:schemeClr val="bg1">
                      <a:alpha val="60000"/>
                    </a:schemeClr>
                  </a:glow>
                </a:effectLst>
                <a:latin typeface="Arial" pitchFamily="34" charset="0"/>
                <a:cs typeface="Arial" pitchFamily="34" charset="0"/>
              </a:rPr>
              <a:t>	</a:t>
            </a:r>
            <a:r>
              <a:rPr lang="en-US" sz="2400" b="1" i="1" dirty="0" smtClean="0">
                <a:effectLst>
                  <a:glow rad="101600">
                    <a:schemeClr val="bg1">
                      <a:alpha val="60000"/>
                    </a:schemeClr>
                  </a:glow>
                </a:effectLst>
                <a:latin typeface="Arial" pitchFamily="34" charset="0"/>
                <a:cs typeface="Arial" pitchFamily="34" charset="0"/>
              </a:rPr>
              <a:t>	</a:t>
            </a:r>
            <a:r>
              <a:rPr lang="en-US" sz="2400" b="1" i="1" dirty="0">
                <a:effectLst>
                  <a:glow rad="101600">
                    <a:schemeClr val="bg1">
                      <a:alpha val="60000"/>
                    </a:schemeClr>
                  </a:glow>
                </a:effectLst>
                <a:latin typeface="Arial" pitchFamily="34" charset="0"/>
                <a:cs typeface="Arial" pitchFamily="34" charset="0"/>
              </a:rPr>
              <a:t>	</a:t>
            </a:r>
            <a:endParaRPr lang="en-US" altLang="en-US" sz="2400" b="1" u="sng" dirty="0" smtClean="0">
              <a:latin typeface="Arial Narrow" panose="020B0606020202030204" pitchFamily="34" charset="0"/>
            </a:endParaRPr>
          </a:p>
          <a:p>
            <a:pPr lvl="0" fontAlgn="base">
              <a:spcBef>
                <a:spcPct val="0"/>
              </a:spcBef>
              <a:spcAft>
                <a:spcPct val="0"/>
              </a:spcAft>
            </a:pPr>
            <a:r>
              <a:rPr lang="en-US" altLang="en-US" sz="2400" b="1" dirty="0" smtClean="0">
                <a:latin typeface="Arial Narrow" panose="020B0606020202030204" pitchFamily="34" charset="0"/>
              </a:rPr>
              <a:t>	</a:t>
            </a:r>
            <a:endParaRPr lang="en-US" sz="2400" b="1" dirty="0">
              <a:effectLst>
                <a:glow rad="101600">
                  <a:schemeClr val="bg1">
                    <a:alpha val="60000"/>
                  </a:schemeClr>
                </a:glow>
              </a:effectLst>
              <a:latin typeface="Arial" pitchFamily="34" charset="0"/>
              <a:cs typeface="Arial" pitchFamily="34" charset="0"/>
            </a:endParaRPr>
          </a:p>
        </p:txBody>
      </p:sp>
      <p:sp>
        <p:nvSpPr>
          <p:cNvPr id="8" name="TextBox 7"/>
          <p:cNvSpPr txBox="1"/>
          <p:nvPr/>
        </p:nvSpPr>
        <p:spPr>
          <a:xfrm>
            <a:off x="3035490" y="5583732"/>
            <a:ext cx="2743200" cy="381000"/>
          </a:xfrm>
          <a:prstGeom prst="rect">
            <a:avLst/>
          </a:prstGeom>
          <a:noFill/>
        </p:spPr>
        <p:txBody>
          <a:bodyPr wrap="square" rtlCol="0">
            <a:prstTxWarp prst="textWave1">
              <a:avLst/>
            </a:prstTxWarp>
            <a:spAutoFit/>
          </a:bodyPr>
          <a:lstStyle/>
          <a:p>
            <a:r>
              <a:rPr lang="en-US" sz="2000" spc="300"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rPr>
              <a:t>WHAT WAS THE…</a:t>
            </a:r>
            <a:endParaRPr lang="en-US" sz="2000" spc="300"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endParaRPr>
          </a:p>
        </p:txBody>
      </p:sp>
      <p:sp>
        <p:nvSpPr>
          <p:cNvPr id="11" name="TextBox 10"/>
          <p:cNvSpPr txBox="1"/>
          <p:nvPr/>
        </p:nvSpPr>
        <p:spPr>
          <a:xfrm>
            <a:off x="3200400" y="6019800"/>
            <a:ext cx="5715000" cy="769441"/>
          </a:xfrm>
          <a:prstGeom prst="rect">
            <a:avLst/>
          </a:prstGeom>
          <a:noFill/>
        </p:spPr>
        <p:txBody>
          <a:bodyPr wrap="square" rtlCol="0">
            <a:spAutoFit/>
          </a:bodyPr>
          <a:lstStyle/>
          <a:p>
            <a:r>
              <a:rPr lang="en-US" sz="4400" cap="small" spc="300" dirty="0" smtClean="0">
                <a:solidFill>
                  <a:srgbClr val="FFFF99"/>
                </a:solidFill>
                <a:effectLst>
                  <a:glow rad="139700">
                    <a:schemeClr val="accent6">
                      <a:satMod val="175000"/>
                      <a:alpha val="40000"/>
                    </a:schemeClr>
                  </a:glow>
                </a:effectLst>
                <a:latin typeface="Gloucester MT Extra Condensed" pitchFamily="18" charset="0"/>
              </a:rPr>
              <a:t>JERUSALEM CHURCH LIKE?</a:t>
            </a:r>
            <a:endParaRPr lang="en-US" sz="4400" cap="small" spc="300" dirty="0">
              <a:solidFill>
                <a:srgbClr val="FFFF99"/>
              </a:solidFill>
              <a:effectLst>
                <a:glow rad="139700">
                  <a:schemeClr val="accent6">
                    <a:satMod val="175000"/>
                    <a:alpha val="40000"/>
                  </a:schemeClr>
                </a:glow>
              </a:effectLst>
              <a:latin typeface="Gloucester MT Extra Condensed" pitchFamily="18" charset="0"/>
            </a:endParaRPr>
          </a:p>
        </p:txBody>
      </p:sp>
    </p:spTree>
    <p:extLst>
      <p:ext uri="{BB962C8B-B14F-4D97-AF65-F5344CB8AC3E}">
        <p14:creationId xmlns:p14="http://schemas.microsoft.com/office/powerpoint/2010/main" val="41099154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ue of church, the_c_nt.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228600" y="762000"/>
            <a:ext cx="8915400" cy="4278094"/>
          </a:xfrm>
          <a:prstGeom prst="rect">
            <a:avLst/>
          </a:prstGeom>
          <a:noFill/>
        </p:spPr>
        <p:txBody>
          <a:bodyPr wrap="square" rtlCol="0">
            <a:spAutoFit/>
          </a:bodyPr>
          <a:lstStyle/>
          <a:p>
            <a:endParaRPr lang="en-US" sz="1200" b="1" i="1" dirty="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1.	A Teaching Church (Acts 2:42)</a:t>
            </a:r>
          </a:p>
          <a:p>
            <a:endParaRPr lang="en-US" sz="1200" b="1" i="1" dirty="0" smtClean="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2.	A Worshipping Church (Acts 2:42)</a:t>
            </a:r>
          </a:p>
          <a:p>
            <a:endParaRPr lang="en-US" sz="1200" b="1" i="1" dirty="0" smtClean="0">
              <a:effectLst>
                <a:glow rad="101600">
                  <a:schemeClr val="bg1">
                    <a:alpha val="60000"/>
                  </a:schemeClr>
                </a:glow>
              </a:effectLst>
              <a:latin typeface="Arial" pitchFamily="34" charset="0"/>
              <a:cs typeface="Arial" pitchFamily="34" charset="0"/>
            </a:endParaRPr>
          </a:p>
          <a:p>
            <a:r>
              <a:rPr lang="en-US" sz="3200" b="1" i="1" dirty="0" smtClean="0">
                <a:effectLst>
                  <a:glow rad="101600">
                    <a:schemeClr val="bg1">
                      <a:alpha val="60000"/>
                    </a:schemeClr>
                  </a:glow>
                </a:effectLst>
                <a:latin typeface="Arial" pitchFamily="34" charset="0"/>
                <a:cs typeface="Arial" pitchFamily="34" charset="0"/>
              </a:rPr>
              <a:t>3.	A Connected Church (Acts 2:43-46)</a:t>
            </a:r>
          </a:p>
          <a:p>
            <a:endParaRPr lang="en-US" sz="3200" b="1" i="1" dirty="0" smtClean="0">
              <a:effectLst>
                <a:glow rad="101600">
                  <a:schemeClr val="bg1">
                    <a:alpha val="60000"/>
                  </a:schemeClr>
                </a:glow>
              </a:effectLst>
              <a:latin typeface="Arial" pitchFamily="34" charset="0"/>
              <a:cs typeface="Arial" pitchFamily="34" charset="0"/>
            </a:endParaRPr>
          </a:p>
          <a:p>
            <a:endParaRPr lang="en-US" sz="3200" b="1" i="1" dirty="0" smtClean="0">
              <a:effectLst>
                <a:glow rad="101600">
                  <a:schemeClr val="bg1">
                    <a:alpha val="60000"/>
                  </a:schemeClr>
                </a:glow>
              </a:effectLst>
              <a:latin typeface="Arial" pitchFamily="34" charset="0"/>
              <a:cs typeface="Arial" pitchFamily="34" charset="0"/>
            </a:endParaRPr>
          </a:p>
          <a:p>
            <a:endParaRPr lang="en-US" sz="3200" b="1" i="1" dirty="0" smtClean="0">
              <a:effectLst>
                <a:glow rad="101600">
                  <a:schemeClr val="bg1">
                    <a:alpha val="60000"/>
                  </a:schemeClr>
                </a:glow>
              </a:effectLst>
              <a:latin typeface="Arial" pitchFamily="34" charset="0"/>
              <a:cs typeface="Arial" pitchFamily="34" charset="0"/>
            </a:endParaRPr>
          </a:p>
          <a:p>
            <a:pPr lvl="0" fontAlgn="base">
              <a:spcBef>
                <a:spcPct val="0"/>
              </a:spcBef>
              <a:spcAft>
                <a:spcPct val="0"/>
              </a:spcAft>
            </a:pPr>
            <a:endParaRPr lang="en-US" altLang="en-US" sz="1200" b="1" u="sng" dirty="0" smtClean="0">
              <a:latin typeface="Arial Narrow" panose="020B0606020202030204" pitchFamily="34" charset="0"/>
            </a:endParaRPr>
          </a:p>
          <a:p>
            <a:endParaRPr lang="en-US" sz="3200" b="1" dirty="0">
              <a:effectLst>
                <a:glow rad="101600">
                  <a:schemeClr val="bg1">
                    <a:alpha val="60000"/>
                  </a:schemeClr>
                </a:glow>
              </a:effectLst>
              <a:latin typeface="Arial" pitchFamily="34" charset="0"/>
              <a:cs typeface="Arial" pitchFamily="34" charset="0"/>
            </a:endParaRPr>
          </a:p>
        </p:txBody>
      </p:sp>
      <p:sp>
        <p:nvSpPr>
          <p:cNvPr id="6" name="TextBox 5"/>
          <p:cNvSpPr txBox="1"/>
          <p:nvPr/>
        </p:nvSpPr>
        <p:spPr>
          <a:xfrm>
            <a:off x="3035490" y="5583732"/>
            <a:ext cx="2743200" cy="381000"/>
          </a:xfrm>
          <a:prstGeom prst="rect">
            <a:avLst/>
          </a:prstGeom>
          <a:noFill/>
        </p:spPr>
        <p:txBody>
          <a:bodyPr wrap="square" rtlCol="0">
            <a:prstTxWarp prst="textWave1">
              <a:avLst/>
            </a:prstTxWarp>
            <a:spAutoFit/>
          </a:bodyPr>
          <a:lstStyle/>
          <a:p>
            <a:r>
              <a:rPr lang="en-US" sz="2000" spc="300" dirty="0" smtClean="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rPr>
              <a:t>WHAT WAS THE…</a:t>
            </a:r>
            <a:endParaRPr lang="en-US" sz="2000" spc="300" dirty="0">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a:latin typeface="Gloucester MT Extra Condensed" pitchFamily="18" charset="0"/>
            </a:endParaRPr>
          </a:p>
        </p:txBody>
      </p:sp>
      <p:sp>
        <p:nvSpPr>
          <p:cNvPr id="8" name="TextBox 7"/>
          <p:cNvSpPr txBox="1"/>
          <p:nvPr/>
        </p:nvSpPr>
        <p:spPr>
          <a:xfrm>
            <a:off x="3200400" y="6019800"/>
            <a:ext cx="5715000" cy="769441"/>
          </a:xfrm>
          <a:prstGeom prst="rect">
            <a:avLst/>
          </a:prstGeom>
          <a:noFill/>
        </p:spPr>
        <p:txBody>
          <a:bodyPr wrap="square" rtlCol="0">
            <a:spAutoFit/>
          </a:bodyPr>
          <a:lstStyle/>
          <a:p>
            <a:r>
              <a:rPr lang="en-US" sz="4400" cap="small" spc="300" dirty="0" smtClean="0">
                <a:solidFill>
                  <a:srgbClr val="FFFF99"/>
                </a:solidFill>
                <a:effectLst>
                  <a:glow rad="139700">
                    <a:schemeClr val="accent6">
                      <a:satMod val="175000"/>
                      <a:alpha val="40000"/>
                    </a:schemeClr>
                  </a:glow>
                </a:effectLst>
                <a:latin typeface="Gloucester MT Extra Condensed" pitchFamily="18" charset="0"/>
              </a:rPr>
              <a:t>JERUSALEM CHURCH LIKE?</a:t>
            </a:r>
            <a:endParaRPr lang="en-US" sz="4400" cap="small" spc="300" dirty="0">
              <a:solidFill>
                <a:srgbClr val="FFFF99"/>
              </a:solidFill>
              <a:effectLst>
                <a:glow rad="139700">
                  <a:schemeClr val="accent6">
                    <a:satMod val="175000"/>
                    <a:alpha val="40000"/>
                  </a:schemeClr>
                </a:glow>
              </a:effectLst>
              <a:latin typeface="Gloucester MT Extra Condensed" pitchFamily="18" charset="0"/>
            </a:endParaRPr>
          </a:p>
        </p:txBody>
      </p:sp>
    </p:spTree>
    <p:extLst>
      <p:ext uri="{BB962C8B-B14F-4D97-AF65-F5344CB8AC3E}">
        <p14:creationId xmlns:p14="http://schemas.microsoft.com/office/powerpoint/2010/main" val="8784823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wipe(left)">
                                      <p:cBhvr>
                                        <p:cTn id="7"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5819</TotalTime>
  <Words>268</Words>
  <Application>Microsoft Office PowerPoint</Application>
  <PresentationFormat>On-screen Show (4:3)</PresentationFormat>
  <Paragraphs>103</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Arial Black</vt:lpstr>
      <vt:lpstr>Arial Narrow</vt:lpstr>
      <vt:lpstr>Calibri</vt:lpstr>
      <vt:lpstr>Gloucester MT Extra Condensed</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A Roberts</dc:creator>
  <cp:lastModifiedBy>Shawn Jeffries</cp:lastModifiedBy>
  <cp:revision>72</cp:revision>
  <dcterms:created xsi:type="dcterms:W3CDTF">2014-11-21T22:22:50Z</dcterms:created>
  <dcterms:modified xsi:type="dcterms:W3CDTF">2015-01-20T18:46:20Z</dcterms:modified>
</cp:coreProperties>
</file>