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1" r:id="rId4"/>
    <p:sldId id="265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DA561C-4A2F-4A86-B0CD-581F531E75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9D5A07-1D69-43BE-944B-A3A230796054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8C0D5-0C6E-4D95-8064-A360949D7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DABB46-1A60-4791-AFF7-B5897FF00F78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1D7B6-F80C-49C8-A2E5-0F66AA402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0E795-FE58-4D2E-A4E8-DF9B5E91DB9D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07CA4-B66A-4997-BE3B-E62E6E57A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524000"/>
            <a:ext cx="4152900" cy="4495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5240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333EDA-58DE-45F6-BA9A-E14053C706B7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290F82-8471-43F8-AF91-0131DD734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524000"/>
            <a:ext cx="4152900" cy="4495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3720B8-7401-49A1-93C3-40EB2BB04FB3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E6DF78-3D3C-4894-A5A5-D6FC789C4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EAF70-9589-49AC-9A08-4559F7B4B033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87A5B-4D7A-464C-9FAF-3CF7FDD4F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419F1B-7DE6-490D-98C1-FFBC0B8A8DF9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560E7-630D-4B57-BEE7-5CC9D6063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E7881-795C-4C14-AFBA-3D7519D2091C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1E3B-7E68-432B-A172-316EDCCBE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DEF7E-4BF6-40D0-9EA5-B74B0B35D018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EAF2-4623-43E3-BD2D-F6EDF73B5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525518-DDCF-449B-9C90-9D35BBA2A1AA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F0CFB-7CCB-493E-AF29-07DB3240D6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188D8B-8C29-44D8-9362-2305A4541C08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17B47-476B-4795-9D35-1CDD28BFD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CAEA1-2330-4BCE-8AF2-670BF92E6F9E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BFB2A-7F40-4635-8C5E-AD9395D12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46E112-2623-4ADC-9957-CA31A0A7229B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F8185-74EF-4774-B98D-16637308F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latin typeface="+mn-lt"/>
              </a:defRPr>
            </a:lvl1pPr>
          </a:lstStyle>
          <a:p>
            <a:fld id="{3027F74E-CF9D-49DA-85D8-A3EEA08E0871}" type="datetime1">
              <a:rPr lang="en-US"/>
              <a:pPr/>
              <a:t>11/9/2009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fld id="{4014571A-EBC0-441E-9645-D3156B48F93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fade thruBlk="1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mazone BT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mazone BT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mazone BT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mazone BT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mazone BT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mazone BT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mazone BT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mazone BT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55000"/>
        <a:buChar char="•"/>
        <a:defRPr sz="4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5000"/>
        <a:buChar char="–"/>
        <a:defRPr sz="4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55000"/>
        <a:buChar char="•"/>
        <a:defRPr sz="3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55000"/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55000"/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55000"/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55000"/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55000"/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55000"/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971800"/>
          </a:xfrm>
        </p:spPr>
        <p:txBody>
          <a:bodyPr/>
          <a:lstStyle/>
          <a:p>
            <a:r>
              <a:rPr lang="en-US" sz="8000" dirty="0" smtClean="0"/>
              <a:t>Hosea 2</a:t>
            </a:r>
            <a:endParaRPr lang="en-US" sz="8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 dirty="0" smtClean="0"/>
              <a:t>Marriage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 </a:t>
            </a:r>
            <a:br>
              <a:rPr lang="en-US" sz="4400" dirty="0" smtClean="0"/>
            </a:br>
            <a:r>
              <a:rPr lang="en-US" sz="4400" dirty="0" smtClean="0"/>
              <a:t>In Faithfulness”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</a:rPr>
              <a:t>Our Marriage Is Made With A COVENANT. </a:t>
            </a:r>
          </a:p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Covenant Faithfulnes</a:t>
            </a:r>
            <a:r>
              <a:rPr lang="en-US" sz="3600" dirty="0" smtClean="0">
                <a:solidFill>
                  <a:schemeClr val="bg2"/>
                </a:solidFill>
              </a:rPr>
              <a:t>s Is Required Whether Or Not Your Spouse Is Faithful To It.</a:t>
            </a:r>
          </a:p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How Do I Keep Faithful To My Spouse?</a:t>
            </a:r>
            <a:endParaRPr lang="en-US" sz="36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 </a:t>
            </a:r>
            <a:br>
              <a:rPr lang="en-US" sz="4400" dirty="0" smtClean="0"/>
            </a:br>
            <a:r>
              <a:rPr lang="en-US" sz="4400" dirty="0" smtClean="0"/>
              <a:t>In Faithfulness”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 marL="398463" indent="-398463" algn="just">
              <a:spcAft>
                <a:spcPts val="18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2"/>
                </a:solidFill>
              </a:rPr>
              <a:t>Don’t Say It Can’t Happen To Me.</a:t>
            </a:r>
          </a:p>
          <a:p>
            <a:pPr marL="398463" indent="-398463" algn="just">
              <a:spcAft>
                <a:spcPts val="18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Unfaithfulness Seldom Just Happens.</a:t>
            </a:r>
          </a:p>
          <a:p>
            <a:pPr marL="798513" lvl="1" indent="-398463" algn="just">
              <a:spcAft>
                <a:spcPts val="1800"/>
              </a:spcAft>
            </a:pPr>
            <a:r>
              <a:rPr lang="en-US" sz="3200" dirty="0" smtClean="0">
                <a:solidFill>
                  <a:schemeClr val="bg2"/>
                </a:solidFill>
                <a:ea typeface="+mn-ea"/>
                <a:cs typeface="+mn-cs"/>
              </a:rPr>
              <a:t>It Is A Symptom Of A Troubled Marriage.</a:t>
            </a:r>
          </a:p>
          <a:p>
            <a:pPr marL="457200" indent="-457200" algn="just">
              <a:spcAft>
                <a:spcPts val="18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2"/>
                </a:solidFill>
              </a:rPr>
              <a:t>The Sin of Staying Together</a:t>
            </a:r>
          </a:p>
          <a:p>
            <a:pPr marL="857250" lvl="1" indent="-457200" algn="just">
              <a:spcAft>
                <a:spcPts val="1800"/>
              </a:spcAft>
            </a:pPr>
            <a:r>
              <a:rPr lang="en-US" sz="3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Problems Need To Be Worked Out With All That We Have Talked About.</a:t>
            </a:r>
            <a:endParaRPr lang="en-US" sz="3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1143000"/>
          </a:xfrm>
          <a:solidFill>
            <a:schemeClr val="tx1">
              <a:lumMod val="95000"/>
              <a:alpha val="60000"/>
            </a:schemeClr>
          </a:solidFill>
          <a:effectLst/>
        </p:spPr>
        <p:txBody>
          <a:bodyPr anchor="ctr"/>
          <a:lstStyle/>
          <a:p>
            <a:pPr marL="398463" indent="-398463" algn="ctr">
              <a:spcAft>
                <a:spcPts val="1800"/>
              </a:spcAft>
              <a:buNone/>
            </a:pPr>
            <a:r>
              <a:rPr lang="en-US" sz="5400" dirty="0" smtClean="0">
                <a:solidFill>
                  <a:schemeClr val="bg2"/>
                </a:solidFill>
              </a:rPr>
              <a:t>“You Will Know The Lord”</a:t>
            </a:r>
            <a:endParaRPr lang="en-US" sz="48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Hosea and </a:t>
            </a:r>
            <a:r>
              <a:rPr lang="en-US" sz="4400" dirty="0" err="1" smtClean="0"/>
              <a:t>Gomer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God Told Hosea To Marry </a:t>
            </a:r>
            <a:r>
              <a:rPr lang="en-US" sz="4000" dirty="0" err="1" smtClean="0">
                <a:solidFill>
                  <a:schemeClr val="bg2"/>
                </a:solidFill>
              </a:rPr>
              <a:t>Gomer</a:t>
            </a:r>
            <a:r>
              <a:rPr lang="en-US" sz="4000" dirty="0" smtClean="0">
                <a:solidFill>
                  <a:schemeClr val="bg2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4000" dirty="0" err="1" smtClean="0">
                <a:solidFill>
                  <a:schemeClr val="bg2"/>
                </a:solidFill>
              </a:rPr>
              <a:t>Gomer</a:t>
            </a:r>
            <a:r>
              <a:rPr lang="en-US" sz="4000" dirty="0" smtClean="0">
                <a:solidFill>
                  <a:schemeClr val="bg2"/>
                </a:solidFill>
              </a:rPr>
              <a:t> Committed Adultery On Hosea.</a:t>
            </a:r>
          </a:p>
          <a:p>
            <a:pPr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God Said Buy Her Back.</a:t>
            </a:r>
          </a:p>
          <a:p>
            <a:pPr>
              <a:spcAft>
                <a:spcPts val="1800"/>
              </a:spcAft>
            </a:pP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 Forever”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Marriage Is For Life – Rom. 7:1-3</a:t>
            </a:r>
          </a:p>
          <a:p>
            <a:pPr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“I Do” = A Conditional Statement 			  For The World</a:t>
            </a:r>
            <a:r>
              <a:rPr lang="en-US" sz="4000" dirty="0" smtClean="0">
                <a:solidFill>
                  <a:schemeClr val="bg2"/>
                </a:solidFill>
              </a:rPr>
              <a:t>.</a:t>
            </a:r>
            <a:endParaRPr lang="en-US" sz="4000" dirty="0" smtClean="0">
              <a:solidFill>
                <a:schemeClr val="bg2"/>
              </a:solidFill>
            </a:endParaRPr>
          </a:p>
          <a:p>
            <a:pPr>
              <a:spcAft>
                <a:spcPts val="1800"/>
              </a:spcAft>
            </a:pPr>
            <a:endParaRPr lang="en-US" sz="4000" dirty="0" smtClean="0">
              <a:solidFill>
                <a:schemeClr val="bg2"/>
              </a:solidFill>
            </a:endParaRPr>
          </a:p>
          <a:p>
            <a:pPr>
              <a:spcAft>
                <a:spcPts val="1800"/>
              </a:spcAft>
            </a:pP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 Forever”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“We’re Different People Now.”</a:t>
            </a:r>
          </a:p>
          <a:p>
            <a:pPr>
              <a:spcAft>
                <a:spcPts val="1800"/>
              </a:spcAft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“That Was A Long Time Ago.”</a:t>
            </a:r>
          </a:p>
          <a:p>
            <a:pPr>
              <a:spcAft>
                <a:spcPts val="1800"/>
              </a:spcAft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“I Didn’t Know It Was Going To Be Like This.”</a:t>
            </a:r>
          </a:p>
          <a:p>
            <a:pPr>
              <a:spcAft>
                <a:spcPts val="1800"/>
              </a:spcAft>
              <a:buNone/>
            </a:pPr>
            <a:r>
              <a:rPr lang="en-US" sz="4000" dirty="0" smtClean="0">
                <a:solidFill>
                  <a:schemeClr val="bg2"/>
                </a:solidFill>
              </a:rPr>
              <a:t>“I Deserve To Be Happy.”</a:t>
            </a:r>
          </a:p>
          <a:p>
            <a:pPr>
              <a:spcAft>
                <a:spcPts val="1800"/>
              </a:spcAft>
              <a:buNone/>
            </a:pP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</a:t>
            </a:r>
            <a:br>
              <a:rPr lang="en-US" sz="4400" dirty="0" smtClean="0"/>
            </a:br>
            <a:r>
              <a:rPr lang="en-US" sz="4400" dirty="0" smtClean="0"/>
              <a:t>In Righteousness”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God’s Original Intent of Marriage.</a:t>
            </a:r>
          </a:p>
          <a:p>
            <a:pPr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1 Cor. 7:1-5</a:t>
            </a:r>
          </a:p>
          <a:p>
            <a:pPr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“Everyone Is Doing It.”</a:t>
            </a:r>
          </a:p>
          <a:p>
            <a:pPr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“Well, We’re Going To Get Married Some Day.”</a:t>
            </a:r>
          </a:p>
          <a:p>
            <a:pPr>
              <a:spcAft>
                <a:spcPts val="1800"/>
              </a:spcAft>
            </a:pP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</a:t>
            </a:r>
            <a:br>
              <a:rPr lang="en-US" sz="4400" dirty="0" smtClean="0"/>
            </a:br>
            <a:r>
              <a:rPr lang="en-US" sz="4400" dirty="0" smtClean="0"/>
              <a:t>In Righteousness”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“We Want To Make A Test Run First.”</a:t>
            </a:r>
          </a:p>
          <a:p>
            <a:pPr algn="just">
              <a:spcAft>
                <a:spcPts val="1800"/>
              </a:spcAft>
            </a:pPr>
            <a:r>
              <a:rPr lang="en-US" sz="4000" dirty="0" smtClean="0">
                <a:solidFill>
                  <a:schemeClr val="bg2"/>
                </a:solidFill>
              </a:rPr>
              <a:t>We Must Not Talk About These Desires As Dirty and Perverted, But Seek To Fulfill Them In Purity.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 In Justice”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</a:rPr>
              <a:t>Some Translations Read “Judgment.”</a:t>
            </a:r>
          </a:p>
          <a:p>
            <a:pPr algn="just"/>
            <a:r>
              <a:rPr lang="en-US" sz="3600" b="1" dirty="0" smtClean="0">
                <a:solidFill>
                  <a:schemeClr val="accent3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Deut </a:t>
            </a:r>
            <a:r>
              <a:rPr lang="en-US" sz="3600" b="1" dirty="0">
                <a:solidFill>
                  <a:schemeClr val="accent3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32:4</a:t>
            </a:r>
          </a:p>
          <a:p>
            <a:pPr algn="just">
              <a:buNone/>
            </a:pPr>
            <a:r>
              <a:rPr lang="en-US" sz="3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	“The </a:t>
            </a:r>
            <a:r>
              <a:rPr lang="en-US" sz="3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Rock! His work is perfect, For all His ways are just; A God </a:t>
            </a:r>
            <a:r>
              <a:rPr lang="en-US" sz="3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of faithfulness </a:t>
            </a:r>
            <a:r>
              <a:rPr lang="en-US" sz="3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and without </a:t>
            </a:r>
            <a:r>
              <a:rPr lang="en-US" sz="3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injustice, Righteous </a:t>
            </a:r>
            <a:r>
              <a:rPr lang="en-US" sz="3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and upright is He</a:t>
            </a:r>
            <a:r>
              <a:rPr lang="en-US" sz="3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.”</a:t>
            </a:r>
            <a:endParaRPr lang="en-US" sz="36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 In Justice”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</a:rPr>
              <a:t>There Needs To Be Justice and Fairness In The Marriage.</a:t>
            </a:r>
          </a:p>
          <a:p>
            <a:pPr lvl="1" algn="just">
              <a:spcAft>
                <a:spcPts val="1800"/>
              </a:spcAft>
            </a:pPr>
            <a:r>
              <a:rPr lang="en-US" sz="3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The Moral Rules</a:t>
            </a:r>
          </a:p>
          <a:p>
            <a:pPr lvl="1" algn="just">
              <a:spcAft>
                <a:spcPts val="1800"/>
              </a:spcAft>
            </a:pPr>
            <a:r>
              <a:rPr lang="en-US" sz="3200" dirty="0" smtClean="0">
                <a:solidFill>
                  <a:schemeClr val="bg2"/>
                </a:solidFill>
                <a:ea typeface="+mn-ea"/>
                <a:cs typeface="+mn-cs"/>
              </a:rPr>
              <a:t>Money</a:t>
            </a:r>
          </a:p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  <a:latin typeface="+mn-lt"/>
              </a:rPr>
              <a:t>The Godly Roles of A Husband and Wife Do Not Allow For Injustice.</a:t>
            </a:r>
            <a:endParaRPr lang="en-US" sz="36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“I Will Betroth You To Me </a:t>
            </a:r>
            <a:br>
              <a:rPr lang="en-US" sz="4400" dirty="0" smtClean="0"/>
            </a:br>
            <a:r>
              <a:rPr lang="en-US" sz="4400" dirty="0" smtClean="0"/>
              <a:t>In Loving-kindness…Compassion”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alpha val="60000"/>
            </a:schemeClr>
          </a:solidFill>
          <a:effectLst/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</a:rPr>
              <a:t>Literally Means To Bow The Neck In Kindness or Courtesy.</a:t>
            </a:r>
          </a:p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Eph. 5:22-29</a:t>
            </a:r>
          </a:p>
          <a:p>
            <a:pPr algn="just">
              <a:spcAft>
                <a:spcPts val="1800"/>
              </a:spcAft>
            </a:pPr>
            <a:r>
              <a:rPr lang="en-US" sz="3600" dirty="0" smtClean="0">
                <a:solidFill>
                  <a:schemeClr val="bg2"/>
                </a:solidFill>
              </a:rPr>
              <a:t>Sometimes We Are More Loving or Kind To Those Outside of Marriage Than We Are To Our Spouse.</a:t>
            </a:r>
            <a:endParaRPr lang="en-US" sz="36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C9BC-1AB1-4041-93CE-D2AE8B991837}" type="slidenum">
              <a:rPr lang="en-US"/>
              <a:pPr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8.4|5.3|135.3|10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6.3|6.7|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|39.2|2.8|120.7|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9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1.2|3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|4.6|156|146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.3|28"/>
</p:tagLst>
</file>

<file path=ppt/theme/theme1.xml><?xml version="1.0" encoding="utf-8"?>
<a:theme xmlns:a="http://schemas.openxmlformats.org/drawingml/2006/main" name="WeddingPictures">
  <a:themeElements>
    <a:clrScheme name="Office Them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Amazone BT"/>
        <a:ea typeface=""/>
        <a:cs typeface=""/>
      </a:majorFont>
      <a:minorFont>
        <a:latin typeface="Amazone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WeddingPictures</Template>
  <TotalTime>403</TotalTime>
  <Words>372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WeddingPictures</vt:lpstr>
      <vt:lpstr>Hosea 2</vt:lpstr>
      <vt:lpstr>Hosea and Gomer</vt:lpstr>
      <vt:lpstr>“I Will Betroth You To Me Forever”</vt:lpstr>
      <vt:lpstr>“I Will Betroth You To Me Forever”</vt:lpstr>
      <vt:lpstr>“I Will Betroth You To Me In Righteousness”</vt:lpstr>
      <vt:lpstr>“I Will Betroth You To Me In Righteousness”</vt:lpstr>
      <vt:lpstr>“I Will Betroth You To Me In Justice”</vt:lpstr>
      <vt:lpstr>“I Will Betroth You To Me In Justice”</vt:lpstr>
      <vt:lpstr>“I Will Betroth You To Me  In Loving-kindness…Compassion”</vt:lpstr>
      <vt:lpstr>“I Will Betroth You To Me  In Faithfulness”</vt:lpstr>
      <vt:lpstr>“I Will Betroth You To Me  In Faithfulness”</vt:lpstr>
      <vt:lpstr>“I Will Betroth You To Me”</vt:lpstr>
    </vt:vector>
  </TitlesOfParts>
  <Company>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2</dc:title>
  <dc:creator>Brent</dc:creator>
  <cp:lastModifiedBy>Brent</cp:lastModifiedBy>
  <cp:revision>14</cp:revision>
  <dcterms:created xsi:type="dcterms:W3CDTF">2009-10-15T17:15:56Z</dcterms:created>
  <dcterms:modified xsi:type="dcterms:W3CDTF">2009-11-09T22:56:14Z</dcterms:modified>
</cp:coreProperties>
</file>