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60" r:id="rId2"/>
    <p:sldId id="261" r:id="rId3"/>
    <p:sldId id="262" r:id="rId4"/>
    <p:sldId id="263" r:id="rId5"/>
  </p:sldIdLst>
  <p:sldSz cx="9144000" cy="6858000" type="screen4x3"/>
  <p:notesSz cx="6858000" cy="9144000"/>
  <p:embeddedFontLst>
    <p:embeddedFont>
      <p:font typeface="Calibri" pitchFamily="34" charset="0"/>
      <p:regular r:id="rId7"/>
      <p:bold r:id="rId8"/>
      <p:italic r:id="rId9"/>
      <p:boldItalic r:id="rId10"/>
    </p:embeddedFont>
    <p:embeddedFont>
      <p:font typeface="AR CENA" pitchFamily="2" charset="0"/>
      <p:regular r:id="rId11"/>
    </p:embeddedFont>
    <p:embeddedFont>
      <p:font typeface="Ellianarelle's Path"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FF"/>
    <a:srgbClr val="FFFF01"/>
    <a:srgbClr val="FF00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1" d="100"/>
          <a:sy n="101"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72463-014A-400E-9639-B56B0BBCC923}" type="datetimeFigureOut">
              <a:rPr lang="en-US" smtClean="0"/>
              <a:pPr/>
              <a:t>3/11/2009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E56A5-3E11-4BBB-AFD9-9A85603C00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2E56A5-3E11-4BBB-AFD9-9A85603C005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2E56A5-3E11-4BBB-AFD9-9A85603C005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2E56A5-3E11-4BBB-AFD9-9A85603C00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2E56A5-3E11-4BBB-AFD9-9A85603C0050}"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DCB2F-2C90-4D3B-950D-3DD5DA4F1333}"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DCB2F-2C90-4D3B-950D-3DD5DA4F1333}"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DCB2F-2C90-4D3B-950D-3DD5DA4F1333}"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DCB2F-2C90-4D3B-950D-3DD5DA4F1333}"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DCB2F-2C90-4D3B-950D-3DD5DA4F1333}"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BDCB2F-2C90-4D3B-950D-3DD5DA4F1333}" type="datetimeFigureOut">
              <a:rPr lang="en-US" smtClean="0"/>
              <a:pPr/>
              <a:t>3/11/2009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BDCB2F-2C90-4D3B-950D-3DD5DA4F1333}" type="datetimeFigureOut">
              <a:rPr lang="en-US" smtClean="0"/>
              <a:pPr/>
              <a:t>3/11/2009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DCB2F-2C90-4D3B-950D-3DD5DA4F1333}" type="datetimeFigureOut">
              <a:rPr lang="en-US" smtClean="0"/>
              <a:pPr/>
              <a:t>3/11/2009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DCB2F-2C90-4D3B-950D-3DD5DA4F1333}" type="datetimeFigureOut">
              <a:rPr lang="en-US" smtClean="0"/>
              <a:pPr/>
              <a:t>3/11/2009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DCB2F-2C90-4D3B-950D-3DD5DA4F1333}" type="datetimeFigureOut">
              <a:rPr lang="en-US" smtClean="0"/>
              <a:pPr/>
              <a:t>3/11/2009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DCB2F-2C90-4D3B-950D-3DD5DA4F1333}" type="datetimeFigureOut">
              <a:rPr lang="en-US" smtClean="0"/>
              <a:pPr/>
              <a:t>3/11/2009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DD487-87D0-4F59-8CD5-C1975C13DD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DCB2F-2C90-4D3B-950D-3DD5DA4F1333}" type="datetimeFigureOut">
              <a:rPr lang="en-US" smtClean="0"/>
              <a:pPr/>
              <a:t>3/11/2009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DD487-87D0-4F59-8CD5-C1975C13DD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Pic 2.jpg"/>
          <p:cNvPicPr>
            <a:picLocks noChangeAspect="1"/>
          </p:cNvPicPr>
          <p:nvPr/>
        </p:nvPicPr>
        <p:blipFill>
          <a:blip r:embed="rId3">
            <a:lum bright="10000" contrast="50000"/>
          </a:blip>
          <a:srcRect l="10427" t="7500" r="6426" b="13333"/>
          <a:stretch>
            <a:fillRect/>
          </a:stretch>
        </p:blipFill>
        <p:spPr>
          <a:xfrm rot="5400000">
            <a:off x="1143001" y="-1142998"/>
            <a:ext cx="6858000" cy="9144000"/>
          </a:xfrm>
          <a:prstGeom prst="rect">
            <a:avLst/>
          </a:prstGeom>
        </p:spPr>
      </p:pic>
      <p:sp>
        <p:nvSpPr>
          <p:cNvPr id="20" name="TextBox 19"/>
          <p:cNvSpPr txBox="1"/>
          <p:nvPr/>
        </p:nvSpPr>
        <p:spPr>
          <a:xfrm>
            <a:off x="533400" y="1066800"/>
            <a:ext cx="8001000" cy="4462760"/>
          </a:xfrm>
          <a:prstGeom prst="rect">
            <a:avLst/>
          </a:prstGeom>
          <a:noFill/>
        </p:spPr>
        <p:txBody>
          <a:bodyPr wrap="square" rtlCol="0">
            <a:spAutoFit/>
          </a:bodyPr>
          <a:lstStyle/>
          <a:p>
            <a:pPr algn="just">
              <a:spcBef>
                <a:spcPts val="1200"/>
              </a:spcBef>
            </a:pPr>
            <a:r>
              <a:rPr lang="en-US" sz="2400" b="1" dirty="0" smtClean="0">
                <a:solidFill>
                  <a:schemeClr val="bg1"/>
                </a:solidFill>
                <a:effectLst>
                  <a:outerShdw blurRad="38100" dist="38100" dir="2700000" algn="tl">
                    <a:srgbClr val="000000">
                      <a:alpha val="43137"/>
                    </a:srgbClr>
                  </a:outerShdw>
                </a:effectLst>
              </a:rPr>
              <a:t>For we did not follow cunningly devised fables when we made known to you the power and coming of our Lord Jesus Christ, but were eyewitnesses of His majesty.</a:t>
            </a:r>
          </a:p>
          <a:p>
            <a:pPr algn="just">
              <a:spcBef>
                <a:spcPts val="1200"/>
              </a:spcBef>
            </a:pPr>
            <a:r>
              <a:rPr lang="en-US" sz="2400" b="1" dirty="0" smtClean="0">
                <a:solidFill>
                  <a:schemeClr val="bg1"/>
                </a:solidFill>
                <a:effectLst>
                  <a:outerShdw blurRad="38100" dist="38100" dir="2700000" algn="tl">
                    <a:srgbClr val="000000">
                      <a:alpha val="43137"/>
                    </a:srgbClr>
                  </a:outerShdw>
                </a:effectLst>
              </a:rPr>
              <a:t>For He received from God the Father honor and glory when such a voice came to Him from the Excellent Glory: "This is My beloved Son, in whom I am well pleased."</a:t>
            </a:r>
          </a:p>
          <a:p>
            <a:pPr algn="just">
              <a:spcBef>
                <a:spcPts val="1200"/>
              </a:spcBef>
            </a:pPr>
            <a:r>
              <a:rPr lang="en-US" sz="2400" b="1" dirty="0" smtClean="0">
                <a:solidFill>
                  <a:schemeClr val="bg1"/>
                </a:solidFill>
                <a:effectLst>
                  <a:outerShdw blurRad="38100" dist="38100" dir="2700000" algn="tl">
                    <a:srgbClr val="000000">
                      <a:alpha val="43137"/>
                    </a:srgbClr>
                  </a:outerShdw>
                </a:effectLst>
              </a:rPr>
              <a:t>And we heard this voice which came from heaven when we were with Him on the holy mountain. And so we have the prophetic word confirmed, which you do well to heed as a light that shines in a dark place, until the day dawns and the morning star rises in your hearts.</a:t>
            </a:r>
          </a:p>
        </p:txBody>
      </p:sp>
      <p:sp>
        <p:nvSpPr>
          <p:cNvPr id="21" name="TextBox 20"/>
          <p:cNvSpPr txBox="1"/>
          <p:nvPr/>
        </p:nvSpPr>
        <p:spPr>
          <a:xfrm>
            <a:off x="6248400" y="6019800"/>
            <a:ext cx="2209800" cy="461665"/>
          </a:xfrm>
          <a:prstGeom prst="rect">
            <a:avLst/>
          </a:prstGeom>
          <a:noFill/>
        </p:spPr>
        <p:txBody>
          <a:bodyPr wrap="square" rtlCol="0">
            <a:spAutoFit/>
          </a:bodyPr>
          <a:lstStyle/>
          <a:p>
            <a:pPr algn="r"/>
            <a:r>
              <a:rPr lang="en-US" sz="2400" b="1" i="1" dirty="0" smtClean="0">
                <a:solidFill>
                  <a:schemeClr val="bg1"/>
                </a:solidFill>
              </a:rPr>
              <a:t>2 Peter 1:16-19</a:t>
            </a:r>
            <a:endParaRPr lang="en-US" sz="2400" b="1" i="1"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Pic 2.jpg"/>
          <p:cNvPicPr>
            <a:picLocks noChangeAspect="1"/>
          </p:cNvPicPr>
          <p:nvPr/>
        </p:nvPicPr>
        <p:blipFill>
          <a:blip r:embed="rId3">
            <a:lum bright="10000" contrast="50000"/>
          </a:blip>
          <a:srcRect l="7348" t="7500" r="163" b="13333"/>
          <a:stretch>
            <a:fillRect/>
          </a:stretch>
        </p:blipFill>
        <p:spPr>
          <a:xfrm rot="5400000">
            <a:off x="1139158" y="-1139157"/>
            <a:ext cx="6865685" cy="9144000"/>
          </a:xfrm>
          <a:prstGeom prst="rect">
            <a:avLst/>
          </a:prstGeom>
        </p:spPr>
      </p:pic>
      <p:pic>
        <p:nvPicPr>
          <p:cNvPr id="1027" name="Picture 3"/>
          <p:cNvPicPr>
            <a:picLocks noChangeAspect="1" noChangeArrowheads="1"/>
          </p:cNvPicPr>
          <p:nvPr/>
        </p:nvPicPr>
        <p:blipFill>
          <a:blip r:embed="rId4">
            <a:lum bright="10000" contrast="10000"/>
          </a:blip>
          <a:srcRect t="11541" b="11567"/>
          <a:stretch>
            <a:fillRect/>
          </a:stretch>
        </p:blipFill>
        <p:spPr bwMode="auto">
          <a:xfrm>
            <a:off x="0" y="791455"/>
            <a:ext cx="9143999" cy="5273283"/>
          </a:xfrm>
          <a:prstGeom prst="rect">
            <a:avLst/>
          </a:prstGeom>
          <a:noFill/>
          <a:ln w="9525">
            <a:noFill/>
            <a:miter lim="800000"/>
            <a:headEnd/>
            <a:tailEnd/>
          </a:ln>
          <a:effectLst/>
        </p:spPr>
      </p:pic>
      <p:sp>
        <p:nvSpPr>
          <p:cNvPr id="6" name="TextBox 5"/>
          <p:cNvSpPr txBox="1"/>
          <p:nvPr/>
        </p:nvSpPr>
        <p:spPr>
          <a:xfrm>
            <a:off x="3547460" y="1981200"/>
            <a:ext cx="2091340" cy="1015663"/>
          </a:xfrm>
          <a:prstGeom prst="rect">
            <a:avLst/>
          </a:prstGeom>
          <a:noFill/>
        </p:spPr>
        <p:txBody>
          <a:bodyPr wrap="square" rtlCol="0">
            <a:spAutoFit/>
          </a:bodyPr>
          <a:lstStyle/>
          <a:p>
            <a:pPr algn="ctr" rtl="0"/>
            <a:r>
              <a:rPr lang="en-US" sz="6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JESUS</a:t>
            </a:r>
            <a:endParaRPr lang="en-US" sz="6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7" name="TextBox 6"/>
          <p:cNvSpPr txBox="1"/>
          <p:nvPr/>
        </p:nvSpPr>
        <p:spPr>
          <a:xfrm>
            <a:off x="3878515" y="2058144"/>
            <a:ext cx="1429230" cy="861774"/>
          </a:xfrm>
          <a:prstGeom prst="rect">
            <a:avLst/>
          </a:prstGeom>
          <a:noFill/>
        </p:spPr>
        <p:txBody>
          <a:bodyPr wrap="square" rtlCol="0">
            <a:spAutoFit/>
          </a:bodyPr>
          <a:lstStyle/>
          <a:p>
            <a:pPr algn="ctr" rtl="0"/>
            <a:r>
              <a:rPr lang="en-US" sz="5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james</a:t>
            </a:r>
            <a:endParaRPr lang="en-US" sz="5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8" name="TextBox 7"/>
          <p:cNvSpPr txBox="1"/>
          <p:nvPr/>
        </p:nvSpPr>
        <p:spPr>
          <a:xfrm>
            <a:off x="3878515" y="2058144"/>
            <a:ext cx="1429230" cy="861774"/>
          </a:xfrm>
          <a:prstGeom prst="rect">
            <a:avLst/>
          </a:prstGeom>
          <a:noFill/>
        </p:spPr>
        <p:txBody>
          <a:bodyPr wrap="square" rtlCol="0">
            <a:spAutoFit/>
          </a:bodyPr>
          <a:lstStyle/>
          <a:p>
            <a:pPr algn="ctr" rtl="0"/>
            <a:r>
              <a:rPr lang="en-US" sz="5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john</a:t>
            </a:r>
            <a:endParaRPr lang="en-US" sz="5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9" name="TextBox 8"/>
          <p:cNvSpPr txBox="1"/>
          <p:nvPr/>
        </p:nvSpPr>
        <p:spPr>
          <a:xfrm>
            <a:off x="3797193" y="2058144"/>
            <a:ext cx="1591874" cy="861774"/>
          </a:xfrm>
          <a:prstGeom prst="rect">
            <a:avLst/>
          </a:prstGeom>
          <a:noFill/>
        </p:spPr>
        <p:txBody>
          <a:bodyPr wrap="square" rtlCol="0">
            <a:spAutoFit/>
          </a:bodyPr>
          <a:lstStyle/>
          <a:p>
            <a:pPr algn="ctr" rtl="0"/>
            <a:r>
              <a:rPr lang="en-US" sz="5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moses</a:t>
            </a:r>
            <a:endParaRPr lang="en-US" sz="5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10" name="TextBox 9"/>
          <p:cNvSpPr txBox="1"/>
          <p:nvPr/>
        </p:nvSpPr>
        <p:spPr>
          <a:xfrm>
            <a:off x="3785667" y="2058144"/>
            <a:ext cx="1614927" cy="861774"/>
          </a:xfrm>
          <a:prstGeom prst="rect">
            <a:avLst/>
          </a:prstGeom>
          <a:noFill/>
        </p:spPr>
        <p:txBody>
          <a:bodyPr wrap="square" rtlCol="0">
            <a:spAutoFit/>
          </a:bodyPr>
          <a:lstStyle/>
          <a:p>
            <a:pPr algn="l" rtl="0"/>
            <a:r>
              <a:rPr lang="en-US" sz="5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elijah</a:t>
            </a:r>
            <a:endParaRPr lang="en-US" sz="5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5" name="TextBox 4"/>
          <p:cNvSpPr txBox="1"/>
          <p:nvPr/>
        </p:nvSpPr>
        <p:spPr>
          <a:xfrm>
            <a:off x="3878515" y="2058144"/>
            <a:ext cx="1429230" cy="861774"/>
          </a:xfrm>
          <a:prstGeom prst="rect">
            <a:avLst/>
          </a:prstGeom>
          <a:noFill/>
        </p:spPr>
        <p:txBody>
          <a:bodyPr wrap="square" rtlCol="0">
            <a:spAutoFit/>
          </a:bodyPr>
          <a:lstStyle/>
          <a:p>
            <a:pPr algn="l" rtl="0"/>
            <a:r>
              <a:rPr lang="en-US" sz="5000" b="1" cap="small" dirty="0" smtClean="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rPr>
              <a:t>peter</a:t>
            </a:r>
            <a:endParaRPr lang="en-US" sz="5000" b="1" kern="1200" cap="small" dirty="0">
              <a:ln>
                <a:solidFill>
                  <a:prstClr val="black"/>
                </a:solidFill>
              </a:ln>
              <a:solidFill>
                <a:schemeClr val="tx2">
                  <a:lumMod val="20000"/>
                  <a:lumOff val="80000"/>
                </a:schemeClr>
              </a:solidFill>
              <a:effectLst>
                <a:outerShdw blurRad="50800" dist="50800" dir="5400000" algn="ctr" rotWithShape="0">
                  <a:prstClr val="black"/>
                </a:outerShdw>
              </a:effectLst>
              <a:latin typeface="AR CENA" pitchFamily="2" charset="0"/>
            </a:endParaRPr>
          </a:p>
        </p:txBody>
      </p:sp>
      <p:sp>
        <p:nvSpPr>
          <p:cNvPr id="11" name="TextBox 10"/>
          <p:cNvSpPr txBox="1"/>
          <p:nvPr/>
        </p:nvSpPr>
        <p:spPr>
          <a:xfrm>
            <a:off x="1590595" y="1344707"/>
            <a:ext cx="5978178" cy="1077218"/>
          </a:xfrm>
          <a:prstGeom prst="rect">
            <a:avLst/>
          </a:prstGeom>
          <a:noFill/>
        </p:spPr>
        <p:txBody>
          <a:bodyPr wrap="square" rtlCol="0">
            <a:spAutoFit/>
          </a:bodyPr>
          <a:lstStyle/>
          <a:p>
            <a:pPr algn="ctr"/>
            <a:r>
              <a:rPr lang="en-US" sz="3200" b="1" dirty="0" smtClean="0">
                <a:effectLst>
                  <a:glow rad="101600">
                    <a:schemeClr val="tx2">
                      <a:lumMod val="20000"/>
                      <a:lumOff val="80000"/>
                      <a:alpha val="60000"/>
                    </a:schemeClr>
                  </a:glow>
                  <a:outerShdw blurRad="1270000" dist="50800" dir="5400000" algn="ctr" rotWithShape="0">
                    <a:schemeClr val="tx2">
                      <a:lumMod val="20000"/>
                      <a:lumOff val="80000"/>
                    </a:schemeClr>
                  </a:outerShdw>
                </a:effectLst>
              </a:rPr>
              <a:t>"This is My beloved Son, in whom I am well pleased. Hear Him!"</a:t>
            </a:r>
            <a:endParaRPr lang="en-US" sz="3200" b="1" dirty="0">
              <a:effectLst>
                <a:glow rad="101600">
                  <a:schemeClr val="tx2">
                    <a:lumMod val="20000"/>
                    <a:lumOff val="80000"/>
                    <a:alpha val="60000"/>
                  </a:schemeClr>
                </a:glow>
                <a:outerShdw blurRad="1270000" dist="50800" dir="5400000" algn="ctr" rotWithShape="0">
                  <a:schemeClr val="tx2">
                    <a:lumMod val="20000"/>
                    <a:lumOff val="80000"/>
                  </a:schemeClr>
                </a:outerShdw>
              </a:effectLst>
            </a:endParaRPr>
          </a:p>
        </p:txBody>
      </p:sp>
      <p:sp>
        <p:nvSpPr>
          <p:cNvPr id="19" name="TextBox 18"/>
          <p:cNvSpPr txBox="1"/>
          <p:nvPr/>
        </p:nvSpPr>
        <p:spPr>
          <a:xfrm>
            <a:off x="3386740" y="76200"/>
            <a:ext cx="2328260" cy="1107996"/>
          </a:xfrm>
          <a:prstGeom prst="rect">
            <a:avLst/>
          </a:prstGeom>
          <a:noFill/>
          <a:effectLst>
            <a:glow rad="228600">
              <a:schemeClr val="accent6">
                <a:satMod val="175000"/>
                <a:alpha val="40000"/>
              </a:schemeClr>
            </a:glow>
          </a:effectLst>
        </p:spPr>
        <p:txBody>
          <a:bodyPr wrap="square" rtlCol="0">
            <a:spAutoFit/>
          </a:bodyPr>
          <a:lstStyle/>
          <a:p>
            <a:pPr algn="ctr" rtl="0"/>
            <a:r>
              <a:rPr lang="en-US" sz="6600" b="1" cap="small" dirty="0" smtClean="0">
                <a:ln w="50800">
                  <a:noFill/>
                </a:ln>
                <a:solidFill>
                  <a:schemeClr val="bg1"/>
                </a:solidFill>
                <a:effectLst>
                  <a:glow rad="228600">
                    <a:schemeClr val="accent1">
                      <a:lumMod val="40000"/>
                      <a:lumOff val="60000"/>
                      <a:alpha val="40000"/>
                    </a:schemeClr>
                  </a:glow>
                  <a:outerShdw blurRad="203200" sx="115000" sy="115000" algn="ctr" rotWithShape="0">
                    <a:srgbClr val="FFFFFF"/>
                  </a:outerShdw>
                </a:effectLst>
                <a:latin typeface="AR CENA" pitchFamily="2" charset="0"/>
              </a:rPr>
              <a:t>JESUS</a:t>
            </a:r>
            <a:endParaRPr lang="en-US" sz="6600" b="1" kern="1200" cap="small" dirty="0">
              <a:ln w="50800">
                <a:noFill/>
              </a:ln>
              <a:solidFill>
                <a:schemeClr val="bg1"/>
              </a:solidFill>
              <a:effectLst>
                <a:glow rad="228600">
                  <a:schemeClr val="accent1">
                    <a:lumMod val="40000"/>
                    <a:lumOff val="60000"/>
                    <a:alpha val="40000"/>
                  </a:schemeClr>
                </a:glow>
                <a:outerShdw blurRad="203200" sx="115000" sy="115000" algn="ctr" rotWithShape="0">
                  <a:srgbClr val="FFFFFF"/>
                </a:outerShdw>
              </a:effectLst>
              <a:latin typeface="AR CENA" pitchFamily="2"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64" presetClass="path" presetSubtype="0" accel="50000" decel="50000" fill="hold" grpId="1" nodeType="afterEffect">
                                  <p:stCondLst>
                                    <p:cond delay="0"/>
                                  </p:stCondLst>
                                  <p:childTnLst>
                                    <p:animMotion origin="layout" path="M 3.05556E-6 4.99769E-6 L -0.00052 -0.27603 " pathEditMode="relative" rAng="0" ptsTypes="AA">
                                      <p:cBhvr>
                                        <p:cTn id="10" dur="2000" fill="hold"/>
                                        <p:tgtEl>
                                          <p:spTgt spid="6"/>
                                        </p:tgtEl>
                                        <p:attrNameLst>
                                          <p:attrName>ppt_x</p:attrName>
                                          <p:attrName>ppt_y</p:attrName>
                                        </p:attrNameLst>
                                      </p:cBhvr>
                                      <p:rCtr x="0" y="-138"/>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42" presetClass="path" presetSubtype="0" accel="50000" decel="50000" fill="hold" grpId="1" nodeType="afterEffect">
                                  <p:stCondLst>
                                    <p:cond delay="0"/>
                                  </p:stCondLst>
                                  <p:childTnLst>
                                    <p:animMotion origin="layout" path="M 3.05556E-6 -3.62795E-6 L -0.31059 0.57034 " pathEditMode="relative" rAng="0" ptsTypes="AA">
                                      <p:cBhvr>
                                        <p:cTn id="26" dur="2000" fill="hold"/>
                                        <p:tgtEl>
                                          <p:spTgt spid="5"/>
                                        </p:tgtEl>
                                        <p:attrNameLst>
                                          <p:attrName>ppt_x</p:attrName>
                                          <p:attrName>ppt_y</p:attrName>
                                        </p:attrNameLst>
                                      </p:cBhvr>
                                      <p:rCtr x="-155" y="285"/>
                                    </p:animMotion>
                                  </p:childTnLst>
                                </p:cTn>
                              </p:par>
                              <p:par>
                                <p:cTn id="27" presetID="42" presetClass="path" presetSubtype="0" accel="50000" decel="50000" fill="hold" grpId="1" nodeType="withEffect">
                                  <p:stCondLst>
                                    <p:cond delay="0"/>
                                  </p:stCondLst>
                                  <p:childTnLst>
                                    <p:animMotion origin="layout" path="M 3.05556E-6 -3.62795E-6 L -0.00226 0.57034 " pathEditMode="relative" rAng="0" ptsTypes="AA">
                                      <p:cBhvr>
                                        <p:cTn id="28" dur="2000" fill="hold"/>
                                        <p:tgtEl>
                                          <p:spTgt spid="7"/>
                                        </p:tgtEl>
                                        <p:attrNameLst>
                                          <p:attrName>ppt_x</p:attrName>
                                          <p:attrName>ppt_y</p:attrName>
                                        </p:attrNameLst>
                                      </p:cBhvr>
                                      <p:rCtr x="-1" y="285"/>
                                    </p:animMotion>
                                  </p:childTnLst>
                                </p:cTn>
                              </p:par>
                              <p:par>
                                <p:cTn id="29" presetID="42" presetClass="path" presetSubtype="0" accel="50000" decel="50000" fill="hold" grpId="1" nodeType="withEffect">
                                  <p:stCondLst>
                                    <p:cond delay="0"/>
                                  </p:stCondLst>
                                  <p:childTnLst>
                                    <p:animMotion origin="layout" path="M 3.05556E-6 -3.62795E-6 L 0.29774 0.57034 " pathEditMode="relative" rAng="0" ptsTypes="AA">
                                      <p:cBhvr>
                                        <p:cTn id="30" dur="2000" fill="hold"/>
                                        <p:tgtEl>
                                          <p:spTgt spid="8"/>
                                        </p:tgtEl>
                                        <p:attrNameLst>
                                          <p:attrName>ppt_x</p:attrName>
                                          <p:attrName>ppt_y</p:attrName>
                                        </p:attrNameLst>
                                      </p:cBhvr>
                                      <p:rCtr x="149" y="285"/>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1000"/>
                            </p:stCondLst>
                            <p:childTnLst>
                              <p:par>
                                <p:cTn id="41" presetID="56" presetClass="path" presetSubtype="0" accel="50000" decel="50000" fill="hold" grpId="1" nodeType="afterEffect">
                                  <p:stCondLst>
                                    <p:cond delay="0"/>
                                  </p:stCondLst>
                                  <p:childTnLst>
                                    <p:animMotion origin="layout" path="M 3.05556E-6 -3.62795E-6 L -0.29393 -0.29592 " pathEditMode="relative" rAng="0" ptsTypes="AA">
                                      <p:cBhvr>
                                        <p:cTn id="42" dur="2000" fill="hold"/>
                                        <p:tgtEl>
                                          <p:spTgt spid="9"/>
                                        </p:tgtEl>
                                        <p:attrNameLst>
                                          <p:attrName>ppt_x</p:attrName>
                                          <p:attrName>ppt_y</p:attrName>
                                        </p:attrNameLst>
                                      </p:cBhvr>
                                      <p:rCtr x="-147" y="-148"/>
                                    </p:animMotion>
                                  </p:childTnLst>
                                </p:cTn>
                              </p:par>
                              <p:par>
                                <p:cTn id="43" presetID="56" presetClass="path" presetSubtype="0" accel="50000" decel="50000" fill="hold" grpId="1" nodeType="withEffect">
                                  <p:stCondLst>
                                    <p:cond delay="0"/>
                                  </p:stCondLst>
                                  <p:childTnLst>
                                    <p:animMotion origin="layout" path="M 3.05556E-6 -3.62795E-6 L 0.28941 -0.29592 " pathEditMode="relative" rAng="0" ptsTypes="AA">
                                      <p:cBhvr>
                                        <p:cTn id="44" dur="2000" fill="hold"/>
                                        <p:tgtEl>
                                          <p:spTgt spid="10"/>
                                        </p:tgtEl>
                                        <p:attrNameLst>
                                          <p:attrName>ppt_x</p:attrName>
                                          <p:attrName>ppt_y</p:attrName>
                                        </p:attrNameLst>
                                      </p:cBhvr>
                                      <p:rCtr x="145" y="-148"/>
                                    </p:animMotion>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3" nodeType="clickEffect">
                                  <p:stCondLst>
                                    <p:cond delay="0"/>
                                  </p:stCondLst>
                                  <p:childTnLst>
                                    <p:animClr clrSpc="rgb">
                                      <p:cBhvr override="childStyle">
                                        <p:cTn id="48" dur="1000" fill="hold"/>
                                        <p:tgtEl>
                                          <p:spTgt spid="6"/>
                                        </p:tgtEl>
                                        <p:attrNameLst>
                                          <p:attrName>style.color</p:attrName>
                                        </p:attrNameLst>
                                      </p:cBhvr>
                                      <p:to>
                                        <a:schemeClr val="bg1"/>
                                      </p:to>
                                    </p:animClr>
                                  </p:childTnLst>
                                </p:cTn>
                              </p:par>
                            </p:childTnLst>
                          </p:cTn>
                        </p:par>
                        <p:par>
                          <p:cTn id="49" fill="hold">
                            <p:stCondLst>
                              <p:cond delay="1000"/>
                            </p:stCondLst>
                            <p:childTnLst>
                              <p:par>
                                <p:cTn id="50" presetID="10" presetClass="exit" presetSubtype="0" fill="hold" grpId="4" nodeType="afterEffect">
                                  <p:stCondLst>
                                    <p:cond delay="0"/>
                                  </p:stCondLst>
                                  <p:childTnLst>
                                    <p:animEffect transition="out" filter="fade">
                                      <p:cBhvr>
                                        <p:cTn id="51" dur="3000"/>
                                        <p:tgtEl>
                                          <p:spTgt spid="6"/>
                                        </p:tgtEl>
                                      </p:cBhvr>
                                    </p:animEffect>
                                    <p:set>
                                      <p:cBhvr>
                                        <p:cTn id="52" dur="1" fill="hold">
                                          <p:stCondLst>
                                            <p:cond delay="2999"/>
                                          </p:stCondLst>
                                        </p:cTn>
                                        <p:tgtEl>
                                          <p:spTgt spid="6"/>
                                        </p:tgtEl>
                                        <p:attrNameLst>
                                          <p:attrName>style.visibility</p:attrName>
                                        </p:attrNameLst>
                                      </p:cBhvr>
                                      <p:to>
                                        <p:strVal val="hidden"/>
                                      </p:to>
                                    </p:set>
                                  </p:childTnLst>
                                </p:cTn>
                              </p:par>
                              <p:par>
                                <p:cTn id="53" presetID="10" presetClass="entr" presetSubtype="0" fill="hold" grpId="0" nodeType="withEffect">
                                  <p:stCondLst>
                                    <p:cond delay="0"/>
                                  </p:stCondLst>
                                  <p:iterate type="lt">
                                    <p:tmPct val="0"/>
                                  </p:iterate>
                                  <p:childTnLst>
                                    <p:set>
                                      <p:cBhvr>
                                        <p:cTn id="54" dur="1" fill="hold">
                                          <p:stCondLst>
                                            <p:cond delay="0"/>
                                          </p:stCondLst>
                                        </p:cTn>
                                        <p:tgtEl>
                                          <p:spTgt spid="19"/>
                                        </p:tgtEl>
                                        <p:attrNameLst>
                                          <p:attrName>style.visibility</p:attrName>
                                        </p:attrNameLst>
                                      </p:cBhvr>
                                      <p:to>
                                        <p:strVal val="visible"/>
                                      </p:to>
                                    </p:set>
                                    <p:animEffect transition="in" filter="fade">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Effect transition="in" filter="fade">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3"/>
      <p:bldP spid="6" grpId="4"/>
      <p:bldP spid="7" grpId="1"/>
      <p:bldP spid="8" grpId="1"/>
      <p:bldP spid="9" grpId="0"/>
      <p:bldP spid="9" grpId="1"/>
      <p:bldP spid="10" grpId="1"/>
      <p:bldP spid="5" grpId="0"/>
      <p:bldP spid="5" grpId="1"/>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Pic 2.jpg"/>
          <p:cNvPicPr>
            <a:picLocks noChangeAspect="1"/>
          </p:cNvPicPr>
          <p:nvPr/>
        </p:nvPicPr>
        <p:blipFill>
          <a:blip r:embed="rId3">
            <a:lum contrast="20000"/>
          </a:blip>
          <a:srcRect l="7348" t="7500" r="163" b="13333"/>
          <a:stretch>
            <a:fillRect/>
          </a:stretch>
        </p:blipFill>
        <p:spPr>
          <a:xfrm rot="5400000">
            <a:off x="1139158" y="-1139157"/>
            <a:ext cx="6865685" cy="9144000"/>
          </a:xfrm>
          <a:prstGeom prst="rect">
            <a:avLst/>
          </a:prstGeom>
        </p:spPr>
      </p:pic>
      <p:pic>
        <p:nvPicPr>
          <p:cNvPr id="5" name="Picture 4" descr="Red Pic 2.jpg"/>
          <p:cNvPicPr>
            <a:picLocks noChangeAspect="1"/>
          </p:cNvPicPr>
          <p:nvPr/>
        </p:nvPicPr>
        <p:blipFill>
          <a:blip r:embed="rId3"/>
          <a:srcRect l="29417" t="88887" r="28674" b="15"/>
          <a:stretch>
            <a:fillRect/>
          </a:stretch>
        </p:blipFill>
        <p:spPr>
          <a:xfrm rot="16200000" flipV="1">
            <a:off x="-1511513" y="2510437"/>
            <a:ext cx="4318427" cy="1295400"/>
          </a:xfrm>
          <a:prstGeom prst="rect">
            <a:avLst/>
          </a:prstGeom>
        </p:spPr>
      </p:pic>
      <p:sp>
        <p:nvSpPr>
          <p:cNvPr id="8" name="TextBox 7"/>
          <p:cNvSpPr txBox="1"/>
          <p:nvPr/>
        </p:nvSpPr>
        <p:spPr>
          <a:xfrm>
            <a:off x="1421546" y="5881731"/>
            <a:ext cx="7284464" cy="861774"/>
          </a:xfrm>
          <a:prstGeom prst="rect">
            <a:avLst/>
          </a:prstGeom>
          <a:noFill/>
        </p:spPr>
        <p:txBody>
          <a:bodyPr wrap="square" rtlCol="0">
            <a:spAutoFit/>
          </a:bodyPr>
          <a:lstStyle/>
          <a:p>
            <a:pPr algn="l" rtl="0"/>
            <a:r>
              <a:rPr lang="en-US" sz="5000" b="1" cap="small" dirty="0" smtClean="0">
                <a:ln>
                  <a:solidFill>
                    <a:prstClr val="black"/>
                  </a:solidFill>
                </a:ln>
                <a:solidFill>
                  <a:schemeClr val="bg1"/>
                </a:solidFill>
                <a:effectLst>
                  <a:outerShdw blurRad="50800" dist="50800" dir="5400000" algn="ctr" rotWithShape="0">
                    <a:prstClr val="black"/>
                  </a:outerShdw>
                </a:effectLst>
                <a:latin typeface="AR CENA" pitchFamily="2" charset="0"/>
              </a:rPr>
              <a:t>The Preaching of The Apostles</a:t>
            </a:r>
            <a:endParaRPr lang="en-US" sz="5000" b="1" kern="1200" cap="small" dirty="0">
              <a:ln>
                <a:solidFill>
                  <a:prstClr val="black"/>
                </a:solidFill>
              </a:ln>
              <a:solidFill>
                <a:schemeClr val="bg1"/>
              </a:solidFill>
              <a:effectLst>
                <a:outerShdw blurRad="50800" dist="50800" dir="5400000" algn="ctr" rotWithShape="0">
                  <a:prstClr val="black"/>
                </a:outerShdw>
              </a:effectLst>
              <a:latin typeface="AR CENA" pitchFamily="2" charset="0"/>
            </a:endParaRPr>
          </a:p>
        </p:txBody>
      </p:sp>
      <p:sp>
        <p:nvSpPr>
          <p:cNvPr id="9" name="TextBox 8"/>
          <p:cNvSpPr txBox="1"/>
          <p:nvPr/>
        </p:nvSpPr>
        <p:spPr>
          <a:xfrm>
            <a:off x="745351" y="5585254"/>
            <a:ext cx="4128246" cy="584775"/>
          </a:xfrm>
          <a:prstGeom prst="rect">
            <a:avLst/>
          </a:prstGeom>
          <a:noFill/>
        </p:spPr>
        <p:txBody>
          <a:bodyPr wrap="square" rtlCol="0">
            <a:prstTxWarp prst="textChevron">
              <a:avLst/>
            </a:prstTxWarp>
            <a:spAutoFit/>
          </a:bodyPr>
          <a:lstStyle/>
          <a:p>
            <a:pPr algn="l" rtl="0"/>
            <a:r>
              <a:rPr lang="en-US" sz="3200" b="1" dirty="0" smtClean="0">
                <a:solidFill>
                  <a:schemeClr val="bg1"/>
                </a:solidFill>
                <a:effectLst>
                  <a:glow rad="228600">
                    <a:schemeClr val="accent2">
                      <a:satMod val="175000"/>
                      <a:alpha val="40000"/>
                    </a:schemeClr>
                  </a:glow>
                </a:effectLst>
                <a:latin typeface="Ellianarelle's Path" pitchFamily="2" charset="0"/>
              </a:rPr>
              <a:t>Hearts of Conviction</a:t>
            </a:r>
            <a:endParaRPr lang="en-US" sz="3200" b="1" kern="1200" dirty="0">
              <a:solidFill>
                <a:schemeClr val="bg1"/>
              </a:solidFill>
              <a:effectLst>
                <a:glow rad="228600">
                  <a:schemeClr val="accent2">
                    <a:satMod val="175000"/>
                    <a:alpha val="40000"/>
                  </a:schemeClr>
                </a:glow>
              </a:effectLst>
              <a:latin typeface="Ellianarelle's Path" pitchFamily="2" charset="0"/>
              <a:ea typeface="+mn-ea"/>
              <a:cs typeface="+mn-cs"/>
            </a:endParaRPr>
          </a:p>
        </p:txBody>
      </p:sp>
      <p:sp>
        <p:nvSpPr>
          <p:cNvPr id="10" name="TextBox 9"/>
          <p:cNvSpPr txBox="1"/>
          <p:nvPr/>
        </p:nvSpPr>
        <p:spPr>
          <a:xfrm>
            <a:off x="382921" y="38420"/>
            <a:ext cx="7040496" cy="830997"/>
          </a:xfrm>
          <a:prstGeom prst="rect">
            <a:avLst/>
          </a:prstGeom>
          <a:noFill/>
        </p:spPr>
        <p:txBody>
          <a:bodyPr wrap="square" rtlCol="0">
            <a:spAutoFit/>
          </a:bodyPr>
          <a:lstStyle/>
          <a:p>
            <a:pPr algn="l" rtl="0"/>
            <a:r>
              <a:rPr lang="en-US" sz="4800" b="1" i="1" cap="small" dirty="0" smtClean="0">
                <a:ln>
                  <a:solidFill>
                    <a:prstClr val="black"/>
                  </a:solidFill>
                </a:ln>
                <a:solidFill>
                  <a:schemeClr val="bg1"/>
                </a:solidFill>
                <a:effectLst>
                  <a:outerShdw blurRad="50800" dist="50800" dir="5400000" algn="ctr" rotWithShape="0">
                    <a:prstClr val="black"/>
                  </a:outerShdw>
                </a:effectLst>
                <a:latin typeface="AR CENA" pitchFamily="2" charset="0"/>
              </a:rPr>
              <a:t>They Preached…</a:t>
            </a:r>
            <a:endParaRPr lang="en-US" sz="4800" b="1" i="1" kern="1200" cap="small" dirty="0">
              <a:ln>
                <a:solidFill>
                  <a:prstClr val="black"/>
                </a:solidFill>
              </a:ln>
              <a:solidFill>
                <a:schemeClr val="bg1"/>
              </a:solidFill>
              <a:effectLst>
                <a:outerShdw blurRad="50800" dist="50800" dir="5400000" algn="ctr" rotWithShape="0">
                  <a:prstClr val="black"/>
                </a:outerShdw>
              </a:effectLst>
              <a:latin typeface="AR CENA" pitchFamily="2" charset="0"/>
            </a:endParaRPr>
          </a:p>
        </p:txBody>
      </p:sp>
      <p:sp>
        <p:nvSpPr>
          <p:cNvPr id="11" name="TextBox 10"/>
          <p:cNvSpPr txBox="1"/>
          <p:nvPr/>
        </p:nvSpPr>
        <p:spPr>
          <a:xfrm>
            <a:off x="799140" y="968189"/>
            <a:ext cx="7376672" cy="4431983"/>
          </a:xfrm>
          <a:prstGeom prst="rect">
            <a:avLst/>
          </a:prstGeom>
          <a:noFill/>
        </p:spPr>
        <p:txBody>
          <a:bodyPr wrap="square" rtlCol="0">
            <a:spAutoFit/>
          </a:bodyPr>
          <a:lstStyle/>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A Sure Gospel</a:t>
            </a:r>
          </a:p>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It Everywhere</a:t>
            </a:r>
          </a:p>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To Everyone</a:t>
            </a:r>
          </a:p>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In The Face Of Harsh Opposition</a:t>
            </a:r>
          </a:p>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What God Told Them To Preach</a:t>
            </a:r>
          </a:p>
          <a:p>
            <a:pPr>
              <a:spcBef>
                <a:spcPts val="400"/>
              </a:spcBef>
              <a:buFont typeface="Arial" pitchFamily="34" charset="0"/>
              <a:buChar char="•"/>
            </a:pPr>
            <a:r>
              <a:rPr lang="en-US" sz="3600" b="1" dirty="0" smtClean="0">
                <a:solidFill>
                  <a:schemeClr val="bg1"/>
                </a:solidFill>
                <a:effectLst>
                  <a:outerShdw blurRad="355600" dist="228600" dir="1920000" algn="ctr" rotWithShape="0">
                    <a:schemeClr val="tx1"/>
                  </a:outerShdw>
                </a:effectLst>
              </a:rPr>
              <a:t>     Out Of Faith In Jesus The Messiah</a:t>
            </a:r>
          </a:p>
          <a:p>
            <a:pPr>
              <a:spcBef>
                <a:spcPts val="400"/>
              </a:spcBef>
            </a:pPr>
            <a:r>
              <a:rPr lang="en-US" sz="3600" b="1" dirty="0">
                <a:solidFill>
                  <a:schemeClr val="bg1"/>
                </a:solidFill>
                <a:effectLst>
                  <a:outerShdw blurRad="355600" dist="228600" dir="1920000" algn="ctr" rotWithShape="0">
                    <a:schemeClr val="tx1"/>
                  </a:outerShdw>
                </a:effectLst>
              </a:rPr>
              <a:t> </a:t>
            </a:r>
            <a:r>
              <a:rPr lang="en-US" sz="3600" b="1" dirty="0" smtClean="0">
                <a:solidFill>
                  <a:schemeClr val="bg1"/>
                </a:solidFill>
                <a:effectLst>
                  <a:outerShdw blurRad="355600" dist="228600" dir="1920000" algn="ctr" rotWithShape="0">
                    <a:schemeClr val="tx1"/>
                  </a:outerShdw>
                </a:effectLst>
              </a:rPr>
              <a:t>      </a:t>
            </a:r>
            <a:r>
              <a:rPr lang="en-US" sz="3600" b="1" i="1" dirty="0" smtClean="0">
                <a:solidFill>
                  <a:srgbClr val="FFFF00"/>
                </a:solidFill>
                <a:effectLst>
                  <a:outerShdw blurRad="355600" dist="228600" dir="1920000" algn="ctr" rotWithShape="0">
                    <a:schemeClr val="tx1"/>
                  </a:outerShdw>
                </a:effectLst>
              </a:rPr>
              <a:t>Their Mission Is Now Our Mission</a:t>
            </a:r>
            <a:endParaRPr lang="en-US" sz="3600" b="1" i="1" dirty="0">
              <a:solidFill>
                <a:srgbClr val="FFFF00"/>
              </a:solidFill>
              <a:effectLst>
                <a:outerShdw blurRad="355600" dist="228600" dir="1920000" algn="ctr" rotWithShape="0">
                  <a:schemeClr val="tx1"/>
                </a:outerShdw>
              </a:effectLst>
            </a:endParaRPr>
          </a:p>
        </p:txBody>
      </p:sp>
      <p:pic>
        <p:nvPicPr>
          <p:cNvPr id="13" name="Picture 2"/>
          <p:cNvPicPr>
            <a:picLocks noChangeAspect="1" noChangeArrowheads="1"/>
          </p:cNvPicPr>
          <p:nvPr/>
        </p:nvPicPr>
        <p:blipFill>
          <a:blip r:embed="rId4">
            <a:lum bright="20000" contrast="30000"/>
          </a:blip>
          <a:srcRect/>
          <a:stretch>
            <a:fillRect/>
          </a:stretch>
        </p:blipFill>
        <p:spPr bwMode="auto">
          <a:xfrm>
            <a:off x="5301984" y="-199785"/>
            <a:ext cx="3201318" cy="3081298"/>
          </a:xfrm>
          <a:prstGeom prst="rect">
            <a:avLst/>
          </a:prstGeom>
          <a:solidFill>
            <a:srgbClr val="FFFFFF">
              <a:shade val="85000"/>
            </a:srgbClr>
          </a:solidFill>
          <a:ln w="101600" cap="sq">
            <a:solidFill>
              <a:srgbClr val="C00000"/>
            </a:solidFill>
            <a:miter lim="800000"/>
          </a:ln>
          <a:effectLst>
            <a:outerShdw blurRad="533400" dir="4920000" sy="98000" kx="110000" ky="200000" algn="tl" rotWithShape="0">
              <a:srgbClr val="000000">
                <a:alpha val="75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3"/>
          <p:cNvPicPr>
            <a:picLocks noChangeAspect="1" noChangeArrowheads="1"/>
          </p:cNvPicPr>
          <p:nvPr/>
        </p:nvPicPr>
        <p:blipFill>
          <a:blip r:embed="rId5">
            <a:lum/>
          </a:blip>
          <a:srcRect l="16875" t="27097" r="10938" b="24444"/>
          <a:stretch>
            <a:fillRect/>
          </a:stretch>
        </p:blipFill>
        <p:spPr bwMode="auto">
          <a:xfrm>
            <a:off x="5306643" y="-171930"/>
            <a:ext cx="3200400" cy="3048000"/>
          </a:xfrm>
          <a:prstGeom prst="rect">
            <a:avLst/>
          </a:prstGeom>
          <a:solidFill>
            <a:srgbClr val="FFFFFF">
              <a:shade val="85000"/>
            </a:srgbClr>
          </a:solidFill>
          <a:ln w="101600" cap="sq">
            <a:solidFill>
              <a:srgbClr val="C00000"/>
            </a:solidFill>
            <a:miter lim="800000"/>
          </a:ln>
          <a:effectLst>
            <a:outerShdw blurRad="533400" dir="4920000" sy="98000" kx="110000" ky="200000" algn="tl" rotWithShape="0">
              <a:srgbClr val="000000">
                <a:alpha val="75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10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10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10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10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10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10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6" end="6"/>
                                            </p:txEl>
                                          </p:spTgt>
                                        </p:tgtEl>
                                        <p:attrNameLst>
                                          <p:attrName>style.visibility</p:attrName>
                                        </p:attrNameLst>
                                      </p:cBhvr>
                                      <p:to>
                                        <p:strVal val="visible"/>
                                      </p:to>
                                    </p:set>
                                    <p:animEffect transition="in" filter="wipe(left)">
                                      <p:cBhvr>
                                        <p:cTn id="46" dur="1000"/>
                                        <p:tgtEl>
                                          <p:spTgt spid="11">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 Pic 2.jpg"/>
          <p:cNvPicPr>
            <a:picLocks noChangeAspect="1"/>
          </p:cNvPicPr>
          <p:nvPr/>
        </p:nvPicPr>
        <p:blipFill>
          <a:blip r:embed="rId3">
            <a:lum bright="10000" contrast="50000"/>
          </a:blip>
          <a:srcRect l="10427" t="7500" r="6426" b="13333"/>
          <a:stretch>
            <a:fillRect/>
          </a:stretch>
        </p:blipFill>
        <p:spPr>
          <a:xfrm rot="5400000">
            <a:off x="1143001" y="-1142998"/>
            <a:ext cx="6858000" cy="9144000"/>
          </a:xfrm>
          <a:prstGeom prst="rect">
            <a:avLst/>
          </a:prstGeom>
        </p:spPr>
      </p:pic>
      <p:sp>
        <p:nvSpPr>
          <p:cNvPr id="20" name="TextBox 19"/>
          <p:cNvSpPr txBox="1"/>
          <p:nvPr/>
        </p:nvSpPr>
        <p:spPr>
          <a:xfrm>
            <a:off x="533400" y="1066800"/>
            <a:ext cx="8001000" cy="4462760"/>
          </a:xfrm>
          <a:prstGeom prst="rect">
            <a:avLst/>
          </a:prstGeom>
          <a:noFill/>
        </p:spPr>
        <p:txBody>
          <a:bodyPr wrap="square" rtlCol="0">
            <a:spAutoFit/>
          </a:bodyPr>
          <a:lstStyle/>
          <a:p>
            <a:pPr algn="just">
              <a:spcBef>
                <a:spcPts val="1200"/>
              </a:spcBef>
            </a:pPr>
            <a:r>
              <a:rPr lang="en-US" sz="2400" b="1" dirty="0" smtClean="0">
                <a:solidFill>
                  <a:schemeClr val="bg1"/>
                </a:solidFill>
                <a:effectLst>
                  <a:outerShdw blurRad="38100" dist="38100" dir="2700000" algn="tl">
                    <a:srgbClr val="000000">
                      <a:alpha val="43137"/>
                    </a:srgbClr>
                  </a:outerShdw>
                </a:effectLst>
              </a:rPr>
              <a:t>For we did not follow cunningly devised fables when we made known to you the power and coming of our Lord Jesus Christ, but were eyewitnesses of His majesty.</a:t>
            </a:r>
          </a:p>
          <a:p>
            <a:pPr algn="just">
              <a:spcBef>
                <a:spcPts val="1200"/>
              </a:spcBef>
            </a:pPr>
            <a:r>
              <a:rPr lang="en-US" sz="2400" b="1" dirty="0" smtClean="0">
                <a:solidFill>
                  <a:schemeClr val="bg1"/>
                </a:solidFill>
                <a:effectLst>
                  <a:outerShdw blurRad="38100" dist="38100" dir="2700000" algn="tl">
                    <a:srgbClr val="000000">
                      <a:alpha val="43137"/>
                    </a:srgbClr>
                  </a:outerShdw>
                </a:effectLst>
              </a:rPr>
              <a:t>For He received from God the Father honor and glory when such a voice came to Him from the Excellent Glory: "This is My beloved Son, in whom I am well pleased."</a:t>
            </a:r>
          </a:p>
          <a:p>
            <a:pPr algn="just">
              <a:spcBef>
                <a:spcPts val="1200"/>
              </a:spcBef>
            </a:pPr>
            <a:r>
              <a:rPr lang="en-US" sz="2400" b="1" dirty="0" smtClean="0">
                <a:solidFill>
                  <a:schemeClr val="bg1"/>
                </a:solidFill>
                <a:effectLst>
                  <a:outerShdw blurRad="38100" dist="38100" dir="2700000" algn="tl">
                    <a:srgbClr val="000000">
                      <a:alpha val="43137"/>
                    </a:srgbClr>
                  </a:outerShdw>
                </a:effectLst>
              </a:rPr>
              <a:t>And we heard this voice which came from heaven when we were with Him on the holy mountain. And so we have the prophetic word confirmed, which you do well to heed as a light that shines in a dark place, until the day dawns and the morning star rises in your hearts.</a:t>
            </a:r>
          </a:p>
        </p:txBody>
      </p:sp>
      <p:sp>
        <p:nvSpPr>
          <p:cNvPr id="21" name="TextBox 20"/>
          <p:cNvSpPr txBox="1"/>
          <p:nvPr/>
        </p:nvSpPr>
        <p:spPr>
          <a:xfrm>
            <a:off x="6248400" y="6019800"/>
            <a:ext cx="2209800" cy="461665"/>
          </a:xfrm>
          <a:prstGeom prst="rect">
            <a:avLst/>
          </a:prstGeom>
          <a:noFill/>
        </p:spPr>
        <p:txBody>
          <a:bodyPr wrap="square" rtlCol="0">
            <a:spAutoFit/>
          </a:bodyPr>
          <a:lstStyle/>
          <a:p>
            <a:pPr algn="r"/>
            <a:r>
              <a:rPr lang="en-US" sz="2400" b="1" i="1" dirty="0" smtClean="0">
                <a:solidFill>
                  <a:schemeClr val="bg1"/>
                </a:solidFill>
              </a:rPr>
              <a:t>2 Peter 1:16-19</a:t>
            </a:r>
            <a:endParaRPr lang="en-US" sz="2400" b="1" i="1"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332</Words>
  <Application>Microsoft Office PowerPoint</Application>
  <PresentationFormat>On-screen Show (4:3)</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AR CENA</vt:lpstr>
      <vt:lpstr>Ellianarelle's Path</vt: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cp:lastModifiedBy>
  <cp:revision>182</cp:revision>
  <dcterms:created xsi:type="dcterms:W3CDTF">2008-11-19T20:38:35Z</dcterms:created>
  <dcterms:modified xsi:type="dcterms:W3CDTF">2009-03-11T14:23:35Z</dcterms:modified>
</cp:coreProperties>
</file>